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8" r:id="rId5"/>
    <p:sldId id="259" r:id="rId6"/>
    <p:sldId id="260" r:id="rId7"/>
    <p:sldId id="309" r:id="rId8"/>
    <p:sldId id="319" r:id="rId9"/>
    <p:sldId id="351" r:id="rId10"/>
    <p:sldId id="316" r:id="rId11"/>
    <p:sldId id="320" r:id="rId12"/>
    <p:sldId id="322" r:id="rId13"/>
    <p:sldId id="324" r:id="rId14"/>
    <p:sldId id="325" r:id="rId15"/>
    <p:sldId id="361" r:id="rId16"/>
    <p:sldId id="356" r:id="rId17"/>
    <p:sldId id="328" r:id="rId18"/>
    <p:sldId id="344" r:id="rId19"/>
    <p:sldId id="345" r:id="rId20"/>
    <p:sldId id="346" r:id="rId21"/>
    <p:sldId id="347" r:id="rId22"/>
    <p:sldId id="348" r:id="rId23"/>
    <p:sldId id="349" r:id="rId24"/>
    <p:sldId id="330" r:id="rId25"/>
    <p:sldId id="362" r:id="rId26"/>
    <p:sldId id="358" r:id="rId27"/>
    <p:sldId id="355" r:id="rId28"/>
    <p:sldId id="332" r:id="rId29"/>
    <p:sldId id="333" r:id="rId30"/>
    <p:sldId id="354" r:id="rId31"/>
    <p:sldId id="334" r:id="rId32"/>
    <p:sldId id="353" r:id="rId33"/>
    <p:sldId id="335" r:id="rId34"/>
    <p:sldId id="336" r:id="rId35"/>
    <p:sldId id="337" r:id="rId36"/>
    <p:sldId id="359" r:id="rId37"/>
    <p:sldId id="360" r:id="rId38"/>
    <p:sldId id="339" r:id="rId39"/>
    <p:sldId id="357"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FD5"/>
    <a:srgbClr val="8784C7"/>
    <a:srgbClr val="5F83FD"/>
    <a:srgbClr val="FF5126"/>
    <a:srgbClr val="000000"/>
    <a:srgbClr val="546264"/>
    <a:srgbClr val="6F8183"/>
    <a:srgbClr val="4D7983"/>
    <a:srgbClr val="84AC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3020" autoAdjust="0"/>
  </p:normalViewPr>
  <p:slideViewPr>
    <p:cSldViewPr snapToGrid="0">
      <p:cViewPr varScale="1">
        <p:scale>
          <a:sx n="55" d="100"/>
          <a:sy n="55" d="100"/>
        </p:scale>
        <p:origin x="97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minenergiacol-my.sharepoint.com/personal/ajpena_minenergia_gov_co/Documents/Seguimiento%20Plan%20de%20Acci&#243;n/2022/Datos%20para%20informe%20de%20PAA%202022-IV.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minenergiacol-my.sharepoint.com/personal/ajpena_minenergia_gov_co/Documents/Seguimiento%20Plan%20de%20Acci&#243;n/2022/Datos%20para%20informe%20de%20PAA%202022-IV.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jandra%20Zu&#241;iga\Documents\OPGI\2023\Marzo\Balance%20PM%201%20Marzo%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jandra%20Zu&#241;iga\Documents\OPGI\2023\Marzo\Balance%20PM%201%20Marzo%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rsonal\Downloads\listado%20de%20indicado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[Datos para informe de PAA 2022-IV.xlsx]Por tipo de proceso!TablaDinámica3</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'Por tipo de proceso'!$B$3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tipo de proceso'!$A$4:$A$9</c:f>
              <c:strCache>
                <c:ptCount val="5"/>
                <c:pt idx="0">
                  <c:v>Especial</c:v>
                </c:pt>
                <c:pt idx="1">
                  <c:v>Evaluación y control</c:v>
                </c:pt>
                <c:pt idx="2">
                  <c:v>Apoyo</c:v>
                </c:pt>
                <c:pt idx="3">
                  <c:v>Misional</c:v>
                </c:pt>
                <c:pt idx="4">
                  <c:v>Estratégico</c:v>
                </c:pt>
              </c:strCache>
            </c:strRef>
          </c:cat>
          <c:val>
            <c:numRef>
              <c:f>'Por tipo de proceso'!$B$4:$B$9</c:f>
              <c:numCache>
                <c:formatCode>0%</c:formatCode>
                <c:ptCount val="5"/>
                <c:pt idx="0">
                  <c:v>1</c:v>
                </c:pt>
                <c:pt idx="1">
                  <c:v>1</c:v>
                </c:pt>
                <c:pt idx="2">
                  <c:v>0.99400077519379859</c:v>
                </c:pt>
                <c:pt idx="3">
                  <c:v>0.81494895627009445</c:v>
                </c:pt>
                <c:pt idx="4">
                  <c:v>0.90502450980392168</c:v>
                </c:pt>
              </c:numCache>
            </c:numRef>
          </c:val>
          <c:extLst>
            <c:ext xmlns:c16="http://schemas.microsoft.com/office/drawing/2014/chart" uri="{C3380CC4-5D6E-409C-BE32-E72D297353CC}">
              <c16:uniqueId val="{00000000-70F7-4BF8-B02E-F7977E3C8A2D}"/>
            </c:ext>
          </c:extLst>
        </c:ser>
        <c:dLbls>
          <c:dLblPos val="outEnd"/>
          <c:showLegendKey val="0"/>
          <c:showVal val="1"/>
          <c:showCatName val="0"/>
          <c:showSerName val="0"/>
          <c:showPercent val="0"/>
          <c:showBubbleSize val="0"/>
        </c:dLbls>
        <c:gapWidth val="182"/>
        <c:axId val="942470479"/>
        <c:axId val="942471311"/>
      </c:barChart>
      <c:catAx>
        <c:axId val="942470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942471311"/>
        <c:crosses val="autoZero"/>
        <c:auto val="1"/>
        <c:lblAlgn val="ctr"/>
        <c:lblOffset val="100"/>
        <c:noMultiLvlLbl val="0"/>
      </c:catAx>
      <c:valAx>
        <c:axId val="942471311"/>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94247047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78703663971063E-2"/>
          <c:y val="3.0290539832927184E-2"/>
          <c:w val="0.52521296336028944"/>
          <c:h val="0.93941892033414565"/>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BED8-465A-9EC8-8681B25DB999}"/>
              </c:ext>
            </c:extLst>
          </c:dPt>
          <c:dPt>
            <c:idx val="1"/>
            <c:invertIfNegative val="0"/>
            <c:bubble3D val="0"/>
            <c:spPr>
              <a:solidFill>
                <a:srgbClr val="3C6E7F"/>
              </a:solidFill>
              <a:ln>
                <a:noFill/>
              </a:ln>
              <a:effectLst/>
            </c:spPr>
            <c:extLst>
              <c:ext xmlns:c16="http://schemas.microsoft.com/office/drawing/2014/chart" uri="{C3380CC4-5D6E-409C-BE32-E72D297353CC}">
                <c16:uniqueId val="{00000003-BED8-465A-9EC8-8681B25DB999}"/>
              </c:ext>
            </c:extLst>
          </c:dPt>
          <c:dPt>
            <c:idx val="2"/>
            <c:invertIfNegative val="0"/>
            <c:bubble3D val="0"/>
            <c:spPr>
              <a:solidFill>
                <a:srgbClr val="E57D26"/>
              </a:solidFill>
              <a:ln>
                <a:noFill/>
              </a:ln>
              <a:effectLst/>
            </c:spPr>
            <c:extLst>
              <c:ext xmlns:c16="http://schemas.microsoft.com/office/drawing/2014/chart" uri="{C3380CC4-5D6E-409C-BE32-E72D297353CC}">
                <c16:uniqueId val="{00000005-BED8-465A-9EC8-8681B25DB999}"/>
              </c:ext>
            </c:extLst>
          </c:dPt>
          <c:dPt>
            <c:idx val="3"/>
            <c:invertIfNegative val="0"/>
            <c:bubble3D val="0"/>
            <c:spPr>
              <a:solidFill>
                <a:srgbClr val="F39C12"/>
              </a:solidFill>
              <a:ln>
                <a:noFill/>
              </a:ln>
              <a:effectLst/>
            </c:spPr>
            <c:extLst>
              <c:ext xmlns:c16="http://schemas.microsoft.com/office/drawing/2014/chart" uri="{C3380CC4-5D6E-409C-BE32-E72D297353CC}">
                <c16:uniqueId val="{00000007-BED8-465A-9EC8-8681B25DB999}"/>
              </c:ext>
            </c:extLst>
          </c:dPt>
          <c:cat>
            <c:strRef>
              <c:f>Sheet1!$A$2:$A$4</c:f>
              <c:strCache>
                <c:ptCount val="3"/>
                <c:pt idx="0">
                  <c:v>Ejecución entre el 91% al 100%</c:v>
                </c:pt>
                <c:pt idx="1">
                  <c:v>Ejecución entre el 81% al 90%</c:v>
                </c:pt>
                <c:pt idx="2">
                  <c:v>Ejecución entre el 60% al 80%</c:v>
                </c:pt>
              </c:strCache>
            </c:strRef>
          </c:cat>
          <c:val>
            <c:numRef>
              <c:f>Sheet1!$B$2:$B$4</c:f>
              <c:numCache>
                <c:formatCode>0</c:formatCode>
                <c:ptCount val="3"/>
                <c:pt idx="0">
                  <c:v>87</c:v>
                </c:pt>
                <c:pt idx="1">
                  <c:v>4</c:v>
                </c:pt>
                <c:pt idx="2">
                  <c:v>9</c:v>
                </c:pt>
              </c:numCache>
            </c:numRef>
          </c:val>
          <c:extLst>
            <c:ext xmlns:c16="http://schemas.microsoft.com/office/drawing/2014/chart" uri="{C3380CC4-5D6E-409C-BE32-E72D297353CC}">
              <c16:uniqueId val="{00000008-BED8-465A-9EC8-8681B25DB999}"/>
            </c:ext>
          </c:extLst>
        </c:ser>
        <c:dLbls>
          <c:showLegendKey val="0"/>
          <c:showVal val="0"/>
          <c:showCatName val="0"/>
          <c:showSerName val="0"/>
          <c:showPercent val="0"/>
          <c:showBubbleSize val="0"/>
        </c:dLbls>
        <c:gapWidth val="35"/>
        <c:axId val="447721016"/>
        <c:axId val="447738264"/>
      </c:barChart>
      <c:catAx>
        <c:axId val="447721016"/>
        <c:scaling>
          <c:orientation val="minMax"/>
        </c:scaling>
        <c:delete val="1"/>
        <c:axPos val="l"/>
        <c:numFmt formatCode="General" sourceLinked="1"/>
        <c:majorTickMark val="none"/>
        <c:minorTickMark val="none"/>
        <c:tickLblPos val="nextTo"/>
        <c:crossAx val="447738264"/>
        <c:crosses val="autoZero"/>
        <c:auto val="1"/>
        <c:lblAlgn val="ctr"/>
        <c:lblOffset val="100"/>
        <c:noMultiLvlLbl val="0"/>
      </c:catAx>
      <c:valAx>
        <c:axId val="447738264"/>
        <c:scaling>
          <c:orientation val="minMax"/>
          <c:max val="100"/>
        </c:scaling>
        <c:delete val="1"/>
        <c:axPos val="b"/>
        <c:numFmt formatCode="0" sourceLinked="1"/>
        <c:majorTickMark val="none"/>
        <c:minorTickMark val="none"/>
        <c:tickLblPos val="nextTo"/>
        <c:crossAx val="4477210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[Datos para informe de PAA 2022-IV.xlsx]Tipo de indicador!TablaDinámica2</c:name>
    <c:fmtId val="-1"/>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r>
              <a:rPr lang="es-ES" sz="2000" b="1" dirty="0">
                <a:latin typeface="+mj-lt"/>
              </a:rPr>
              <a:t>Resultados</a:t>
            </a:r>
            <a:r>
              <a:rPr lang="es-ES" sz="2000" b="1" baseline="0" dirty="0">
                <a:latin typeface="+mj-lt"/>
              </a:rPr>
              <a:t> por tipo de indicador</a:t>
            </a:r>
            <a:endParaRPr lang="es-CO" sz="2000" b="1" dirty="0">
              <a:latin typeface="+mj-lt"/>
            </a:endParaRPr>
          </a:p>
        </c:rich>
      </c:tx>
      <c:layout>
        <c:manualLayout>
          <c:xMode val="edge"/>
          <c:yMode val="edge"/>
          <c:x val="0.16781862745098039"/>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endParaRPr lang="es-C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'Tipo de indicador'!$B$3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 de indicador'!$A$4:$A$10</c:f>
              <c:strCache>
                <c:ptCount val="6"/>
                <c:pt idx="0">
                  <c:v>Efectividad</c:v>
                </c:pt>
                <c:pt idx="1">
                  <c:v>Eficacia</c:v>
                </c:pt>
                <c:pt idx="2">
                  <c:v>Eficiencia </c:v>
                </c:pt>
                <c:pt idx="3">
                  <c:v>Estratégico</c:v>
                </c:pt>
                <c:pt idx="4">
                  <c:v>Producto</c:v>
                </c:pt>
                <c:pt idx="5">
                  <c:v>Resultado</c:v>
                </c:pt>
              </c:strCache>
            </c:strRef>
          </c:cat>
          <c:val>
            <c:numRef>
              <c:f>'Tipo de indicador'!$B$4:$B$10</c:f>
              <c:numCache>
                <c:formatCode>0%</c:formatCode>
                <c:ptCount val="6"/>
                <c:pt idx="0">
                  <c:v>0.92416666666666658</c:v>
                </c:pt>
                <c:pt idx="1">
                  <c:v>0.85881564290954249</c:v>
                </c:pt>
                <c:pt idx="2">
                  <c:v>1</c:v>
                </c:pt>
                <c:pt idx="3">
                  <c:v>1</c:v>
                </c:pt>
                <c:pt idx="4">
                  <c:v>0.80634626979907553</c:v>
                </c:pt>
                <c:pt idx="5">
                  <c:v>0.67157894736842116</c:v>
                </c:pt>
              </c:numCache>
            </c:numRef>
          </c:val>
          <c:extLst>
            <c:ext xmlns:c16="http://schemas.microsoft.com/office/drawing/2014/chart" uri="{C3380CC4-5D6E-409C-BE32-E72D297353CC}">
              <c16:uniqueId val="{00000000-F9EB-4855-B4C9-E975FCBF6D89}"/>
            </c:ext>
          </c:extLst>
        </c:ser>
        <c:dLbls>
          <c:dLblPos val="outEnd"/>
          <c:showLegendKey val="0"/>
          <c:showVal val="1"/>
          <c:showCatName val="0"/>
          <c:showSerName val="0"/>
          <c:showPercent val="0"/>
          <c:showBubbleSize val="0"/>
        </c:dLbls>
        <c:gapWidth val="182"/>
        <c:axId val="1137672031"/>
        <c:axId val="1137667455"/>
      </c:barChart>
      <c:catAx>
        <c:axId val="1137672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O"/>
          </a:p>
        </c:txPr>
        <c:crossAx val="1137667455"/>
        <c:crosses val="autoZero"/>
        <c:auto val="1"/>
        <c:lblAlgn val="ctr"/>
        <c:lblOffset val="100"/>
        <c:noMultiLvlLbl val="0"/>
      </c:catAx>
      <c:valAx>
        <c:axId val="113766745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crossAx val="1137672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normalizeH="0" baseline="0">
                <a:solidFill>
                  <a:schemeClr val="tx1"/>
                </a:solidFill>
                <a:latin typeface="+mj-lt"/>
                <a:ea typeface="+mj-ea"/>
                <a:cs typeface="+mj-cs"/>
              </a:defRPr>
            </a:pPr>
            <a:r>
              <a:rPr lang="en-US" sz="2400" b="1">
                <a:solidFill>
                  <a:schemeClr val="tx1"/>
                </a:solidFill>
              </a:rPr>
              <a:t>Distribución presupuesto 2022</a:t>
            </a:r>
          </a:p>
        </c:rich>
      </c:tx>
      <c:layout>
        <c:manualLayout>
          <c:xMode val="edge"/>
          <c:yMode val="edge"/>
          <c:x val="0.14028449863143228"/>
          <c:y val="0"/>
        </c:manualLayout>
      </c:layout>
      <c:overlay val="0"/>
      <c:spPr>
        <a:noFill/>
        <a:ln>
          <a:noFill/>
        </a:ln>
        <a:effectLst/>
      </c:spPr>
      <c:txPr>
        <a:bodyPr rot="0" spcFirstLastPara="1" vertOverflow="ellipsis" vert="horz" wrap="square" anchor="ctr" anchorCtr="1"/>
        <a:lstStyle/>
        <a:p>
          <a:pPr>
            <a:defRPr sz="2400" b="1" i="0" u="none" strike="noStrike" kern="1200" spc="0" normalizeH="0" baseline="0">
              <a:solidFill>
                <a:schemeClr val="tx1"/>
              </a:solidFill>
              <a:latin typeface="+mj-lt"/>
              <a:ea typeface="+mj-ea"/>
              <a:cs typeface="+mj-cs"/>
            </a:defRPr>
          </a:pPr>
          <a:endParaRPr lang="es-CO"/>
        </a:p>
      </c:txPr>
    </c:title>
    <c:autoTitleDeleted val="0"/>
    <c:plotArea>
      <c:layout>
        <c:manualLayout>
          <c:layoutTarget val="inner"/>
          <c:xMode val="edge"/>
          <c:yMode val="edge"/>
          <c:x val="0.12421424094544138"/>
          <c:y val="0.21244824672081281"/>
          <c:w val="0.52817114419067002"/>
          <c:h val="0.6905910624808262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215410739409364"/>
          <c:y val="0.38763162548835312"/>
          <c:w val="0.28750304772477936"/>
          <c:h val="0.39388275337567058"/>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CO" sz="2400" b="1" dirty="0"/>
              <a:t>Talento Humano por cargo</a:t>
            </a:r>
          </a:p>
        </c:rich>
      </c:tx>
      <c:layout>
        <c:manualLayout>
          <c:xMode val="edge"/>
          <c:yMode val="edge"/>
          <c:x val="0.23365802688817722"/>
          <c:y val="5.99301060232964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2.4057689558083746E-2"/>
          <c:y val="0.1708668990402652"/>
          <c:w val="0.63631097912213108"/>
          <c:h val="0.85137423397251755"/>
        </c:manualLayout>
      </c:layout>
      <c:doughnutChart>
        <c:varyColors val="1"/>
        <c:ser>
          <c:idx val="0"/>
          <c:order val="0"/>
          <c:tx>
            <c:strRef>
              <c:f>Hoja1!$B$1</c:f>
              <c:strCache>
                <c:ptCount val="1"/>
                <c:pt idx="0">
                  <c:v>Cargo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85AA-4A44-B6D5-25AE465708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85AA-4A44-B6D5-25AE465708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85AA-4A44-B6D5-25AE465708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85AA-4A44-B6D5-25AE465708C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85AA-4A44-B6D5-25AE465708C0}"/>
              </c:ext>
            </c:extLst>
          </c:dPt>
          <c:dLbls>
            <c:dLbl>
              <c:idx val="0"/>
              <c:layout>
                <c:manualLayout>
                  <c:x val="1.6734974477752039E-2"/>
                  <c:y val="-2.558987044120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AA-4A44-B6D5-25AE465708C0}"/>
                </c:ext>
              </c:extLst>
            </c:dLbl>
            <c:dLbl>
              <c:idx val="1"/>
              <c:layout>
                <c:manualLayout>
                  <c:x val="3.8251370234861908E-2"/>
                  <c:y val="-1.9192402830904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AA-4A44-B6D5-25AE465708C0}"/>
                </c:ext>
              </c:extLst>
            </c:dLbl>
            <c:dLbl>
              <c:idx val="2"/>
              <c:layout>
                <c:manualLayout>
                  <c:x val="2.3907106396788693E-2"/>
                  <c:y val="-1.5993669025753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AA-4A44-B6D5-25AE465708C0}"/>
                </c:ext>
              </c:extLst>
            </c:dLbl>
            <c:dLbl>
              <c:idx val="3"/>
              <c:layout>
                <c:manualLayout>
                  <c:x val="2.6297817036467473E-2"/>
                  <c:y val="9.5962014154523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AA-4A44-B6D5-25AE465708C0}"/>
                </c:ext>
              </c:extLst>
            </c:dLbl>
            <c:dLbl>
              <c:idx val="4"/>
              <c:layout>
                <c:manualLayout>
                  <c:x val="-3.3469948955504168E-2"/>
                  <c:y val="9.5962014154521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AA-4A44-B6D5-25AE465708C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Directivo y Asesor</c:v>
                </c:pt>
                <c:pt idx="1">
                  <c:v>Profesional</c:v>
                </c:pt>
                <c:pt idx="2">
                  <c:v>Técnico</c:v>
                </c:pt>
                <c:pt idx="3">
                  <c:v>Asistencial</c:v>
                </c:pt>
                <c:pt idx="4">
                  <c:v>Contratista</c:v>
                </c:pt>
              </c:strCache>
            </c:strRef>
          </c:cat>
          <c:val>
            <c:numRef>
              <c:f>Hoja1!$B$2:$B$6</c:f>
              <c:numCache>
                <c:formatCode>General</c:formatCode>
                <c:ptCount val="5"/>
                <c:pt idx="0">
                  <c:v>49</c:v>
                </c:pt>
                <c:pt idx="1">
                  <c:v>143</c:v>
                </c:pt>
                <c:pt idx="2">
                  <c:v>18</c:v>
                </c:pt>
                <c:pt idx="3">
                  <c:v>71</c:v>
                </c:pt>
                <c:pt idx="4">
                  <c:v>769</c:v>
                </c:pt>
              </c:numCache>
            </c:numRef>
          </c:val>
          <c:extLst>
            <c:ext xmlns:c16="http://schemas.microsoft.com/office/drawing/2014/chart" uri="{C3380CC4-5D6E-409C-BE32-E72D297353CC}">
              <c16:uniqueId val="{00000000-85AA-4A44-B6D5-25AE465708C0}"/>
            </c:ext>
          </c:extLst>
        </c:ser>
        <c:ser>
          <c:idx val="1"/>
          <c:order val="1"/>
          <c:tx>
            <c:strRef>
              <c:f>Hoja1!$C$1</c:f>
              <c:strCache>
                <c:ptCount val="1"/>
                <c:pt idx="0">
                  <c:v>Columna1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F585-41F9-BEE2-DBE53A2949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F585-41F9-BEE2-DBE53A2949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F-F585-41F9-BEE2-DBE53A2949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1-F585-41F9-BEE2-DBE53A2949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F585-41F9-BEE2-DBE53A2949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Directivo y Asesor</c:v>
                </c:pt>
                <c:pt idx="1">
                  <c:v>Profesional</c:v>
                </c:pt>
                <c:pt idx="2">
                  <c:v>Técnico</c:v>
                </c:pt>
                <c:pt idx="3">
                  <c:v>Asistencial</c:v>
                </c:pt>
                <c:pt idx="4">
                  <c:v>Contratista</c:v>
                </c:pt>
              </c:strCache>
            </c:strRef>
          </c:cat>
          <c:val>
            <c:numRef>
              <c:f>Hoja1!$C$2:$C$6</c:f>
              <c:numCache>
                <c:formatCode>General</c:formatCode>
                <c:ptCount val="5"/>
              </c:numCache>
            </c:numRef>
          </c:val>
          <c:extLst>
            <c:ext xmlns:c16="http://schemas.microsoft.com/office/drawing/2014/chart" uri="{C3380CC4-5D6E-409C-BE32-E72D297353CC}">
              <c16:uniqueId val="{00000002-85AA-4A44-B6D5-25AE465708C0}"/>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62752929354594245"/>
          <c:y val="0.24027998517538296"/>
          <c:w val="0.3310108301074427"/>
          <c:h val="0.6476282396310021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normalizeH="0" baseline="0">
                <a:solidFill>
                  <a:schemeClr val="tx1"/>
                </a:solidFill>
                <a:latin typeface="+mj-lt"/>
                <a:ea typeface="+mj-ea"/>
                <a:cs typeface="+mj-cs"/>
              </a:defRPr>
            </a:pPr>
            <a:r>
              <a:rPr lang="en-US" sz="2400" b="1">
                <a:solidFill>
                  <a:schemeClr val="tx1"/>
                </a:solidFill>
              </a:rPr>
              <a:t>Distribución presupuesto 2022</a:t>
            </a:r>
          </a:p>
        </c:rich>
      </c:tx>
      <c:layout>
        <c:manualLayout>
          <c:xMode val="edge"/>
          <c:yMode val="edge"/>
          <c:x val="0.14028449863143228"/>
          <c:y val="0"/>
        </c:manualLayout>
      </c:layout>
      <c:overlay val="0"/>
      <c:spPr>
        <a:noFill/>
        <a:ln>
          <a:noFill/>
        </a:ln>
        <a:effectLst/>
      </c:spPr>
      <c:txPr>
        <a:bodyPr rot="0" spcFirstLastPara="1" vertOverflow="ellipsis" vert="horz" wrap="square" anchor="ctr" anchorCtr="1"/>
        <a:lstStyle/>
        <a:p>
          <a:pPr>
            <a:defRPr sz="2400" b="1" i="0" u="none" strike="noStrike" kern="1200" spc="0" normalizeH="0" baseline="0">
              <a:solidFill>
                <a:schemeClr val="tx1"/>
              </a:solidFill>
              <a:latin typeface="+mj-lt"/>
              <a:ea typeface="+mj-ea"/>
              <a:cs typeface="+mj-cs"/>
            </a:defRPr>
          </a:pPr>
          <a:endParaRPr lang="es-CO"/>
        </a:p>
      </c:txPr>
    </c:title>
    <c:autoTitleDeleted val="0"/>
    <c:plotArea>
      <c:layout>
        <c:manualLayout>
          <c:layoutTarget val="inner"/>
          <c:xMode val="edge"/>
          <c:yMode val="edge"/>
          <c:x val="0.12421424094544138"/>
          <c:y val="0.21244824672081281"/>
          <c:w val="0.52817114419067002"/>
          <c:h val="0.69059106248082625"/>
        </c:manualLayout>
      </c:layout>
      <c:pieChart>
        <c:varyColors val="1"/>
        <c:ser>
          <c:idx val="0"/>
          <c:order val="0"/>
          <c:tx>
            <c:strRef>
              <c:f>Hoja1!$B$1</c:f>
              <c:strCache>
                <c:ptCount val="1"/>
                <c:pt idx="0">
                  <c:v>Ventas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A4AD-4375-A7CD-9FDA7BAA1C6B}"/>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A4AD-4375-A7CD-9FDA7BAA1C6B}"/>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A4AD-4375-A7CD-9FDA7BAA1C6B}"/>
              </c:ext>
            </c:extLst>
          </c:dPt>
          <c:dLbls>
            <c:dLbl>
              <c:idx val="0"/>
              <c:layout>
                <c:manualLayout>
                  <c:x val="-0.28347770412220297"/>
                  <c:y val="8.5965306896615676E-2"/>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1C7095F5-5E37-4561-9EA7-F46B4C42C674}" type="CATEGORYNAME">
                      <a:rPr lang="en-US" sz="1400" smtClean="0">
                        <a:solidFill>
                          <a:schemeClr val="tx1"/>
                        </a:solidFill>
                      </a:rPr>
                      <a:pPr>
                        <a:defRPr sz="1400">
                          <a:solidFill>
                            <a:schemeClr val="tx1"/>
                          </a:solidFill>
                        </a:defRPr>
                      </a:pPr>
                      <a:t>[NOMBRE DE CATEGORÍA]</a:t>
                    </a:fld>
                    <a:r>
                      <a:rPr lang="en-US" sz="1400" baseline="0" dirty="0">
                        <a:solidFill>
                          <a:schemeClr val="tx1"/>
                        </a:solidFill>
                      </a:rPr>
                      <a:t>
</a:t>
                    </a:r>
                    <a:fld id="{615EFC33-C11E-45D6-BA7A-EBFB7502DB3B}" type="VALUE">
                      <a:rPr lang="en-US" sz="1400" baseline="0" smtClean="0">
                        <a:solidFill>
                          <a:schemeClr val="tx1"/>
                        </a:solidFill>
                      </a:rPr>
                      <a:pPr>
                        <a:defRPr sz="1400">
                          <a:solidFill>
                            <a:schemeClr val="tx1"/>
                          </a:solidFill>
                        </a:defRPr>
                      </a:pPr>
                      <a:t>[VALOR]</a:t>
                    </a:fld>
                    <a:r>
                      <a:rPr lang="en-US" sz="1400" baseline="0" dirty="0">
                        <a:solidFill>
                          <a:schemeClr val="tx1"/>
                        </a:solidFill>
                      </a:rPr>
                      <a:t> %</a:t>
                    </a:r>
                  </a:p>
                </c:rich>
              </c:tx>
              <c:spPr>
                <a:solidFill>
                  <a:prstClr val="white">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801534508652019"/>
                      <c:h val="0.16934506627197968"/>
                    </c:manualLayout>
                  </c15:layout>
                  <c15:dlblFieldTable/>
                  <c15:showDataLabelsRange val="0"/>
                </c:ext>
                <c:ext xmlns:c16="http://schemas.microsoft.com/office/drawing/2014/chart" uri="{C3380CC4-5D6E-409C-BE32-E72D297353CC}">
                  <c16:uniqueId val="{00000001-A4AD-4375-A7CD-9FDA7BAA1C6B}"/>
                </c:ext>
              </c:extLst>
            </c:dLbl>
            <c:dLbl>
              <c:idx val="1"/>
              <c:layout>
                <c:manualLayout>
                  <c:x val="0.21216789904533975"/>
                  <c:y val="0.12125646883479411"/>
                </c:manualLayout>
              </c:layout>
              <c:tx>
                <c:rich>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64AEE5F-5E6F-4750-827F-2ED5591262BC}" type="CATEGORYNAME">
                      <a:rPr lang="es-ES" sz="1400" dirty="0">
                        <a:solidFill>
                          <a:schemeClr val="tx1"/>
                        </a:solidFill>
                      </a:rPr>
                      <a:pPr>
                        <a:defRPr sz="1400">
                          <a:solidFill>
                            <a:schemeClr val="tx1"/>
                          </a:solidFill>
                        </a:defRPr>
                      </a:pPr>
                      <a:t>[NOMBRE DE CATEGORÍA]</a:t>
                    </a:fld>
                    <a:r>
                      <a:rPr lang="es-ES" sz="1400" baseline="0" dirty="0">
                        <a:solidFill>
                          <a:schemeClr val="tx1"/>
                        </a:solidFill>
                      </a:rPr>
                      <a:t>
</a:t>
                    </a:r>
                    <a:fld id="{BA3C2A54-56EB-4360-9AD8-FE42D9A4B02B}" type="VALUE">
                      <a:rPr lang="es-ES" sz="1400" baseline="0" smtClean="0">
                        <a:solidFill>
                          <a:schemeClr val="tx1"/>
                        </a:solidFill>
                      </a:rPr>
                      <a:pPr>
                        <a:defRPr sz="1400">
                          <a:solidFill>
                            <a:schemeClr val="tx1"/>
                          </a:solidFill>
                        </a:defRPr>
                      </a:pPr>
                      <a:t>[VALOR]</a:t>
                    </a:fld>
                    <a:r>
                      <a:rPr lang="es-ES" sz="1400" baseline="0" dirty="0">
                        <a:solidFill>
                          <a:schemeClr val="tx1"/>
                        </a:solidFill>
                      </a:rPr>
                      <a:t> %</a:t>
                    </a:r>
                  </a:p>
                </c:rich>
              </c:tx>
              <c:spPr>
                <a:solidFill>
                  <a:prstClr val="white">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743925031542854"/>
                      <c:h val="0.19731898896812888"/>
                    </c:manualLayout>
                  </c15:layout>
                  <c15:dlblFieldTable/>
                  <c15:showDataLabelsRange val="0"/>
                </c:ext>
                <c:ext xmlns:c16="http://schemas.microsoft.com/office/drawing/2014/chart" uri="{C3380CC4-5D6E-409C-BE32-E72D297353CC}">
                  <c16:uniqueId val="{00000003-A4AD-4375-A7CD-9FDA7BAA1C6B}"/>
                </c:ext>
              </c:extLst>
            </c:dLbl>
            <c:dLbl>
              <c:idx val="2"/>
              <c:layout>
                <c:manualLayout>
                  <c:x val="-0.10272524768346579"/>
                  <c:y val="-1.0055047759282166E-2"/>
                </c:manualLayout>
              </c:layout>
              <c:tx>
                <c:rich>
                  <a:bodyPr/>
                  <a:lstStyle/>
                  <a:p>
                    <a:fld id="{6627640A-C14A-498F-BAE0-0BDC09A5934B}" type="CATEGORYNAME">
                      <a:rPr lang="en-US"/>
                      <a:pPr/>
                      <a:t>[NOMBRE DE CATEGORÍA]</a:t>
                    </a:fld>
                    <a:r>
                      <a:rPr lang="en-US"/>
                      <a:t>
</a:t>
                    </a:r>
                    <a:fld id="{4539E65E-13DC-4A7D-A56A-5EEE2CFFDA3B}" type="VALUE">
                      <a:rPr lang="en-US"/>
                      <a:pPr/>
                      <a:t>[VALOR]</a:t>
                    </a:fld>
                    <a:r>
                      <a:rPr lang="en-US"/>
                      <a:t> %</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0208873996939272"/>
                      <c:h val="0.1406320696841098"/>
                    </c:manualLayout>
                  </c15:layout>
                  <c15:dlblFieldTable/>
                  <c15:showDataLabelsRange val="0"/>
                </c:ext>
                <c:ext xmlns:c16="http://schemas.microsoft.com/office/drawing/2014/chart" uri="{C3380CC4-5D6E-409C-BE32-E72D297353CC}">
                  <c16:uniqueId val="{00000005-A4AD-4375-A7CD-9FDA7BAA1C6B}"/>
                </c:ext>
              </c:extLst>
            </c:dLbl>
            <c:spPr>
              <a:solidFill>
                <a:prstClr val="white">
                  <a:alpha val="75000"/>
                </a:prstClr>
              </a:solidFill>
              <a:ln w="9525">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Hoja1!$A$2:$A$4</c:f>
              <c:strCache>
                <c:ptCount val="3"/>
                <c:pt idx="0">
                  <c:v>Funcionamiento</c:v>
                </c:pt>
                <c:pt idx="1">
                  <c:v>Servicio a la deuda</c:v>
                </c:pt>
                <c:pt idx="2">
                  <c:v>Inversión</c:v>
                </c:pt>
              </c:strCache>
            </c:strRef>
          </c:cat>
          <c:val>
            <c:numRef>
              <c:f>Hoja1!$B$2:$B$4</c:f>
              <c:numCache>
                <c:formatCode>General</c:formatCode>
                <c:ptCount val="3"/>
                <c:pt idx="0">
                  <c:v>3.54</c:v>
                </c:pt>
                <c:pt idx="1">
                  <c:v>0.26</c:v>
                </c:pt>
                <c:pt idx="2">
                  <c:v>96.2</c:v>
                </c:pt>
              </c:numCache>
            </c:numRef>
          </c:val>
          <c:extLst>
            <c:ext xmlns:c16="http://schemas.microsoft.com/office/drawing/2014/chart" uri="{C3380CC4-5D6E-409C-BE32-E72D297353CC}">
              <c16:uniqueId val="{00000006-A4AD-4375-A7CD-9FDA7BAA1C6B}"/>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6215410739409364"/>
          <c:y val="0.38763162548835312"/>
          <c:w val="0.28750304772477936"/>
          <c:h val="0.39388275337567058"/>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400" b="1" dirty="0"/>
              <a:t>Riesgos de corrupción</a:t>
            </a:r>
          </a:p>
        </c:rich>
      </c:tx>
      <c:layout>
        <c:manualLayout>
          <c:xMode val="edge"/>
          <c:yMode val="edge"/>
          <c:x val="0.26724709515368728"/>
          <c:y val="3.4067951479994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4B-4C05-B623-1AE2F1F7B8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4B-4C05-B623-1AE2F1F7B8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4B-4C05-B623-1AE2F1F7B8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4B-4C05-B623-1AE2F1F7B8D9}"/>
              </c:ext>
            </c:extLst>
          </c:dPt>
          <c:dLbls>
            <c:dLbl>
              <c:idx val="0"/>
              <c:layout>
                <c:manualLayout>
                  <c:x val="9.4219350547394151E-2"/>
                  <c:y val="0.1408900922953114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823272909896682"/>
                      <c:h val="0.30685366037672585"/>
                    </c:manualLayout>
                  </c15:layout>
                </c:ext>
                <c:ext xmlns:c16="http://schemas.microsoft.com/office/drawing/2014/chart" uri="{C3380CC4-5D6E-409C-BE32-E72D297353CC}">
                  <c16:uniqueId val="{00000001-DB4B-4C05-B623-1AE2F1F7B8D9}"/>
                </c:ext>
              </c:extLst>
            </c:dLbl>
            <c:dLbl>
              <c:idx val="1"/>
              <c:layout>
                <c:manualLayout>
                  <c:x val="9.0492672373964619E-2"/>
                  <c:y val="0.1018316553637742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816232012453825"/>
                      <c:h val="0.23336546763796095"/>
                    </c:manualLayout>
                  </c15:layout>
                </c:ext>
                <c:ext xmlns:c16="http://schemas.microsoft.com/office/drawing/2014/chart" uri="{C3380CC4-5D6E-409C-BE32-E72D297353CC}">
                  <c16:uniqueId val="{00000003-DB4B-4C05-B623-1AE2F1F7B8D9}"/>
                </c:ext>
              </c:extLst>
            </c:dLbl>
            <c:dLbl>
              <c:idx val="2"/>
              <c:layout>
                <c:manualLayout>
                  <c:x val="-8.9646770124079775E-2"/>
                  <c:y val="-1.956828260304648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0456304043754858"/>
                      <c:h val="0.23336546763796095"/>
                    </c:manualLayout>
                  </c15:layout>
                </c:ext>
                <c:ext xmlns:c16="http://schemas.microsoft.com/office/drawing/2014/chart" uri="{C3380CC4-5D6E-409C-BE32-E72D297353CC}">
                  <c16:uniqueId val="{00000005-DB4B-4C05-B623-1AE2F1F7B8D9}"/>
                </c:ext>
              </c:extLst>
            </c:dLbl>
            <c:dLbl>
              <c:idx val="3"/>
              <c:layout>
                <c:manualLayout>
                  <c:x val="-0.12359695200099879"/>
                  <c:y val="0.1787801259105883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9127780791229846"/>
                      <c:h val="0.42510264814612997"/>
                    </c:manualLayout>
                  </c15:layout>
                </c:ext>
                <c:ext xmlns:c16="http://schemas.microsoft.com/office/drawing/2014/chart" uri="{C3380CC4-5D6E-409C-BE32-E72D297353CC}">
                  <c16:uniqueId val="{00000007-DB4B-4C05-B623-1AE2F1F7B8D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Hoja1!$A$2:$A$5</c:f>
              <c:strCache>
                <c:ptCount val="4"/>
                <c:pt idx="0">
                  <c:v>Ejecución y Administración de procesos</c:v>
                </c:pt>
                <c:pt idx="1">
                  <c:v>Fraude Externo</c:v>
                </c:pt>
                <c:pt idx="2">
                  <c:v>Fraude Interno</c:v>
                </c:pt>
                <c:pt idx="3">
                  <c:v>Usuarios, productos y prácticas, organizacionales</c:v>
                </c:pt>
              </c:strCache>
            </c:strRef>
          </c:cat>
          <c:val>
            <c:numRef>
              <c:f>Hoja1!$B$2:$B$5</c:f>
              <c:numCache>
                <c:formatCode>General</c:formatCode>
                <c:ptCount val="4"/>
                <c:pt idx="0">
                  <c:v>5</c:v>
                </c:pt>
                <c:pt idx="1">
                  <c:v>1</c:v>
                </c:pt>
                <c:pt idx="2">
                  <c:v>11</c:v>
                </c:pt>
                <c:pt idx="3">
                  <c:v>2</c:v>
                </c:pt>
              </c:numCache>
            </c:numRef>
          </c:val>
          <c:extLst>
            <c:ext xmlns:c16="http://schemas.microsoft.com/office/drawing/2014/chart" uri="{C3380CC4-5D6E-409C-BE32-E72D297353CC}">
              <c16:uniqueId val="{00000008-DB4B-4C05-B623-1AE2F1F7B8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O" sz="2400" b="1" i="0" u="none" strike="noStrike" kern="1200" spc="0" baseline="0" noProof="0">
                <a:solidFill>
                  <a:schemeClr val="tx1">
                    <a:lumMod val="65000"/>
                    <a:lumOff val="35000"/>
                  </a:schemeClr>
                </a:solidFill>
                <a:latin typeface="+mn-lt"/>
                <a:ea typeface="+mn-ea"/>
                <a:cs typeface="+mn-cs"/>
              </a:defRPr>
            </a:pPr>
            <a:r>
              <a:rPr lang="es-CO" sz="2400" b="1" noProof="0" dirty="0"/>
              <a:t>Riesgos</a:t>
            </a:r>
            <a:r>
              <a:rPr lang="es-CO" sz="2400" b="1" baseline="0" noProof="0" dirty="0"/>
              <a:t> de Gestión</a:t>
            </a:r>
            <a:endParaRPr lang="es-CO" sz="2400" b="1" noProof="0" dirty="0"/>
          </a:p>
        </c:rich>
      </c:tx>
      <c:layout>
        <c:manualLayout>
          <c:xMode val="edge"/>
          <c:yMode val="edge"/>
          <c:x val="0.2837651176175352"/>
          <c:y val="3.7160776876017973E-2"/>
        </c:manualLayout>
      </c:layout>
      <c:overlay val="0"/>
      <c:spPr>
        <a:noFill/>
        <a:ln>
          <a:noFill/>
        </a:ln>
        <a:effectLst/>
      </c:spPr>
      <c:txPr>
        <a:bodyPr rot="0" spcFirstLastPara="1" vertOverflow="ellipsis" vert="horz" wrap="square" anchor="ctr" anchorCtr="1"/>
        <a:lstStyle/>
        <a:p>
          <a:pPr>
            <a:defRPr lang="es-CO" sz="2400" b="1" i="0" u="none" strike="noStrike" kern="1200" spc="0" baseline="0" noProof="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32825265534404025"/>
          <c:y val="0.25259148414294419"/>
          <c:w val="0.40605305556980859"/>
          <c:h val="0.64512523156156876"/>
        </c:manualLayout>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42-412B-A806-E88B5F65AD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42-412B-A806-E88B5F65AD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42-412B-A806-E88B5F65AD2D}"/>
              </c:ext>
            </c:extLst>
          </c:dPt>
          <c:dLbls>
            <c:dLbl>
              <c:idx val="0"/>
              <c:layout>
                <c:manualLayout>
                  <c:x val="1.303299297039346E-2"/>
                  <c:y val="3.313030154117850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75093642567603"/>
                      <c:h val="0.22694256555707332"/>
                    </c:manualLayout>
                  </c15:layout>
                </c:ext>
                <c:ext xmlns:c16="http://schemas.microsoft.com/office/drawing/2014/chart" uri="{C3380CC4-5D6E-409C-BE32-E72D297353CC}">
                  <c16:uniqueId val="{00000001-3642-412B-A806-E88B5F65AD2D}"/>
                </c:ext>
              </c:extLst>
            </c:dLbl>
            <c:dLbl>
              <c:idx val="1"/>
              <c:layout>
                <c:manualLayout>
                  <c:x val="-2.8672584534865826E-2"/>
                  <c:y val="0.2153469600176607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475776078813691"/>
                      <c:h val="0.36987405594129674"/>
                    </c:manualLayout>
                  </c15:layout>
                </c:ext>
                <c:ext xmlns:c16="http://schemas.microsoft.com/office/drawing/2014/chart" uri="{C3380CC4-5D6E-409C-BE32-E72D297353CC}">
                  <c16:uniqueId val="{00000003-3642-412B-A806-E88B5F65AD2D}"/>
                </c:ext>
              </c:extLst>
            </c:dLbl>
            <c:dLbl>
              <c:idx val="2"/>
              <c:layout>
                <c:manualLayout>
                  <c:x val="-0.19549489455590333"/>
                  <c:y val="0.1083497816367477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111960593155114"/>
                      <c:h val="0.15547665732213906"/>
                    </c:manualLayout>
                  </c15:layout>
                </c:ext>
                <c:ext xmlns:c16="http://schemas.microsoft.com/office/drawing/2014/chart" uri="{C3380CC4-5D6E-409C-BE32-E72D297353CC}">
                  <c16:uniqueId val="{00000005-3642-412B-A806-E88B5F65AD2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Hoja1!$A$2:$A$4</c:f>
              <c:strCache>
                <c:ptCount val="3"/>
                <c:pt idx="0">
                  <c:v>Reputacional</c:v>
                </c:pt>
                <c:pt idx="1">
                  <c:v>Económico y reputacional</c:v>
                </c:pt>
                <c:pt idx="2">
                  <c:v>Económico</c:v>
                </c:pt>
              </c:strCache>
            </c:strRef>
          </c:cat>
          <c:val>
            <c:numRef>
              <c:f>Hoja1!$B$2:$B$4</c:f>
              <c:numCache>
                <c:formatCode>General</c:formatCode>
                <c:ptCount val="3"/>
                <c:pt idx="0">
                  <c:v>56</c:v>
                </c:pt>
                <c:pt idx="1">
                  <c:v>29</c:v>
                </c:pt>
                <c:pt idx="2">
                  <c:v>6</c:v>
                </c:pt>
              </c:numCache>
            </c:numRef>
          </c:val>
          <c:extLst>
            <c:ext xmlns:c16="http://schemas.microsoft.com/office/drawing/2014/chart" uri="{C3380CC4-5D6E-409C-BE32-E72D297353CC}">
              <c16:uniqueId val="{00000006-3642-412B-A806-E88B5F65AD2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r>
              <a:rPr lang="en-US" b="1">
                <a:solidFill>
                  <a:schemeClr val="tx1"/>
                </a:solidFill>
              </a:rPr>
              <a:t>Acciones para abordar Oportunidades</a:t>
            </a:r>
          </a:p>
        </c:rich>
      </c:tx>
      <c:layout>
        <c:manualLayout>
          <c:xMode val="edge"/>
          <c:yMode val="edge"/>
          <c:x val="0.27857577391867111"/>
          <c:y val="7.615165841923721E-3"/>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endParaRPr lang="es-CO"/>
        </a:p>
      </c:txPr>
    </c:title>
    <c:autoTitleDeleted val="0"/>
    <c:plotArea>
      <c:layout>
        <c:manualLayout>
          <c:layoutTarget val="inner"/>
          <c:xMode val="edge"/>
          <c:yMode val="edge"/>
          <c:x val="6.9817926868730451E-2"/>
          <c:y val="0.24979910591170276"/>
          <c:w val="0.5349386258224571"/>
          <c:h val="0.70138497416873968"/>
        </c:manualLayout>
      </c:layout>
      <c:pieChart>
        <c:varyColors val="1"/>
        <c:ser>
          <c:idx val="0"/>
          <c:order val="0"/>
          <c:tx>
            <c:strRef>
              <c:f>Hoja1!$B$1</c:f>
              <c:strCache>
                <c:ptCount val="1"/>
                <c:pt idx="0">
                  <c:v>Ventas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6A7-4721-A8CD-125C198178DD}"/>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46A7-4721-A8CD-125C198178DD}"/>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46A7-4721-A8CD-125C198178DD}"/>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46A7-4721-A8CD-125C198178D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Hoja1!$A$2:$A$5</c:f>
              <c:strCache>
                <c:ptCount val="4"/>
                <c:pt idx="0">
                  <c:v>MISIONAL</c:v>
                </c:pt>
                <c:pt idx="1">
                  <c:v>ESTRATEGICO</c:v>
                </c:pt>
                <c:pt idx="2">
                  <c:v>APOYO</c:v>
                </c:pt>
                <c:pt idx="3">
                  <c:v>ESPECIALES</c:v>
                </c:pt>
              </c:strCache>
            </c:strRef>
          </c:cat>
          <c:val>
            <c:numRef>
              <c:f>Hoja1!$B$2:$B$5</c:f>
              <c:numCache>
                <c:formatCode>General</c:formatCode>
                <c:ptCount val="4"/>
                <c:pt idx="0">
                  <c:v>43</c:v>
                </c:pt>
                <c:pt idx="1">
                  <c:v>3</c:v>
                </c:pt>
                <c:pt idx="2">
                  <c:v>13</c:v>
                </c:pt>
                <c:pt idx="3">
                  <c:v>14</c:v>
                </c:pt>
              </c:numCache>
            </c:numRef>
          </c:val>
          <c:extLst>
            <c:ext xmlns:c16="http://schemas.microsoft.com/office/drawing/2014/chart" uri="{C3380CC4-5D6E-409C-BE32-E72D297353CC}">
              <c16:uniqueId val="{00000008-46A7-4721-A8CD-125C198178D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505662819544822"/>
          <c:y val="0.39060740585697129"/>
          <c:w val="0.23645022111962033"/>
          <c:h val="0.29404162700876413"/>
        </c:manualLayout>
      </c:layout>
      <c:overlay val="0"/>
      <c:spPr>
        <a:solidFill>
          <a:schemeClr val="lt1">
            <a:alpha val="50000"/>
          </a:scheme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r>
              <a:rPr lang="es-CO">
                <a:solidFill>
                  <a:schemeClr val="tx1"/>
                </a:solidFill>
              </a:rPr>
              <a:t>Oportunidades por proceso</a:t>
            </a:r>
          </a:p>
        </c:rich>
      </c:tx>
      <c:layout>
        <c:manualLayout>
          <c:xMode val="edge"/>
          <c:yMode val="edge"/>
          <c:x val="0.28294910328595724"/>
          <c:y val="2.2450855607410551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endParaRPr lang="es-CO"/>
        </a:p>
      </c:txPr>
    </c:title>
    <c:autoTitleDeleted val="0"/>
    <c:plotArea>
      <c:layout>
        <c:manualLayout>
          <c:layoutTarget val="inner"/>
          <c:xMode val="edge"/>
          <c:yMode val="edge"/>
          <c:x val="0.10644990711639203"/>
          <c:y val="0.17569945316551172"/>
          <c:w val="0.52554492008986231"/>
          <c:h val="0.73762315561212455"/>
        </c:manualLayout>
      </c:layout>
      <c:pieChart>
        <c:varyColors val="1"/>
        <c:ser>
          <c:idx val="0"/>
          <c:order val="0"/>
          <c:tx>
            <c:strRef>
              <c:f>Hoja1!$B$1</c:f>
              <c:strCache>
                <c:ptCount val="1"/>
                <c:pt idx="0">
                  <c:v>Oportunidades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4A82-42F2-A565-C70DBD3307CD}"/>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4A82-42F2-A565-C70DBD3307CD}"/>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4A82-42F2-A565-C70DBD3307CD}"/>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4A82-42F2-A565-C70DBD3307CD}"/>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4A82-42F2-A565-C70DBD3307CD}"/>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4A82-42F2-A565-C70DBD3307CD}"/>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4A82-42F2-A565-C70DBD3307CD}"/>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4A82-42F2-A565-C70DBD3307CD}"/>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4A82-42F2-A565-C70DBD3307CD}"/>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4A82-42F2-A565-C70DBD3307CD}"/>
              </c:ext>
            </c:extLst>
          </c:dPt>
          <c:dPt>
            <c:idx val="10"/>
            <c:bubble3D val="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c:spPr>
            <c:extLst>
              <c:ext xmlns:c16="http://schemas.microsoft.com/office/drawing/2014/chart" uri="{C3380CC4-5D6E-409C-BE32-E72D297353CC}">
                <c16:uniqueId val="{00000015-4A82-42F2-A565-C70DBD3307CD}"/>
              </c:ext>
            </c:extLst>
          </c:dPt>
          <c:dPt>
            <c:idx val="11"/>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c:ext xmlns:c16="http://schemas.microsoft.com/office/drawing/2014/chart" uri="{C3380CC4-5D6E-409C-BE32-E72D297353CC}">
                <c16:uniqueId val="{00000017-4A82-42F2-A565-C70DBD3307C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Hoja1!$A$2:$A$5</c:f>
              <c:strCache>
                <c:ptCount val="4"/>
                <c:pt idx="0">
                  <c:v>MISIONAL</c:v>
                </c:pt>
                <c:pt idx="1">
                  <c:v>ESTRATEGICO</c:v>
                </c:pt>
                <c:pt idx="2">
                  <c:v>APOYO</c:v>
                </c:pt>
                <c:pt idx="3">
                  <c:v>ESPECIALES</c:v>
                </c:pt>
              </c:strCache>
            </c:strRef>
          </c:cat>
          <c:val>
            <c:numRef>
              <c:f>Hoja1!$B$2:$B$5</c:f>
              <c:numCache>
                <c:formatCode>General</c:formatCode>
                <c:ptCount val="4"/>
                <c:pt idx="0">
                  <c:v>19</c:v>
                </c:pt>
                <c:pt idx="1">
                  <c:v>2</c:v>
                </c:pt>
                <c:pt idx="2">
                  <c:v>7</c:v>
                </c:pt>
                <c:pt idx="3">
                  <c:v>4</c:v>
                </c:pt>
              </c:numCache>
            </c:numRef>
          </c:val>
          <c:extLst>
            <c:ext xmlns:c16="http://schemas.microsoft.com/office/drawing/2014/chart" uri="{C3380CC4-5D6E-409C-BE32-E72D297353CC}">
              <c16:uniqueId val="{00000018-4A82-42F2-A565-C70DBD3307C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027953140586695"/>
          <c:y val="0.39869393350392612"/>
          <c:w val="0.27899228667710113"/>
          <c:h val="0.32595787563991896"/>
        </c:manualLayout>
      </c:layout>
      <c:overlay val="0"/>
      <c:spPr>
        <a:solidFill>
          <a:schemeClr val="lt1">
            <a:alpha val="50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Riesgos de corrupción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30064176751119226"/>
          <c:y val="0.16781321969148724"/>
          <c:w val="0.40076822742685658"/>
          <c:h val="0.73720184395565402"/>
        </c:manualLayout>
      </c:layout>
      <c:pieChart>
        <c:varyColors val="1"/>
        <c:ser>
          <c:idx val="0"/>
          <c:order val="0"/>
          <c:tx>
            <c:strRef>
              <c:f>Hoja1!$B$1</c:f>
              <c:strCache>
                <c:ptCount val="1"/>
                <c:pt idx="0">
                  <c:v>Clasificación riesgos corrupción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25-4AB1-BEF6-FB78C91827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25-4AB1-BEF6-FB78C91827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25-4AB1-BEF6-FB78C91827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25-4AB1-BEF6-FB78C91827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25-4AB1-BEF6-FB78C918271C}"/>
              </c:ext>
            </c:extLst>
          </c:dPt>
          <c:dLbls>
            <c:dLbl>
              <c:idx val="0"/>
              <c:layout>
                <c:manualLayout>
                  <c:x val="8.6565665688582885E-2"/>
                  <c:y val="0.376321319763915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25-4AB1-BEF6-FB78C918271C}"/>
                </c:ext>
              </c:extLst>
            </c:dLbl>
            <c:dLbl>
              <c:idx val="1"/>
              <c:layout>
                <c:manualLayout>
                  <c:x val="3.5260940915413388E-2"/>
                  <c:y val="0.129993167342452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25-4AB1-BEF6-FB78C918271C}"/>
                </c:ext>
              </c:extLst>
            </c:dLbl>
            <c:dLbl>
              <c:idx val="2"/>
              <c:layout>
                <c:manualLayout>
                  <c:x val="-3.9257642522214004E-2"/>
                  <c:y val="-2.38269407608638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25-4AB1-BEF6-FB78C918271C}"/>
                </c:ext>
              </c:extLst>
            </c:dLbl>
            <c:dLbl>
              <c:idx val="3"/>
              <c:layout>
                <c:manualLayout>
                  <c:x val="-0.11212221776471799"/>
                  <c:y val="0.2112585493664708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510662330374952"/>
                      <c:h val="0.28697518339548306"/>
                    </c:manualLayout>
                  </c15:layout>
                </c:ext>
                <c:ext xmlns:c16="http://schemas.microsoft.com/office/drawing/2014/chart" uri="{C3380CC4-5D6E-409C-BE32-E72D297353CC}">
                  <c16:uniqueId val="{00000007-8225-4AB1-BEF6-FB78C918271C}"/>
                </c:ext>
              </c:extLst>
            </c:dLbl>
            <c:dLbl>
              <c:idx val="4"/>
              <c:layout>
                <c:manualLayout>
                  <c:x val="0.42840344316081591"/>
                  <c:y val="0.148454716777577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25-4AB1-BEF6-FB78C918271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Hoja1!$A$2:$A$6</c:f>
              <c:strCache>
                <c:ptCount val="5"/>
                <c:pt idx="0">
                  <c:v>Ejecución y Administración de procesos</c:v>
                </c:pt>
                <c:pt idx="1">
                  <c:v>Fraude Externo</c:v>
                </c:pt>
                <c:pt idx="2">
                  <c:v>Fraude Interno</c:v>
                </c:pt>
                <c:pt idx="3">
                  <c:v>Usuarios, productos y prácticas, organizacionales</c:v>
                </c:pt>
                <c:pt idx="4">
                  <c:v>Ejecución y Administración de contratos</c:v>
                </c:pt>
              </c:strCache>
            </c:strRef>
          </c:cat>
          <c:val>
            <c:numRef>
              <c:f>Hoja1!$B$2:$B$6</c:f>
              <c:numCache>
                <c:formatCode>General</c:formatCode>
                <c:ptCount val="5"/>
                <c:pt idx="0">
                  <c:v>6</c:v>
                </c:pt>
                <c:pt idx="1">
                  <c:v>1</c:v>
                </c:pt>
                <c:pt idx="2">
                  <c:v>11</c:v>
                </c:pt>
                <c:pt idx="3">
                  <c:v>1</c:v>
                </c:pt>
                <c:pt idx="4">
                  <c:v>1</c:v>
                </c:pt>
              </c:numCache>
            </c:numRef>
          </c:val>
          <c:extLst>
            <c:ext xmlns:c16="http://schemas.microsoft.com/office/drawing/2014/chart" uri="{C3380CC4-5D6E-409C-BE32-E72D297353CC}">
              <c16:uniqueId val="{00000008-8225-4AB1-BEF6-FB78C918271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normalizeH="0" baseline="0">
                <a:solidFill>
                  <a:schemeClr val="tx1"/>
                </a:solidFill>
                <a:latin typeface="+mj-lt"/>
                <a:ea typeface="+mj-ea"/>
                <a:cs typeface="+mj-cs"/>
              </a:defRPr>
            </a:pPr>
            <a:r>
              <a:rPr lang="en-US" sz="2000">
                <a:solidFill>
                  <a:schemeClr val="tx1"/>
                </a:solidFill>
              </a:rPr>
              <a:t>Enfoques de Mejora</a:t>
            </a:r>
          </a:p>
        </c:rich>
      </c:tx>
      <c:layout>
        <c:manualLayout>
          <c:xMode val="edge"/>
          <c:yMode val="edge"/>
          <c:x val="0.59921125626342164"/>
          <c:y val="4.3995250083527879E-2"/>
        </c:manualLayout>
      </c:layout>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tx1"/>
              </a:solidFill>
              <a:latin typeface="+mj-lt"/>
              <a:ea typeface="+mj-ea"/>
              <a:cs typeface="+mj-cs"/>
            </a:defRPr>
          </a:pPr>
          <a:endParaRPr lang="es-CO"/>
        </a:p>
      </c:txPr>
    </c:title>
    <c:autoTitleDeleted val="0"/>
    <c:plotArea>
      <c:layout>
        <c:manualLayout>
          <c:layoutTarget val="inner"/>
          <c:xMode val="edge"/>
          <c:yMode val="edge"/>
          <c:x val="2.8595164398183624E-2"/>
          <c:y val="7.1003677779437419E-2"/>
          <c:w val="0.5863986074227221"/>
          <c:h val="0.85219954464491543"/>
        </c:manualLayout>
      </c:layout>
      <c:doughnutChart>
        <c:varyColors val="1"/>
        <c:ser>
          <c:idx val="0"/>
          <c:order val="0"/>
          <c:tx>
            <c:strRef>
              <c:f>'Graficas 2'!$A$1</c:f>
              <c:strCache>
                <c:ptCount val="1"/>
              </c:strCache>
            </c:strRef>
          </c:tx>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4F39-4BEB-AB39-310FE394F886}"/>
              </c:ext>
            </c:extLst>
          </c:dPt>
          <c:dPt>
            <c:idx val="1"/>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3-4F39-4BEB-AB39-310FE394F886}"/>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4F39-4BEB-AB39-310FE394F886}"/>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4F39-4BEB-AB39-310FE394F886}"/>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9-4F39-4BEB-AB39-310FE394F88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'Graficas 2'!$B$4:$B$8</c:f>
              <c:strCache>
                <c:ptCount val="5"/>
                <c:pt idx="0">
                  <c:v>Gestión de la información </c:v>
                </c:pt>
                <c:pt idx="1">
                  <c:v>Incumplimiento a la atencion a PQRS</c:v>
                </c:pt>
                <c:pt idx="2">
                  <c:v>Gestión de riesgos</c:v>
                </c:pt>
                <c:pt idx="3">
                  <c:v>Comunicación</c:v>
                </c:pt>
                <c:pt idx="4">
                  <c:v>Sistema de Gestión de Calidad</c:v>
                </c:pt>
              </c:strCache>
            </c:strRef>
          </c:cat>
          <c:val>
            <c:numRef>
              <c:f>'Graficas 2'!$C$4:$C$8</c:f>
              <c:numCache>
                <c:formatCode>General</c:formatCode>
                <c:ptCount val="5"/>
                <c:pt idx="0">
                  <c:v>6</c:v>
                </c:pt>
                <c:pt idx="1">
                  <c:v>3</c:v>
                </c:pt>
                <c:pt idx="2">
                  <c:v>1</c:v>
                </c:pt>
                <c:pt idx="3">
                  <c:v>2</c:v>
                </c:pt>
                <c:pt idx="4">
                  <c:v>3</c:v>
                </c:pt>
              </c:numCache>
            </c:numRef>
          </c:val>
          <c:extLst>
            <c:ext xmlns:c16="http://schemas.microsoft.com/office/drawing/2014/chart" uri="{C3380CC4-5D6E-409C-BE32-E72D297353CC}">
              <c16:uniqueId val="{0000000A-4F39-4BEB-AB39-310FE394F886}"/>
            </c:ext>
          </c:extLst>
        </c:ser>
        <c:dLbls>
          <c:showLegendKey val="0"/>
          <c:showVal val="0"/>
          <c:showCatName val="0"/>
          <c:showSerName val="0"/>
          <c:showPercent val="1"/>
          <c:showBubbleSize val="0"/>
          <c:showLeaderLines val="1"/>
        </c:dLbls>
        <c:firstSliceAng val="0"/>
        <c:holeSize val="58"/>
      </c:doughnutChart>
      <c:spPr>
        <a:noFill/>
        <a:ln>
          <a:noFill/>
        </a:ln>
        <a:effectLst/>
      </c:spPr>
    </c:plotArea>
    <c:legend>
      <c:legendPos val="r"/>
      <c:layout>
        <c:manualLayout>
          <c:xMode val="edge"/>
          <c:yMode val="edge"/>
          <c:x val="0.56670991410164651"/>
          <c:y val="0.1980084187587651"/>
          <c:w val="0.42476771964531118"/>
          <c:h val="0.7590055820030942"/>
        </c:manualLayout>
      </c:layout>
      <c:overlay val="0"/>
      <c:spPr>
        <a:solidFill>
          <a:schemeClr val="lt1">
            <a:alpha val="50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sz="2400" b="1" noProof="0" dirty="0"/>
              <a:t>Riesgos</a:t>
            </a:r>
            <a:r>
              <a:rPr lang="es-CO" sz="2400" b="1" baseline="0" noProof="0" dirty="0"/>
              <a:t> de gestión</a:t>
            </a:r>
            <a:endParaRPr lang="es-CO" sz="2400" b="1" noProof="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2735140848683873"/>
          <c:y val="0.19047216875323436"/>
          <c:w val="0.47903781620401253"/>
          <c:h val="0.76108128695569377"/>
        </c:manualLayout>
      </c:layout>
      <c:pieChart>
        <c:varyColors val="1"/>
        <c:ser>
          <c:idx val="0"/>
          <c:order val="0"/>
          <c:tx>
            <c:strRef>
              <c:f>Hoja1!$B$1</c:f>
              <c:strCache>
                <c:ptCount val="1"/>
                <c:pt idx="0">
                  <c:v>Ventas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39-42CF-BA59-020D4754C9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39-42CF-BA59-020D4754C9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39-42CF-BA59-020D4754C994}"/>
              </c:ext>
            </c:extLst>
          </c:dPt>
          <c:dLbls>
            <c:dLbl>
              <c:idx val="0"/>
              <c:layout>
                <c:manualLayout>
                  <c:x val="2.4125261249235017E-2"/>
                  <c:y val="6.211931538970991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113091656691888"/>
                      <c:h val="0.22694256555707332"/>
                    </c:manualLayout>
                  </c15:layout>
                </c:ext>
                <c:ext xmlns:c16="http://schemas.microsoft.com/office/drawing/2014/chart" uri="{C3380CC4-5D6E-409C-BE32-E72D297353CC}">
                  <c16:uniqueId val="{00000001-D839-42CF-BA59-020D4754C994}"/>
                </c:ext>
              </c:extLst>
            </c:dLbl>
            <c:dLbl>
              <c:idx val="1"/>
              <c:layout>
                <c:manualLayout>
                  <c:x val="-2.9975781209913281E-2"/>
                  <c:y val="0.1408037815500089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433136641182206"/>
                      <c:h val="0.36987405594129674"/>
                    </c:manualLayout>
                  </c15:layout>
                </c:ext>
                <c:ext xmlns:c16="http://schemas.microsoft.com/office/drawing/2014/chart" uri="{C3380CC4-5D6E-409C-BE32-E72D297353CC}">
                  <c16:uniqueId val="{00000003-D839-42CF-BA59-020D4754C994}"/>
                </c:ext>
              </c:extLst>
            </c:dLbl>
            <c:dLbl>
              <c:idx val="2"/>
              <c:layout>
                <c:manualLayout>
                  <c:x val="-0.23980707065524143"/>
                  <c:y val="0.1456213708705736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839-42CF-BA59-020D4754C99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s-CO"/>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Hoja1!$A$2:$A$4</c:f>
              <c:strCache>
                <c:ptCount val="3"/>
                <c:pt idx="0">
                  <c:v>Reputacional</c:v>
                </c:pt>
                <c:pt idx="1">
                  <c:v>Económico y reputacional</c:v>
                </c:pt>
                <c:pt idx="2">
                  <c:v>Económico</c:v>
                </c:pt>
              </c:strCache>
            </c:strRef>
          </c:cat>
          <c:val>
            <c:numRef>
              <c:f>Hoja1!$B$2:$B$4</c:f>
              <c:numCache>
                <c:formatCode>General</c:formatCode>
                <c:ptCount val="3"/>
                <c:pt idx="0">
                  <c:v>46</c:v>
                </c:pt>
                <c:pt idx="1">
                  <c:v>36</c:v>
                </c:pt>
                <c:pt idx="2">
                  <c:v>6</c:v>
                </c:pt>
              </c:numCache>
            </c:numRef>
          </c:val>
          <c:extLst>
            <c:ext xmlns:c16="http://schemas.microsoft.com/office/drawing/2014/chart" uri="{C3380CC4-5D6E-409C-BE32-E72D297353CC}">
              <c16:uniqueId val="{00000006-D839-42CF-BA59-020D4754C99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8986183999704E-2"/>
          <c:y val="4.6431062425975826E-2"/>
          <c:w val="0.61302108191209448"/>
          <c:h val="0.86296840349334047"/>
        </c:manualLayout>
      </c:layout>
      <c:pieChart>
        <c:varyColors val="1"/>
        <c:ser>
          <c:idx val="0"/>
          <c:order val="0"/>
          <c:tx>
            <c:strRef>
              <c:f>'Graficas 2'!$A$1</c:f>
              <c:strCache>
                <c:ptCount val="1"/>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5EA5-4528-AE8F-971D9B7D43A6}"/>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5EA5-4528-AE8F-971D9B7D43A6}"/>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5-5EA5-4528-AE8F-971D9B7D43A6}"/>
              </c:ext>
            </c:extLst>
          </c:dPt>
          <c:dLbls>
            <c:dLbl>
              <c:idx val="0"/>
              <c:layout>
                <c:manualLayout>
                  <c:x val="-0.12799401574785518"/>
                  <c:y val="-0.3006738360560148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EA5-4528-AE8F-971D9B7D43A6}"/>
                </c:ext>
              </c:extLst>
            </c:dLbl>
            <c:dLbl>
              <c:idx val="1"/>
              <c:layout>
                <c:manualLayout>
                  <c:x val="7.3478046077472395E-2"/>
                  <c:y val="0.162161170007738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A5-4528-AE8F-971D9B7D43A6}"/>
                </c:ext>
              </c:extLst>
            </c:dLbl>
            <c:dLbl>
              <c:idx val="2"/>
              <c:layout>
                <c:manualLayout>
                  <c:x val="2.6072855059748271E-2"/>
                  <c:y val="8.445894271236370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A5-4528-AE8F-971D9B7D43A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dk1">
                        <a:lumMod val="75000"/>
                        <a:lumOff val="25000"/>
                      </a:schemeClr>
                    </a:solidFill>
                    <a:latin typeface="+mn-lt"/>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'Graficas 2'!$B$17:$B$19</c:f>
              <c:strCache>
                <c:ptCount val="3"/>
                <c:pt idx="0">
                  <c:v>Acciones en gestión</c:v>
                </c:pt>
                <c:pt idx="1">
                  <c:v>Acciones en proceso</c:v>
                </c:pt>
                <c:pt idx="2">
                  <c:v>Acciones Ejecutadas</c:v>
                </c:pt>
              </c:strCache>
            </c:strRef>
          </c:cat>
          <c:val>
            <c:numRef>
              <c:f>'Graficas 2'!$C$17:$C$19</c:f>
              <c:numCache>
                <c:formatCode>General</c:formatCode>
                <c:ptCount val="3"/>
                <c:pt idx="0">
                  <c:v>65</c:v>
                </c:pt>
                <c:pt idx="1">
                  <c:v>6</c:v>
                </c:pt>
                <c:pt idx="2">
                  <c:v>2</c:v>
                </c:pt>
              </c:numCache>
            </c:numRef>
          </c:val>
          <c:extLst>
            <c:ext xmlns:c16="http://schemas.microsoft.com/office/drawing/2014/chart" uri="{C3380CC4-5D6E-409C-BE32-E72D297353CC}">
              <c16:uniqueId val="{00000006-5EA5-4528-AE8F-971D9B7D43A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251760007816019"/>
          <c:y val="0.13355906030634704"/>
          <c:w val="0.30799021959988154"/>
          <c:h val="0.6829789028211416"/>
        </c:manualLayout>
      </c:layout>
      <c:overlay val="0"/>
      <c:spPr>
        <a:solidFill>
          <a:schemeClr val="lt1">
            <a:alpha val="50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Hoja2!$B$1</c:f>
              <c:strCache>
                <c:ptCount val="1"/>
                <c:pt idx="0">
                  <c:v>% de avance</c:v>
                </c:pt>
              </c:strCache>
            </c:strRef>
          </c:tx>
          <c:spPr>
            <a:solidFill>
              <a:schemeClr val="accent1"/>
            </a:solidFill>
            <a:ln>
              <a:noFill/>
            </a:ln>
            <a:effectLst/>
          </c:spPr>
          <c:invertIfNegative val="0"/>
          <c:dPt>
            <c:idx val="7"/>
            <c:invertIfNegative val="0"/>
            <c:bubble3D val="0"/>
            <c:spPr>
              <a:solidFill>
                <a:srgbClr val="00B050"/>
              </a:solidFill>
              <a:ln>
                <a:noFill/>
              </a:ln>
              <a:effectLst/>
            </c:spPr>
            <c:extLst>
              <c:ext xmlns:c16="http://schemas.microsoft.com/office/drawing/2014/chart" uri="{C3380CC4-5D6E-409C-BE32-E72D297353CC}">
                <c16:uniqueId val="{00000001-3B51-4D9A-81BF-D5B8C6CCA951}"/>
              </c:ext>
            </c:extLst>
          </c:dPt>
          <c:dLbls>
            <c:dLbl>
              <c:idx val="23"/>
              <c:layout>
                <c:manualLayout>
                  <c:x val="0"/>
                  <c:y val="-4.09212105589611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51-4D9A-81BF-D5B8C6CCA9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Hoja2!$A$2:$A$25</c:f>
              <c:strCache>
                <c:ptCount val="24"/>
                <c:pt idx="0">
                  <c:v>Salud</c:v>
                </c:pt>
                <c:pt idx="1">
                  <c:v>Inclusión social</c:v>
                </c:pt>
                <c:pt idx="2">
                  <c:v>Defensa</c:v>
                </c:pt>
                <c:pt idx="3">
                  <c:v>Educación</c:v>
                </c:pt>
                <c:pt idx="4">
                  <c:v>Vivienda</c:v>
                </c:pt>
                <c:pt idx="5">
                  <c:v>Hacienda</c:v>
                </c:pt>
                <c:pt idx="6">
                  <c:v>Ambiente</c:v>
                </c:pt>
                <c:pt idx="7">
                  <c:v>Minas y Energía</c:v>
                </c:pt>
                <c:pt idx="8">
                  <c:v>Agricultura</c:v>
                </c:pt>
                <c:pt idx="9">
                  <c:v>Trabajo</c:v>
                </c:pt>
                <c:pt idx="10">
                  <c:v>Transporte</c:v>
                </c:pt>
                <c:pt idx="11">
                  <c:v>Presidencia</c:v>
                </c:pt>
                <c:pt idx="12">
                  <c:v>CTeI</c:v>
                </c:pt>
                <c:pt idx="13">
                  <c:v>Deporte</c:v>
                </c:pt>
                <c:pt idx="14">
                  <c:v>Estadísticas </c:v>
                </c:pt>
                <c:pt idx="15">
                  <c:v>Interior</c:v>
                </c:pt>
                <c:pt idx="16">
                  <c:v>CIT</c:v>
                </c:pt>
                <c:pt idx="17">
                  <c:v>Relaciones</c:v>
                </c:pt>
                <c:pt idx="18">
                  <c:v>Planeación</c:v>
                </c:pt>
                <c:pt idx="19">
                  <c:v>Inteligencia</c:v>
                </c:pt>
                <c:pt idx="20">
                  <c:v>Cultura</c:v>
                </c:pt>
                <c:pt idx="21">
                  <c:v>Justicia</c:v>
                </c:pt>
                <c:pt idx="22">
                  <c:v>TIC</c:v>
                </c:pt>
                <c:pt idx="23">
                  <c:v>Función Pública</c:v>
                </c:pt>
              </c:strCache>
            </c:strRef>
          </c:cat>
          <c:val>
            <c:numRef>
              <c:f>Hoja2!$B$2:$B$25</c:f>
              <c:numCache>
                <c:formatCode>General</c:formatCode>
                <c:ptCount val="24"/>
                <c:pt idx="0">
                  <c:v>62.35</c:v>
                </c:pt>
                <c:pt idx="1">
                  <c:v>66.7</c:v>
                </c:pt>
                <c:pt idx="2">
                  <c:v>69.5</c:v>
                </c:pt>
                <c:pt idx="3">
                  <c:v>70.430000000000007</c:v>
                </c:pt>
                <c:pt idx="4">
                  <c:v>73.3</c:v>
                </c:pt>
                <c:pt idx="5">
                  <c:v>75.92</c:v>
                </c:pt>
                <c:pt idx="6">
                  <c:v>78</c:v>
                </c:pt>
                <c:pt idx="7">
                  <c:v>83.63</c:v>
                </c:pt>
                <c:pt idx="8">
                  <c:v>84.34</c:v>
                </c:pt>
                <c:pt idx="9">
                  <c:v>85.96</c:v>
                </c:pt>
                <c:pt idx="10">
                  <c:v>86.42</c:v>
                </c:pt>
                <c:pt idx="11">
                  <c:v>86.97</c:v>
                </c:pt>
                <c:pt idx="12">
                  <c:v>87.37</c:v>
                </c:pt>
                <c:pt idx="13">
                  <c:v>90.05</c:v>
                </c:pt>
                <c:pt idx="14">
                  <c:v>90.55</c:v>
                </c:pt>
                <c:pt idx="15">
                  <c:v>91.6</c:v>
                </c:pt>
                <c:pt idx="16">
                  <c:v>91.9</c:v>
                </c:pt>
                <c:pt idx="17">
                  <c:v>93.19</c:v>
                </c:pt>
                <c:pt idx="18">
                  <c:v>93.98</c:v>
                </c:pt>
                <c:pt idx="19">
                  <c:v>94.4</c:v>
                </c:pt>
                <c:pt idx="20">
                  <c:v>94.55</c:v>
                </c:pt>
                <c:pt idx="21">
                  <c:v>94.86</c:v>
                </c:pt>
                <c:pt idx="22">
                  <c:v>98.02</c:v>
                </c:pt>
                <c:pt idx="23">
                  <c:v>99.54</c:v>
                </c:pt>
              </c:numCache>
            </c:numRef>
          </c:val>
          <c:extLst>
            <c:ext xmlns:c16="http://schemas.microsoft.com/office/drawing/2014/chart" uri="{C3380CC4-5D6E-409C-BE32-E72D297353CC}">
              <c16:uniqueId val="{00000003-3B51-4D9A-81BF-D5B8C6CCA951}"/>
            </c:ext>
          </c:extLst>
        </c:ser>
        <c:dLbls>
          <c:showLegendKey val="0"/>
          <c:showVal val="0"/>
          <c:showCatName val="0"/>
          <c:showSerName val="0"/>
          <c:showPercent val="0"/>
          <c:showBubbleSize val="0"/>
        </c:dLbls>
        <c:gapWidth val="182"/>
        <c:axId val="1995280655"/>
        <c:axId val="1995281071"/>
      </c:barChart>
      <c:catAx>
        <c:axId val="1995280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995281071"/>
        <c:crosses val="autoZero"/>
        <c:auto val="1"/>
        <c:lblAlgn val="ctr"/>
        <c:lblOffset val="100"/>
        <c:noMultiLvlLbl val="0"/>
      </c:catAx>
      <c:valAx>
        <c:axId val="1995281071"/>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95280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Hoja1!$B$1</c:f>
              <c:strCache>
                <c:ptCount val="1"/>
                <c:pt idx="0">
                  <c:v>Serie 1</c:v>
                </c:pt>
              </c:strCache>
            </c:strRef>
          </c:tx>
          <c:spPr>
            <a:solidFill>
              <a:schemeClr val="accent1"/>
            </a:solidFill>
            <a:ln>
              <a:noFill/>
            </a:ln>
            <a:effectLst/>
          </c:spPr>
          <c:invertIfNegative val="0"/>
          <c:cat>
            <c:strRef>
              <c:f>Hoja1!$A$2:$A$9</c:f>
              <c:strCache>
                <c:ptCount val="8"/>
                <c:pt idx="0">
                  <c:v>sismica</c:v>
                </c:pt>
                <c:pt idx="1">
                  <c:v>pozos</c:v>
                </c:pt>
                <c:pt idx="2">
                  <c:v>gas</c:v>
                </c:pt>
                <c:pt idx="3">
                  <c:v>AMI</c:v>
                </c:pt>
                <c:pt idx="4">
                  <c:v>EE PDET</c:v>
                </c:pt>
                <c:pt idx="5">
                  <c:v>EE </c:v>
                </c:pt>
                <c:pt idx="6">
                  <c:v>capa oper</c:v>
                </c:pt>
                <c:pt idx="7">
                  <c:v>capa comp</c:v>
                </c:pt>
              </c:strCache>
            </c:strRef>
          </c:cat>
          <c:val>
            <c:numRef>
              <c:f>Hoja1!$B$2:$B$9</c:f>
              <c:numCache>
                <c:formatCode>General</c:formatCode>
                <c:ptCount val="8"/>
                <c:pt idx="0">
                  <c:v>100</c:v>
                </c:pt>
                <c:pt idx="1">
                  <c:v>77</c:v>
                </c:pt>
                <c:pt idx="2">
                  <c:v>100</c:v>
                </c:pt>
                <c:pt idx="3">
                  <c:v>5</c:v>
                </c:pt>
                <c:pt idx="4">
                  <c:v>100</c:v>
                </c:pt>
                <c:pt idx="5">
                  <c:v>89</c:v>
                </c:pt>
                <c:pt idx="6">
                  <c:v>55</c:v>
                </c:pt>
                <c:pt idx="7">
                  <c:v>100</c:v>
                </c:pt>
              </c:numCache>
            </c:numRef>
          </c:val>
          <c:extLst>
            <c:ext xmlns:c16="http://schemas.microsoft.com/office/drawing/2014/chart" uri="{C3380CC4-5D6E-409C-BE32-E72D297353CC}">
              <c16:uniqueId val="{00000000-3B78-4C4D-ADAD-3F9474DC2B2A}"/>
            </c:ext>
          </c:extLst>
        </c:ser>
        <c:ser>
          <c:idx val="1"/>
          <c:order val="1"/>
          <c:tx>
            <c:strRef>
              <c:f>Hoja1!$C$1</c:f>
              <c:strCache>
                <c:ptCount val="1"/>
                <c:pt idx="0">
                  <c:v>Serie 2</c:v>
                </c:pt>
              </c:strCache>
            </c:strRef>
          </c:tx>
          <c:spPr>
            <a:solidFill>
              <a:schemeClr val="accent2"/>
            </a:solidFill>
            <a:ln>
              <a:noFill/>
            </a:ln>
            <a:effectLst/>
          </c:spPr>
          <c:invertIfNegative val="0"/>
          <c:cat>
            <c:strRef>
              <c:f>Hoja1!$A$2:$A$9</c:f>
              <c:strCache>
                <c:ptCount val="8"/>
                <c:pt idx="0">
                  <c:v>sismica</c:v>
                </c:pt>
                <c:pt idx="1">
                  <c:v>pozos</c:v>
                </c:pt>
                <c:pt idx="2">
                  <c:v>gas</c:v>
                </c:pt>
                <c:pt idx="3">
                  <c:v>AMI</c:v>
                </c:pt>
                <c:pt idx="4">
                  <c:v>EE PDET</c:v>
                </c:pt>
                <c:pt idx="5">
                  <c:v>EE </c:v>
                </c:pt>
                <c:pt idx="6">
                  <c:v>capa oper</c:v>
                </c:pt>
                <c:pt idx="7">
                  <c:v>capa comp</c:v>
                </c:pt>
              </c:strCache>
            </c:strRef>
          </c:cat>
          <c:val>
            <c:numRef>
              <c:f>Hoja1!$C$2:$C$9</c:f>
              <c:numCache>
                <c:formatCode>General</c:formatCode>
                <c:ptCount val="8"/>
                <c:pt idx="0">
                  <c:v>0</c:v>
                </c:pt>
                <c:pt idx="1">
                  <c:v>23</c:v>
                </c:pt>
                <c:pt idx="2">
                  <c:v>0</c:v>
                </c:pt>
                <c:pt idx="3">
                  <c:v>95</c:v>
                </c:pt>
                <c:pt idx="4">
                  <c:v>0</c:v>
                </c:pt>
                <c:pt idx="5">
                  <c:v>11</c:v>
                </c:pt>
                <c:pt idx="6">
                  <c:v>45</c:v>
                </c:pt>
                <c:pt idx="7">
                  <c:v>0</c:v>
                </c:pt>
              </c:numCache>
            </c:numRef>
          </c:val>
          <c:extLst>
            <c:ext xmlns:c16="http://schemas.microsoft.com/office/drawing/2014/chart" uri="{C3380CC4-5D6E-409C-BE32-E72D297353CC}">
              <c16:uniqueId val="{00000001-3B78-4C4D-ADAD-3F9474DC2B2A}"/>
            </c:ext>
          </c:extLst>
        </c:ser>
        <c:dLbls>
          <c:showLegendKey val="0"/>
          <c:showVal val="0"/>
          <c:showCatName val="0"/>
          <c:showSerName val="0"/>
          <c:showPercent val="0"/>
          <c:showBubbleSize val="0"/>
        </c:dLbls>
        <c:gapWidth val="150"/>
        <c:overlap val="100"/>
        <c:axId val="1037154544"/>
        <c:axId val="1037160368"/>
      </c:barChart>
      <c:catAx>
        <c:axId val="1037154544"/>
        <c:scaling>
          <c:orientation val="minMax"/>
        </c:scaling>
        <c:delete val="1"/>
        <c:axPos val="l"/>
        <c:numFmt formatCode="General" sourceLinked="1"/>
        <c:majorTickMark val="none"/>
        <c:minorTickMark val="none"/>
        <c:tickLblPos val="nextTo"/>
        <c:crossAx val="1037160368"/>
        <c:crosses val="autoZero"/>
        <c:auto val="1"/>
        <c:lblAlgn val="ctr"/>
        <c:lblOffset val="100"/>
        <c:noMultiLvlLbl val="0"/>
      </c:catAx>
      <c:valAx>
        <c:axId val="103716036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03715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rgbClr val="5F83FD"/>
            </a:solidFill>
          </c:spPr>
          <c:dPt>
            <c:idx val="0"/>
            <c:bubble3D val="0"/>
            <c:spPr>
              <a:solidFill>
                <a:srgbClr val="5F83FD"/>
              </a:solidFill>
              <a:ln w="19050">
                <a:solidFill>
                  <a:schemeClr val="lt1"/>
                </a:solidFill>
              </a:ln>
              <a:effectLst/>
            </c:spPr>
            <c:extLst>
              <c:ext xmlns:c16="http://schemas.microsoft.com/office/drawing/2014/chart" uri="{C3380CC4-5D6E-409C-BE32-E72D297353CC}">
                <c16:uniqueId val="{00000001-7D7F-4BE6-803D-DEA832D2806D}"/>
              </c:ext>
            </c:extLst>
          </c:dPt>
          <c:dPt>
            <c:idx val="1"/>
            <c:bubble3D val="0"/>
            <c:spPr>
              <a:solidFill>
                <a:srgbClr val="5F83FD"/>
              </a:solidFill>
              <a:ln w="19050">
                <a:solidFill>
                  <a:schemeClr val="lt1"/>
                </a:solidFill>
              </a:ln>
              <a:effectLst/>
            </c:spPr>
            <c:extLst>
              <c:ext xmlns:c16="http://schemas.microsoft.com/office/drawing/2014/chart" uri="{C3380CC4-5D6E-409C-BE32-E72D297353CC}">
                <c16:uniqueId val="{00000003-7D7F-4BE6-803D-DEA832D2806D}"/>
              </c:ext>
            </c:extLst>
          </c:dPt>
          <c:cat>
            <c:strRef>
              <c:f>Hoja1!$A$2:$A$3</c:f>
              <c:strCache>
                <c:ptCount val="2"/>
                <c:pt idx="0">
                  <c:v>1er trim.</c:v>
                </c:pt>
                <c:pt idx="1">
                  <c:v>2º trim.</c:v>
                </c:pt>
              </c:strCache>
            </c:strRef>
          </c:cat>
          <c:val>
            <c:numRef>
              <c:f>Hoja1!$B$2:$B$3</c:f>
              <c:numCache>
                <c:formatCode>General</c:formatCode>
                <c:ptCount val="2"/>
                <c:pt idx="0">
                  <c:v>88.3</c:v>
                </c:pt>
                <c:pt idx="1">
                  <c:v>11.700000000000003</c:v>
                </c:pt>
              </c:numCache>
            </c:numRef>
          </c:val>
          <c:extLst>
            <c:ext xmlns:c16="http://schemas.microsoft.com/office/drawing/2014/chart" uri="{C3380CC4-5D6E-409C-BE32-E72D297353CC}">
              <c16:uniqueId val="{00000004-7D7F-4BE6-803D-DEA832D2806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chemeClr val="accent1">
                <a:lumMod val="50000"/>
              </a:schemeClr>
            </a:solidFill>
          </c:spPr>
          <c:dPt>
            <c:idx val="0"/>
            <c:bubble3D val="0"/>
            <c:spPr>
              <a:solidFill>
                <a:srgbClr val="5F83FD"/>
              </a:solidFill>
              <a:ln w="19050">
                <a:solidFill>
                  <a:schemeClr val="lt1"/>
                </a:solidFill>
              </a:ln>
              <a:effectLst/>
            </c:spPr>
            <c:extLst>
              <c:ext xmlns:c16="http://schemas.microsoft.com/office/drawing/2014/chart" uri="{C3380CC4-5D6E-409C-BE32-E72D297353CC}">
                <c16:uniqueId val="{00000001-9B16-4BA5-B8B0-DCA7F16E7DE5}"/>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9B16-4BA5-B8B0-DCA7F16E7DE5}"/>
              </c:ext>
            </c:extLst>
          </c:dPt>
          <c:cat>
            <c:strRef>
              <c:f>Hoja1!$A$2:$A$3</c:f>
              <c:strCache>
                <c:ptCount val="2"/>
                <c:pt idx="0">
                  <c:v>1er trim.</c:v>
                </c:pt>
                <c:pt idx="1">
                  <c:v>2º trim.</c:v>
                </c:pt>
              </c:strCache>
            </c:strRef>
          </c:cat>
          <c:val>
            <c:numRef>
              <c:f>Hoja1!$B$2:$B$3</c:f>
              <c:numCache>
                <c:formatCode>General</c:formatCode>
                <c:ptCount val="2"/>
                <c:pt idx="0">
                  <c:v>78.400000000000006</c:v>
                </c:pt>
                <c:pt idx="1">
                  <c:v>21.599999999999994</c:v>
                </c:pt>
              </c:numCache>
            </c:numRef>
          </c:val>
          <c:extLst>
            <c:ext xmlns:c16="http://schemas.microsoft.com/office/drawing/2014/chart" uri="{C3380CC4-5D6E-409C-BE32-E72D297353CC}">
              <c16:uniqueId val="{00000004-9B16-4BA5-B8B0-DCA7F16E7DE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F51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MinMinas</c:v>
                </c:pt>
                <c:pt idx="1">
                  <c:v>UPME</c:v>
                </c:pt>
                <c:pt idx="2">
                  <c:v>SGC</c:v>
                </c:pt>
                <c:pt idx="3">
                  <c:v>ANH</c:v>
                </c:pt>
                <c:pt idx="4">
                  <c:v>ANM</c:v>
                </c:pt>
                <c:pt idx="5">
                  <c:v>IPSE</c:v>
                </c:pt>
                <c:pt idx="6">
                  <c:v>CREG</c:v>
                </c:pt>
                <c:pt idx="7">
                  <c:v>FENOGE</c:v>
                </c:pt>
              </c:strCache>
            </c:strRef>
          </c:cat>
          <c:val>
            <c:numRef>
              <c:f>Hoja1!$B$2:$B$9</c:f>
              <c:numCache>
                <c:formatCode>General</c:formatCode>
                <c:ptCount val="8"/>
                <c:pt idx="0">
                  <c:v>39</c:v>
                </c:pt>
                <c:pt idx="1">
                  <c:v>7</c:v>
                </c:pt>
                <c:pt idx="2">
                  <c:v>5</c:v>
                </c:pt>
                <c:pt idx="3">
                  <c:v>3</c:v>
                </c:pt>
                <c:pt idx="4">
                  <c:v>3</c:v>
                </c:pt>
                <c:pt idx="5">
                  <c:v>3</c:v>
                </c:pt>
                <c:pt idx="6">
                  <c:v>1</c:v>
                </c:pt>
                <c:pt idx="7">
                  <c:v>1</c:v>
                </c:pt>
              </c:numCache>
            </c:numRef>
          </c:val>
          <c:extLst>
            <c:ext xmlns:c16="http://schemas.microsoft.com/office/drawing/2014/chart" uri="{C3380CC4-5D6E-409C-BE32-E72D297353CC}">
              <c16:uniqueId val="{00000000-BD96-4115-9331-C031537E544D}"/>
            </c:ext>
          </c:extLst>
        </c:ser>
        <c:dLbls>
          <c:showLegendKey val="0"/>
          <c:showVal val="0"/>
          <c:showCatName val="0"/>
          <c:showSerName val="0"/>
          <c:showPercent val="0"/>
          <c:showBubbleSize val="0"/>
        </c:dLbls>
        <c:gapWidth val="182"/>
        <c:axId val="1189525904"/>
        <c:axId val="1189529648"/>
      </c:barChart>
      <c:catAx>
        <c:axId val="1189525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189529648"/>
        <c:crosses val="autoZero"/>
        <c:auto val="1"/>
        <c:lblAlgn val="ctr"/>
        <c:lblOffset val="100"/>
        <c:noMultiLvlLbl val="0"/>
      </c:catAx>
      <c:valAx>
        <c:axId val="1189529648"/>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189525904"/>
        <c:crosses val="autoZero"/>
        <c:crossBetween val="between"/>
      </c:valAx>
      <c:spPr>
        <a:noFill/>
        <a:ln>
          <a:noFill/>
        </a:ln>
        <a:effectLst>
          <a:outerShdw blurRad="50800" dist="50800" dir="600000" algn="ctr" rotWithShape="0">
            <a:srgbClr val="000000">
              <a:alpha val="38000"/>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jpeg"/></Relationships>
</file>

<file path=ppt/diagrams/_rels/data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6BC6A-C475-47AE-B523-5E69BA0A568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F9402F15-BBB1-4E54-A934-E8BF07E1748C}">
      <dgm:prSet phldrT="[Texto]" custT="1"/>
      <dgm:spPr>
        <a:solidFill>
          <a:srgbClr val="FED519"/>
        </a:solidFill>
        <a:ln>
          <a:solidFill>
            <a:srgbClr val="FED519"/>
          </a:solidFill>
        </a:ln>
      </dgm:spPr>
      <dgm:t>
        <a:bodyPr/>
        <a:lstStyle/>
        <a:p>
          <a:pPr>
            <a:buFont typeface="+mj-lt"/>
            <a:buAutoNum type="arabicPeriod"/>
          </a:pPr>
          <a:r>
            <a:rPr lang="es-CO" sz="2400" dirty="0">
              <a:solidFill>
                <a:schemeClr val="tx1"/>
              </a:solidFill>
            </a:rPr>
            <a:t>Fortalecimiento de la herramienta SIGAME</a:t>
          </a:r>
        </a:p>
      </dgm:t>
    </dgm:pt>
    <dgm:pt modelId="{090B0E57-D6BF-417C-A1FA-7E62F34B9821}" type="parTrans" cxnId="{C07D9853-788C-4193-8B45-8ADD97CF9BE7}">
      <dgm:prSet/>
      <dgm:spPr/>
      <dgm:t>
        <a:bodyPr/>
        <a:lstStyle/>
        <a:p>
          <a:endParaRPr lang="es-CO"/>
        </a:p>
      </dgm:t>
    </dgm:pt>
    <dgm:pt modelId="{A2FB085C-4637-47D6-A4F0-7BC30D1EB65A}" type="sibTrans" cxnId="{C07D9853-788C-4193-8B45-8ADD97CF9BE7}">
      <dgm:prSet/>
      <dgm:spPr/>
      <dgm:t>
        <a:bodyPr/>
        <a:lstStyle/>
        <a:p>
          <a:endParaRPr lang="es-CO"/>
        </a:p>
      </dgm:t>
    </dgm:pt>
    <dgm:pt modelId="{568B4A54-DA9B-40A0-B426-756DD445AC9B}">
      <dgm:prSet phldrT="[Texto]" custT="1"/>
      <dgm:spPr>
        <a:solidFill>
          <a:srgbClr val="FF5126"/>
        </a:solidFill>
        <a:ln>
          <a:solidFill>
            <a:srgbClr val="FF5126"/>
          </a:solidFill>
        </a:ln>
      </dgm:spPr>
      <dgm:t>
        <a:bodyPr/>
        <a:lstStyle/>
        <a:p>
          <a:pPr>
            <a:buFont typeface="+mj-lt"/>
            <a:buAutoNum type="arabicPeriod" startAt="2"/>
          </a:pPr>
          <a:r>
            <a:rPr lang="es-CO" sz="2400" dirty="0">
              <a:solidFill>
                <a:schemeClr val="tx1"/>
              </a:solidFill>
            </a:rPr>
            <a:t>Implementación del rediseño del Sistema de Gestión de Calidad</a:t>
          </a:r>
        </a:p>
      </dgm:t>
    </dgm:pt>
    <dgm:pt modelId="{8601DFF3-F809-4938-BD84-4BC305876354}" type="parTrans" cxnId="{ACE32A37-88F5-4E5C-948F-B47F68E19CF6}">
      <dgm:prSet/>
      <dgm:spPr/>
      <dgm:t>
        <a:bodyPr/>
        <a:lstStyle/>
        <a:p>
          <a:endParaRPr lang="es-CO"/>
        </a:p>
      </dgm:t>
    </dgm:pt>
    <dgm:pt modelId="{B3C23220-35A0-4819-B058-05D88E8265E8}" type="sibTrans" cxnId="{ACE32A37-88F5-4E5C-948F-B47F68E19CF6}">
      <dgm:prSet/>
      <dgm:spPr/>
      <dgm:t>
        <a:bodyPr/>
        <a:lstStyle/>
        <a:p>
          <a:endParaRPr lang="es-CO"/>
        </a:p>
      </dgm:t>
    </dgm:pt>
    <dgm:pt modelId="{004BABC6-9889-4F97-B639-52861AEA21EC}">
      <dgm:prSet phldrT="[Texto]" custT="1"/>
      <dgm:spPr>
        <a:solidFill>
          <a:srgbClr val="3ACFD5"/>
        </a:solidFill>
        <a:ln>
          <a:solidFill>
            <a:srgbClr val="3ACFD5"/>
          </a:solidFill>
        </a:ln>
      </dgm:spPr>
      <dgm:t>
        <a:bodyPr/>
        <a:lstStyle/>
        <a:p>
          <a:pPr>
            <a:buFont typeface="+mj-lt"/>
            <a:buAutoNum type="arabicPeriod" startAt="2"/>
          </a:pPr>
          <a:r>
            <a:rPr lang="es-CO" sz="2400" dirty="0">
              <a:solidFill>
                <a:schemeClr val="tx1"/>
              </a:solidFill>
            </a:rPr>
            <a:t>Consolidar la mejora de los procesos a través del proyecto Sendas de Valor</a:t>
          </a:r>
        </a:p>
      </dgm:t>
    </dgm:pt>
    <dgm:pt modelId="{E886A76E-3904-4E70-88B0-90558BF8C62A}" type="parTrans" cxnId="{9862C24A-B017-4644-881B-F648D040EBA6}">
      <dgm:prSet/>
      <dgm:spPr/>
      <dgm:t>
        <a:bodyPr/>
        <a:lstStyle/>
        <a:p>
          <a:endParaRPr lang="es-CO"/>
        </a:p>
      </dgm:t>
    </dgm:pt>
    <dgm:pt modelId="{652B5DD5-DD3D-41E0-A44F-575913753AF3}" type="sibTrans" cxnId="{9862C24A-B017-4644-881B-F648D040EBA6}">
      <dgm:prSet/>
      <dgm:spPr/>
      <dgm:t>
        <a:bodyPr/>
        <a:lstStyle/>
        <a:p>
          <a:endParaRPr lang="es-CO"/>
        </a:p>
      </dgm:t>
    </dgm:pt>
    <dgm:pt modelId="{1FB36B81-EEA8-41BC-8A70-2BA881F6BF3D}">
      <dgm:prSet phldrT="[Texto]" custT="1"/>
      <dgm:spPr>
        <a:gradFill flip="none" rotWithShape="0">
          <a:gsLst>
            <a:gs pos="0">
              <a:srgbClr val="3ACFD5">
                <a:tint val="66000"/>
                <a:satMod val="160000"/>
              </a:srgbClr>
            </a:gs>
            <a:gs pos="50000">
              <a:srgbClr val="3ACFD5">
                <a:tint val="44500"/>
                <a:satMod val="160000"/>
              </a:srgbClr>
            </a:gs>
            <a:gs pos="100000">
              <a:srgbClr val="3ACFD5">
                <a:tint val="23500"/>
                <a:satMod val="160000"/>
              </a:srgbClr>
            </a:gs>
          </a:gsLst>
          <a:lin ang="2700000" scaled="1"/>
          <a:tileRect/>
        </a:gradFill>
      </dgm:spPr>
      <dgm:t>
        <a:bodyPr anchor="ctr"/>
        <a:lstStyle/>
        <a:p>
          <a:pPr marL="265113" indent="-84138">
            <a:buFont typeface="Arial" panose="020B0604020202020204" pitchFamily="34" charset="0"/>
            <a:buChar char="•"/>
          </a:pPr>
          <a:r>
            <a:rPr lang="es-MX" sz="1600" dirty="0"/>
            <a:t>Desarrollo de la implementación y seguimiento de la senda 4 Atención de PQRS en la DEE, cerrando 11 iniciativas del rediseño</a:t>
          </a:r>
          <a:endParaRPr lang="es-CO" sz="1600" dirty="0"/>
        </a:p>
      </dgm:t>
    </dgm:pt>
    <dgm:pt modelId="{D221C5D5-8B84-4764-A895-2D103FC490E5}" type="parTrans" cxnId="{533A2FF6-5380-4CF2-8B0F-AD170304C343}">
      <dgm:prSet/>
      <dgm:spPr/>
      <dgm:t>
        <a:bodyPr/>
        <a:lstStyle/>
        <a:p>
          <a:endParaRPr lang="es-CO"/>
        </a:p>
      </dgm:t>
    </dgm:pt>
    <dgm:pt modelId="{61A0BD6D-6B0F-4922-8B58-532EF723C33A}" type="sibTrans" cxnId="{533A2FF6-5380-4CF2-8B0F-AD170304C343}">
      <dgm:prSet/>
      <dgm:spPr/>
      <dgm:t>
        <a:bodyPr/>
        <a:lstStyle/>
        <a:p>
          <a:endParaRPr lang="es-CO"/>
        </a:p>
      </dgm:t>
    </dgm:pt>
    <dgm:pt modelId="{C37F10A0-4AD7-4049-8111-CF9F86A901B1}">
      <dgm:prSet phldrT="[Texto]" custT="1"/>
      <dgm:spPr>
        <a:gradFill flip="none" rotWithShape="0">
          <a:gsLst>
            <a:gs pos="0">
              <a:srgbClr val="3ACFD5">
                <a:tint val="66000"/>
                <a:satMod val="160000"/>
              </a:srgbClr>
            </a:gs>
            <a:gs pos="50000">
              <a:srgbClr val="3ACFD5">
                <a:tint val="44500"/>
                <a:satMod val="160000"/>
              </a:srgbClr>
            </a:gs>
            <a:gs pos="100000">
              <a:srgbClr val="3ACFD5">
                <a:tint val="23500"/>
                <a:satMod val="160000"/>
              </a:srgbClr>
            </a:gs>
          </a:gsLst>
          <a:lin ang="2700000" scaled="1"/>
          <a:tileRect/>
        </a:gradFill>
      </dgm:spPr>
      <dgm:t>
        <a:bodyPr anchor="ctr"/>
        <a:lstStyle/>
        <a:p>
          <a:pPr marL="265113" indent="-84138">
            <a:buFont typeface="Arial" panose="020B0604020202020204" pitchFamily="34" charset="0"/>
            <a:buChar char="•"/>
          </a:pPr>
          <a:r>
            <a:rPr lang="es-MX" sz="1600" dirty="0"/>
            <a:t>Reunión de apertura de la senda 5 Creación</a:t>
          </a:r>
          <a:r>
            <a:rPr lang="es-ES" sz="1600" dirty="0"/>
            <a:t> y habilitación de usuarios en los aplicativos de la entidad</a:t>
          </a:r>
          <a:endParaRPr lang="es-CO" sz="1600" dirty="0"/>
        </a:p>
      </dgm:t>
    </dgm:pt>
    <dgm:pt modelId="{C1FC125C-BB71-4344-AB54-17BEDDE9512C}" type="parTrans" cxnId="{8D8F8996-C3F4-4ABD-91CA-88274069826A}">
      <dgm:prSet/>
      <dgm:spPr/>
      <dgm:t>
        <a:bodyPr/>
        <a:lstStyle/>
        <a:p>
          <a:endParaRPr lang="es-CO"/>
        </a:p>
      </dgm:t>
    </dgm:pt>
    <dgm:pt modelId="{EF1E86C7-433F-4F9A-9F0A-4D465F4C4E27}" type="sibTrans" cxnId="{8D8F8996-C3F4-4ABD-91CA-88274069826A}">
      <dgm:prSet/>
      <dgm:spPr/>
      <dgm:t>
        <a:bodyPr/>
        <a:lstStyle/>
        <a:p>
          <a:endParaRPr lang="es-CO"/>
        </a:p>
      </dgm:t>
    </dgm:pt>
    <dgm:pt modelId="{A61B3BD9-F927-41EB-BF08-F1C525E965CD}">
      <dgm:prSet phldrT="[Texto]" custT="1"/>
      <dgm:spPr>
        <a:gradFill flip="none" rotWithShape="0">
          <a:gsLst>
            <a:gs pos="0">
              <a:srgbClr val="FF5126">
                <a:tint val="66000"/>
                <a:satMod val="160000"/>
              </a:srgbClr>
            </a:gs>
            <a:gs pos="50000">
              <a:srgbClr val="FF5126">
                <a:tint val="44500"/>
                <a:satMod val="160000"/>
              </a:srgbClr>
            </a:gs>
            <a:gs pos="100000">
              <a:srgbClr val="FF5126">
                <a:tint val="23500"/>
                <a:satMod val="160000"/>
              </a:srgbClr>
            </a:gs>
          </a:gsLst>
          <a:lin ang="2700000" scaled="1"/>
          <a:tileRect/>
        </a:gradFill>
      </dgm:spPr>
      <dgm:t>
        <a:bodyPr anchor="ctr"/>
        <a:lstStyle/>
        <a:p>
          <a:pPr marL="265113" indent="0">
            <a:buFont typeface="+mj-lt"/>
            <a:buNone/>
          </a:pPr>
          <a:r>
            <a:rPr lang="es-MX" sz="1600" dirty="0"/>
            <a:t>Se creó una nueva propuesta de mapa de procesos y las primeras versiones de las caracterizaciones, además, se elaboró una propuesta de política y objetivos de calidad</a:t>
          </a:r>
          <a:endParaRPr lang="es-CO" sz="1600" dirty="0"/>
        </a:p>
      </dgm:t>
    </dgm:pt>
    <dgm:pt modelId="{48665B6B-3E00-4481-A901-918F5060E9E8}" type="parTrans" cxnId="{9F225D08-F9AB-4907-B931-0C63DA34AC41}">
      <dgm:prSet/>
      <dgm:spPr/>
      <dgm:t>
        <a:bodyPr/>
        <a:lstStyle/>
        <a:p>
          <a:endParaRPr lang="es-CO"/>
        </a:p>
      </dgm:t>
    </dgm:pt>
    <dgm:pt modelId="{C58AEB49-55A9-4E97-A0D2-3C73A6BBECA8}" type="sibTrans" cxnId="{9F225D08-F9AB-4907-B931-0C63DA34AC41}">
      <dgm:prSet/>
      <dgm:spPr/>
      <dgm:t>
        <a:bodyPr/>
        <a:lstStyle/>
        <a:p>
          <a:endParaRPr lang="es-CO"/>
        </a:p>
      </dgm:t>
    </dgm:pt>
    <dgm:pt modelId="{76823660-6493-4F0B-85C5-08D744432BA8}">
      <dgm:prSet phldrT="[Texto]" custT="1"/>
      <dgm:spPr>
        <a:gradFill flip="none" rotWithShape="0">
          <a:gsLst>
            <a:gs pos="0">
              <a:srgbClr val="FED519">
                <a:tint val="66000"/>
                <a:satMod val="160000"/>
              </a:srgbClr>
            </a:gs>
            <a:gs pos="50000">
              <a:srgbClr val="FED519">
                <a:tint val="44500"/>
                <a:satMod val="160000"/>
              </a:srgbClr>
            </a:gs>
            <a:gs pos="100000">
              <a:srgbClr val="FED519">
                <a:tint val="23500"/>
                <a:satMod val="160000"/>
              </a:srgbClr>
            </a:gs>
          </a:gsLst>
          <a:lin ang="2700000" scaled="1"/>
          <a:tileRect/>
        </a:gradFill>
      </dgm:spPr>
      <dgm:t>
        <a:bodyPr anchor="ctr"/>
        <a:lstStyle/>
        <a:p>
          <a:pPr marL="265113" indent="0">
            <a:buFont typeface="+mj-lt"/>
            <a:buNone/>
          </a:pPr>
          <a:r>
            <a:rPr lang="es-MX" sz="1600" dirty="0"/>
            <a:t>Se desarrollaron los módulos de administración, riesgos y auditoria de control interno en el SIGAME</a:t>
          </a:r>
          <a:endParaRPr lang="es-CO" sz="1600" dirty="0"/>
        </a:p>
      </dgm:t>
    </dgm:pt>
    <dgm:pt modelId="{FB73B7A7-2A89-4C3A-AE8D-654372690E43}" type="parTrans" cxnId="{0B5518FA-9773-45D8-89BD-D520BF168911}">
      <dgm:prSet/>
      <dgm:spPr/>
      <dgm:t>
        <a:bodyPr/>
        <a:lstStyle/>
        <a:p>
          <a:endParaRPr lang="es-CO"/>
        </a:p>
      </dgm:t>
    </dgm:pt>
    <dgm:pt modelId="{1D0625E6-FE56-471E-A724-522696CB97DD}" type="sibTrans" cxnId="{0B5518FA-9773-45D8-89BD-D520BF168911}">
      <dgm:prSet/>
      <dgm:spPr/>
      <dgm:t>
        <a:bodyPr/>
        <a:lstStyle/>
        <a:p>
          <a:endParaRPr lang="es-CO"/>
        </a:p>
      </dgm:t>
    </dgm:pt>
    <dgm:pt modelId="{30EBCD14-6F80-465F-BD69-91F3BA2E142B}" type="pres">
      <dgm:prSet presAssocID="{B2A6BC6A-C475-47AE-B523-5E69BA0A568F}" presName="Name0" presStyleCnt="0">
        <dgm:presLayoutVars>
          <dgm:dir/>
          <dgm:animLvl val="lvl"/>
          <dgm:resizeHandles/>
        </dgm:presLayoutVars>
      </dgm:prSet>
      <dgm:spPr/>
    </dgm:pt>
    <dgm:pt modelId="{37544970-85D5-471C-AC4E-F7E8B6E6E29B}" type="pres">
      <dgm:prSet presAssocID="{F9402F15-BBB1-4E54-A934-E8BF07E1748C}" presName="linNode" presStyleCnt="0"/>
      <dgm:spPr/>
    </dgm:pt>
    <dgm:pt modelId="{DA74A126-C2E0-4E6C-8228-080870516955}" type="pres">
      <dgm:prSet presAssocID="{F9402F15-BBB1-4E54-A934-E8BF07E1748C}" presName="parentShp" presStyleLbl="node1" presStyleIdx="0" presStyleCnt="3" custScaleY="176993" custLinFactNeighborX="-81">
        <dgm:presLayoutVars>
          <dgm:bulletEnabled val="1"/>
        </dgm:presLayoutVars>
      </dgm:prSet>
      <dgm:spPr/>
    </dgm:pt>
    <dgm:pt modelId="{9FDECFF3-95A1-4546-B004-DA8C6CF08F1A}" type="pres">
      <dgm:prSet presAssocID="{F9402F15-BBB1-4E54-A934-E8BF07E1748C}" presName="childShp" presStyleLbl="bgAccFollowNode1" presStyleIdx="0" presStyleCnt="3" custScaleY="221500">
        <dgm:presLayoutVars>
          <dgm:bulletEnabled val="1"/>
        </dgm:presLayoutVars>
      </dgm:prSet>
      <dgm:spPr/>
    </dgm:pt>
    <dgm:pt modelId="{FB370372-6C84-409C-AD26-C72CAEC82E44}" type="pres">
      <dgm:prSet presAssocID="{A2FB085C-4637-47D6-A4F0-7BC30D1EB65A}" presName="spacing" presStyleCnt="0"/>
      <dgm:spPr/>
    </dgm:pt>
    <dgm:pt modelId="{24CA55EC-8943-450C-B7A4-449AAD3249F2}" type="pres">
      <dgm:prSet presAssocID="{568B4A54-DA9B-40A0-B426-756DD445AC9B}" presName="linNode" presStyleCnt="0"/>
      <dgm:spPr/>
    </dgm:pt>
    <dgm:pt modelId="{DCDC04C7-1888-4113-9BC7-A5746683FD54}" type="pres">
      <dgm:prSet presAssocID="{568B4A54-DA9B-40A0-B426-756DD445AC9B}" presName="parentShp" presStyleLbl="node1" presStyleIdx="1" presStyleCnt="3" custScaleY="174651">
        <dgm:presLayoutVars>
          <dgm:bulletEnabled val="1"/>
        </dgm:presLayoutVars>
      </dgm:prSet>
      <dgm:spPr/>
    </dgm:pt>
    <dgm:pt modelId="{233D98D8-B4A8-4F4C-A599-7B77C61888D6}" type="pres">
      <dgm:prSet presAssocID="{568B4A54-DA9B-40A0-B426-756DD445AC9B}" presName="childShp" presStyleLbl="bgAccFollowNode1" presStyleIdx="1" presStyleCnt="3" custScaleY="223751">
        <dgm:presLayoutVars>
          <dgm:bulletEnabled val="1"/>
        </dgm:presLayoutVars>
      </dgm:prSet>
      <dgm:spPr/>
    </dgm:pt>
    <dgm:pt modelId="{44E98D77-DC78-45BC-9736-55D4EA1EB6F1}" type="pres">
      <dgm:prSet presAssocID="{B3C23220-35A0-4819-B058-05D88E8265E8}" presName="spacing" presStyleCnt="0"/>
      <dgm:spPr/>
    </dgm:pt>
    <dgm:pt modelId="{330BEBDC-ED40-45D1-B2F9-B0091C430915}" type="pres">
      <dgm:prSet presAssocID="{004BABC6-9889-4F97-B639-52861AEA21EC}" presName="linNode" presStyleCnt="0"/>
      <dgm:spPr/>
    </dgm:pt>
    <dgm:pt modelId="{AB16707D-E93B-47EA-8549-3BF351D6E83D}" type="pres">
      <dgm:prSet presAssocID="{004BABC6-9889-4F97-B639-52861AEA21EC}" presName="parentShp" presStyleLbl="node1" presStyleIdx="2" presStyleCnt="3" custScaleY="179665">
        <dgm:presLayoutVars>
          <dgm:bulletEnabled val="1"/>
        </dgm:presLayoutVars>
      </dgm:prSet>
      <dgm:spPr/>
    </dgm:pt>
    <dgm:pt modelId="{F03A0A30-299E-45F0-8C90-17F3DE9976CB}" type="pres">
      <dgm:prSet presAssocID="{004BABC6-9889-4F97-B639-52861AEA21EC}" presName="childShp" presStyleLbl="bgAccFollowNode1" presStyleIdx="2" presStyleCnt="3" custScaleY="209547" custLinFactNeighborX="2604" custLinFactNeighborY="1535">
        <dgm:presLayoutVars>
          <dgm:bulletEnabled val="1"/>
        </dgm:presLayoutVars>
      </dgm:prSet>
      <dgm:spPr/>
    </dgm:pt>
  </dgm:ptLst>
  <dgm:cxnLst>
    <dgm:cxn modelId="{9F225D08-F9AB-4907-B931-0C63DA34AC41}" srcId="{568B4A54-DA9B-40A0-B426-756DD445AC9B}" destId="{A61B3BD9-F927-41EB-BF08-F1C525E965CD}" srcOrd="0" destOrd="0" parTransId="{48665B6B-3E00-4481-A901-918F5060E9E8}" sibTransId="{C58AEB49-55A9-4E97-A0D2-3C73A6BBECA8}"/>
    <dgm:cxn modelId="{62F45E2D-BF6D-4EC7-859D-D0E0105E2B43}" type="presOf" srcId="{568B4A54-DA9B-40A0-B426-756DD445AC9B}" destId="{DCDC04C7-1888-4113-9BC7-A5746683FD54}" srcOrd="0" destOrd="0" presId="urn:microsoft.com/office/officeart/2005/8/layout/vList6"/>
    <dgm:cxn modelId="{1FABB82D-E340-4E36-8F82-BF746FB825CE}" type="presOf" srcId="{76823660-6493-4F0B-85C5-08D744432BA8}" destId="{9FDECFF3-95A1-4546-B004-DA8C6CF08F1A}" srcOrd="0" destOrd="0" presId="urn:microsoft.com/office/officeart/2005/8/layout/vList6"/>
    <dgm:cxn modelId="{ACE32A37-88F5-4E5C-948F-B47F68E19CF6}" srcId="{B2A6BC6A-C475-47AE-B523-5E69BA0A568F}" destId="{568B4A54-DA9B-40A0-B426-756DD445AC9B}" srcOrd="1" destOrd="0" parTransId="{8601DFF3-F809-4938-BD84-4BC305876354}" sibTransId="{B3C23220-35A0-4819-B058-05D88E8265E8}"/>
    <dgm:cxn modelId="{7DFD7D63-DB59-458E-8A52-55D69867F2AE}" type="presOf" srcId="{C37F10A0-4AD7-4049-8111-CF9F86A901B1}" destId="{F03A0A30-299E-45F0-8C90-17F3DE9976CB}" srcOrd="0" destOrd="1" presId="urn:microsoft.com/office/officeart/2005/8/layout/vList6"/>
    <dgm:cxn modelId="{9862C24A-B017-4644-881B-F648D040EBA6}" srcId="{B2A6BC6A-C475-47AE-B523-5E69BA0A568F}" destId="{004BABC6-9889-4F97-B639-52861AEA21EC}" srcOrd="2" destOrd="0" parTransId="{E886A76E-3904-4E70-88B0-90558BF8C62A}" sibTransId="{652B5DD5-DD3D-41E0-A44F-575913753AF3}"/>
    <dgm:cxn modelId="{C07D9853-788C-4193-8B45-8ADD97CF9BE7}" srcId="{B2A6BC6A-C475-47AE-B523-5E69BA0A568F}" destId="{F9402F15-BBB1-4E54-A934-E8BF07E1748C}" srcOrd="0" destOrd="0" parTransId="{090B0E57-D6BF-417C-A1FA-7E62F34B9821}" sibTransId="{A2FB085C-4637-47D6-A4F0-7BC30D1EB65A}"/>
    <dgm:cxn modelId="{56722F89-F8D4-4F07-BC53-4F3ADAAEEC35}" type="presOf" srcId="{B2A6BC6A-C475-47AE-B523-5E69BA0A568F}" destId="{30EBCD14-6F80-465F-BD69-91F3BA2E142B}" srcOrd="0" destOrd="0" presId="urn:microsoft.com/office/officeart/2005/8/layout/vList6"/>
    <dgm:cxn modelId="{8D8F8996-C3F4-4ABD-91CA-88274069826A}" srcId="{004BABC6-9889-4F97-B639-52861AEA21EC}" destId="{C37F10A0-4AD7-4049-8111-CF9F86A901B1}" srcOrd="1" destOrd="0" parTransId="{C1FC125C-BB71-4344-AB54-17BEDDE9512C}" sibTransId="{EF1E86C7-433F-4F9A-9F0A-4D465F4C4E27}"/>
    <dgm:cxn modelId="{D9FAB9AD-3A2B-4F44-AE9C-0F5B511CE7E0}" type="presOf" srcId="{A61B3BD9-F927-41EB-BF08-F1C525E965CD}" destId="{233D98D8-B4A8-4F4C-A599-7B77C61888D6}" srcOrd="0" destOrd="0" presId="urn:microsoft.com/office/officeart/2005/8/layout/vList6"/>
    <dgm:cxn modelId="{F9870FD5-BAD3-4107-AB86-E41A72CB0D65}" type="presOf" srcId="{1FB36B81-EEA8-41BC-8A70-2BA881F6BF3D}" destId="{F03A0A30-299E-45F0-8C90-17F3DE9976CB}" srcOrd="0" destOrd="0" presId="urn:microsoft.com/office/officeart/2005/8/layout/vList6"/>
    <dgm:cxn modelId="{79031CD7-1870-47D9-AD08-D4471634063C}" type="presOf" srcId="{F9402F15-BBB1-4E54-A934-E8BF07E1748C}" destId="{DA74A126-C2E0-4E6C-8228-080870516955}" srcOrd="0" destOrd="0" presId="urn:microsoft.com/office/officeart/2005/8/layout/vList6"/>
    <dgm:cxn modelId="{8D50D1E7-7F68-49D6-BEF9-F78118821640}" type="presOf" srcId="{004BABC6-9889-4F97-B639-52861AEA21EC}" destId="{AB16707D-E93B-47EA-8549-3BF351D6E83D}" srcOrd="0" destOrd="0" presId="urn:microsoft.com/office/officeart/2005/8/layout/vList6"/>
    <dgm:cxn modelId="{533A2FF6-5380-4CF2-8B0F-AD170304C343}" srcId="{004BABC6-9889-4F97-B639-52861AEA21EC}" destId="{1FB36B81-EEA8-41BC-8A70-2BA881F6BF3D}" srcOrd="0" destOrd="0" parTransId="{D221C5D5-8B84-4764-A895-2D103FC490E5}" sibTransId="{61A0BD6D-6B0F-4922-8B58-532EF723C33A}"/>
    <dgm:cxn modelId="{0B5518FA-9773-45D8-89BD-D520BF168911}" srcId="{F9402F15-BBB1-4E54-A934-E8BF07E1748C}" destId="{76823660-6493-4F0B-85C5-08D744432BA8}" srcOrd="0" destOrd="0" parTransId="{FB73B7A7-2A89-4C3A-AE8D-654372690E43}" sibTransId="{1D0625E6-FE56-471E-A724-522696CB97DD}"/>
    <dgm:cxn modelId="{1A5322BD-01A9-4E27-B895-C1D4FE00747C}" type="presParOf" srcId="{30EBCD14-6F80-465F-BD69-91F3BA2E142B}" destId="{37544970-85D5-471C-AC4E-F7E8B6E6E29B}" srcOrd="0" destOrd="0" presId="urn:microsoft.com/office/officeart/2005/8/layout/vList6"/>
    <dgm:cxn modelId="{A02F53B2-75E3-49C2-A6AE-9AC86C0B9B61}" type="presParOf" srcId="{37544970-85D5-471C-AC4E-F7E8B6E6E29B}" destId="{DA74A126-C2E0-4E6C-8228-080870516955}" srcOrd="0" destOrd="0" presId="urn:microsoft.com/office/officeart/2005/8/layout/vList6"/>
    <dgm:cxn modelId="{DAC22996-5A03-40AC-B3E6-88C781B7116A}" type="presParOf" srcId="{37544970-85D5-471C-AC4E-F7E8B6E6E29B}" destId="{9FDECFF3-95A1-4546-B004-DA8C6CF08F1A}" srcOrd="1" destOrd="0" presId="urn:microsoft.com/office/officeart/2005/8/layout/vList6"/>
    <dgm:cxn modelId="{E3016D6D-BBC7-479A-87DF-4642EFB88AC0}" type="presParOf" srcId="{30EBCD14-6F80-465F-BD69-91F3BA2E142B}" destId="{FB370372-6C84-409C-AD26-C72CAEC82E44}" srcOrd="1" destOrd="0" presId="urn:microsoft.com/office/officeart/2005/8/layout/vList6"/>
    <dgm:cxn modelId="{D737EF29-805E-4147-8B17-018E2D80A38D}" type="presParOf" srcId="{30EBCD14-6F80-465F-BD69-91F3BA2E142B}" destId="{24CA55EC-8943-450C-B7A4-449AAD3249F2}" srcOrd="2" destOrd="0" presId="urn:microsoft.com/office/officeart/2005/8/layout/vList6"/>
    <dgm:cxn modelId="{D33558CE-3E77-406E-AC0F-055D3316F445}" type="presParOf" srcId="{24CA55EC-8943-450C-B7A4-449AAD3249F2}" destId="{DCDC04C7-1888-4113-9BC7-A5746683FD54}" srcOrd="0" destOrd="0" presId="urn:microsoft.com/office/officeart/2005/8/layout/vList6"/>
    <dgm:cxn modelId="{C7BAD0A6-1B98-4C9F-82D3-364FA2D3511A}" type="presParOf" srcId="{24CA55EC-8943-450C-B7A4-449AAD3249F2}" destId="{233D98D8-B4A8-4F4C-A599-7B77C61888D6}" srcOrd="1" destOrd="0" presId="urn:microsoft.com/office/officeart/2005/8/layout/vList6"/>
    <dgm:cxn modelId="{9FE612A4-B8B3-42CD-AC73-69B7B40FE265}" type="presParOf" srcId="{30EBCD14-6F80-465F-BD69-91F3BA2E142B}" destId="{44E98D77-DC78-45BC-9736-55D4EA1EB6F1}" srcOrd="3" destOrd="0" presId="urn:microsoft.com/office/officeart/2005/8/layout/vList6"/>
    <dgm:cxn modelId="{EF404CE6-9163-4D54-BAF8-359D43922A6E}" type="presParOf" srcId="{30EBCD14-6F80-465F-BD69-91F3BA2E142B}" destId="{330BEBDC-ED40-45D1-B2F9-B0091C430915}" srcOrd="4" destOrd="0" presId="urn:microsoft.com/office/officeart/2005/8/layout/vList6"/>
    <dgm:cxn modelId="{D01BC150-D9A2-440C-8AF5-1E78CC5190ED}" type="presParOf" srcId="{330BEBDC-ED40-45D1-B2F9-B0091C430915}" destId="{AB16707D-E93B-47EA-8549-3BF351D6E83D}" srcOrd="0" destOrd="0" presId="urn:microsoft.com/office/officeart/2005/8/layout/vList6"/>
    <dgm:cxn modelId="{9A3C4785-264D-4E48-98F2-5917EEA107CA}" type="presParOf" srcId="{330BEBDC-ED40-45D1-B2F9-B0091C430915}" destId="{F03A0A30-299E-45F0-8C90-17F3DE9976C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5256F-EF67-477C-BCC6-DF8E4257E8A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O"/>
        </a:p>
      </dgm:t>
    </dgm:pt>
    <dgm:pt modelId="{7FD3D214-3452-42DE-957F-03CAE686C423}">
      <dgm:prSet phldrT="[Texto]"/>
      <dgm:spPr/>
      <dgm:t>
        <a:bodyPr/>
        <a:lstStyle/>
        <a:p>
          <a:r>
            <a:rPr lang="es-ES" dirty="0"/>
            <a:t>445 equipos todo en uno aprovisionados con Windows y Office</a:t>
          </a:r>
          <a:endParaRPr lang="es-CO" dirty="0"/>
        </a:p>
      </dgm:t>
    </dgm:pt>
    <dgm:pt modelId="{8A7382BA-AE7D-4CCD-9CE0-84625DF0D255}" type="parTrans" cxnId="{3CF50038-EE63-43EA-9260-86A6E8C256F6}">
      <dgm:prSet/>
      <dgm:spPr/>
      <dgm:t>
        <a:bodyPr/>
        <a:lstStyle/>
        <a:p>
          <a:endParaRPr lang="es-CO"/>
        </a:p>
      </dgm:t>
    </dgm:pt>
    <dgm:pt modelId="{123FCD29-EE7B-4067-A9C4-CC6878542429}" type="sibTrans" cxnId="{3CF50038-EE63-43EA-9260-86A6E8C256F6}">
      <dgm:prSet/>
      <dgm:spPr/>
      <dgm:t>
        <a:bodyPr/>
        <a:lstStyle/>
        <a:p>
          <a:endParaRPr lang="es-CO"/>
        </a:p>
      </dgm:t>
    </dgm:pt>
    <dgm:pt modelId="{8DDA8EF8-F90B-4686-A681-ABAEBC4DAA4E}">
      <dgm:prSet phldrT="[Texto]"/>
      <dgm:spPr/>
      <dgm:t>
        <a:bodyPr/>
        <a:lstStyle/>
        <a:p>
          <a:r>
            <a:rPr lang="es-ES" dirty="0"/>
            <a:t>13 portátiles aprovisionados con Windows 10 y Office 2019</a:t>
          </a:r>
          <a:endParaRPr lang="es-CO" dirty="0"/>
        </a:p>
      </dgm:t>
    </dgm:pt>
    <dgm:pt modelId="{0C190E24-B308-4422-B3CC-EC100440E015}" type="parTrans" cxnId="{20AAB06A-8C43-44AB-B59B-10EA3B2EA74A}">
      <dgm:prSet/>
      <dgm:spPr/>
      <dgm:t>
        <a:bodyPr/>
        <a:lstStyle/>
        <a:p>
          <a:endParaRPr lang="es-CO"/>
        </a:p>
      </dgm:t>
    </dgm:pt>
    <dgm:pt modelId="{23C0EAAA-F1D8-42C4-AAB3-33B2DA11AE07}" type="sibTrans" cxnId="{20AAB06A-8C43-44AB-B59B-10EA3B2EA74A}">
      <dgm:prSet/>
      <dgm:spPr/>
      <dgm:t>
        <a:bodyPr/>
        <a:lstStyle/>
        <a:p>
          <a:endParaRPr lang="es-CO"/>
        </a:p>
      </dgm:t>
    </dgm:pt>
    <dgm:pt modelId="{A71DD022-CC6A-4952-822E-949436BF840B}">
      <dgm:prSet phldrT="[Texto]"/>
      <dgm:spPr/>
      <dgm:t>
        <a:bodyPr/>
        <a:lstStyle/>
        <a:p>
          <a:r>
            <a:rPr lang="es-ES" dirty="0"/>
            <a:t>23 impresoras multifuncionales</a:t>
          </a:r>
          <a:endParaRPr lang="es-CO" dirty="0"/>
        </a:p>
      </dgm:t>
    </dgm:pt>
    <dgm:pt modelId="{50FD7299-C3B6-48B2-A8F6-1DD23DCC8AD5}" type="parTrans" cxnId="{6DCFA6C7-595A-4705-A625-F64615B39D4C}">
      <dgm:prSet/>
      <dgm:spPr/>
      <dgm:t>
        <a:bodyPr/>
        <a:lstStyle/>
        <a:p>
          <a:endParaRPr lang="es-CO"/>
        </a:p>
      </dgm:t>
    </dgm:pt>
    <dgm:pt modelId="{96E9639E-1B59-4C15-B4C6-844CC5D115B0}" type="sibTrans" cxnId="{6DCFA6C7-595A-4705-A625-F64615B39D4C}">
      <dgm:prSet/>
      <dgm:spPr/>
      <dgm:t>
        <a:bodyPr/>
        <a:lstStyle/>
        <a:p>
          <a:endParaRPr lang="es-CO"/>
        </a:p>
      </dgm:t>
    </dgm:pt>
    <dgm:pt modelId="{95148F8D-52F9-499D-9BF2-919E243B3C07}">
      <dgm:prSet phldrT="[Texto]"/>
      <dgm:spPr/>
      <dgm:t>
        <a:bodyPr/>
        <a:lstStyle/>
        <a:p>
          <a:r>
            <a:rPr lang="es-ES" dirty="0"/>
            <a:t>3 equipos MAC (comunicaciones)</a:t>
          </a:r>
          <a:endParaRPr lang="es-CO" dirty="0"/>
        </a:p>
      </dgm:t>
    </dgm:pt>
    <dgm:pt modelId="{E98A09DE-93A6-4D27-950A-738BDA82D97B}" type="parTrans" cxnId="{1D665F8D-97BE-4C04-B2C0-F3299BFD1EE5}">
      <dgm:prSet/>
      <dgm:spPr/>
      <dgm:t>
        <a:bodyPr/>
        <a:lstStyle/>
        <a:p>
          <a:endParaRPr lang="es-CO"/>
        </a:p>
      </dgm:t>
    </dgm:pt>
    <dgm:pt modelId="{68ECD009-486D-43C8-8012-BD5C9821D9C2}" type="sibTrans" cxnId="{1D665F8D-97BE-4C04-B2C0-F3299BFD1EE5}">
      <dgm:prSet/>
      <dgm:spPr/>
      <dgm:t>
        <a:bodyPr/>
        <a:lstStyle/>
        <a:p>
          <a:endParaRPr lang="es-CO"/>
        </a:p>
      </dgm:t>
    </dgm:pt>
    <dgm:pt modelId="{1FB17F5E-E528-45B3-B544-DE20E1E0EB60}">
      <dgm:prSet phldrT="[Texto]"/>
      <dgm:spPr/>
      <dgm:t>
        <a:bodyPr/>
        <a:lstStyle/>
        <a:p>
          <a:r>
            <a:rPr lang="es-ES" dirty="0"/>
            <a:t>todos los recursos de conectividad a la red e internet</a:t>
          </a:r>
          <a:endParaRPr lang="es-CO" dirty="0"/>
        </a:p>
      </dgm:t>
    </dgm:pt>
    <dgm:pt modelId="{3408D01C-8C3E-4CF6-9E53-3BEA01FB1F6A}" type="parTrans" cxnId="{D0665754-F533-442C-ABDC-CC47DC019BB7}">
      <dgm:prSet/>
      <dgm:spPr/>
      <dgm:t>
        <a:bodyPr/>
        <a:lstStyle/>
        <a:p>
          <a:endParaRPr lang="es-CO"/>
        </a:p>
      </dgm:t>
    </dgm:pt>
    <dgm:pt modelId="{916E448B-F8C9-4734-9DFB-5728304861D8}" type="sibTrans" cxnId="{D0665754-F533-442C-ABDC-CC47DC019BB7}">
      <dgm:prSet/>
      <dgm:spPr/>
      <dgm:t>
        <a:bodyPr/>
        <a:lstStyle/>
        <a:p>
          <a:endParaRPr lang="es-CO"/>
        </a:p>
      </dgm:t>
    </dgm:pt>
    <dgm:pt modelId="{A9FC7CC8-67D4-40EB-B373-91313FBF3121}" type="pres">
      <dgm:prSet presAssocID="{21C5256F-EF67-477C-BCC6-DF8E4257E8A1}" presName="Name0" presStyleCnt="0">
        <dgm:presLayoutVars>
          <dgm:chMax val="7"/>
          <dgm:chPref val="7"/>
          <dgm:dir/>
        </dgm:presLayoutVars>
      </dgm:prSet>
      <dgm:spPr/>
    </dgm:pt>
    <dgm:pt modelId="{9919DCA6-C7D8-4796-80DA-363CF6356225}" type="pres">
      <dgm:prSet presAssocID="{21C5256F-EF67-477C-BCC6-DF8E4257E8A1}" presName="Name1" presStyleCnt="0"/>
      <dgm:spPr/>
    </dgm:pt>
    <dgm:pt modelId="{8B78B60F-4397-4727-B8D2-14273F143B28}" type="pres">
      <dgm:prSet presAssocID="{21C5256F-EF67-477C-BCC6-DF8E4257E8A1}" presName="cycle" presStyleCnt="0"/>
      <dgm:spPr/>
    </dgm:pt>
    <dgm:pt modelId="{C2E7591D-9C97-4E56-8DBB-9E4CD7848DCF}" type="pres">
      <dgm:prSet presAssocID="{21C5256F-EF67-477C-BCC6-DF8E4257E8A1}" presName="srcNode" presStyleLbl="node1" presStyleIdx="0" presStyleCnt="5"/>
      <dgm:spPr/>
    </dgm:pt>
    <dgm:pt modelId="{6FA40D70-0E36-49F7-80A0-E9070A5CD222}" type="pres">
      <dgm:prSet presAssocID="{21C5256F-EF67-477C-BCC6-DF8E4257E8A1}" presName="conn" presStyleLbl="parChTrans1D2" presStyleIdx="0" presStyleCnt="1"/>
      <dgm:spPr/>
    </dgm:pt>
    <dgm:pt modelId="{2903CAE2-DC53-4376-8956-D13B14508F1B}" type="pres">
      <dgm:prSet presAssocID="{21C5256F-EF67-477C-BCC6-DF8E4257E8A1}" presName="extraNode" presStyleLbl="node1" presStyleIdx="0" presStyleCnt="5"/>
      <dgm:spPr/>
    </dgm:pt>
    <dgm:pt modelId="{13F174B6-F502-4E97-9F29-2266EDD84DFE}" type="pres">
      <dgm:prSet presAssocID="{21C5256F-EF67-477C-BCC6-DF8E4257E8A1}" presName="dstNode" presStyleLbl="node1" presStyleIdx="0" presStyleCnt="5"/>
      <dgm:spPr/>
    </dgm:pt>
    <dgm:pt modelId="{5DB4BDAC-EAE4-4C12-927F-DB2DCEADE0DD}" type="pres">
      <dgm:prSet presAssocID="{7FD3D214-3452-42DE-957F-03CAE686C423}" presName="text_1" presStyleLbl="node1" presStyleIdx="0" presStyleCnt="5">
        <dgm:presLayoutVars>
          <dgm:bulletEnabled val="1"/>
        </dgm:presLayoutVars>
      </dgm:prSet>
      <dgm:spPr/>
    </dgm:pt>
    <dgm:pt modelId="{5D641451-9658-4A49-B845-C5808C2E1BA5}" type="pres">
      <dgm:prSet presAssocID="{7FD3D214-3452-42DE-957F-03CAE686C423}" presName="accent_1" presStyleCnt="0"/>
      <dgm:spPr/>
    </dgm:pt>
    <dgm:pt modelId="{9C806230-22B1-460B-846D-6F49CBF576BE}" type="pres">
      <dgm:prSet presAssocID="{7FD3D214-3452-42DE-957F-03CAE686C423}" presName="accentRepeatNode" presStyleLbl="solidFgAcc1" presStyleIdx="0" presStyleCnt="5"/>
      <dgm:spPr>
        <a:solidFill>
          <a:srgbClr val="6864B8"/>
        </a:solidFill>
      </dgm:spPr>
    </dgm:pt>
    <dgm:pt modelId="{831BE05F-C143-4791-A2AA-05AD5DC25154}" type="pres">
      <dgm:prSet presAssocID="{8DDA8EF8-F90B-4686-A681-ABAEBC4DAA4E}" presName="text_2" presStyleLbl="node1" presStyleIdx="1" presStyleCnt="5">
        <dgm:presLayoutVars>
          <dgm:bulletEnabled val="1"/>
        </dgm:presLayoutVars>
      </dgm:prSet>
      <dgm:spPr/>
    </dgm:pt>
    <dgm:pt modelId="{9F62C5B6-2484-42A8-9BF6-AB729B0A9C86}" type="pres">
      <dgm:prSet presAssocID="{8DDA8EF8-F90B-4686-A681-ABAEBC4DAA4E}" presName="accent_2" presStyleCnt="0"/>
      <dgm:spPr/>
    </dgm:pt>
    <dgm:pt modelId="{20B782B2-E46E-4931-AD58-1F8882FE0220}" type="pres">
      <dgm:prSet presAssocID="{8DDA8EF8-F90B-4686-A681-ABAEBC4DAA4E}" presName="accentRepeatNode" presStyleLbl="solidFgAcc1" presStyleIdx="1" presStyleCnt="5"/>
      <dgm:spPr>
        <a:solidFill>
          <a:srgbClr val="4E6182"/>
        </a:solidFill>
      </dgm:spPr>
    </dgm:pt>
    <dgm:pt modelId="{9C1EB42F-2E50-42B2-9FAB-104F4AF61069}" type="pres">
      <dgm:prSet presAssocID="{A71DD022-CC6A-4952-822E-949436BF840B}" presName="text_3" presStyleLbl="node1" presStyleIdx="2" presStyleCnt="5">
        <dgm:presLayoutVars>
          <dgm:bulletEnabled val="1"/>
        </dgm:presLayoutVars>
      </dgm:prSet>
      <dgm:spPr/>
    </dgm:pt>
    <dgm:pt modelId="{F626BBC0-FD20-48E7-B997-A3626D9F3D03}" type="pres">
      <dgm:prSet presAssocID="{A71DD022-CC6A-4952-822E-949436BF840B}" presName="accent_3" presStyleCnt="0"/>
      <dgm:spPr/>
    </dgm:pt>
    <dgm:pt modelId="{10B8A2A6-718B-49FD-8091-FEDAE68D4CEE}" type="pres">
      <dgm:prSet presAssocID="{A71DD022-CC6A-4952-822E-949436BF840B}" presName="accentRepeatNode" presStyleLbl="solidFgAcc1" presStyleIdx="2" presStyleCnt="5"/>
      <dgm:spPr>
        <a:solidFill>
          <a:srgbClr val="4C788E"/>
        </a:solidFill>
      </dgm:spPr>
    </dgm:pt>
    <dgm:pt modelId="{49A92A75-93BB-443A-9422-29B4F04AF811}" type="pres">
      <dgm:prSet presAssocID="{95148F8D-52F9-499D-9BF2-919E243B3C07}" presName="text_4" presStyleLbl="node1" presStyleIdx="3" presStyleCnt="5">
        <dgm:presLayoutVars>
          <dgm:bulletEnabled val="1"/>
        </dgm:presLayoutVars>
      </dgm:prSet>
      <dgm:spPr/>
    </dgm:pt>
    <dgm:pt modelId="{0AC65C88-D5AD-4973-9809-5707A7ED3F2A}" type="pres">
      <dgm:prSet presAssocID="{95148F8D-52F9-499D-9BF2-919E243B3C07}" presName="accent_4" presStyleCnt="0"/>
      <dgm:spPr/>
    </dgm:pt>
    <dgm:pt modelId="{866DC568-B0A3-4B26-90CF-583D388B71EC}" type="pres">
      <dgm:prSet presAssocID="{95148F8D-52F9-499D-9BF2-919E243B3C07}" presName="accentRepeatNode" presStyleLbl="solidFgAcc1" presStyleIdx="3" presStyleCnt="5"/>
      <dgm:spPr>
        <a:solidFill>
          <a:srgbClr val="4D7983"/>
        </a:solidFill>
      </dgm:spPr>
    </dgm:pt>
    <dgm:pt modelId="{7AA0974B-2406-4401-9818-DDF3AC395000}" type="pres">
      <dgm:prSet presAssocID="{1FB17F5E-E528-45B3-B544-DE20E1E0EB60}" presName="text_5" presStyleLbl="node1" presStyleIdx="4" presStyleCnt="5">
        <dgm:presLayoutVars>
          <dgm:bulletEnabled val="1"/>
        </dgm:presLayoutVars>
      </dgm:prSet>
      <dgm:spPr/>
    </dgm:pt>
    <dgm:pt modelId="{5ADB848E-57E4-49E7-8FDD-396BF863CE1F}" type="pres">
      <dgm:prSet presAssocID="{1FB17F5E-E528-45B3-B544-DE20E1E0EB60}" presName="accent_5" presStyleCnt="0"/>
      <dgm:spPr/>
    </dgm:pt>
    <dgm:pt modelId="{9F5A8997-9059-4F28-851F-9441B2FAFDC5}" type="pres">
      <dgm:prSet presAssocID="{1FB17F5E-E528-45B3-B544-DE20E1E0EB60}" presName="accentRepeatNode" presStyleLbl="solidFgAcc1" presStyleIdx="4" presStyleCnt="5"/>
      <dgm:spPr>
        <a:solidFill>
          <a:srgbClr val="546264"/>
        </a:solidFill>
      </dgm:spPr>
    </dgm:pt>
  </dgm:ptLst>
  <dgm:cxnLst>
    <dgm:cxn modelId="{BC59FA29-3CFD-4B8C-A123-15A12247ADD5}" type="presOf" srcId="{21C5256F-EF67-477C-BCC6-DF8E4257E8A1}" destId="{A9FC7CC8-67D4-40EB-B373-91313FBF3121}" srcOrd="0" destOrd="0" presId="urn:microsoft.com/office/officeart/2008/layout/VerticalCurvedList"/>
    <dgm:cxn modelId="{D9F54B34-FBAC-4BCF-8896-E3FDD432B9B4}" type="presOf" srcId="{123FCD29-EE7B-4067-A9C4-CC6878542429}" destId="{6FA40D70-0E36-49F7-80A0-E9070A5CD222}" srcOrd="0" destOrd="0" presId="urn:microsoft.com/office/officeart/2008/layout/VerticalCurvedList"/>
    <dgm:cxn modelId="{3CF50038-EE63-43EA-9260-86A6E8C256F6}" srcId="{21C5256F-EF67-477C-BCC6-DF8E4257E8A1}" destId="{7FD3D214-3452-42DE-957F-03CAE686C423}" srcOrd="0" destOrd="0" parTransId="{8A7382BA-AE7D-4CCD-9CE0-84625DF0D255}" sibTransId="{123FCD29-EE7B-4067-A9C4-CC6878542429}"/>
    <dgm:cxn modelId="{5AC81F3F-1029-4B44-BABB-84760DA14CE7}" type="presOf" srcId="{8DDA8EF8-F90B-4686-A681-ABAEBC4DAA4E}" destId="{831BE05F-C143-4791-A2AA-05AD5DC25154}" srcOrd="0" destOrd="0" presId="urn:microsoft.com/office/officeart/2008/layout/VerticalCurvedList"/>
    <dgm:cxn modelId="{20AAB06A-8C43-44AB-B59B-10EA3B2EA74A}" srcId="{21C5256F-EF67-477C-BCC6-DF8E4257E8A1}" destId="{8DDA8EF8-F90B-4686-A681-ABAEBC4DAA4E}" srcOrd="1" destOrd="0" parTransId="{0C190E24-B308-4422-B3CC-EC100440E015}" sibTransId="{23C0EAAA-F1D8-42C4-AAB3-33B2DA11AE07}"/>
    <dgm:cxn modelId="{D0665754-F533-442C-ABDC-CC47DC019BB7}" srcId="{21C5256F-EF67-477C-BCC6-DF8E4257E8A1}" destId="{1FB17F5E-E528-45B3-B544-DE20E1E0EB60}" srcOrd="4" destOrd="0" parTransId="{3408D01C-8C3E-4CF6-9E53-3BEA01FB1F6A}" sibTransId="{916E448B-F8C9-4734-9DFB-5728304861D8}"/>
    <dgm:cxn modelId="{1D665F8D-97BE-4C04-B2C0-F3299BFD1EE5}" srcId="{21C5256F-EF67-477C-BCC6-DF8E4257E8A1}" destId="{95148F8D-52F9-499D-9BF2-919E243B3C07}" srcOrd="3" destOrd="0" parTransId="{E98A09DE-93A6-4D27-950A-738BDA82D97B}" sibTransId="{68ECD009-486D-43C8-8012-BD5C9821D9C2}"/>
    <dgm:cxn modelId="{17E13A96-C2B1-438D-A569-2A216089CB4C}" type="presOf" srcId="{1FB17F5E-E528-45B3-B544-DE20E1E0EB60}" destId="{7AA0974B-2406-4401-9818-DDF3AC395000}" srcOrd="0" destOrd="0" presId="urn:microsoft.com/office/officeart/2008/layout/VerticalCurvedList"/>
    <dgm:cxn modelId="{870B1CC1-4299-4B4D-AFD1-2CEAD8E14CD1}" type="presOf" srcId="{A71DD022-CC6A-4952-822E-949436BF840B}" destId="{9C1EB42F-2E50-42B2-9FAB-104F4AF61069}" srcOrd="0" destOrd="0" presId="urn:microsoft.com/office/officeart/2008/layout/VerticalCurvedList"/>
    <dgm:cxn modelId="{E4927DC6-8503-4715-8BAA-9BB30D19400D}" type="presOf" srcId="{95148F8D-52F9-499D-9BF2-919E243B3C07}" destId="{49A92A75-93BB-443A-9422-29B4F04AF811}" srcOrd="0" destOrd="0" presId="urn:microsoft.com/office/officeart/2008/layout/VerticalCurvedList"/>
    <dgm:cxn modelId="{6DCFA6C7-595A-4705-A625-F64615B39D4C}" srcId="{21C5256F-EF67-477C-BCC6-DF8E4257E8A1}" destId="{A71DD022-CC6A-4952-822E-949436BF840B}" srcOrd="2" destOrd="0" parTransId="{50FD7299-C3B6-48B2-A8F6-1DD23DCC8AD5}" sibTransId="{96E9639E-1B59-4C15-B4C6-844CC5D115B0}"/>
    <dgm:cxn modelId="{8524B1DB-FD0C-483A-9490-6955D5E3BA85}" type="presOf" srcId="{7FD3D214-3452-42DE-957F-03CAE686C423}" destId="{5DB4BDAC-EAE4-4C12-927F-DB2DCEADE0DD}" srcOrd="0" destOrd="0" presId="urn:microsoft.com/office/officeart/2008/layout/VerticalCurvedList"/>
    <dgm:cxn modelId="{DB25C1C2-B308-4DF7-923E-EC24459B7127}" type="presParOf" srcId="{A9FC7CC8-67D4-40EB-B373-91313FBF3121}" destId="{9919DCA6-C7D8-4796-80DA-363CF6356225}" srcOrd="0" destOrd="0" presId="urn:microsoft.com/office/officeart/2008/layout/VerticalCurvedList"/>
    <dgm:cxn modelId="{4D882429-3B9F-43AF-ACD1-F1C2245181F7}" type="presParOf" srcId="{9919DCA6-C7D8-4796-80DA-363CF6356225}" destId="{8B78B60F-4397-4727-B8D2-14273F143B28}" srcOrd="0" destOrd="0" presId="urn:microsoft.com/office/officeart/2008/layout/VerticalCurvedList"/>
    <dgm:cxn modelId="{57257A9E-FA63-4024-8598-1A0A93D32F45}" type="presParOf" srcId="{8B78B60F-4397-4727-B8D2-14273F143B28}" destId="{C2E7591D-9C97-4E56-8DBB-9E4CD7848DCF}" srcOrd="0" destOrd="0" presId="urn:microsoft.com/office/officeart/2008/layout/VerticalCurvedList"/>
    <dgm:cxn modelId="{66391BEF-83F4-40B2-B4E0-BC96B29701DE}" type="presParOf" srcId="{8B78B60F-4397-4727-B8D2-14273F143B28}" destId="{6FA40D70-0E36-49F7-80A0-E9070A5CD222}" srcOrd="1" destOrd="0" presId="urn:microsoft.com/office/officeart/2008/layout/VerticalCurvedList"/>
    <dgm:cxn modelId="{4E411F34-580E-4857-91D1-BA2F094C4AE2}" type="presParOf" srcId="{8B78B60F-4397-4727-B8D2-14273F143B28}" destId="{2903CAE2-DC53-4376-8956-D13B14508F1B}" srcOrd="2" destOrd="0" presId="urn:microsoft.com/office/officeart/2008/layout/VerticalCurvedList"/>
    <dgm:cxn modelId="{93DC9466-E9FB-4D1F-8D1D-86F1336AA6F3}" type="presParOf" srcId="{8B78B60F-4397-4727-B8D2-14273F143B28}" destId="{13F174B6-F502-4E97-9F29-2266EDD84DFE}" srcOrd="3" destOrd="0" presId="urn:microsoft.com/office/officeart/2008/layout/VerticalCurvedList"/>
    <dgm:cxn modelId="{16F7070E-96F7-4DF7-AF65-F356EBCF5CF3}" type="presParOf" srcId="{9919DCA6-C7D8-4796-80DA-363CF6356225}" destId="{5DB4BDAC-EAE4-4C12-927F-DB2DCEADE0DD}" srcOrd="1" destOrd="0" presId="urn:microsoft.com/office/officeart/2008/layout/VerticalCurvedList"/>
    <dgm:cxn modelId="{C9DA55E5-1C13-430F-A0E7-C10E7A445440}" type="presParOf" srcId="{9919DCA6-C7D8-4796-80DA-363CF6356225}" destId="{5D641451-9658-4A49-B845-C5808C2E1BA5}" srcOrd="2" destOrd="0" presId="urn:microsoft.com/office/officeart/2008/layout/VerticalCurvedList"/>
    <dgm:cxn modelId="{0C3EE52A-FB48-45BE-A30B-D80754A49C40}" type="presParOf" srcId="{5D641451-9658-4A49-B845-C5808C2E1BA5}" destId="{9C806230-22B1-460B-846D-6F49CBF576BE}" srcOrd="0" destOrd="0" presId="urn:microsoft.com/office/officeart/2008/layout/VerticalCurvedList"/>
    <dgm:cxn modelId="{5E984E88-B7AA-45D1-8AF7-394F23F2EACD}" type="presParOf" srcId="{9919DCA6-C7D8-4796-80DA-363CF6356225}" destId="{831BE05F-C143-4791-A2AA-05AD5DC25154}" srcOrd="3" destOrd="0" presId="urn:microsoft.com/office/officeart/2008/layout/VerticalCurvedList"/>
    <dgm:cxn modelId="{D4FE3737-3370-457F-8FB7-2C91B7911BE9}" type="presParOf" srcId="{9919DCA6-C7D8-4796-80DA-363CF6356225}" destId="{9F62C5B6-2484-42A8-9BF6-AB729B0A9C86}" srcOrd="4" destOrd="0" presId="urn:microsoft.com/office/officeart/2008/layout/VerticalCurvedList"/>
    <dgm:cxn modelId="{F13440A0-FE77-41F9-92A0-259250A0B151}" type="presParOf" srcId="{9F62C5B6-2484-42A8-9BF6-AB729B0A9C86}" destId="{20B782B2-E46E-4931-AD58-1F8882FE0220}" srcOrd="0" destOrd="0" presId="urn:microsoft.com/office/officeart/2008/layout/VerticalCurvedList"/>
    <dgm:cxn modelId="{FB7FC4B2-933D-447D-9616-4BAA4A61FFAD}" type="presParOf" srcId="{9919DCA6-C7D8-4796-80DA-363CF6356225}" destId="{9C1EB42F-2E50-42B2-9FAB-104F4AF61069}" srcOrd="5" destOrd="0" presId="urn:microsoft.com/office/officeart/2008/layout/VerticalCurvedList"/>
    <dgm:cxn modelId="{FA237708-82DC-4760-BE82-FF14A8D3D52A}" type="presParOf" srcId="{9919DCA6-C7D8-4796-80DA-363CF6356225}" destId="{F626BBC0-FD20-48E7-B997-A3626D9F3D03}" srcOrd="6" destOrd="0" presId="urn:microsoft.com/office/officeart/2008/layout/VerticalCurvedList"/>
    <dgm:cxn modelId="{5FAFAF8D-618B-44F8-A65C-3A4C29270BB2}" type="presParOf" srcId="{F626BBC0-FD20-48E7-B997-A3626D9F3D03}" destId="{10B8A2A6-718B-49FD-8091-FEDAE68D4CEE}" srcOrd="0" destOrd="0" presId="urn:microsoft.com/office/officeart/2008/layout/VerticalCurvedList"/>
    <dgm:cxn modelId="{EE0C7F6A-1243-4435-8F20-AF9EF4B4C709}" type="presParOf" srcId="{9919DCA6-C7D8-4796-80DA-363CF6356225}" destId="{49A92A75-93BB-443A-9422-29B4F04AF811}" srcOrd="7" destOrd="0" presId="urn:microsoft.com/office/officeart/2008/layout/VerticalCurvedList"/>
    <dgm:cxn modelId="{DE609925-5493-428E-A866-5FEA3C86B2DE}" type="presParOf" srcId="{9919DCA6-C7D8-4796-80DA-363CF6356225}" destId="{0AC65C88-D5AD-4973-9809-5707A7ED3F2A}" srcOrd="8" destOrd="0" presId="urn:microsoft.com/office/officeart/2008/layout/VerticalCurvedList"/>
    <dgm:cxn modelId="{75698E65-6E4C-4A3A-91A9-637172FE5420}" type="presParOf" srcId="{0AC65C88-D5AD-4973-9809-5707A7ED3F2A}" destId="{866DC568-B0A3-4B26-90CF-583D388B71EC}" srcOrd="0" destOrd="0" presId="urn:microsoft.com/office/officeart/2008/layout/VerticalCurvedList"/>
    <dgm:cxn modelId="{FD4631E1-F088-451D-BD3A-821A44FC173A}" type="presParOf" srcId="{9919DCA6-C7D8-4796-80DA-363CF6356225}" destId="{7AA0974B-2406-4401-9818-DDF3AC395000}" srcOrd="9" destOrd="0" presId="urn:microsoft.com/office/officeart/2008/layout/VerticalCurvedList"/>
    <dgm:cxn modelId="{04CD3BDE-8934-4A3C-B4E0-B4FBB2ACFA71}" type="presParOf" srcId="{9919DCA6-C7D8-4796-80DA-363CF6356225}" destId="{5ADB848E-57E4-49E7-8FDD-396BF863CE1F}" srcOrd="10" destOrd="0" presId="urn:microsoft.com/office/officeart/2008/layout/VerticalCurvedList"/>
    <dgm:cxn modelId="{80AF370E-86F2-4DE3-91E5-BEE7A96C992C}" type="presParOf" srcId="{5ADB848E-57E4-49E7-8FDD-396BF863CE1F}" destId="{9F5A8997-9059-4F28-851F-9441B2FAFD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D685EF-0B35-41B5-B1D8-ECE1EC617270}" type="doc">
      <dgm:prSet loTypeId="urn:microsoft.com/office/officeart/2005/8/layout/vList6" loCatId="list" qsTypeId="urn:microsoft.com/office/officeart/2005/8/quickstyle/simple1" qsCatId="simple" csTypeId="urn:microsoft.com/office/officeart/2005/8/colors/accent1_4" csCatId="accent1" phldr="1"/>
      <dgm:spPr/>
      <dgm:t>
        <a:bodyPr/>
        <a:lstStyle/>
        <a:p>
          <a:endParaRPr lang="es-CO"/>
        </a:p>
      </dgm:t>
    </dgm:pt>
    <dgm:pt modelId="{4CCA53D8-79A1-46D3-AFB1-6483632FA12D}">
      <dgm:prSet phldrT="[Texto]" custT="1"/>
      <dgm:spPr/>
      <dgm:t>
        <a:bodyPr/>
        <a:lstStyle/>
        <a:p>
          <a:r>
            <a:rPr lang="es-ES" sz="2800" dirty="0"/>
            <a:t>Sede Principal</a:t>
          </a:r>
          <a:endParaRPr lang="es-CO" sz="2800" dirty="0"/>
        </a:p>
      </dgm:t>
    </dgm:pt>
    <dgm:pt modelId="{F0E03D7C-72E1-42DB-862F-BF8CB984C974}" type="parTrans" cxnId="{0F5F0FA4-AAA2-4A6E-8043-4D51E59B7166}">
      <dgm:prSet/>
      <dgm:spPr/>
      <dgm:t>
        <a:bodyPr/>
        <a:lstStyle/>
        <a:p>
          <a:endParaRPr lang="es-CO"/>
        </a:p>
      </dgm:t>
    </dgm:pt>
    <dgm:pt modelId="{B6D5E35D-F8E3-4373-931B-711FC21CD3C7}" type="sibTrans" cxnId="{0F5F0FA4-AAA2-4A6E-8043-4D51E59B7166}">
      <dgm:prSet/>
      <dgm:spPr/>
      <dgm:t>
        <a:bodyPr/>
        <a:lstStyle/>
        <a:p>
          <a:endParaRPr lang="es-CO"/>
        </a:p>
      </dgm:t>
    </dgm:pt>
    <dgm:pt modelId="{9748C8C1-FD2D-423D-87EA-0EC4607A9B02}">
      <dgm:prSet phldrT="[Texto]"/>
      <dgm:spPr/>
      <dgm:t>
        <a:bodyPr/>
        <a:lstStyle/>
        <a:p>
          <a:r>
            <a:rPr lang="es-ES" dirty="0"/>
            <a:t>Ubicada en la Calle 43 No. 57 – 31</a:t>
          </a:r>
          <a:endParaRPr lang="es-CO" dirty="0"/>
        </a:p>
      </dgm:t>
    </dgm:pt>
    <dgm:pt modelId="{0405A7F3-895F-4483-9F0E-8EBA95432CBB}" type="parTrans" cxnId="{53EA25B9-BB68-4D68-B16A-7609D418302E}">
      <dgm:prSet/>
      <dgm:spPr/>
      <dgm:t>
        <a:bodyPr/>
        <a:lstStyle/>
        <a:p>
          <a:endParaRPr lang="es-CO"/>
        </a:p>
      </dgm:t>
    </dgm:pt>
    <dgm:pt modelId="{9210EEAC-0EFD-4DC2-A83F-AE166D4A31FA}" type="sibTrans" cxnId="{53EA25B9-BB68-4D68-B16A-7609D418302E}">
      <dgm:prSet/>
      <dgm:spPr/>
      <dgm:t>
        <a:bodyPr/>
        <a:lstStyle/>
        <a:p>
          <a:endParaRPr lang="es-CO"/>
        </a:p>
      </dgm:t>
    </dgm:pt>
    <dgm:pt modelId="{2A253F00-4640-4178-9844-5120F140B3B2}">
      <dgm:prSet phldrT="[Texto]" custT="1"/>
      <dgm:spPr/>
      <dgm:t>
        <a:bodyPr/>
        <a:lstStyle/>
        <a:p>
          <a:r>
            <a:rPr lang="es-ES" sz="2800" dirty="0">
              <a:solidFill>
                <a:schemeClr val="tx1"/>
              </a:solidFill>
            </a:rPr>
            <a:t>Sede archivo</a:t>
          </a:r>
          <a:endParaRPr lang="es-CO" sz="2800" dirty="0">
            <a:solidFill>
              <a:schemeClr val="tx1"/>
            </a:solidFill>
          </a:endParaRPr>
        </a:p>
      </dgm:t>
    </dgm:pt>
    <dgm:pt modelId="{67F2B886-7421-4DE6-A396-D3629E421520}" type="parTrans" cxnId="{61D84A1A-1AEA-46A6-94DC-E09AA80794D3}">
      <dgm:prSet/>
      <dgm:spPr/>
      <dgm:t>
        <a:bodyPr/>
        <a:lstStyle/>
        <a:p>
          <a:endParaRPr lang="es-CO"/>
        </a:p>
      </dgm:t>
    </dgm:pt>
    <dgm:pt modelId="{DE061E54-2243-4EC9-A366-91901778E170}" type="sibTrans" cxnId="{61D84A1A-1AEA-46A6-94DC-E09AA80794D3}">
      <dgm:prSet/>
      <dgm:spPr/>
      <dgm:t>
        <a:bodyPr/>
        <a:lstStyle/>
        <a:p>
          <a:endParaRPr lang="es-CO"/>
        </a:p>
      </dgm:t>
    </dgm:pt>
    <dgm:pt modelId="{4A6A18F7-BAC0-472E-938B-BCC2E7C61B30}">
      <dgm:prSet phldrT="[Texto]"/>
      <dgm:spPr/>
      <dgm:t>
        <a:bodyPr/>
        <a:lstStyle/>
        <a:p>
          <a:r>
            <a:rPr lang="es-ES" dirty="0"/>
            <a:t>Ubicada en la Carrera 50 # 26-20</a:t>
          </a:r>
          <a:endParaRPr lang="es-CO" dirty="0"/>
        </a:p>
      </dgm:t>
    </dgm:pt>
    <dgm:pt modelId="{FCEED69D-712D-43B8-B422-83B192A721F3}" type="parTrans" cxnId="{03C64B1A-B0C4-407D-8B32-EC3D2A179BA0}">
      <dgm:prSet/>
      <dgm:spPr/>
      <dgm:t>
        <a:bodyPr/>
        <a:lstStyle/>
        <a:p>
          <a:endParaRPr lang="es-CO"/>
        </a:p>
      </dgm:t>
    </dgm:pt>
    <dgm:pt modelId="{26B49FC1-76DE-4ECD-AE94-8DB6DE1592ED}" type="sibTrans" cxnId="{03C64B1A-B0C4-407D-8B32-EC3D2A179BA0}">
      <dgm:prSet/>
      <dgm:spPr/>
      <dgm:t>
        <a:bodyPr/>
        <a:lstStyle/>
        <a:p>
          <a:endParaRPr lang="es-CO"/>
        </a:p>
      </dgm:t>
    </dgm:pt>
    <dgm:pt modelId="{B89B3844-A742-4CAE-BF60-DCEA118F9E12}">
      <dgm:prSet phldrT="[Texto]"/>
      <dgm:spPr/>
      <dgm:t>
        <a:bodyPr/>
        <a:lstStyle/>
        <a:p>
          <a:r>
            <a:rPr lang="es-CO" dirty="0"/>
            <a:t>42 puestos de trabajo</a:t>
          </a:r>
        </a:p>
      </dgm:t>
    </dgm:pt>
    <dgm:pt modelId="{7D00D516-8CD5-4128-89F6-8470F770A6EE}" type="parTrans" cxnId="{ACCD252D-BB8A-4E89-B347-FF4EFFB9C553}">
      <dgm:prSet/>
      <dgm:spPr/>
      <dgm:t>
        <a:bodyPr/>
        <a:lstStyle/>
        <a:p>
          <a:endParaRPr lang="es-CO"/>
        </a:p>
      </dgm:t>
    </dgm:pt>
    <dgm:pt modelId="{6B2E1F16-E992-4C88-B330-56463524383B}" type="sibTrans" cxnId="{ACCD252D-BB8A-4E89-B347-FF4EFFB9C553}">
      <dgm:prSet/>
      <dgm:spPr/>
      <dgm:t>
        <a:bodyPr/>
        <a:lstStyle/>
        <a:p>
          <a:endParaRPr lang="es-CO"/>
        </a:p>
      </dgm:t>
    </dgm:pt>
    <dgm:pt modelId="{A54CA9BB-8579-42FD-8CF0-2B1C3A1994BE}">
      <dgm:prSet phldrT="[Texto]"/>
      <dgm:spPr/>
      <dgm:t>
        <a:bodyPr/>
        <a:lstStyle/>
        <a:p>
          <a:r>
            <a:rPr lang="es-ES" dirty="0"/>
            <a:t>479 puestos de trabajo</a:t>
          </a:r>
          <a:endParaRPr lang="es-CO" dirty="0"/>
        </a:p>
      </dgm:t>
    </dgm:pt>
    <dgm:pt modelId="{623F94AD-B66A-4036-BB2B-11C8D37D99DF}" type="sibTrans" cxnId="{DE9B02D0-F8CB-4A19-92F8-DF68F11BAC6D}">
      <dgm:prSet/>
      <dgm:spPr/>
      <dgm:t>
        <a:bodyPr/>
        <a:lstStyle/>
        <a:p>
          <a:endParaRPr lang="es-CO"/>
        </a:p>
      </dgm:t>
    </dgm:pt>
    <dgm:pt modelId="{76B349C1-6B49-45D5-97CB-1B55C90C8C17}" type="parTrans" cxnId="{DE9B02D0-F8CB-4A19-92F8-DF68F11BAC6D}">
      <dgm:prSet/>
      <dgm:spPr/>
      <dgm:t>
        <a:bodyPr/>
        <a:lstStyle/>
        <a:p>
          <a:endParaRPr lang="es-CO"/>
        </a:p>
      </dgm:t>
    </dgm:pt>
    <dgm:pt modelId="{62817C76-11AF-43FD-AC10-05D6FD3D8C55}" type="pres">
      <dgm:prSet presAssocID="{B5D685EF-0B35-41B5-B1D8-ECE1EC617270}" presName="Name0" presStyleCnt="0">
        <dgm:presLayoutVars>
          <dgm:dir/>
          <dgm:animLvl val="lvl"/>
          <dgm:resizeHandles/>
        </dgm:presLayoutVars>
      </dgm:prSet>
      <dgm:spPr/>
    </dgm:pt>
    <dgm:pt modelId="{B0402D96-426F-45BB-B739-35CF59112C44}" type="pres">
      <dgm:prSet presAssocID="{4CCA53D8-79A1-46D3-AFB1-6483632FA12D}" presName="linNode" presStyleCnt="0"/>
      <dgm:spPr/>
    </dgm:pt>
    <dgm:pt modelId="{BA8524A5-4CAB-4E05-A4D9-AED3A3647C8C}" type="pres">
      <dgm:prSet presAssocID="{4CCA53D8-79A1-46D3-AFB1-6483632FA12D}" presName="parentShp" presStyleLbl="node1" presStyleIdx="0" presStyleCnt="2">
        <dgm:presLayoutVars>
          <dgm:bulletEnabled val="1"/>
        </dgm:presLayoutVars>
      </dgm:prSet>
      <dgm:spPr/>
    </dgm:pt>
    <dgm:pt modelId="{47D700D4-C323-45C3-BBDA-A82EF88685CE}" type="pres">
      <dgm:prSet presAssocID="{4CCA53D8-79A1-46D3-AFB1-6483632FA12D}" presName="childShp" presStyleLbl="bgAccFollowNode1" presStyleIdx="0" presStyleCnt="2">
        <dgm:presLayoutVars>
          <dgm:bulletEnabled val="1"/>
        </dgm:presLayoutVars>
      </dgm:prSet>
      <dgm:spPr/>
    </dgm:pt>
    <dgm:pt modelId="{71DC498A-30AB-4E4C-BCC8-58F71C37253C}" type="pres">
      <dgm:prSet presAssocID="{B6D5E35D-F8E3-4373-931B-711FC21CD3C7}" presName="spacing" presStyleCnt="0"/>
      <dgm:spPr/>
    </dgm:pt>
    <dgm:pt modelId="{E5DA9428-29A7-44BD-927E-181AD06B365C}" type="pres">
      <dgm:prSet presAssocID="{2A253F00-4640-4178-9844-5120F140B3B2}" presName="linNode" presStyleCnt="0"/>
      <dgm:spPr/>
    </dgm:pt>
    <dgm:pt modelId="{B8EC63F9-D87E-4472-BC92-F34AC9A81686}" type="pres">
      <dgm:prSet presAssocID="{2A253F00-4640-4178-9844-5120F140B3B2}" presName="parentShp" presStyleLbl="node1" presStyleIdx="1" presStyleCnt="2">
        <dgm:presLayoutVars>
          <dgm:bulletEnabled val="1"/>
        </dgm:presLayoutVars>
      </dgm:prSet>
      <dgm:spPr/>
    </dgm:pt>
    <dgm:pt modelId="{CD06FA9D-2281-476C-834A-C22B0BEF106F}" type="pres">
      <dgm:prSet presAssocID="{2A253F00-4640-4178-9844-5120F140B3B2}" presName="childShp" presStyleLbl="bgAccFollowNode1" presStyleIdx="1" presStyleCnt="2">
        <dgm:presLayoutVars>
          <dgm:bulletEnabled val="1"/>
        </dgm:presLayoutVars>
      </dgm:prSet>
      <dgm:spPr/>
    </dgm:pt>
  </dgm:ptLst>
  <dgm:cxnLst>
    <dgm:cxn modelId="{AAA52A03-42FA-4706-B6A5-D9958E092375}" type="presOf" srcId="{4CCA53D8-79A1-46D3-AFB1-6483632FA12D}" destId="{BA8524A5-4CAB-4E05-A4D9-AED3A3647C8C}" srcOrd="0" destOrd="0" presId="urn:microsoft.com/office/officeart/2005/8/layout/vList6"/>
    <dgm:cxn modelId="{C8408F03-DC8C-49F2-9662-732436F6F17E}" type="presOf" srcId="{B5D685EF-0B35-41B5-B1D8-ECE1EC617270}" destId="{62817C76-11AF-43FD-AC10-05D6FD3D8C55}" srcOrd="0" destOrd="0" presId="urn:microsoft.com/office/officeart/2005/8/layout/vList6"/>
    <dgm:cxn modelId="{7A9E8012-ED36-4281-9979-555A40E48599}" type="presOf" srcId="{4A6A18F7-BAC0-472E-938B-BCC2E7C61B30}" destId="{CD06FA9D-2281-476C-834A-C22B0BEF106F}" srcOrd="0" destOrd="0" presId="urn:microsoft.com/office/officeart/2005/8/layout/vList6"/>
    <dgm:cxn modelId="{61D84A1A-1AEA-46A6-94DC-E09AA80794D3}" srcId="{B5D685EF-0B35-41B5-B1D8-ECE1EC617270}" destId="{2A253F00-4640-4178-9844-5120F140B3B2}" srcOrd="1" destOrd="0" parTransId="{67F2B886-7421-4DE6-A396-D3629E421520}" sibTransId="{DE061E54-2243-4EC9-A366-91901778E170}"/>
    <dgm:cxn modelId="{03C64B1A-B0C4-407D-8B32-EC3D2A179BA0}" srcId="{2A253F00-4640-4178-9844-5120F140B3B2}" destId="{4A6A18F7-BAC0-472E-938B-BCC2E7C61B30}" srcOrd="0" destOrd="0" parTransId="{FCEED69D-712D-43B8-B422-83B192A721F3}" sibTransId="{26B49FC1-76DE-4ECD-AE94-8DB6DE1592ED}"/>
    <dgm:cxn modelId="{9D3A9622-758E-49BA-AB8E-B197EF33E561}" type="presOf" srcId="{2A253F00-4640-4178-9844-5120F140B3B2}" destId="{B8EC63F9-D87E-4472-BC92-F34AC9A81686}" srcOrd="0" destOrd="0" presId="urn:microsoft.com/office/officeart/2005/8/layout/vList6"/>
    <dgm:cxn modelId="{ACCD252D-BB8A-4E89-B347-FF4EFFB9C553}" srcId="{2A253F00-4640-4178-9844-5120F140B3B2}" destId="{B89B3844-A742-4CAE-BF60-DCEA118F9E12}" srcOrd="1" destOrd="0" parTransId="{7D00D516-8CD5-4128-89F6-8470F770A6EE}" sibTransId="{6B2E1F16-E992-4C88-B330-56463524383B}"/>
    <dgm:cxn modelId="{7F8B2147-081E-43CF-B31A-1580E6F79001}" type="presOf" srcId="{A54CA9BB-8579-42FD-8CF0-2B1C3A1994BE}" destId="{47D700D4-C323-45C3-BBDA-A82EF88685CE}" srcOrd="0" destOrd="1" presId="urn:microsoft.com/office/officeart/2005/8/layout/vList6"/>
    <dgm:cxn modelId="{38212F93-7CF0-4B5D-A7A1-5AE0979FA61F}" type="presOf" srcId="{9748C8C1-FD2D-423D-87EA-0EC4607A9B02}" destId="{47D700D4-C323-45C3-BBDA-A82EF88685CE}" srcOrd="0" destOrd="0" presId="urn:microsoft.com/office/officeart/2005/8/layout/vList6"/>
    <dgm:cxn modelId="{0F5F0FA4-AAA2-4A6E-8043-4D51E59B7166}" srcId="{B5D685EF-0B35-41B5-B1D8-ECE1EC617270}" destId="{4CCA53D8-79A1-46D3-AFB1-6483632FA12D}" srcOrd="0" destOrd="0" parTransId="{F0E03D7C-72E1-42DB-862F-BF8CB984C974}" sibTransId="{B6D5E35D-F8E3-4373-931B-711FC21CD3C7}"/>
    <dgm:cxn modelId="{53EA25B9-BB68-4D68-B16A-7609D418302E}" srcId="{4CCA53D8-79A1-46D3-AFB1-6483632FA12D}" destId="{9748C8C1-FD2D-423D-87EA-0EC4607A9B02}" srcOrd="0" destOrd="0" parTransId="{0405A7F3-895F-4483-9F0E-8EBA95432CBB}" sibTransId="{9210EEAC-0EFD-4DC2-A83F-AE166D4A31FA}"/>
    <dgm:cxn modelId="{DE9B02D0-F8CB-4A19-92F8-DF68F11BAC6D}" srcId="{4CCA53D8-79A1-46D3-AFB1-6483632FA12D}" destId="{A54CA9BB-8579-42FD-8CF0-2B1C3A1994BE}" srcOrd="1" destOrd="0" parTransId="{76B349C1-6B49-45D5-97CB-1B55C90C8C17}" sibTransId="{623F94AD-B66A-4036-BB2B-11C8D37D99DF}"/>
    <dgm:cxn modelId="{0FC734F9-FDF0-4313-A051-BB1359264B47}" type="presOf" srcId="{B89B3844-A742-4CAE-BF60-DCEA118F9E12}" destId="{CD06FA9D-2281-476C-834A-C22B0BEF106F}" srcOrd="0" destOrd="1" presId="urn:microsoft.com/office/officeart/2005/8/layout/vList6"/>
    <dgm:cxn modelId="{BB8AE4B2-77FB-47BE-B9D8-8FBD50289511}" type="presParOf" srcId="{62817C76-11AF-43FD-AC10-05D6FD3D8C55}" destId="{B0402D96-426F-45BB-B739-35CF59112C44}" srcOrd="0" destOrd="0" presId="urn:microsoft.com/office/officeart/2005/8/layout/vList6"/>
    <dgm:cxn modelId="{853D454B-59A5-4E0F-90E6-547F46FCDCE5}" type="presParOf" srcId="{B0402D96-426F-45BB-B739-35CF59112C44}" destId="{BA8524A5-4CAB-4E05-A4D9-AED3A3647C8C}" srcOrd="0" destOrd="0" presId="urn:microsoft.com/office/officeart/2005/8/layout/vList6"/>
    <dgm:cxn modelId="{BF0D7A26-AD6E-4951-83BB-206BBBFCF301}" type="presParOf" srcId="{B0402D96-426F-45BB-B739-35CF59112C44}" destId="{47D700D4-C323-45C3-BBDA-A82EF88685CE}" srcOrd="1" destOrd="0" presId="urn:microsoft.com/office/officeart/2005/8/layout/vList6"/>
    <dgm:cxn modelId="{6D617A24-AE6E-4B33-9C59-07AE9790AF28}" type="presParOf" srcId="{62817C76-11AF-43FD-AC10-05D6FD3D8C55}" destId="{71DC498A-30AB-4E4C-BCC8-58F71C37253C}" srcOrd="1" destOrd="0" presId="urn:microsoft.com/office/officeart/2005/8/layout/vList6"/>
    <dgm:cxn modelId="{9D2C6772-21DC-40B8-8306-8548254E888E}" type="presParOf" srcId="{62817C76-11AF-43FD-AC10-05D6FD3D8C55}" destId="{E5DA9428-29A7-44BD-927E-181AD06B365C}" srcOrd="2" destOrd="0" presId="urn:microsoft.com/office/officeart/2005/8/layout/vList6"/>
    <dgm:cxn modelId="{C0F1BD02-794B-422C-817E-F118B2CEBD6E}" type="presParOf" srcId="{E5DA9428-29A7-44BD-927E-181AD06B365C}" destId="{B8EC63F9-D87E-4472-BC92-F34AC9A81686}" srcOrd="0" destOrd="0" presId="urn:microsoft.com/office/officeart/2005/8/layout/vList6"/>
    <dgm:cxn modelId="{262CA765-1BD9-4CDC-B0BF-4EA712087E8E}" type="presParOf" srcId="{E5DA9428-29A7-44BD-927E-181AD06B365C}" destId="{CD06FA9D-2281-476C-834A-C22B0BEF106F}"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B7D3C6-7E9B-458B-A8BE-08D2569896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0121A96-9F33-4E93-8C8A-1E68ABA4ED73}">
      <dgm:prSet phldrT="[Texto]" custT="1"/>
      <dgm:spPr/>
      <dgm:t>
        <a:bodyPr/>
        <a:lstStyle/>
        <a:p>
          <a:r>
            <a:rPr lang="es-MX" sz="1800" dirty="0">
              <a:ea typeface="+mn-lt"/>
              <a:cs typeface="+mn-lt"/>
            </a:rPr>
            <a:t>Revisión y actualización de la documentación del SIG</a:t>
          </a:r>
          <a:endParaRPr lang="es-ES" sz="1800" dirty="0"/>
        </a:p>
      </dgm:t>
    </dgm:pt>
    <dgm:pt modelId="{173F3ABA-9B82-48A4-8417-5004525F9DA4}" type="parTrans" cxnId="{7B02055C-6DF5-47F3-BD8E-E3DA66F51C4C}">
      <dgm:prSet/>
      <dgm:spPr/>
      <dgm:t>
        <a:bodyPr/>
        <a:lstStyle/>
        <a:p>
          <a:endParaRPr lang="es-ES" sz="1400"/>
        </a:p>
      </dgm:t>
    </dgm:pt>
    <dgm:pt modelId="{06A7FF81-5A31-4F1A-AB7B-0E325E1EF71D}" type="sibTrans" cxnId="{7B02055C-6DF5-47F3-BD8E-E3DA66F51C4C}">
      <dgm:prSet/>
      <dgm:spPr/>
      <dgm:t>
        <a:bodyPr/>
        <a:lstStyle/>
        <a:p>
          <a:endParaRPr lang="es-ES" sz="1400"/>
        </a:p>
      </dgm:t>
    </dgm:pt>
    <dgm:pt modelId="{6628CF39-A860-46BF-ABC4-DB32B1B80DC5}">
      <dgm:prSet phldrT="[Texto]" custT="1"/>
      <dgm:spPr>
        <a:solidFill>
          <a:schemeClr val="bg1"/>
        </a:solidFill>
      </dgm:spPr>
      <dgm:t>
        <a:bodyPr/>
        <a:lstStyle/>
        <a:p>
          <a:r>
            <a:rPr lang="es-MX" sz="1300" dirty="0"/>
            <a:t>Acompañamiento OPGI en revisión y actualización con base en diagnóstico, lo que aportará al Rediseño de procesos.</a:t>
          </a:r>
          <a:endParaRPr lang="es-ES" sz="1300" dirty="0"/>
        </a:p>
      </dgm:t>
    </dgm:pt>
    <dgm:pt modelId="{042D5D21-E946-4BF3-A576-12E663556F0F}" type="parTrans" cxnId="{F16DAC22-1718-4AC2-A920-8F8F543D0F60}">
      <dgm:prSet/>
      <dgm:spPr/>
      <dgm:t>
        <a:bodyPr/>
        <a:lstStyle/>
        <a:p>
          <a:endParaRPr lang="es-ES" sz="1400"/>
        </a:p>
      </dgm:t>
    </dgm:pt>
    <dgm:pt modelId="{8452C6BF-383D-410B-9364-4F6F13823629}" type="sibTrans" cxnId="{F16DAC22-1718-4AC2-A920-8F8F543D0F60}">
      <dgm:prSet/>
      <dgm:spPr/>
      <dgm:t>
        <a:bodyPr/>
        <a:lstStyle/>
        <a:p>
          <a:endParaRPr lang="es-ES" sz="1400"/>
        </a:p>
      </dgm:t>
    </dgm:pt>
    <dgm:pt modelId="{298EED85-1753-4518-88D9-CE79486253FC}">
      <dgm:prSet phldrT="[Texto]" custT="1"/>
      <dgm:spPr/>
      <dgm:t>
        <a:bodyPr/>
        <a:lstStyle/>
        <a:p>
          <a:r>
            <a:rPr lang="es-ES" sz="1800" dirty="0">
              <a:ea typeface="+mn-lt"/>
              <a:cs typeface="+mn-lt"/>
            </a:rPr>
            <a:t>Atención oportuna a PQRS</a:t>
          </a:r>
          <a:endParaRPr lang="es-ES" sz="1800" dirty="0"/>
        </a:p>
      </dgm:t>
    </dgm:pt>
    <dgm:pt modelId="{493B0C40-4578-4766-AD10-A314C7073125}" type="parTrans" cxnId="{FE655474-B9A4-463F-8FC1-964951972DFA}">
      <dgm:prSet/>
      <dgm:spPr/>
      <dgm:t>
        <a:bodyPr/>
        <a:lstStyle/>
        <a:p>
          <a:endParaRPr lang="es-ES" sz="1400"/>
        </a:p>
      </dgm:t>
    </dgm:pt>
    <dgm:pt modelId="{C535571C-C588-49C2-B949-871EEAB9EBD8}" type="sibTrans" cxnId="{FE655474-B9A4-463F-8FC1-964951972DFA}">
      <dgm:prSet/>
      <dgm:spPr/>
      <dgm:t>
        <a:bodyPr/>
        <a:lstStyle/>
        <a:p>
          <a:endParaRPr lang="es-ES" sz="1400"/>
        </a:p>
      </dgm:t>
    </dgm:pt>
    <dgm:pt modelId="{E3A5440E-877D-4698-8241-CA3BBF3D4460}">
      <dgm:prSet phldrT="[Texto]" custT="1"/>
      <dgm:spPr>
        <a:solidFill>
          <a:schemeClr val="bg1"/>
        </a:solidFill>
      </dgm:spPr>
      <dgm:t>
        <a:bodyPr/>
        <a:lstStyle/>
        <a:p>
          <a:r>
            <a:rPr lang="es-MX" sz="1300" dirty="0"/>
            <a:t>Fortalecimiento de Seguimiento y control a PQRDS</a:t>
          </a:r>
          <a:r>
            <a:rPr lang="es-419" sz="1300" dirty="0"/>
            <a:t> según ley 5 de 1992 </a:t>
          </a:r>
          <a:r>
            <a:rPr lang="es-MX" sz="1300" dirty="0"/>
            <a:t>desde la segunda línea de defensa – Grupo de Asuntos Legislativos en atención a Congreso.</a:t>
          </a:r>
          <a:endParaRPr lang="es-ES" sz="1300" dirty="0"/>
        </a:p>
      </dgm:t>
    </dgm:pt>
    <dgm:pt modelId="{066DB68B-46EC-4EC6-B651-F0706476BE85}" type="parTrans" cxnId="{D8880CF9-E760-4F3B-B312-CBF913770B3C}">
      <dgm:prSet/>
      <dgm:spPr/>
      <dgm:t>
        <a:bodyPr/>
        <a:lstStyle/>
        <a:p>
          <a:endParaRPr lang="es-ES" sz="1400"/>
        </a:p>
      </dgm:t>
    </dgm:pt>
    <dgm:pt modelId="{0D9C35F0-DC2D-429A-A537-5916710640A3}" type="sibTrans" cxnId="{D8880CF9-E760-4F3B-B312-CBF913770B3C}">
      <dgm:prSet/>
      <dgm:spPr/>
      <dgm:t>
        <a:bodyPr/>
        <a:lstStyle/>
        <a:p>
          <a:endParaRPr lang="es-ES" sz="1400"/>
        </a:p>
      </dgm:t>
    </dgm:pt>
    <dgm:pt modelId="{A44766F7-DB75-438A-8622-E804B2A9D35A}">
      <dgm:prSet phldrT="[Texto]" custT="1"/>
      <dgm:spPr/>
      <dgm:t>
        <a:bodyPr/>
        <a:lstStyle/>
        <a:p>
          <a:r>
            <a:rPr lang="es-MX" sz="1800" dirty="0">
              <a:ea typeface="+mn-lt"/>
              <a:cs typeface="+mn-lt"/>
            </a:rPr>
            <a:t>Actualización de la información en el portal web </a:t>
          </a:r>
          <a:endParaRPr lang="es-ES" sz="1800" dirty="0"/>
        </a:p>
      </dgm:t>
    </dgm:pt>
    <dgm:pt modelId="{99734952-E4F1-44F0-AE1D-CE8519A73450}" type="parTrans" cxnId="{F32E49CF-5906-411D-AA2E-10E9855F165F}">
      <dgm:prSet/>
      <dgm:spPr/>
      <dgm:t>
        <a:bodyPr/>
        <a:lstStyle/>
        <a:p>
          <a:endParaRPr lang="es-ES" sz="1400"/>
        </a:p>
      </dgm:t>
    </dgm:pt>
    <dgm:pt modelId="{8B5218BC-58ED-4644-9F98-90C64BDF95CB}" type="sibTrans" cxnId="{F32E49CF-5906-411D-AA2E-10E9855F165F}">
      <dgm:prSet/>
      <dgm:spPr/>
      <dgm:t>
        <a:bodyPr/>
        <a:lstStyle/>
        <a:p>
          <a:endParaRPr lang="es-ES" sz="1400"/>
        </a:p>
      </dgm:t>
    </dgm:pt>
    <dgm:pt modelId="{BAD4826E-756B-43B2-AA88-D64C595BB6B5}">
      <dgm:prSet phldrT="[Texto]" custT="1"/>
      <dgm:spPr/>
      <dgm:t>
        <a:bodyPr/>
        <a:lstStyle/>
        <a:p>
          <a:r>
            <a:rPr lang="es-MX" sz="1800" dirty="0">
              <a:ea typeface="+mn-lt"/>
              <a:cs typeface="+mn-lt"/>
            </a:rPr>
            <a:t>Sistema de Gestión de Calidad (Toma de conciencia)</a:t>
          </a:r>
          <a:endParaRPr lang="es-ES" sz="1800" dirty="0"/>
        </a:p>
      </dgm:t>
    </dgm:pt>
    <dgm:pt modelId="{2D6B1405-FA1E-4C00-A9FA-F24140676A8D}" type="parTrans" cxnId="{952F368F-CB90-4F2E-B2D8-26EE49B74347}">
      <dgm:prSet/>
      <dgm:spPr/>
      <dgm:t>
        <a:bodyPr/>
        <a:lstStyle/>
        <a:p>
          <a:endParaRPr lang="es-ES" sz="1400"/>
        </a:p>
      </dgm:t>
    </dgm:pt>
    <dgm:pt modelId="{592E1576-1C4A-48D5-81B2-042A80762560}" type="sibTrans" cxnId="{952F368F-CB90-4F2E-B2D8-26EE49B74347}">
      <dgm:prSet/>
      <dgm:spPr/>
      <dgm:t>
        <a:bodyPr/>
        <a:lstStyle/>
        <a:p>
          <a:endParaRPr lang="es-ES" sz="1400"/>
        </a:p>
      </dgm:t>
    </dgm:pt>
    <dgm:pt modelId="{85D97B54-E356-4908-B957-9AE7D44C4040}">
      <dgm:prSet phldrT="[Texto]" custT="1"/>
      <dgm:spPr>
        <a:solidFill>
          <a:schemeClr val="bg1"/>
        </a:solidFill>
      </dgm:spPr>
      <dgm:t>
        <a:bodyPr/>
        <a:lstStyle/>
        <a:p>
          <a:r>
            <a:rPr lang="es-MX" sz="1300" dirty="0"/>
            <a:t>Establecer con el proceso de </a:t>
          </a:r>
          <a:r>
            <a:rPr lang="es-MX" sz="1300" b="1" dirty="0"/>
            <a:t>Comunicación Institucional</a:t>
          </a:r>
          <a:r>
            <a:rPr lang="es-MX" sz="1300" dirty="0"/>
            <a:t>, la estrategia para fortalecer la actualización y seguimiento a la información publicada en portal web</a:t>
          </a:r>
          <a:r>
            <a:rPr lang="es-419" sz="1300" dirty="0"/>
            <a:t> y redes sociales </a:t>
          </a:r>
          <a:r>
            <a:rPr lang="es-MX" sz="1300" dirty="0"/>
            <a:t>que debe ser acogida </a:t>
          </a:r>
          <a:r>
            <a:rPr lang="es-MX" sz="1300" b="1" dirty="0"/>
            <a:t>por todos los procesos</a:t>
          </a:r>
          <a:r>
            <a:rPr lang="es-MX" sz="1300" dirty="0"/>
            <a:t>. </a:t>
          </a:r>
          <a:endParaRPr lang="es-ES" sz="1300" dirty="0"/>
        </a:p>
      </dgm:t>
    </dgm:pt>
    <dgm:pt modelId="{45A93F97-C581-4099-8049-B0E13C1BB3CB}" type="parTrans" cxnId="{831DF3AC-D7BF-4783-AB48-AA8BC50FE36D}">
      <dgm:prSet/>
      <dgm:spPr/>
      <dgm:t>
        <a:bodyPr/>
        <a:lstStyle/>
        <a:p>
          <a:endParaRPr lang="es-ES" sz="1400"/>
        </a:p>
      </dgm:t>
    </dgm:pt>
    <dgm:pt modelId="{10AA8201-A61F-42A4-AE08-2A0EA98A7D46}" type="sibTrans" cxnId="{831DF3AC-D7BF-4783-AB48-AA8BC50FE36D}">
      <dgm:prSet/>
      <dgm:spPr/>
      <dgm:t>
        <a:bodyPr/>
        <a:lstStyle/>
        <a:p>
          <a:endParaRPr lang="es-ES" sz="1400"/>
        </a:p>
      </dgm:t>
    </dgm:pt>
    <dgm:pt modelId="{A9B603B4-3388-46B1-996C-75D13ACD1049}">
      <dgm:prSet phldrT="[Texto]" custT="1"/>
      <dgm:spPr>
        <a:solidFill>
          <a:schemeClr val="bg1"/>
        </a:solidFill>
      </dgm:spPr>
      <dgm:t>
        <a:bodyPr/>
        <a:lstStyle/>
        <a:p>
          <a:r>
            <a:rPr lang="es-MX" sz="1300" dirty="0"/>
            <a:t>Liderar una estrategia de comunicación desde OPGI, que facilite el mantenimiento EFECTIVO del SIG y se evidencie su impacto.</a:t>
          </a:r>
          <a:endParaRPr lang="es-ES" sz="1300" dirty="0"/>
        </a:p>
      </dgm:t>
    </dgm:pt>
    <dgm:pt modelId="{CEE2D5DE-F815-4D9B-89FA-254C43370B69}" type="parTrans" cxnId="{A94E0A93-1498-41C2-949B-5B1E0662D8E5}">
      <dgm:prSet/>
      <dgm:spPr/>
      <dgm:t>
        <a:bodyPr/>
        <a:lstStyle/>
        <a:p>
          <a:endParaRPr lang="es-ES" sz="1400"/>
        </a:p>
      </dgm:t>
    </dgm:pt>
    <dgm:pt modelId="{CBE130B6-96A7-4569-81A1-F88B8AD91396}" type="sibTrans" cxnId="{A94E0A93-1498-41C2-949B-5B1E0662D8E5}">
      <dgm:prSet/>
      <dgm:spPr/>
      <dgm:t>
        <a:bodyPr/>
        <a:lstStyle/>
        <a:p>
          <a:endParaRPr lang="es-ES" sz="1400"/>
        </a:p>
      </dgm:t>
    </dgm:pt>
    <dgm:pt modelId="{F18B6FD4-B1F5-41C0-96FF-961C9F5F70CC}" type="pres">
      <dgm:prSet presAssocID="{3EB7D3C6-7E9B-458B-A8BE-08D2569896FF}" presName="linear" presStyleCnt="0">
        <dgm:presLayoutVars>
          <dgm:animLvl val="lvl"/>
          <dgm:resizeHandles val="exact"/>
        </dgm:presLayoutVars>
      </dgm:prSet>
      <dgm:spPr/>
    </dgm:pt>
    <dgm:pt modelId="{C45C975B-83D5-45CE-988E-0183D0555764}" type="pres">
      <dgm:prSet presAssocID="{F0121A96-9F33-4E93-8C8A-1E68ABA4ED73}" presName="parentText" presStyleLbl="node1" presStyleIdx="0" presStyleCnt="4" custLinFactNeighborX="15804" custLinFactNeighborY="-31347">
        <dgm:presLayoutVars>
          <dgm:chMax val="0"/>
          <dgm:bulletEnabled val="1"/>
        </dgm:presLayoutVars>
      </dgm:prSet>
      <dgm:spPr/>
    </dgm:pt>
    <dgm:pt modelId="{0A514461-A64D-4C88-B62D-40AD855EC5D5}" type="pres">
      <dgm:prSet presAssocID="{F0121A96-9F33-4E93-8C8A-1E68ABA4ED73}" presName="childText" presStyleLbl="revTx" presStyleIdx="0" presStyleCnt="4">
        <dgm:presLayoutVars>
          <dgm:bulletEnabled val="1"/>
        </dgm:presLayoutVars>
      </dgm:prSet>
      <dgm:spPr/>
    </dgm:pt>
    <dgm:pt modelId="{14B8DDAD-A0C4-4E69-AFCB-CE9F50A9C69E}" type="pres">
      <dgm:prSet presAssocID="{298EED85-1753-4518-88D9-CE79486253FC}" presName="parentText" presStyleLbl="node1" presStyleIdx="1" presStyleCnt="4">
        <dgm:presLayoutVars>
          <dgm:chMax val="0"/>
          <dgm:bulletEnabled val="1"/>
        </dgm:presLayoutVars>
      </dgm:prSet>
      <dgm:spPr/>
    </dgm:pt>
    <dgm:pt modelId="{5D26E64D-CEC1-4725-BB35-D0503EE2A4C2}" type="pres">
      <dgm:prSet presAssocID="{298EED85-1753-4518-88D9-CE79486253FC}" presName="childText" presStyleLbl="revTx" presStyleIdx="1" presStyleCnt="4">
        <dgm:presLayoutVars>
          <dgm:bulletEnabled val="1"/>
        </dgm:presLayoutVars>
      </dgm:prSet>
      <dgm:spPr/>
    </dgm:pt>
    <dgm:pt modelId="{6ADA29AA-CD78-443A-B8A1-7B0BEA11E26E}" type="pres">
      <dgm:prSet presAssocID="{A44766F7-DB75-438A-8622-E804B2A9D35A}" presName="parentText" presStyleLbl="node1" presStyleIdx="2" presStyleCnt="4">
        <dgm:presLayoutVars>
          <dgm:chMax val="0"/>
          <dgm:bulletEnabled val="1"/>
        </dgm:presLayoutVars>
      </dgm:prSet>
      <dgm:spPr/>
    </dgm:pt>
    <dgm:pt modelId="{4FB88C59-3932-42EE-B55C-1E925C5B8E62}" type="pres">
      <dgm:prSet presAssocID="{A44766F7-DB75-438A-8622-E804B2A9D35A}" presName="childText" presStyleLbl="revTx" presStyleIdx="2" presStyleCnt="4">
        <dgm:presLayoutVars>
          <dgm:bulletEnabled val="1"/>
        </dgm:presLayoutVars>
      </dgm:prSet>
      <dgm:spPr/>
    </dgm:pt>
    <dgm:pt modelId="{E74228B9-4C0A-4655-BC4C-6D03925A5424}" type="pres">
      <dgm:prSet presAssocID="{BAD4826E-756B-43B2-AA88-D64C595BB6B5}" presName="parentText" presStyleLbl="node1" presStyleIdx="3" presStyleCnt="4">
        <dgm:presLayoutVars>
          <dgm:chMax val="0"/>
          <dgm:bulletEnabled val="1"/>
        </dgm:presLayoutVars>
      </dgm:prSet>
      <dgm:spPr/>
    </dgm:pt>
    <dgm:pt modelId="{12EF47BA-7E9D-418C-A53B-FE16A0CEC210}" type="pres">
      <dgm:prSet presAssocID="{BAD4826E-756B-43B2-AA88-D64C595BB6B5}" presName="childText" presStyleLbl="revTx" presStyleIdx="3" presStyleCnt="4">
        <dgm:presLayoutVars>
          <dgm:bulletEnabled val="1"/>
        </dgm:presLayoutVars>
      </dgm:prSet>
      <dgm:spPr/>
    </dgm:pt>
  </dgm:ptLst>
  <dgm:cxnLst>
    <dgm:cxn modelId="{7BE7C904-C9AD-45C3-8F88-CB16BFB66F41}" type="presOf" srcId="{F0121A96-9F33-4E93-8C8A-1E68ABA4ED73}" destId="{C45C975B-83D5-45CE-988E-0183D0555764}" srcOrd="0" destOrd="0" presId="urn:microsoft.com/office/officeart/2005/8/layout/vList2"/>
    <dgm:cxn modelId="{F01DB10A-4AA5-43A4-951B-C46631CC2E71}" type="presOf" srcId="{3EB7D3C6-7E9B-458B-A8BE-08D2569896FF}" destId="{F18B6FD4-B1F5-41C0-96FF-961C9F5F70CC}" srcOrd="0" destOrd="0" presId="urn:microsoft.com/office/officeart/2005/8/layout/vList2"/>
    <dgm:cxn modelId="{DE0BD80B-60E5-4E56-89BE-677C06BBA272}" type="presOf" srcId="{A9B603B4-3388-46B1-996C-75D13ACD1049}" destId="{12EF47BA-7E9D-418C-A53B-FE16A0CEC210}" srcOrd="0" destOrd="0" presId="urn:microsoft.com/office/officeart/2005/8/layout/vList2"/>
    <dgm:cxn modelId="{F16DAC22-1718-4AC2-A920-8F8F543D0F60}" srcId="{F0121A96-9F33-4E93-8C8A-1E68ABA4ED73}" destId="{6628CF39-A860-46BF-ABC4-DB32B1B80DC5}" srcOrd="0" destOrd="0" parTransId="{042D5D21-E946-4BF3-A576-12E663556F0F}" sibTransId="{8452C6BF-383D-410B-9364-4F6F13823629}"/>
    <dgm:cxn modelId="{7B02055C-6DF5-47F3-BD8E-E3DA66F51C4C}" srcId="{3EB7D3C6-7E9B-458B-A8BE-08D2569896FF}" destId="{F0121A96-9F33-4E93-8C8A-1E68ABA4ED73}" srcOrd="0" destOrd="0" parTransId="{173F3ABA-9B82-48A4-8417-5004525F9DA4}" sibTransId="{06A7FF81-5A31-4F1A-AB7B-0E325E1EF71D}"/>
    <dgm:cxn modelId="{FE655474-B9A4-463F-8FC1-964951972DFA}" srcId="{3EB7D3C6-7E9B-458B-A8BE-08D2569896FF}" destId="{298EED85-1753-4518-88D9-CE79486253FC}" srcOrd="1" destOrd="0" parTransId="{493B0C40-4578-4766-AD10-A314C7073125}" sibTransId="{C535571C-C588-49C2-B949-871EEAB9EBD8}"/>
    <dgm:cxn modelId="{952F368F-CB90-4F2E-B2D8-26EE49B74347}" srcId="{3EB7D3C6-7E9B-458B-A8BE-08D2569896FF}" destId="{BAD4826E-756B-43B2-AA88-D64C595BB6B5}" srcOrd="3" destOrd="0" parTransId="{2D6B1405-FA1E-4C00-A9FA-F24140676A8D}" sibTransId="{592E1576-1C4A-48D5-81B2-042A80762560}"/>
    <dgm:cxn modelId="{9D235892-87DF-4476-ADD0-2CED992376B6}" type="presOf" srcId="{298EED85-1753-4518-88D9-CE79486253FC}" destId="{14B8DDAD-A0C4-4E69-AFCB-CE9F50A9C69E}" srcOrd="0" destOrd="0" presId="urn:microsoft.com/office/officeart/2005/8/layout/vList2"/>
    <dgm:cxn modelId="{A94E0A93-1498-41C2-949B-5B1E0662D8E5}" srcId="{BAD4826E-756B-43B2-AA88-D64C595BB6B5}" destId="{A9B603B4-3388-46B1-996C-75D13ACD1049}" srcOrd="0" destOrd="0" parTransId="{CEE2D5DE-F815-4D9B-89FA-254C43370B69}" sibTransId="{CBE130B6-96A7-4569-81A1-F88B8AD91396}"/>
    <dgm:cxn modelId="{3C02DAA1-C672-4073-9EFF-A82FC8F9D136}" type="presOf" srcId="{E3A5440E-877D-4698-8241-CA3BBF3D4460}" destId="{5D26E64D-CEC1-4725-BB35-D0503EE2A4C2}" srcOrd="0" destOrd="0" presId="urn:microsoft.com/office/officeart/2005/8/layout/vList2"/>
    <dgm:cxn modelId="{831DF3AC-D7BF-4783-AB48-AA8BC50FE36D}" srcId="{A44766F7-DB75-438A-8622-E804B2A9D35A}" destId="{85D97B54-E356-4908-B957-9AE7D44C4040}" srcOrd="0" destOrd="0" parTransId="{45A93F97-C581-4099-8049-B0E13C1BB3CB}" sibTransId="{10AA8201-A61F-42A4-AE08-2A0EA98A7D46}"/>
    <dgm:cxn modelId="{B0BA91AD-A294-436C-8CC4-D91E9F7E9CC2}" type="presOf" srcId="{A44766F7-DB75-438A-8622-E804B2A9D35A}" destId="{6ADA29AA-CD78-443A-B8A1-7B0BEA11E26E}" srcOrd="0" destOrd="0" presId="urn:microsoft.com/office/officeart/2005/8/layout/vList2"/>
    <dgm:cxn modelId="{F32E49CF-5906-411D-AA2E-10E9855F165F}" srcId="{3EB7D3C6-7E9B-458B-A8BE-08D2569896FF}" destId="{A44766F7-DB75-438A-8622-E804B2A9D35A}" srcOrd="2" destOrd="0" parTransId="{99734952-E4F1-44F0-AE1D-CE8519A73450}" sibTransId="{8B5218BC-58ED-4644-9F98-90C64BDF95CB}"/>
    <dgm:cxn modelId="{3DC96AE0-9717-4550-8D39-EC6E976952EF}" type="presOf" srcId="{BAD4826E-756B-43B2-AA88-D64C595BB6B5}" destId="{E74228B9-4C0A-4655-BC4C-6D03925A5424}" srcOrd="0" destOrd="0" presId="urn:microsoft.com/office/officeart/2005/8/layout/vList2"/>
    <dgm:cxn modelId="{A619B0EF-F973-4942-ADFE-1BC68097B28E}" type="presOf" srcId="{6628CF39-A860-46BF-ABC4-DB32B1B80DC5}" destId="{0A514461-A64D-4C88-B62D-40AD855EC5D5}" srcOrd="0" destOrd="0" presId="urn:microsoft.com/office/officeart/2005/8/layout/vList2"/>
    <dgm:cxn modelId="{A044A6F3-393D-4F8D-9D5E-5B92CF1CC470}" type="presOf" srcId="{85D97B54-E356-4908-B957-9AE7D44C4040}" destId="{4FB88C59-3932-42EE-B55C-1E925C5B8E62}" srcOrd="0" destOrd="0" presId="urn:microsoft.com/office/officeart/2005/8/layout/vList2"/>
    <dgm:cxn modelId="{D8880CF9-E760-4F3B-B312-CBF913770B3C}" srcId="{298EED85-1753-4518-88D9-CE79486253FC}" destId="{E3A5440E-877D-4698-8241-CA3BBF3D4460}" srcOrd="0" destOrd="0" parTransId="{066DB68B-46EC-4EC6-B651-F0706476BE85}" sibTransId="{0D9C35F0-DC2D-429A-A537-5916710640A3}"/>
    <dgm:cxn modelId="{5547E956-5951-4EDB-A1D2-097B9E59695E}" type="presParOf" srcId="{F18B6FD4-B1F5-41C0-96FF-961C9F5F70CC}" destId="{C45C975B-83D5-45CE-988E-0183D0555764}" srcOrd="0" destOrd="0" presId="urn:microsoft.com/office/officeart/2005/8/layout/vList2"/>
    <dgm:cxn modelId="{4CDE3F7B-2690-4CA3-BBE7-88F70A7B8C41}" type="presParOf" srcId="{F18B6FD4-B1F5-41C0-96FF-961C9F5F70CC}" destId="{0A514461-A64D-4C88-B62D-40AD855EC5D5}" srcOrd="1" destOrd="0" presId="urn:microsoft.com/office/officeart/2005/8/layout/vList2"/>
    <dgm:cxn modelId="{0A837BC1-DC9B-48E6-8A96-EF33F4217F5E}" type="presParOf" srcId="{F18B6FD4-B1F5-41C0-96FF-961C9F5F70CC}" destId="{14B8DDAD-A0C4-4E69-AFCB-CE9F50A9C69E}" srcOrd="2" destOrd="0" presId="urn:microsoft.com/office/officeart/2005/8/layout/vList2"/>
    <dgm:cxn modelId="{AA03DB02-DCA1-4497-A3A2-FBEE86709BD0}" type="presParOf" srcId="{F18B6FD4-B1F5-41C0-96FF-961C9F5F70CC}" destId="{5D26E64D-CEC1-4725-BB35-D0503EE2A4C2}" srcOrd="3" destOrd="0" presId="urn:microsoft.com/office/officeart/2005/8/layout/vList2"/>
    <dgm:cxn modelId="{A0F376D8-97E0-4886-9C3A-EEE207C2F5A5}" type="presParOf" srcId="{F18B6FD4-B1F5-41C0-96FF-961C9F5F70CC}" destId="{6ADA29AA-CD78-443A-B8A1-7B0BEA11E26E}" srcOrd="4" destOrd="0" presId="urn:microsoft.com/office/officeart/2005/8/layout/vList2"/>
    <dgm:cxn modelId="{4658A2E3-444A-4EBF-9D7F-65BD79C14279}" type="presParOf" srcId="{F18B6FD4-B1F5-41C0-96FF-961C9F5F70CC}" destId="{4FB88C59-3932-42EE-B55C-1E925C5B8E62}" srcOrd="5" destOrd="0" presId="urn:microsoft.com/office/officeart/2005/8/layout/vList2"/>
    <dgm:cxn modelId="{2B578330-6020-490C-A763-AFB211065386}" type="presParOf" srcId="{F18B6FD4-B1F5-41C0-96FF-961C9F5F70CC}" destId="{E74228B9-4C0A-4655-BC4C-6D03925A5424}" srcOrd="6" destOrd="0" presId="urn:microsoft.com/office/officeart/2005/8/layout/vList2"/>
    <dgm:cxn modelId="{B3927829-880A-46B3-ACF7-07FB9DD55650}" type="presParOf" srcId="{F18B6FD4-B1F5-41C0-96FF-961C9F5F70CC}" destId="{12EF47BA-7E9D-418C-A53B-FE16A0CEC21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30BF9-9635-470C-853F-ED893EFBDEC4}" type="doc">
      <dgm:prSet loTypeId="urn:microsoft.com/office/officeart/2005/8/layout/vList3" loCatId="list" qsTypeId="urn:microsoft.com/office/officeart/2005/8/quickstyle/simple1" qsCatId="simple" csTypeId="urn:microsoft.com/office/officeart/2005/8/colors/colorful1" csCatId="colorful" phldr="1"/>
      <dgm:spPr/>
    </dgm:pt>
    <dgm:pt modelId="{1E2D09DD-9F72-4800-81E6-D31A074FABBB}">
      <dgm:prSet phldrT="[Texto]" custT="1"/>
      <dgm:spPr/>
      <dgm:t>
        <a:bodyPr/>
        <a:lstStyle/>
        <a:p>
          <a:pPr>
            <a:buFont typeface="Arial" panose="020B0604020202020204" pitchFamily="34" charset="0"/>
            <a:buChar char="•"/>
          </a:pPr>
          <a:r>
            <a:rPr lang="es-ES" sz="1800" dirty="0">
              <a:solidFill>
                <a:schemeClr val="tx1"/>
              </a:solidFill>
            </a:rPr>
            <a:t>Integrar las acciones tomadas en relación a la Gestión Ambiental y la Seguridad y Salud en el Trabajo al SIG</a:t>
          </a:r>
          <a:endParaRPr lang="es-CO" sz="1800" dirty="0">
            <a:solidFill>
              <a:schemeClr val="tx1"/>
            </a:solidFill>
          </a:endParaRPr>
        </a:p>
      </dgm:t>
    </dgm:pt>
    <dgm:pt modelId="{0D36EA38-F031-4327-980B-3717FF42377F}" type="parTrans" cxnId="{A3B06E1B-091E-4898-BF17-9B6F2E462DD7}">
      <dgm:prSet/>
      <dgm:spPr/>
      <dgm:t>
        <a:bodyPr/>
        <a:lstStyle/>
        <a:p>
          <a:endParaRPr lang="es-CO"/>
        </a:p>
      </dgm:t>
    </dgm:pt>
    <dgm:pt modelId="{F9E39FD1-EB01-49A7-B68B-833DDBB5BB03}" type="sibTrans" cxnId="{A3B06E1B-091E-4898-BF17-9B6F2E462DD7}">
      <dgm:prSet/>
      <dgm:spPr/>
      <dgm:t>
        <a:bodyPr/>
        <a:lstStyle/>
        <a:p>
          <a:endParaRPr lang="es-CO"/>
        </a:p>
      </dgm:t>
    </dgm:pt>
    <dgm:pt modelId="{297C470B-5225-43F9-950E-BEADF6B3F8D3}">
      <dgm:prSet phldrT="[Texto]" custT="1"/>
      <dgm:spPr>
        <a:solidFill>
          <a:srgbClr val="3ACFD5"/>
        </a:solidFill>
      </dgm:spPr>
      <dgm:t>
        <a:bodyPr/>
        <a:lstStyle/>
        <a:p>
          <a:pPr>
            <a:buFont typeface="Arial" panose="020B0604020202020204" pitchFamily="34" charset="0"/>
            <a:buChar char="•"/>
          </a:pPr>
          <a:r>
            <a:rPr lang="es-ES" sz="1800" dirty="0">
              <a:solidFill>
                <a:schemeClr val="tx1"/>
              </a:solidFill>
            </a:rPr>
            <a:t>Fortalecer el proceso estadístico de Transacción de volúmenes de combustibles para atender la auditoria externa y articularlo al SIG</a:t>
          </a:r>
          <a:endParaRPr lang="es-CO" sz="1800" dirty="0">
            <a:solidFill>
              <a:schemeClr val="tx1"/>
            </a:solidFill>
          </a:endParaRPr>
        </a:p>
      </dgm:t>
    </dgm:pt>
    <dgm:pt modelId="{32CD8DC6-9761-4EBE-872E-2B3B2250CE07}" type="parTrans" cxnId="{CDAE65D2-DA6B-4495-90A9-6866BA636814}">
      <dgm:prSet/>
      <dgm:spPr/>
      <dgm:t>
        <a:bodyPr/>
        <a:lstStyle/>
        <a:p>
          <a:endParaRPr lang="es-CO"/>
        </a:p>
      </dgm:t>
    </dgm:pt>
    <dgm:pt modelId="{5BFF1D4B-9487-4898-B403-C09BE3869AA0}" type="sibTrans" cxnId="{CDAE65D2-DA6B-4495-90A9-6866BA636814}">
      <dgm:prSet/>
      <dgm:spPr/>
      <dgm:t>
        <a:bodyPr/>
        <a:lstStyle/>
        <a:p>
          <a:endParaRPr lang="es-CO"/>
        </a:p>
      </dgm:t>
    </dgm:pt>
    <dgm:pt modelId="{51F87ACC-7F49-4355-85C5-3A2AF8C7BD1B}">
      <dgm:prSet phldrT="[Texto]" custT="1"/>
      <dgm:spPr>
        <a:solidFill>
          <a:srgbClr val="FF5126"/>
        </a:solidFill>
      </dgm:spPr>
      <dgm:t>
        <a:bodyPr/>
        <a:lstStyle/>
        <a:p>
          <a:pPr>
            <a:buFont typeface="Arial" panose="020B0604020202020204" pitchFamily="34" charset="0"/>
            <a:buChar char="•"/>
          </a:pPr>
          <a:r>
            <a:rPr lang="es-ES" sz="1800" dirty="0">
              <a:solidFill>
                <a:schemeClr val="tx1"/>
              </a:solidFill>
            </a:rPr>
            <a:t>Revisar toda la documentación del sistema de gestión para garantizar su pertinencia y actualización</a:t>
          </a:r>
          <a:endParaRPr lang="es-CO" sz="1800" dirty="0">
            <a:solidFill>
              <a:schemeClr val="tx1"/>
            </a:solidFill>
          </a:endParaRPr>
        </a:p>
      </dgm:t>
    </dgm:pt>
    <dgm:pt modelId="{41BD4B1B-1BD9-4F9A-849A-A32965E30D50}" type="parTrans" cxnId="{E1523FAD-13C9-493C-9317-544DDAB29327}">
      <dgm:prSet/>
      <dgm:spPr/>
      <dgm:t>
        <a:bodyPr/>
        <a:lstStyle/>
        <a:p>
          <a:endParaRPr lang="es-CO"/>
        </a:p>
      </dgm:t>
    </dgm:pt>
    <dgm:pt modelId="{B56A1269-DA19-42D7-9692-F1D670D37559}" type="sibTrans" cxnId="{E1523FAD-13C9-493C-9317-544DDAB29327}">
      <dgm:prSet/>
      <dgm:spPr/>
      <dgm:t>
        <a:bodyPr/>
        <a:lstStyle/>
        <a:p>
          <a:endParaRPr lang="es-CO"/>
        </a:p>
      </dgm:t>
    </dgm:pt>
    <dgm:pt modelId="{861DF18F-5DCE-4E1A-ABFE-0238E8F817DA}" type="pres">
      <dgm:prSet presAssocID="{83130BF9-9635-470C-853F-ED893EFBDEC4}" presName="linearFlow" presStyleCnt="0">
        <dgm:presLayoutVars>
          <dgm:dir/>
          <dgm:resizeHandles val="exact"/>
        </dgm:presLayoutVars>
      </dgm:prSet>
      <dgm:spPr/>
    </dgm:pt>
    <dgm:pt modelId="{A740AAE3-E178-414D-824A-DCF8934E1FC4}" type="pres">
      <dgm:prSet presAssocID="{1E2D09DD-9F72-4800-81E6-D31A074FABBB}" presName="composite" presStyleCnt="0"/>
      <dgm:spPr/>
    </dgm:pt>
    <dgm:pt modelId="{CD98C518-6B55-4F11-8D38-3D411FB66086}" type="pres">
      <dgm:prSet presAssocID="{1E2D09DD-9F72-4800-81E6-D31A074FABB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Líneas y puntos de alambre conectados"/>
        </a:ext>
      </dgm:extLst>
    </dgm:pt>
    <dgm:pt modelId="{DE89A13C-CDAF-47AF-9D1E-EC2D36B20B75}" type="pres">
      <dgm:prSet presAssocID="{1E2D09DD-9F72-4800-81E6-D31A074FABBB}" presName="txShp" presStyleLbl="node1" presStyleIdx="0" presStyleCnt="3">
        <dgm:presLayoutVars>
          <dgm:bulletEnabled val="1"/>
        </dgm:presLayoutVars>
      </dgm:prSet>
      <dgm:spPr/>
    </dgm:pt>
    <dgm:pt modelId="{16B3C46B-1BFC-4745-89BB-550D2AADD152}" type="pres">
      <dgm:prSet presAssocID="{F9E39FD1-EB01-49A7-B68B-833DDBB5BB03}" presName="spacing" presStyleCnt="0"/>
      <dgm:spPr/>
    </dgm:pt>
    <dgm:pt modelId="{9EFFAAB5-79D1-4B6E-A82B-7A260DFC24B1}" type="pres">
      <dgm:prSet presAssocID="{297C470B-5225-43F9-950E-BEADF6B3F8D3}" presName="composite" presStyleCnt="0"/>
      <dgm:spPr/>
    </dgm:pt>
    <dgm:pt modelId="{2B87F4DC-EE5E-4D5F-809C-0A12032BBCFE}" type="pres">
      <dgm:prSet presAssocID="{297C470B-5225-43F9-950E-BEADF6B3F8D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extLst>
        <a:ext uri="{E40237B7-FDA0-4F09-8148-C483321AD2D9}">
          <dgm14:cNvPr xmlns:dgm14="http://schemas.microsoft.com/office/drawing/2010/diagram" id="0" name="" descr="Configuración del área de trabajo en diseño pastel"/>
        </a:ext>
      </dgm:extLst>
    </dgm:pt>
    <dgm:pt modelId="{9312F469-7C6C-478C-95A4-B07CE829439F}" type="pres">
      <dgm:prSet presAssocID="{297C470B-5225-43F9-950E-BEADF6B3F8D3}" presName="txShp" presStyleLbl="node1" presStyleIdx="1" presStyleCnt="3">
        <dgm:presLayoutVars>
          <dgm:bulletEnabled val="1"/>
        </dgm:presLayoutVars>
      </dgm:prSet>
      <dgm:spPr/>
    </dgm:pt>
    <dgm:pt modelId="{5586E3D1-5666-47B1-A571-F69C9F6BC74B}" type="pres">
      <dgm:prSet presAssocID="{5BFF1D4B-9487-4898-B403-C09BE3869AA0}" presName="spacing" presStyleCnt="0"/>
      <dgm:spPr/>
    </dgm:pt>
    <dgm:pt modelId="{47A5DBDA-3E40-4BCC-8718-80385BB132CD}" type="pres">
      <dgm:prSet presAssocID="{51F87ACC-7F49-4355-85C5-3A2AF8C7BD1B}" presName="composite" presStyleCnt="0"/>
      <dgm:spPr/>
    </dgm:pt>
    <dgm:pt modelId="{8E89CB00-BF68-4C7A-A993-3DFB15BBA103}" type="pres">
      <dgm:prSet presAssocID="{51F87ACC-7F49-4355-85C5-3A2AF8C7BD1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Archivos de papel en la mesa"/>
        </a:ext>
      </dgm:extLst>
    </dgm:pt>
    <dgm:pt modelId="{FB6CB515-FD6C-4581-8ACC-2A6EB8985E81}" type="pres">
      <dgm:prSet presAssocID="{51F87ACC-7F49-4355-85C5-3A2AF8C7BD1B}" presName="txShp" presStyleLbl="node1" presStyleIdx="2" presStyleCnt="3">
        <dgm:presLayoutVars>
          <dgm:bulletEnabled val="1"/>
        </dgm:presLayoutVars>
      </dgm:prSet>
      <dgm:spPr/>
    </dgm:pt>
  </dgm:ptLst>
  <dgm:cxnLst>
    <dgm:cxn modelId="{C1B2F912-FC7E-4CCA-9520-CCDBB6F3E40E}" type="presOf" srcId="{51F87ACC-7F49-4355-85C5-3A2AF8C7BD1B}" destId="{FB6CB515-FD6C-4581-8ACC-2A6EB8985E81}" srcOrd="0" destOrd="0" presId="urn:microsoft.com/office/officeart/2005/8/layout/vList3"/>
    <dgm:cxn modelId="{A3B06E1B-091E-4898-BF17-9B6F2E462DD7}" srcId="{83130BF9-9635-470C-853F-ED893EFBDEC4}" destId="{1E2D09DD-9F72-4800-81E6-D31A074FABBB}" srcOrd="0" destOrd="0" parTransId="{0D36EA38-F031-4327-980B-3717FF42377F}" sibTransId="{F9E39FD1-EB01-49A7-B68B-833DDBB5BB03}"/>
    <dgm:cxn modelId="{F4A49781-2602-4020-B124-A55175F79AB6}" type="presOf" srcId="{83130BF9-9635-470C-853F-ED893EFBDEC4}" destId="{861DF18F-5DCE-4E1A-ABFE-0238E8F817DA}" srcOrd="0" destOrd="0" presId="urn:microsoft.com/office/officeart/2005/8/layout/vList3"/>
    <dgm:cxn modelId="{FAC90492-E56B-466A-BFF2-653871DBD15D}" type="presOf" srcId="{297C470B-5225-43F9-950E-BEADF6B3F8D3}" destId="{9312F469-7C6C-478C-95A4-B07CE829439F}" srcOrd="0" destOrd="0" presId="urn:microsoft.com/office/officeart/2005/8/layout/vList3"/>
    <dgm:cxn modelId="{D718C1A5-9932-440D-9D2D-8D7A97A10CB9}" type="presOf" srcId="{1E2D09DD-9F72-4800-81E6-D31A074FABBB}" destId="{DE89A13C-CDAF-47AF-9D1E-EC2D36B20B75}" srcOrd="0" destOrd="0" presId="urn:microsoft.com/office/officeart/2005/8/layout/vList3"/>
    <dgm:cxn modelId="{E1523FAD-13C9-493C-9317-544DDAB29327}" srcId="{83130BF9-9635-470C-853F-ED893EFBDEC4}" destId="{51F87ACC-7F49-4355-85C5-3A2AF8C7BD1B}" srcOrd="2" destOrd="0" parTransId="{41BD4B1B-1BD9-4F9A-849A-A32965E30D50}" sibTransId="{B56A1269-DA19-42D7-9692-F1D670D37559}"/>
    <dgm:cxn modelId="{CDAE65D2-DA6B-4495-90A9-6866BA636814}" srcId="{83130BF9-9635-470C-853F-ED893EFBDEC4}" destId="{297C470B-5225-43F9-950E-BEADF6B3F8D3}" srcOrd="1" destOrd="0" parTransId="{32CD8DC6-9761-4EBE-872E-2B3B2250CE07}" sibTransId="{5BFF1D4B-9487-4898-B403-C09BE3869AA0}"/>
    <dgm:cxn modelId="{A1BF8E16-71D5-4C5A-A87D-D03312BC4FF5}" type="presParOf" srcId="{861DF18F-5DCE-4E1A-ABFE-0238E8F817DA}" destId="{A740AAE3-E178-414D-824A-DCF8934E1FC4}" srcOrd="0" destOrd="0" presId="urn:microsoft.com/office/officeart/2005/8/layout/vList3"/>
    <dgm:cxn modelId="{EA8985C0-EE44-497B-BD74-B10ECF47CA24}" type="presParOf" srcId="{A740AAE3-E178-414D-824A-DCF8934E1FC4}" destId="{CD98C518-6B55-4F11-8D38-3D411FB66086}" srcOrd="0" destOrd="0" presId="urn:microsoft.com/office/officeart/2005/8/layout/vList3"/>
    <dgm:cxn modelId="{4BD4BB1F-8E5A-4CBC-8957-A9017FB7FA2E}" type="presParOf" srcId="{A740AAE3-E178-414D-824A-DCF8934E1FC4}" destId="{DE89A13C-CDAF-47AF-9D1E-EC2D36B20B75}" srcOrd="1" destOrd="0" presId="urn:microsoft.com/office/officeart/2005/8/layout/vList3"/>
    <dgm:cxn modelId="{D5A160F0-4A16-4060-A447-3592444C3C28}" type="presParOf" srcId="{861DF18F-5DCE-4E1A-ABFE-0238E8F817DA}" destId="{16B3C46B-1BFC-4745-89BB-550D2AADD152}" srcOrd="1" destOrd="0" presId="urn:microsoft.com/office/officeart/2005/8/layout/vList3"/>
    <dgm:cxn modelId="{504C4225-A830-484E-8073-30E980FCF004}" type="presParOf" srcId="{861DF18F-5DCE-4E1A-ABFE-0238E8F817DA}" destId="{9EFFAAB5-79D1-4B6E-A82B-7A260DFC24B1}" srcOrd="2" destOrd="0" presId="urn:microsoft.com/office/officeart/2005/8/layout/vList3"/>
    <dgm:cxn modelId="{CB47CD10-E90A-40A2-8E0D-BF3B29833E64}" type="presParOf" srcId="{9EFFAAB5-79D1-4B6E-A82B-7A260DFC24B1}" destId="{2B87F4DC-EE5E-4D5F-809C-0A12032BBCFE}" srcOrd="0" destOrd="0" presId="urn:microsoft.com/office/officeart/2005/8/layout/vList3"/>
    <dgm:cxn modelId="{CEE94399-BD43-407B-BA4C-AF0F58928AC0}" type="presParOf" srcId="{9EFFAAB5-79D1-4B6E-A82B-7A260DFC24B1}" destId="{9312F469-7C6C-478C-95A4-B07CE829439F}" srcOrd="1" destOrd="0" presId="urn:microsoft.com/office/officeart/2005/8/layout/vList3"/>
    <dgm:cxn modelId="{2831C01F-4FBA-4A90-9CA3-3389062E7818}" type="presParOf" srcId="{861DF18F-5DCE-4E1A-ABFE-0238E8F817DA}" destId="{5586E3D1-5666-47B1-A571-F69C9F6BC74B}" srcOrd="3" destOrd="0" presId="urn:microsoft.com/office/officeart/2005/8/layout/vList3"/>
    <dgm:cxn modelId="{97BD766E-EDB3-47DF-AF14-B0EEA12A4CC5}" type="presParOf" srcId="{861DF18F-5DCE-4E1A-ABFE-0238E8F817DA}" destId="{47A5DBDA-3E40-4BCC-8718-80385BB132CD}" srcOrd="4" destOrd="0" presId="urn:microsoft.com/office/officeart/2005/8/layout/vList3"/>
    <dgm:cxn modelId="{E0BA2B79-2927-449C-B01F-B3108D8CB118}" type="presParOf" srcId="{47A5DBDA-3E40-4BCC-8718-80385BB132CD}" destId="{8E89CB00-BF68-4C7A-A993-3DFB15BBA103}" srcOrd="0" destOrd="0" presId="urn:microsoft.com/office/officeart/2005/8/layout/vList3"/>
    <dgm:cxn modelId="{6AC40E31-A3D5-425D-A538-D4C7A901D75C}" type="presParOf" srcId="{47A5DBDA-3E40-4BCC-8718-80385BB132CD}" destId="{FB6CB515-FD6C-4581-8ACC-2A6EB8985E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30BF9-9635-470C-853F-ED893EFBDEC4}" type="doc">
      <dgm:prSet loTypeId="urn:microsoft.com/office/officeart/2005/8/layout/vList3" loCatId="list" qsTypeId="urn:microsoft.com/office/officeart/2005/8/quickstyle/simple1" qsCatId="simple" csTypeId="urn:microsoft.com/office/officeart/2005/8/colors/accent3_3" csCatId="accent3" phldr="1"/>
      <dgm:spPr/>
    </dgm:pt>
    <dgm:pt modelId="{1E2D09DD-9F72-4800-81E6-D31A074FABBB}">
      <dgm:prSet phldrT="[Texto]"/>
      <dgm:spPr>
        <a:solidFill>
          <a:srgbClr val="3ACFD5"/>
        </a:solidFill>
      </dgm:spPr>
      <dgm:t>
        <a:bodyPr/>
        <a:lstStyle/>
        <a:p>
          <a:pPr>
            <a:buFont typeface="Arial" panose="020B0604020202020204" pitchFamily="34" charset="0"/>
            <a:buChar char="•"/>
          </a:pPr>
          <a:r>
            <a:rPr lang="es-ES" dirty="0">
              <a:solidFill>
                <a:schemeClr val="tx1"/>
              </a:solidFill>
            </a:rPr>
            <a:t>Analizar los procedimientos que poseen riesgos de corrupción para identificar nuevos puntos críticos y generar controles</a:t>
          </a:r>
          <a:endParaRPr lang="es-CO" dirty="0">
            <a:solidFill>
              <a:schemeClr val="tx1"/>
            </a:solidFill>
          </a:endParaRPr>
        </a:p>
      </dgm:t>
    </dgm:pt>
    <dgm:pt modelId="{0D36EA38-F031-4327-980B-3717FF42377F}" type="parTrans" cxnId="{A3B06E1B-091E-4898-BF17-9B6F2E462DD7}">
      <dgm:prSet/>
      <dgm:spPr/>
      <dgm:t>
        <a:bodyPr/>
        <a:lstStyle/>
        <a:p>
          <a:endParaRPr lang="es-CO"/>
        </a:p>
      </dgm:t>
    </dgm:pt>
    <dgm:pt modelId="{F9E39FD1-EB01-49A7-B68B-833DDBB5BB03}" type="sibTrans" cxnId="{A3B06E1B-091E-4898-BF17-9B6F2E462DD7}">
      <dgm:prSet/>
      <dgm:spPr/>
      <dgm:t>
        <a:bodyPr/>
        <a:lstStyle/>
        <a:p>
          <a:endParaRPr lang="es-CO"/>
        </a:p>
      </dgm:t>
    </dgm:pt>
    <dgm:pt modelId="{297C470B-5225-43F9-950E-BEADF6B3F8D3}">
      <dgm:prSet phldrT="[Texto]" custT="1"/>
      <dgm:spPr>
        <a:solidFill>
          <a:srgbClr val="8784C7"/>
        </a:solidFill>
      </dgm:spPr>
      <dgm:t>
        <a:bodyPr/>
        <a:lstStyle/>
        <a:p>
          <a:pPr>
            <a:buFont typeface="Arial" panose="020B0604020202020204" pitchFamily="34" charset="0"/>
            <a:buChar char="•"/>
          </a:pPr>
          <a:r>
            <a:rPr lang="es-ES" sz="1800" dirty="0">
              <a:solidFill>
                <a:schemeClr val="tx1"/>
              </a:solidFill>
            </a:rPr>
            <a:t>Diseñar e implementar un instrumento (encuesta a supervisores) para evaluar el desempeño de los proveedores externos</a:t>
          </a:r>
          <a:endParaRPr lang="es-CO" sz="1800" dirty="0">
            <a:solidFill>
              <a:schemeClr val="tx1"/>
            </a:solidFill>
          </a:endParaRPr>
        </a:p>
      </dgm:t>
    </dgm:pt>
    <dgm:pt modelId="{32CD8DC6-9761-4EBE-872E-2B3B2250CE07}" type="parTrans" cxnId="{CDAE65D2-DA6B-4495-90A9-6866BA636814}">
      <dgm:prSet/>
      <dgm:spPr/>
      <dgm:t>
        <a:bodyPr/>
        <a:lstStyle/>
        <a:p>
          <a:endParaRPr lang="es-CO"/>
        </a:p>
      </dgm:t>
    </dgm:pt>
    <dgm:pt modelId="{5BFF1D4B-9487-4898-B403-C09BE3869AA0}" type="sibTrans" cxnId="{CDAE65D2-DA6B-4495-90A9-6866BA636814}">
      <dgm:prSet/>
      <dgm:spPr/>
      <dgm:t>
        <a:bodyPr/>
        <a:lstStyle/>
        <a:p>
          <a:endParaRPr lang="es-CO"/>
        </a:p>
      </dgm:t>
    </dgm:pt>
    <dgm:pt modelId="{51F87ACC-7F49-4355-85C5-3A2AF8C7BD1B}">
      <dgm:prSet phldrT="[Texto]" custT="1"/>
      <dgm:spPr>
        <a:solidFill>
          <a:srgbClr val="FF5126"/>
        </a:solidFill>
      </dgm:spPr>
      <dgm:t>
        <a:bodyPr/>
        <a:lstStyle/>
        <a:p>
          <a:pPr>
            <a:buFont typeface="Arial" panose="020B0604020202020204" pitchFamily="34" charset="0"/>
            <a:buChar char="•"/>
          </a:pPr>
          <a:r>
            <a:rPr lang="es-ES" sz="1800" dirty="0">
              <a:solidFill>
                <a:schemeClr val="tx1"/>
              </a:solidFill>
            </a:rPr>
            <a:t>Identificar nuevas oportunidades para los procesos del Minenergía a partir de las líneas del Plan Nacional de Desarrollo </a:t>
          </a:r>
          <a:endParaRPr lang="es-CO" sz="1800" dirty="0">
            <a:solidFill>
              <a:schemeClr val="tx1"/>
            </a:solidFill>
          </a:endParaRPr>
        </a:p>
      </dgm:t>
    </dgm:pt>
    <dgm:pt modelId="{41BD4B1B-1BD9-4F9A-849A-A32965E30D50}" type="parTrans" cxnId="{E1523FAD-13C9-493C-9317-544DDAB29327}">
      <dgm:prSet/>
      <dgm:spPr/>
      <dgm:t>
        <a:bodyPr/>
        <a:lstStyle/>
        <a:p>
          <a:endParaRPr lang="es-CO"/>
        </a:p>
      </dgm:t>
    </dgm:pt>
    <dgm:pt modelId="{B56A1269-DA19-42D7-9692-F1D670D37559}" type="sibTrans" cxnId="{E1523FAD-13C9-493C-9317-544DDAB29327}">
      <dgm:prSet/>
      <dgm:spPr/>
      <dgm:t>
        <a:bodyPr/>
        <a:lstStyle/>
        <a:p>
          <a:endParaRPr lang="es-CO"/>
        </a:p>
      </dgm:t>
    </dgm:pt>
    <dgm:pt modelId="{861DF18F-5DCE-4E1A-ABFE-0238E8F817DA}" type="pres">
      <dgm:prSet presAssocID="{83130BF9-9635-470C-853F-ED893EFBDEC4}" presName="linearFlow" presStyleCnt="0">
        <dgm:presLayoutVars>
          <dgm:dir/>
          <dgm:resizeHandles val="exact"/>
        </dgm:presLayoutVars>
      </dgm:prSet>
      <dgm:spPr/>
    </dgm:pt>
    <dgm:pt modelId="{A740AAE3-E178-414D-824A-DCF8934E1FC4}" type="pres">
      <dgm:prSet presAssocID="{1E2D09DD-9F72-4800-81E6-D31A074FABBB}" presName="composite" presStyleCnt="0"/>
      <dgm:spPr/>
    </dgm:pt>
    <dgm:pt modelId="{CD98C518-6B55-4F11-8D38-3D411FB66086}" type="pres">
      <dgm:prSet presAssocID="{1E2D09DD-9F72-4800-81E6-D31A074FABB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Botón rojo de alerta"/>
        </a:ext>
      </dgm:extLst>
    </dgm:pt>
    <dgm:pt modelId="{DE89A13C-CDAF-47AF-9D1E-EC2D36B20B75}" type="pres">
      <dgm:prSet presAssocID="{1E2D09DD-9F72-4800-81E6-D31A074FABBB}" presName="txShp" presStyleLbl="node1" presStyleIdx="0" presStyleCnt="3">
        <dgm:presLayoutVars>
          <dgm:bulletEnabled val="1"/>
        </dgm:presLayoutVars>
      </dgm:prSet>
      <dgm:spPr/>
    </dgm:pt>
    <dgm:pt modelId="{16B3C46B-1BFC-4745-89BB-550D2AADD152}" type="pres">
      <dgm:prSet presAssocID="{F9E39FD1-EB01-49A7-B68B-833DDBB5BB03}" presName="spacing" presStyleCnt="0"/>
      <dgm:spPr/>
    </dgm:pt>
    <dgm:pt modelId="{9EFFAAB5-79D1-4B6E-A82B-7A260DFC24B1}" type="pres">
      <dgm:prSet presAssocID="{297C470B-5225-43F9-950E-BEADF6B3F8D3}" presName="composite" presStyleCnt="0"/>
      <dgm:spPr/>
    </dgm:pt>
    <dgm:pt modelId="{2B87F4DC-EE5E-4D5F-809C-0A12032BBCFE}" type="pres">
      <dgm:prSet presAssocID="{297C470B-5225-43F9-950E-BEADF6B3F8D3}" presName="imgShp" presStyleLbl="fgImgPlace1" presStyleIdx="1" presStyleCnt="3" custLinFactY="25935" custLinFactNeighborX="-3186"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Lista de comprobación y lápiz en diseño de dibujos"/>
        </a:ext>
      </dgm:extLst>
    </dgm:pt>
    <dgm:pt modelId="{9312F469-7C6C-478C-95A4-B07CE829439F}" type="pres">
      <dgm:prSet presAssocID="{297C470B-5225-43F9-950E-BEADF6B3F8D3}" presName="txShp" presStyleLbl="node1" presStyleIdx="1" presStyleCnt="3" custLinFactY="25935" custLinFactNeighborX="361" custLinFactNeighborY="100000">
        <dgm:presLayoutVars>
          <dgm:bulletEnabled val="1"/>
        </dgm:presLayoutVars>
      </dgm:prSet>
      <dgm:spPr/>
    </dgm:pt>
    <dgm:pt modelId="{5586E3D1-5666-47B1-A571-F69C9F6BC74B}" type="pres">
      <dgm:prSet presAssocID="{5BFF1D4B-9487-4898-B403-C09BE3869AA0}" presName="spacing" presStyleCnt="0"/>
      <dgm:spPr/>
    </dgm:pt>
    <dgm:pt modelId="{47A5DBDA-3E40-4BCC-8718-80385BB132CD}" type="pres">
      <dgm:prSet presAssocID="{51F87ACC-7F49-4355-85C5-3A2AF8C7BD1B}" presName="composite" presStyleCnt="0"/>
      <dgm:spPr/>
    </dgm:pt>
    <dgm:pt modelId="{8E89CB00-BF68-4C7A-A993-3DFB15BBA103}" type="pres">
      <dgm:prSet presAssocID="{51F87ACC-7F49-4355-85C5-3A2AF8C7BD1B}" presName="imgShp" presStyleLbl="fgImgPlace1" presStyleIdx="2" presStyleCnt="3" custLinFactY="-33973" custLinFactNeighborX="-3186"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Flecha en una diana"/>
        </a:ext>
      </dgm:extLst>
    </dgm:pt>
    <dgm:pt modelId="{FB6CB515-FD6C-4581-8ACC-2A6EB8985E81}" type="pres">
      <dgm:prSet presAssocID="{51F87ACC-7F49-4355-85C5-3A2AF8C7BD1B}" presName="txShp" presStyleLbl="node1" presStyleIdx="2" presStyleCnt="3" custLinFactY="-33973" custLinFactNeighborX="86" custLinFactNeighborY="-100000">
        <dgm:presLayoutVars>
          <dgm:bulletEnabled val="1"/>
        </dgm:presLayoutVars>
      </dgm:prSet>
      <dgm:spPr/>
    </dgm:pt>
  </dgm:ptLst>
  <dgm:cxnLst>
    <dgm:cxn modelId="{C1B2F912-FC7E-4CCA-9520-CCDBB6F3E40E}" type="presOf" srcId="{51F87ACC-7F49-4355-85C5-3A2AF8C7BD1B}" destId="{FB6CB515-FD6C-4581-8ACC-2A6EB8985E81}" srcOrd="0" destOrd="0" presId="urn:microsoft.com/office/officeart/2005/8/layout/vList3"/>
    <dgm:cxn modelId="{A3B06E1B-091E-4898-BF17-9B6F2E462DD7}" srcId="{83130BF9-9635-470C-853F-ED893EFBDEC4}" destId="{1E2D09DD-9F72-4800-81E6-D31A074FABBB}" srcOrd="0" destOrd="0" parTransId="{0D36EA38-F031-4327-980B-3717FF42377F}" sibTransId="{F9E39FD1-EB01-49A7-B68B-833DDBB5BB03}"/>
    <dgm:cxn modelId="{F4A49781-2602-4020-B124-A55175F79AB6}" type="presOf" srcId="{83130BF9-9635-470C-853F-ED893EFBDEC4}" destId="{861DF18F-5DCE-4E1A-ABFE-0238E8F817DA}" srcOrd="0" destOrd="0" presId="urn:microsoft.com/office/officeart/2005/8/layout/vList3"/>
    <dgm:cxn modelId="{FAC90492-E56B-466A-BFF2-653871DBD15D}" type="presOf" srcId="{297C470B-5225-43F9-950E-BEADF6B3F8D3}" destId="{9312F469-7C6C-478C-95A4-B07CE829439F}" srcOrd="0" destOrd="0" presId="urn:microsoft.com/office/officeart/2005/8/layout/vList3"/>
    <dgm:cxn modelId="{D718C1A5-9932-440D-9D2D-8D7A97A10CB9}" type="presOf" srcId="{1E2D09DD-9F72-4800-81E6-D31A074FABBB}" destId="{DE89A13C-CDAF-47AF-9D1E-EC2D36B20B75}" srcOrd="0" destOrd="0" presId="urn:microsoft.com/office/officeart/2005/8/layout/vList3"/>
    <dgm:cxn modelId="{E1523FAD-13C9-493C-9317-544DDAB29327}" srcId="{83130BF9-9635-470C-853F-ED893EFBDEC4}" destId="{51F87ACC-7F49-4355-85C5-3A2AF8C7BD1B}" srcOrd="2" destOrd="0" parTransId="{41BD4B1B-1BD9-4F9A-849A-A32965E30D50}" sibTransId="{B56A1269-DA19-42D7-9692-F1D670D37559}"/>
    <dgm:cxn modelId="{CDAE65D2-DA6B-4495-90A9-6866BA636814}" srcId="{83130BF9-9635-470C-853F-ED893EFBDEC4}" destId="{297C470B-5225-43F9-950E-BEADF6B3F8D3}" srcOrd="1" destOrd="0" parTransId="{32CD8DC6-9761-4EBE-872E-2B3B2250CE07}" sibTransId="{5BFF1D4B-9487-4898-B403-C09BE3869AA0}"/>
    <dgm:cxn modelId="{A1BF8E16-71D5-4C5A-A87D-D03312BC4FF5}" type="presParOf" srcId="{861DF18F-5DCE-4E1A-ABFE-0238E8F817DA}" destId="{A740AAE3-E178-414D-824A-DCF8934E1FC4}" srcOrd="0" destOrd="0" presId="urn:microsoft.com/office/officeart/2005/8/layout/vList3"/>
    <dgm:cxn modelId="{EA8985C0-EE44-497B-BD74-B10ECF47CA24}" type="presParOf" srcId="{A740AAE3-E178-414D-824A-DCF8934E1FC4}" destId="{CD98C518-6B55-4F11-8D38-3D411FB66086}" srcOrd="0" destOrd="0" presId="urn:microsoft.com/office/officeart/2005/8/layout/vList3"/>
    <dgm:cxn modelId="{4BD4BB1F-8E5A-4CBC-8957-A9017FB7FA2E}" type="presParOf" srcId="{A740AAE3-E178-414D-824A-DCF8934E1FC4}" destId="{DE89A13C-CDAF-47AF-9D1E-EC2D36B20B75}" srcOrd="1" destOrd="0" presId="urn:microsoft.com/office/officeart/2005/8/layout/vList3"/>
    <dgm:cxn modelId="{D5A160F0-4A16-4060-A447-3592444C3C28}" type="presParOf" srcId="{861DF18F-5DCE-4E1A-ABFE-0238E8F817DA}" destId="{16B3C46B-1BFC-4745-89BB-550D2AADD152}" srcOrd="1" destOrd="0" presId="urn:microsoft.com/office/officeart/2005/8/layout/vList3"/>
    <dgm:cxn modelId="{504C4225-A830-484E-8073-30E980FCF004}" type="presParOf" srcId="{861DF18F-5DCE-4E1A-ABFE-0238E8F817DA}" destId="{9EFFAAB5-79D1-4B6E-A82B-7A260DFC24B1}" srcOrd="2" destOrd="0" presId="urn:microsoft.com/office/officeart/2005/8/layout/vList3"/>
    <dgm:cxn modelId="{CB47CD10-E90A-40A2-8E0D-BF3B29833E64}" type="presParOf" srcId="{9EFFAAB5-79D1-4B6E-A82B-7A260DFC24B1}" destId="{2B87F4DC-EE5E-4D5F-809C-0A12032BBCFE}" srcOrd="0" destOrd="0" presId="urn:microsoft.com/office/officeart/2005/8/layout/vList3"/>
    <dgm:cxn modelId="{CEE94399-BD43-407B-BA4C-AF0F58928AC0}" type="presParOf" srcId="{9EFFAAB5-79D1-4B6E-A82B-7A260DFC24B1}" destId="{9312F469-7C6C-478C-95A4-B07CE829439F}" srcOrd="1" destOrd="0" presId="urn:microsoft.com/office/officeart/2005/8/layout/vList3"/>
    <dgm:cxn modelId="{2831C01F-4FBA-4A90-9CA3-3389062E7818}" type="presParOf" srcId="{861DF18F-5DCE-4E1A-ABFE-0238E8F817DA}" destId="{5586E3D1-5666-47B1-A571-F69C9F6BC74B}" srcOrd="3" destOrd="0" presId="urn:microsoft.com/office/officeart/2005/8/layout/vList3"/>
    <dgm:cxn modelId="{97BD766E-EDB3-47DF-AF14-B0EEA12A4CC5}" type="presParOf" srcId="{861DF18F-5DCE-4E1A-ABFE-0238E8F817DA}" destId="{47A5DBDA-3E40-4BCC-8718-80385BB132CD}" srcOrd="4" destOrd="0" presId="urn:microsoft.com/office/officeart/2005/8/layout/vList3"/>
    <dgm:cxn modelId="{E0BA2B79-2927-449C-B01F-B3108D8CB118}" type="presParOf" srcId="{47A5DBDA-3E40-4BCC-8718-80385BB132CD}" destId="{8E89CB00-BF68-4C7A-A993-3DFB15BBA103}" srcOrd="0" destOrd="0" presId="urn:microsoft.com/office/officeart/2005/8/layout/vList3"/>
    <dgm:cxn modelId="{6AC40E31-A3D5-425D-A538-D4C7A901D75C}" type="presParOf" srcId="{47A5DBDA-3E40-4BCC-8718-80385BB132CD}" destId="{FB6CB515-FD6C-4581-8ACC-2A6EB8985E8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ECFF3-95A1-4546-B004-DA8C6CF08F1A}">
      <dsp:nvSpPr>
        <dsp:cNvPr id="0" name=""/>
        <dsp:cNvSpPr/>
      </dsp:nvSpPr>
      <dsp:spPr>
        <a:xfrm>
          <a:off x="4186347" y="3842"/>
          <a:ext cx="6271856" cy="1534055"/>
        </a:xfrm>
        <a:prstGeom prst="rightArrow">
          <a:avLst>
            <a:gd name="adj1" fmla="val 75000"/>
            <a:gd name="adj2" fmla="val 50000"/>
          </a:avLst>
        </a:prstGeom>
        <a:gradFill flip="none" rotWithShape="0">
          <a:gsLst>
            <a:gs pos="0">
              <a:srgbClr val="FED519">
                <a:tint val="66000"/>
                <a:satMod val="160000"/>
              </a:srgbClr>
            </a:gs>
            <a:gs pos="50000">
              <a:srgbClr val="FED519">
                <a:tint val="44500"/>
                <a:satMod val="160000"/>
              </a:srgbClr>
            </a:gs>
            <a:gs pos="100000">
              <a:srgbClr val="FED519">
                <a:tint val="23500"/>
                <a:satMod val="160000"/>
              </a:srgbClr>
            </a:gs>
          </a:gsLst>
          <a:lin ang="27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265113" lvl="1" indent="0" algn="l" defTabSz="711200">
            <a:lnSpc>
              <a:spcPct val="90000"/>
            </a:lnSpc>
            <a:spcBef>
              <a:spcPct val="0"/>
            </a:spcBef>
            <a:spcAft>
              <a:spcPct val="15000"/>
            </a:spcAft>
            <a:buFont typeface="+mj-lt"/>
            <a:buNone/>
          </a:pPr>
          <a:r>
            <a:rPr lang="es-MX" sz="1600" kern="1200" dirty="0"/>
            <a:t>Se desarrollaron los módulos de administración, riesgos y auditoria de control interno en el SIGAME</a:t>
          </a:r>
          <a:endParaRPr lang="es-CO" sz="1600" kern="1200" dirty="0"/>
        </a:p>
      </dsp:txBody>
      <dsp:txXfrm>
        <a:off x="4186347" y="195599"/>
        <a:ext cx="5696585" cy="1150541"/>
      </dsp:txXfrm>
    </dsp:sp>
    <dsp:sp modelId="{DA74A126-C2E0-4E6C-8228-080870516955}">
      <dsp:nvSpPr>
        <dsp:cNvPr id="0" name=""/>
        <dsp:cNvSpPr/>
      </dsp:nvSpPr>
      <dsp:spPr>
        <a:xfrm>
          <a:off x="28" y="157964"/>
          <a:ext cx="4181237" cy="1225810"/>
        </a:xfrm>
        <a:prstGeom prst="roundRect">
          <a:avLst/>
        </a:prstGeom>
        <a:solidFill>
          <a:srgbClr val="FED519"/>
        </a:solidFill>
        <a:ln w="12700" cap="flat" cmpd="sng" algn="ctr">
          <a:solidFill>
            <a:srgbClr val="FED5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mj-lt"/>
            <a:buNone/>
          </a:pPr>
          <a:r>
            <a:rPr lang="es-CO" sz="2400" kern="1200" dirty="0">
              <a:solidFill>
                <a:schemeClr val="tx1"/>
              </a:solidFill>
            </a:rPr>
            <a:t>Fortalecimiento de la herramienta SIGAME</a:t>
          </a:r>
        </a:p>
      </dsp:txBody>
      <dsp:txXfrm>
        <a:off x="59867" y="217803"/>
        <a:ext cx="4061559" cy="1106132"/>
      </dsp:txXfrm>
    </dsp:sp>
    <dsp:sp modelId="{233D98D8-B4A8-4F4C-A599-7B77C61888D6}">
      <dsp:nvSpPr>
        <dsp:cNvPr id="0" name=""/>
        <dsp:cNvSpPr/>
      </dsp:nvSpPr>
      <dsp:spPr>
        <a:xfrm>
          <a:off x="4186347" y="1607155"/>
          <a:ext cx="6271856" cy="1549645"/>
        </a:xfrm>
        <a:prstGeom prst="rightArrow">
          <a:avLst>
            <a:gd name="adj1" fmla="val 75000"/>
            <a:gd name="adj2" fmla="val 50000"/>
          </a:avLst>
        </a:prstGeom>
        <a:gradFill flip="none" rotWithShape="0">
          <a:gsLst>
            <a:gs pos="0">
              <a:srgbClr val="FF5126">
                <a:tint val="66000"/>
                <a:satMod val="160000"/>
              </a:srgbClr>
            </a:gs>
            <a:gs pos="50000">
              <a:srgbClr val="FF5126">
                <a:tint val="44500"/>
                <a:satMod val="160000"/>
              </a:srgbClr>
            </a:gs>
            <a:gs pos="100000">
              <a:srgbClr val="FF5126">
                <a:tint val="23500"/>
                <a:satMod val="160000"/>
              </a:srgbClr>
            </a:gs>
          </a:gsLst>
          <a:lin ang="27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265113" lvl="1" indent="0" algn="l" defTabSz="711200">
            <a:lnSpc>
              <a:spcPct val="90000"/>
            </a:lnSpc>
            <a:spcBef>
              <a:spcPct val="0"/>
            </a:spcBef>
            <a:spcAft>
              <a:spcPct val="15000"/>
            </a:spcAft>
            <a:buFont typeface="+mj-lt"/>
            <a:buNone/>
          </a:pPr>
          <a:r>
            <a:rPr lang="es-MX" sz="1600" kern="1200" dirty="0"/>
            <a:t>Se creó una nueva propuesta de mapa de procesos y las primeras versiones de las caracterizaciones, además, se elaboró una propuesta de política y objetivos de calidad</a:t>
          </a:r>
          <a:endParaRPr lang="es-CO" sz="1600" kern="1200" dirty="0"/>
        </a:p>
      </dsp:txBody>
      <dsp:txXfrm>
        <a:off x="4186347" y="1800861"/>
        <a:ext cx="5690739" cy="1162233"/>
      </dsp:txXfrm>
    </dsp:sp>
    <dsp:sp modelId="{DCDC04C7-1888-4113-9BC7-A5746683FD54}">
      <dsp:nvSpPr>
        <dsp:cNvPr id="0" name=""/>
        <dsp:cNvSpPr/>
      </dsp:nvSpPr>
      <dsp:spPr>
        <a:xfrm>
          <a:off x="5109" y="1777182"/>
          <a:ext cx="4181237" cy="1209590"/>
        </a:xfrm>
        <a:prstGeom prst="roundRect">
          <a:avLst/>
        </a:prstGeom>
        <a:solidFill>
          <a:srgbClr val="FF5126"/>
        </a:solidFill>
        <a:ln w="12700" cap="flat" cmpd="sng" algn="ctr">
          <a:solidFill>
            <a:srgbClr val="FF512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mj-lt"/>
            <a:buNone/>
          </a:pPr>
          <a:r>
            <a:rPr lang="es-CO" sz="2400" kern="1200" dirty="0">
              <a:solidFill>
                <a:schemeClr val="tx1"/>
              </a:solidFill>
            </a:rPr>
            <a:t>Implementación del rediseño del Sistema de Gestión de Calidad</a:t>
          </a:r>
        </a:p>
      </dsp:txBody>
      <dsp:txXfrm>
        <a:off x="64156" y="1836229"/>
        <a:ext cx="4063143" cy="1091496"/>
      </dsp:txXfrm>
    </dsp:sp>
    <dsp:sp modelId="{F03A0A30-299E-45F0-8C90-17F3DE9976CB}">
      <dsp:nvSpPr>
        <dsp:cNvPr id="0" name=""/>
        <dsp:cNvSpPr/>
      </dsp:nvSpPr>
      <dsp:spPr>
        <a:xfrm>
          <a:off x="4191456" y="3229901"/>
          <a:ext cx="6271856" cy="1451271"/>
        </a:xfrm>
        <a:prstGeom prst="rightArrow">
          <a:avLst>
            <a:gd name="adj1" fmla="val 75000"/>
            <a:gd name="adj2" fmla="val 50000"/>
          </a:avLst>
        </a:prstGeom>
        <a:gradFill flip="none" rotWithShape="0">
          <a:gsLst>
            <a:gs pos="0">
              <a:srgbClr val="3ACFD5">
                <a:tint val="66000"/>
                <a:satMod val="160000"/>
              </a:srgbClr>
            </a:gs>
            <a:gs pos="50000">
              <a:srgbClr val="3ACFD5">
                <a:tint val="44500"/>
                <a:satMod val="160000"/>
              </a:srgbClr>
            </a:gs>
            <a:gs pos="100000">
              <a:srgbClr val="3ACFD5">
                <a:tint val="23500"/>
                <a:satMod val="160000"/>
              </a:srgbClr>
            </a:gs>
          </a:gsLst>
          <a:lin ang="2700000" scaled="1"/>
          <a:tileRect/>
        </a:gra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265113" lvl="1" indent="-84138" algn="l" defTabSz="711200">
            <a:lnSpc>
              <a:spcPct val="90000"/>
            </a:lnSpc>
            <a:spcBef>
              <a:spcPct val="0"/>
            </a:spcBef>
            <a:spcAft>
              <a:spcPct val="15000"/>
            </a:spcAft>
            <a:buFont typeface="Arial" panose="020B0604020202020204" pitchFamily="34" charset="0"/>
            <a:buChar char="•"/>
          </a:pPr>
          <a:r>
            <a:rPr lang="es-MX" sz="1600" kern="1200" dirty="0"/>
            <a:t>Desarrollo de la implementación y seguimiento de la senda 4 Atención de PQRS en la DEE, cerrando 11 iniciativas del rediseño</a:t>
          </a:r>
          <a:endParaRPr lang="es-CO" sz="1600" kern="1200" dirty="0"/>
        </a:p>
        <a:p>
          <a:pPr marL="265113" lvl="1" indent="-84138" algn="l" defTabSz="711200">
            <a:lnSpc>
              <a:spcPct val="90000"/>
            </a:lnSpc>
            <a:spcBef>
              <a:spcPct val="0"/>
            </a:spcBef>
            <a:spcAft>
              <a:spcPct val="15000"/>
            </a:spcAft>
            <a:buFont typeface="Arial" panose="020B0604020202020204" pitchFamily="34" charset="0"/>
            <a:buChar char="•"/>
          </a:pPr>
          <a:r>
            <a:rPr lang="es-MX" sz="1600" kern="1200" dirty="0"/>
            <a:t>Reunión de apertura de la senda 5 Creación</a:t>
          </a:r>
          <a:r>
            <a:rPr lang="es-ES" sz="1600" kern="1200" dirty="0"/>
            <a:t> y habilitación de usuarios en los aplicativos de la entidad</a:t>
          </a:r>
          <a:endParaRPr lang="es-CO" sz="1600" kern="1200" dirty="0"/>
        </a:p>
      </dsp:txBody>
      <dsp:txXfrm>
        <a:off x="4191456" y="3411310"/>
        <a:ext cx="5727629" cy="1088453"/>
      </dsp:txXfrm>
    </dsp:sp>
    <dsp:sp modelId="{AB16707D-E93B-47EA-8549-3BF351D6E83D}">
      <dsp:nvSpPr>
        <dsp:cNvPr id="0" name=""/>
        <dsp:cNvSpPr/>
      </dsp:nvSpPr>
      <dsp:spPr>
        <a:xfrm>
          <a:off x="5109" y="3329536"/>
          <a:ext cx="4181237" cy="1244316"/>
        </a:xfrm>
        <a:prstGeom prst="roundRect">
          <a:avLst/>
        </a:prstGeom>
        <a:solidFill>
          <a:srgbClr val="3ACFD5"/>
        </a:solidFill>
        <a:ln w="12700" cap="flat" cmpd="sng" algn="ctr">
          <a:solidFill>
            <a:srgbClr val="3ACF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mj-lt"/>
            <a:buNone/>
          </a:pPr>
          <a:r>
            <a:rPr lang="es-CO" sz="2400" kern="1200" dirty="0">
              <a:solidFill>
                <a:schemeClr val="tx1"/>
              </a:solidFill>
            </a:rPr>
            <a:t>Consolidar la mejora de los procesos a través del proyecto Sendas de Valor</a:t>
          </a:r>
        </a:p>
      </dsp:txBody>
      <dsp:txXfrm>
        <a:off x="65852" y="3390279"/>
        <a:ext cx="4059751" cy="1122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40D70-0E36-49F7-80A0-E9070A5CD222}">
      <dsp:nvSpPr>
        <dsp:cNvPr id="0" name=""/>
        <dsp:cNvSpPr/>
      </dsp:nvSpPr>
      <dsp:spPr>
        <a:xfrm>
          <a:off x="-4566968" y="-700247"/>
          <a:ext cx="5440305" cy="5440305"/>
        </a:xfrm>
        <a:prstGeom prst="blockArc">
          <a:avLst>
            <a:gd name="adj1" fmla="val 18900000"/>
            <a:gd name="adj2" fmla="val 2700000"/>
            <a:gd name="adj3" fmla="val 39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B4BDAC-EAE4-4C12-927F-DB2DCEADE0DD}">
      <dsp:nvSpPr>
        <dsp:cNvPr id="0" name=""/>
        <dsp:cNvSpPr/>
      </dsp:nvSpPr>
      <dsp:spPr>
        <a:xfrm>
          <a:off x="382303" y="252407"/>
          <a:ext cx="5074691" cy="5051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53"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445 equipos todo en uno aprovisionados con Windows y Office</a:t>
          </a:r>
          <a:endParaRPr lang="es-CO" sz="1500" kern="1200" dirty="0"/>
        </a:p>
      </dsp:txBody>
      <dsp:txXfrm>
        <a:off x="382303" y="252407"/>
        <a:ext cx="5074691" cy="505137"/>
      </dsp:txXfrm>
    </dsp:sp>
    <dsp:sp modelId="{9C806230-22B1-460B-846D-6F49CBF576BE}">
      <dsp:nvSpPr>
        <dsp:cNvPr id="0" name=""/>
        <dsp:cNvSpPr/>
      </dsp:nvSpPr>
      <dsp:spPr>
        <a:xfrm>
          <a:off x="66591" y="189265"/>
          <a:ext cx="631422" cy="631422"/>
        </a:xfrm>
        <a:prstGeom prst="ellipse">
          <a:avLst/>
        </a:prstGeom>
        <a:solidFill>
          <a:srgbClr val="6864B8"/>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BE05F-C143-4791-A2AA-05AD5DC25154}">
      <dsp:nvSpPr>
        <dsp:cNvPr id="0" name=""/>
        <dsp:cNvSpPr/>
      </dsp:nvSpPr>
      <dsp:spPr>
        <a:xfrm>
          <a:off x="744270" y="1009871"/>
          <a:ext cx="4712724" cy="5051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53"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13 portátiles aprovisionados con Windows 10 y Office 2019</a:t>
          </a:r>
          <a:endParaRPr lang="es-CO" sz="1500" kern="1200" dirty="0"/>
        </a:p>
      </dsp:txBody>
      <dsp:txXfrm>
        <a:off x="744270" y="1009871"/>
        <a:ext cx="4712724" cy="505137"/>
      </dsp:txXfrm>
    </dsp:sp>
    <dsp:sp modelId="{20B782B2-E46E-4931-AD58-1F8882FE0220}">
      <dsp:nvSpPr>
        <dsp:cNvPr id="0" name=""/>
        <dsp:cNvSpPr/>
      </dsp:nvSpPr>
      <dsp:spPr>
        <a:xfrm>
          <a:off x="428558" y="946729"/>
          <a:ext cx="631422" cy="631422"/>
        </a:xfrm>
        <a:prstGeom prst="ellipse">
          <a:avLst/>
        </a:prstGeom>
        <a:solidFill>
          <a:srgbClr val="4E618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EB42F-2E50-42B2-9FAB-104F4AF61069}">
      <dsp:nvSpPr>
        <dsp:cNvPr id="0" name=""/>
        <dsp:cNvSpPr/>
      </dsp:nvSpPr>
      <dsp:spPr>
        <a:xfrm>
          <a:off x="855364" y="1767336"/>
          <a:ext cx="4601629" cy="5051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53"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23 impresoras multifuncionales</a:t>
          </a:r>
          <a:endParaRPr lang="es-CO" sz="1500" kern="1200" dirty="0"/>
        </a:p>
      </dsp:txBody>
      <dsp:txXfrm>
        <a:off x="855364" y="1767336"/>
        <a:ext cx="4601629" cy="505137"/>
      </dsp:txXfrm>
    </dsp:sp>
    <dsp:sp modelId="{10B8A2A6-718B-49FD-8091-FEDAE68D4CEE}">
      <dsp:nvSpPr>
        <dsp:cNvPr id="0" name=""/>
        <dsp:cNvSpPr/>
      </dsp:nvSpPr>
      <dsp:spPr>
        <a:xfrm>
          <a:off x="539653" y="1704194"/>
          <a:ext cx="631422" cy="631422"/>
        </a:xfrm>
        <a:prstGeom prst="ellipse">
          <a:avLst/>
        </a:prstGeom>
        <a:solidFill>
          <a:srgbClr val="4C788E"/>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A92A75-93BB-443A-9422-29B4F04AF811}">
      <dsp:nvSpPr>
        <dsp:cNvPr id="0" name=""/>
        <dsp:cNvSpPr/>
      </dsp:nvSpPr>
      <dsp:spPr>
        <a:xfrm>
          <a:off x="744270" y="2524801"/>
          <a:ext cx="4712724" cy="5051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53"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3 equipos MAC (comunicaciones)</a:t>
          </a:r>
          <a:endParaRPr lang="es-CO" sz="1500" kern="1200" dirty="0"/>
        </a:p>
      </dsp:txBody>
      <dsp:txXfrm>
        <a:off x="744270" y="2524801"/>
        <a:ext cx="4712724" cy="505137"/>
      </dsp:txXfrm>
    </dsp:sp>
    <dsp:sp modelId="{866DC568-B0A3-4B26-90CF-583D388B71EC}">
      <dsp:nvSpPr>
        <dsp:cNvPr id="0" name=""/>
        <dsp:cNvSpPr/>
      </dsp:nvSpPr>
      <dsp:spPr>
        <a:xfrm>
          <a:off x="428558" y="2461658"/>
          <a:ext cx="631422" cy="631422"/>
        </a:xfrm>
        <a:prstGeom prst="ellipse">
          <a:avLst/>
        </a:prstGeom>
        <a:solidFill>
          <a:srgbClr val="4D7983"/>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0974B-2406-4401-9818-DDF3AC395000}">
      <dsp:nvSpPr>
        <dsp:cNvPr id="0" name=""/>
        <dsp:cNvSpPr/>
      </dsp:nvSpPr>
      <dsp:spPr>
        <a:xfrm>
          <a:off x="382303" y="3282265"/>
          <a:ext cx="5074691" cy="5051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953"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todos los recursos de conectividad a la red e internet</a:t>
          </a:r>
          <a:endParaRPr lang="es-CO" sz="1500" kern="1200" dirty="0"/>
        </a:p>
      </dsp:txBody>
      <dsp:txXfrm>
        <a:off x="382303" y="3282265"/>
        <a:ext cx="5074691" cy="505137"/>
      </dsp:txXfrm>
    </dsp:sp>
    <dsp:sp modelId="{9F5A8997-9059-4F28-851F-9441B2FAFDC5}">
      <dsp:nvSpPr>
        <dsp:cNvPr id="0" name=""/>
        <dsp:cNvSpPr/>
      </dsp:nvSpPr>
      <dsp:spPr>
        <a:xfrm>
          <a:off x="66591" y="3219123"/>
          <a:ext cx="631422" cy="631422"/>
        </a:xfrm>
        <a:prstGeom prst="ellipse">
          <a:avLst/>
        </a:prstGeom>
        <a:solidFill>
          <a:srgbClr val="546264"/>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700D4-C323-45C3-BBDA-A82EF88685CE}">
      <dsp:nvSpPr>
        <dsp:cNvPr id="0" name=""/>
        <dsp:cNvSpPr/>
      </dsp:nvSpPr>
      <dsp:spPr>
        <a:xfrm>
          <a:off x="1965959" y="417"/>
          <a:ext cx="2948939" cy="1628428"/>
        </a:xfrm>
        <a:prstGeom prst="rightArrow">
          <a:avLst>
            <a:gd name="adj1" fmla="val 75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Ubicada en la Calle 43 No. 57 – 31</a:t>
          </a:r>
          <a:endParaRPr lang="es-CO" sz="2000" kern="1200" dirty="0"/>
        </a:p>
        <a:p>
          <a:pPr marL="228600" lvl="1" indent="-228600" algn="l" defTabSz="889000">
            <a:lnSpc>
              <a:spcPct val="90000"/>
            </a:lnSpc>
            <a:spcBef>
              <a:spcPct val="0"/>
            </a:spcBef>
            <a:spcAft>
              <a:spcPct val="15000"/>
            </a:spcAft>
            <a:buChar char="•"/>
          </a:pPr>
          <a:r>
            <a:rPr lang="es-ES" sz="2000" kern="1200" dirty="0"/>
            <a:t>479 puestos de trabajo</a:t>
          </a:r>
          <a:endParaRPr lang="es-CO" sz="2000" kern="1200" dirty="0"/>
        </a:p>
      </dsp:txBody>
      <dsp:txXfrm>
        <a:off x="1965959" y="203971"/>
        <a:ext cx="2338279" cy="1221321"/>
      </dsp:txXfrm>
    </dsp:sp>
    <dsp:sp modelId="{BA8524A5-4CAB-4E05-A4D9-AED3A3647C8C}">
      <dsp:nvSpPr>
        <dsp:cNvPr id="0" name=""/>
        <dsp:cNvSpPr/>
      </dsp:nvSpPr>
      <dsp:spPr>
        <a:xfrm>
          <a:off x="0" y="417"/>
          <a:ext cx="1965959" cy="1628428"/>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t>Sede Principal</a:t>
          </a:r>
          <a:endParaRPr lang="es-CO" sz="2800" kern="1200" dirty="0"/>
        </a:p>
      </dsp:txBody>
      <dsp:txXfrm>
        <a:off x="79493" y="79910"/>
        <a:ext cx="1806973" cy="1469442"/>
      </dsp:txXfrm>
    </dsp:sp>
    <dsp:sp modelId="{CD06FA9D-2281-476C-834A-C22B0BEF106F}">
      <dsp:nvSpPr>
        <dsp:cNvPr id="0" name=""/>
        <dsp:cNvSpPr/>
      </dsp:nvSpPr>
      <dsp:spPr>
        <a:xfrm>
          <a:off x="1965959" y="1791688"/>
          <a:ext cx="2948939" cy="1628428"/>
        </a:xfrm>
        <a:prstGeom prst="rightArrow">
          <a:avLst>
            <a:gd name="adj1" fmla="val 75000"/>
            <a:gd name="adj2" fmla="val 50000"/>
          </a:avLst>
        </a:prstGeom>
        <a:solidFill>
          <a:schemeClr val="accent1">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ES" sz="2000" kern="1200" dirty="0"/>
            <a:t>Ubicada en la Carrera 50 # 26-20</a:t>
          </a:r>
          <a:endParaRPr lang="es-CO" sz="2000" kern="1200" dirty="0"/>
        </a:p>
        <a:p>
          <a:pPr marL="228600" lvl="1" indent="-228600" algn="l" defTabSz="889000">
            <a:lnSpc>
              <a:spcPct val="90000"/>
            </a:lnSpc>
            <a:spcBef>
              <a:spcPct val="0"/>
            </a:spcBef>
            <a:spcAft>
              <a:spcPct val="15000"/>
            </a:spcAft>
            <a:buChar char="•"/>
          </a:pPr>
          <a:r>
            <a:rPr lang="es-CO" sz="2000" kern="1200" dirty="0"/>
            <a:t>42 puestos de trabajo</a:t>
          </a:r>
        </a:p>
      </dsp:txBody>
      <dsp:txXfrm>
        <a:off x="1965959" y="1995242"/>
        <a:ext cx="2338279" cy="1221321"/>
      </dsp:txXfrm>
    </dsp:sp>
    <dsp:sp modelId="{B8EC63F9-D87E-4472-BC92-F34AC9A81686}">
      <dsp:nvSpPr>
        <dsp:cNvPr id="0" name=""/>
        <dsp:cNvSpPr/>
      </dsp:nvSpPr>
      <dsp:spPr>
        <a:xfrm>
          <a:off x="0" y="1791688"/>
          <a:ext cx="1965959" cy="1628428"/>
        </a:xfrm>
        <a:prstGeom prst="roundRect">
          <a:avLst/>
        </a:prstGeom>
        <a:solidFill>
          <a:schemeClr val="accent1">
            <a:shade val="50000"/>
            <a:hueOff val="-148434"/>
            <a:satOff val="10465"/>
            <a:lumOff val="36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tx1"/>
              </a:solidFill>
            </a:rPr>
            <a:t>Sede archivo</a:t>
          </a:r>
          <a:endParaRPr lang="es-CO" sz="2800" kern="1200" dirty="0">
            <a:solidFill>
              <a:schemeClr val="tx1"/>
            </a:solidFill>
          </a:endParaRPr>
        </a:p>
      </dsp:txBody>
      <dsp:txXfrm>
        <a:off x="79493" y="1871181"/>
        <a:ext cx="1806973" cy="1469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5B-83D5-45CE-988E-0183D0555764}">
      <dsp:nvSpPr>
        <dsp:cNvPr id="0" name=""/>
        <dsp:cNvSpPr/>
      </dsp:nvSpPr>
      <dsp:spPr>
        <a:xfrm>
          <a:off x="0" y="0"/>
          <a:ext cx="612471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ea typeface="+mn-lt"/>
              <a:cs typeface="+mn-lt"/>
            </a:rPr>
            <a:t>Revisión y actualización de la documentación del SIG</a:t>
          </a:r>
          <a:endParaRPr lang="es-ES" sz="1800" kern="1200" dirty="0"/>
        </a:p>
      </dsp:txBody>
      <dsp:txXfrm>
        <a:off x="24674" y="24674"/>
        <a:ext cx="6075362" cy="456092"/>
      </dsp:txXfrm>
    </dsp:sp>
    <dsp:sp modelId="{0A514461-A64D-4C88-B62D-40AD855EC5D5}">
      <dsp:nvSpPr>
        <dsp:cNvPr id="0" name=""/>
        <dsp:cNvSpPr/>
      </dsp:nvSpPr>
      <dsp:spPr>
        <a:xfrm>
          <a:off x="0" y="505447"/>
          <a:ext cx="6124710" cy="44712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4460"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MX" sz="1300" kern="1200" dirty="0"/>
            <a:t>Acompañamiento OPGI en revisión y actualización con base en diagnóstico, lo que aportará al Rediseño de procesos.</a:t>
          </a:r>
          <a:endParaRPr lang="es-ES" sz="1300" kern="1200" dirty="0"/>
        </a:p>
      </dsp:txBody>
      <dsp:txXfrm>
        <a:off x="0" y="505447"/>
        <a:ext cx="6124710" cy="447120"/>
      </dsp:txXfrm>
    </dsp:sp>
    <dsp:sp modelId="{14B8DDAD-A0C4-4E69-AFCB-CE9F50A9C69E}">
      <dsp:nvSpPr>
        <dsp:cNvPr id="0" name=""/>
        <dsp:cNvSpPr/>
      </dsp:nvSpPr>
      <dsp:spPr>
        <a:xfrm>
          <a:off x="0" y="952567"/>
          <a:ext cx="612471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ea typeface="+mn-lt"/>
              <a:cs typeface="+mn-lt"/>
            </a:rPr>
            <a:t>Atención oportuna a PQRS</a:t>
          </a:r>
          <a:endParaRPr lang="es-ES" sz="1800" kern="1200" dirty="0"/>
        </a:p>
      </dsp:txBody>
      <dsp:txXfrm>
        <a:off x="24674" y="977241"/>
        <a:ext cx="6075362" cy="456092"/>
      </dsp:txXfrm>
    </dsp:sp>
    <dsp:sp modelId="{5D26E64D-CEC1-4725-BB35-D0503EE2A4C2}">
      <dsp:nvSpPr>
        <dsp:cNvPr id="0" name=""/>
        <dsp:cNvSpPr/>
      </dsp:nvSpPr>
      <dsp:spPr>
        <a:xfrm>
          <a:off x="0" y="1458007"/>
          <a:ext cx="6124710" cy="44712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4460"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MX" sz="1300" kern="1200" dirty="0"/>
            <a:t>Fortalecimiento de Seguimiento y control a PQRDS</a:t>
          </a:r>
          <a:r>
            <a:rPr lang="es-419" sz="1300" kern="1200" dirty="0"/>
            <a:t> según ley 5 de 1992 </a:t>
          </a:r>
          <a:r>
            <a:rPr lang="es-MX" sz="1300" kern="1200" dirty="0"/>
            <a:t>desde la segunda línea de defensa – Grupo de Asuntos Legislativos en atención a Congreso.</a:t>
          </a:r>
          <a:endParaRPr lang="es-ES" sz="1300" kern="1200" dirty="0"/>
        </a:p>
      </dsp:txBody>
      <dsp:txXfrm>
        <a:off x="0" y="1458007"/>
        <a:ext cx="6124710" cy="447120"/>
      </dsp:txXfrm>
    </dsp:sp>
    <dsp:sp modelId="{6ADA29AA-CD78-443A-B8A1-7B0BEA11E26E}">
      <dsp:nvSpPr>
        <dsp:cNvPr id="0" name=""/>
        <dsp:cNvSpPr/>
      </dsp:nvSpPr>
      <dsp:spPr>
        <a:xfrm>
          <a:off x="0" y="1905127"/>
          <a:ext cx="612471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ea typeface="+mn-lt"/>
              <a:cs typeface="+mn-lt"/>
            </a:rPr>
            <a:t>Actualización de la información en el portal web </a:t>
          </a:r>
          <a:endParaRPr lang="es-ES" sz="1800" kern="1200" dirty="0"/>
        </a:p>
      </dsp:txBody>
      <dsp:txXfrm>
        <a:off x="24674" y="1929801"/>
        <a:ext cx="6075362" cy="456092"/>
      </dsp:txXfrm>
    </dsp:sp>
    <dsp:sp modelId="{4FB88C59-3932-42EE-B55C-1E925C5B8E62}">
      <dsp:nvSpPr>
        <dsp:cNvPr id="0" name=""/>
        <dsp:cNvSpPr/>
      </dsp:nvSpPr>
      <dsp:spPr>
        <a:xfrm>
          <a:off x="0" y="2410568"/>
          <a:ext cx="6124710" cy="586844"/>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4460"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MX" sz="1300" kern="1200" dirty="0"/>
            <a:t>Establecer con el proceso de </a:t>
          </a:r>
          <a:r>
            <a:rPr lang="es-MX" sz="1300" b="1" kern="1200" dirty="0"/>
            <a:t>Comunicación Institucional</a:t>
          </a:r>
          <a:r>
            <a:rPr lang="es-MX" sz="1300" kern="1200" dirty="0"/>
            <a:t>, la estrategia para fortalecer la actualización y seguimiento a la información publicada en portal web</a:t>
          </a:r>
          <a:r>
            <a:rPr lang="es-419" sz="1300" kern="1200" dirty="0"/>
            <a:t> y redes sociales </a:t>
          </a:r>
          <a:r>
            <a:rPr lang="es-MX" sz="1300" kern="1200" dirty="0"/>
            <a:t>que debe ser acogida </a:t>
          </a:r>
          <a:r>
            <a:rPr lang="es-MX" sz="1300" b="1" kern="1200" dirty="0"/>
            <a:t>por todos los procesos</a:t>
          </a:r>
          <a:r>
            <a:rPr lang="es-MX" sz="1300" kern="1200" dirty="0"/>
            <a:t>. </a:t>
          </a:r>
          <a:endParaRPr lang="es-ES" sz="1300" kern="1200" dirty="0"/>
        </a:p>
      </dsp:txBody>
      <dsp:txXfrm>
        <a:off x="0" y="2410568"/>
        <a:ext cx="6124710" cy="586844"/>
      </dsp:txXfrm>
    </dsp:sp>
    <dsp:sp modelId="{E74228B9-4C0A-4655-BC4C-6D03925A5424}">
      <dsp:nvSpPr>
        <dsp:cNvPr id="0" name=""/>
        <dsp:cNvSpPr/>
      </dsp:nvSpPr>
      <dsp:spPr>
        <a:xfrm>
          <a:off x="0" y="2997412"/>
          <a:ext cx="6124710" cy="505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ea typeface="+mn-lt"/>
              <a:cs typeface="+mn-lt"/>
            </a:rPr>
            <a:t>Sistema de Gestión de Calidad (Toma de conciencia)</a:t>
          </a:r>
          <a:endParaRPr lang="es-ES" sz="1800" kern="1200" dirty="0"/>
        </a:p>
      </dsp:txBody>
      <dsp:txXfrm>
        <a:off x="24674" y="3022086"/>
        <a:ext cx="6075362" cy="456092"/>
      </dsp:txXfrm>
    </dsp:sp>
    <dsp:sp modelId="{12EF47BA-7E9D-418C-A53B-FE16A0CEC210}">
      <dsp:nvSpPr>
        <dsp:cNvPr id="0" name=""/>
        <dsp:cNvSpPr/>
      </dsp:nvSpPr>
      <dsp:spPr>
        <a:xfrm>
          <a:off x="0" y="3502853"/>
          <a:ext cx="6124710" cy="44712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4460"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MX" sz="1300" kern="1200" dirty="0"/>
            <a:t>Liderar una estrategia de comunicación desde OPGI, que facilite el mantenimiento EFECTIVO del SIG y se evidencie su impacto.</a:t>
          </a:r>
          <a:endParaRPr lang="es-ES" sz="1300" kern="1200" dirty="0"/>
        </a:p>
      </dsp:txBody>
      <dsp:txXfrm>
        <a:off x="0" y="3502853"/>
        <a:ext cx="6124710" cy="447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9A13C-CDAF-47AF-9D1E-EC2D36B20B75}">
      <dsp:nvSpPr>
        <dsp:cNvPr id="0" name=""/>
        <dsp:cNvSpPr/>
      </dsp:nvSpPr>
      <dsp:spPr>
        <a:xfrm rot="10800000">
          <a:off x="1370685" y="2871"/>
          <a:ext cx="4065984" cy="138618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27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solidFill>
                <a:schemeClr val="tx1"/>
              </a:solidFill>
            </a:rPr>
            <a:t>Integrar las acciones tomadas en relación a la Gestión Ambiental y la Seguridad y Salud en el Trabajo al SIG</a:t>
          </a:r>
          <a:endParaRPr lang="es-CO" sz="1800" kern="1200" dirty="0">
            <a:solidFill>
              <a:schemeClr val="tx1"/>
            </a:solidFill>
          </a:endParaRPr>
        </a:p>
      </dsp:txBody>
      <dsp:txXfrm rot="10800000">
        <a:off x="1717232" y="2871"/>
        <a:ext cx="3719437" cy="1386187"/>
      </dsp:txXfrm>
    </dsp:sp>
    <dsp:sp modelId="{CD98C518-6B55-4F11-8D38-3D411FB66086}">
      <dsp:nvSpPr>
        <dsp:cNvPr id="0" name=""/>
        <dsp:cNvSpPr/>
      </dsp:nvSpPr>
      <dsp:spPr>
        <a:xfrm>
          <a:off x="677591" y="2871"/>
          <a:ext cx="1386187" cy="13861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2F469-7C6C-478C-95A4-B07CE829439F}">
      <dsp:nvSpPr>
        <dsp:cNvPr id="0" name=""/>
        <dsp:cNvSpPr/>
      </dsp:nvSpPr>
      <dsp:spPr>
        <a:xfrm rot="10800000">
          <a:off x="1370685" y="1802846"/>
          <a:ext cx="4065984" cy="1386187"/>
        </a:xfrm>
        <a:prstGeom prst="homePlate">
          <a:avLst/>
        </a:prstGeom>
        <a:solidFill>
          <a:srgbClr val="3ACF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27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solidFill>
                <a:schemeClr val="tx1"/>
              </a:solidFill>
            </a:rPr>
            <a:t>Fortalecer el proceso estadístico de Transacción de volúmenes de combustibles para atender la auditoria externa y articularlo al SIG</a:t>
          </a:r>
          <a:endParaRPr lang="es-CO" sz="1800" kern="1200" dirty="0">
            <a:solidFill>
              <a:schemeClr val="tx1"/>
            </a:solidFill>
          </a:endParaRPr>
        </a:p>
      </dsp:txBody>
      <dsp:txXfrm rot="10800000">
        <a:off x="1717232" y="1802846"/>
        <a:ext cx="3719437" cy="1386187"/>
      </dsp:txXfrm>
    </dsp:sp>
    <dsp:sp modelId="{2B87F4DC-EE5E-4D5F-809C-0A12032BBCFE}">
      <dsp:nvSpPr>
        <dsp:cNvPr id="0" name=""/>
        <dsp:cNvSpPr/>
      </dsp:nvSpPr>
      <dsp:spPr>
        <a:xfrm>
          <a:off x="677591" y="1802846"/>
          <a:ext cx="1386187" cy="13861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CB515-FD6C-4581-8ACC-2A6EB8985E81}">
      <dsp:nvSpPr>
        <dsp:cNvPr id="0" name=""/>
        <dsp:cNvSpPr/>
      </dsp:nvSpPr>
      <dsp:spPr>
        <a:xfrm rot="10800000">
          <a:off x="1370685" y="3602821"/>
          <a:ext cx="4065984" cy="1386187"/>
        </a:xfrm>
        <a:prstGeom prst="homePlate">
          <a:avLst/>
        </a:prstGeom>
        <a:solidFill>
          <a:srgbClr val="FF51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27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solidFill>
                <a:schemeClr val="tx1"/>
              </a:solidFill>
            </a:rPr>
            <a:t>Revisar toda la documentación del sistema de gestión para garantizar su pertinencia y actualización</a:t>
          </a:r>
          <a:endParaRPr lang="es-CO" sz="1800" kern="1200" dirty="0">
            <a:solidFill>
              <a:schemeClr val="tx1"/>
            </a:solidFill>
          </a:endParaRPr>
        </a:p>
      </dsp:txBody>
      <dsp:txXfrm rot="10800000">
        <a:off x="1717232" y="3602821"/>
        <a:ext cx="3719437" cy="1386187"/>
      </dsp:txXfrm>
    </dsp:sp>
    <dsp:sp modelId="{8E89CB00-BF68-4C7A-A993-3DFB15BBA103}">
      <dsp:nvSpPr>
        <dsp:cNvPr id="0" name=""/>
        <dsp:cNvSpPr/>
      </dsp:nvSpPr>
      <dsp:spPr>
        <a:xfrm>
          <a:off x="677591" y="3602821"/>
          <a:ext cx="1386187" cy="13861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9A13C-CDAF-47AF-9D1E-EC2D36B20B75}">
      <dsp:nvSpPr>
        <dsp:cNvPr id="0" name=""/>
        <dsp:cNvSpPr/>
      </dsp:nvSpPr>
      <dsp:spPr>
        <a:xfrm rot="10800000">
          <a:off x="1370685" y="2871"/>
          <a:ext cx="4065984" cy="1386187"/>
        </a:xfrm>
        <a:prstGeom prst="homePlate">
          <a:avLst/>
        </a:prstGeom>
        <a:solidFill>
          <a:srgbClr val="3ACF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27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solidFill>
                <a:schemeClr val="tx1"/>
              </a:solidFill>
            </a:rPr>
            <a:t>Analizar los procedimientos que poseen riesgos de corrupción para identificar nuevos puntos críticos y generar controles</a:t>
          </a:r>
          <a:endParaRPr lang="es-CO" sz="1800" kern="1200" dirty="0">
            <a:solidFill>
              <a:schemeClr val="tx1"/>
            </a:solidFill>
          </a:endParaRPr>
        </a:p>
      </dsp:txBody>
      <dsp:txXfrm rot="10800000">
        <a:off x="1717232" y="2871"/>
        <a:ext cx="3719437" cy="1386187"/>
      </dsp:txXfrm>
    </dsp:sp>
    <dsp:sp modelId="{CD98C518-6B55-4F11-8D38-3D411FB66086}">
      <dsp:nvSpPr>
        <dsp:cNvPr id="0" name=""/>
        <dsp:cNvSpPr/>
      </dsp:nvSpPr>
      <dsp:spPr>
        <a:xfrm>
          <a:off x="677591" y="2871"/>
          <a:ext cx="1386187" cy="13861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2F469-7C6C-478C-95A4-B07CE829439F}">
      <dsp:nvSpPr>
        <dsp:cNvPr id="0" name=""/>
        <dsp:cNvSpPr/>
      </dsp:nvSpPr>
      <dsp:spPr>
        <a:xfrm rot="10800000">
          <a:off x="1385364" y="3548542"/>
          <a:ext cx="4065984" cy="1386187"/>
        </a:xfrm>
        <a:prstGeom prst="homePlate">
          <a:avLst/>
        </a:prstGeom>
        <a:solidFill>
          <a:srgbClr val="8784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27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solidFill>
                <a:schemeClr val="tx1"/>
              </a:solidFill>
            </a:rPr>
            <a:t>Diseñar e implementar un instrumento (encuesta a supervisores) para evaluar el desempeño de los proveedores externos</a:t>
          </a:r>
          <a:endParaRPr lang="es-CO" sz="1800" kern="1200" dirty="0">
            <a:solidFill>
              <a:schemeClr val="tx1"/>
            </a:solidFill>
          </a:endParaRPr>
        </a:p>
      </dsp:txBody>
      <dsp:txXfrm rot="10800000">
        <a:off x="1731911" y="3548542"/>
        <a:ext cx="3719437" cy="1386187"/>
      </dsp:txXfrm>
    </dsp:sp>
    <dsp:sp modelId="{2B87F4DC-EE5E-4D5F-809C-0A12032BBCFE}">
      <dsp:nvSpPr>
        <dsp:cNvPr id="0" name=""/>
        <dsp:cNvSpPr/>
      </dsp:nvSpPr>
      <dsp:spPr>
        <a:xfrm>
          <a:off x="633427" y="3548542"/>
          <a:ext cx="1386187" cy="13861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CB515-FD6C-4581-8ACC-2A6EB8985E81}">
      <dsp:nvSpPr>
        <dsp:cNvPr id="0" name=""/>
        <dsp:cNvSpPr/>
      </dsp:nvSpPr>
      <dsp:spPr>
        <a:xfrm rot="10800000">
          <a:off x="1374182" y="1745704"/>
          <a:ext cx="4065984" cy="1386187"/>
        </a:xfrm>
        <a:prstGeom prst="homePlate">
          <a:avLst/>
        </a:prstGeom>
        <a:solidFill>
          <a:srgbClr val="FF51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127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kern="1200" dirty="0">
              <a:solidFill>
                <a:schemeClr val="tx1"/>
              </a:solidFill>
            </a:rPr>
            <a:t>Identificar nuevas oportunidades para los procesos del Minenergía a partir de las líneas del Plan Nacional de Desarrollo </a:t>
          </a:r>
          <a:endParaRPr lang="es-CO" sz="1800" kern="1200" dirty="0">
            <a:solidFill>
              <a:schemeClr val="tx1"/>
            </a:solidFill>
          </a:endParaRPr>
        </a:p>
      </dsp:txBody>
      <dsp:txXfrm rot="10800000">
        <a:off x="1720729" y="1745704"/>
        <a:ext cx="3719437" cy="1386187"/>
      </dsp:txXfrm>
    </dsp:sp>
    <dsp:sp modelId="{8E89CB00-BF68-4C7A-A993-3DFB15BBA103}">
      <dsp:nvSpPr>
        <dsp:cNvPr id="0" name=""/>
        <dsp:cNvSpPr/>
      </dsp:nvSpPr>
      <dsp:spPr>
        <a:xfrm>
          <a:off x="633427" y="1745704"/>
          <a:ext cx="1386187" cy="13861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CB974-2C77-417E-A8AB-AACC4B069522}" type="datetimeFigureOut">
              <a:rPr lang="es-CO" smtClean="0"/>
              <a:t>13/03/2023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67BBF-E52E-4D15-A53F-63EEE5F71475}" type="slidenum">
              <a:rPr lang="es-CO" smtClean="0"/>
              <a:t>‹Nº›</a:t>
            </a:fld>
            <a:endParaRPr lang="es-CO"/>
          </a:p>
        </p:txBody>
      </p:sp>
    </p:spTree>
    <p:extLst>
      <p:ext uri="{BB962C8B-B14F-4D97-AF65-F5344CB8AC3E}">
        <p14:creationId xmlns:p14="http://schemas.microsoft.com/office/powerpoint/2010/main" val="196731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lumMod val="65000"/>
                    <a:lumOff val="35000"/>
                  </a:schemeClr>
                </a:solidFill>
              </a:rPr>
              <a:t>En el marco de lograr el objetivo de brindar a la ciudadanía información de calidad, completa y de manera oportuna y transparente, el ministerio realiza sondeos de medición de satisfacción de manera constante que permiten identificar la percepción de la manera en que se da el proceso de atención, así como el articular estrategias que permitan mejorar de manera gradual el nivel de satisfacción de las partes interesadas.</a:t>
            </a:r>
          </a:p>
          <a:p>
            <a:endParaRPr lang="es-CO" dirty="0"/>
          </a:p>
        </p:txBody>
      </p:sp>
      <p:sp>
        <p:nvSpPr>
          <p:cNvPr id="4" name="Marcador de número de diapositiva 3"/>
          <p:cNvSpPr>
            <a:spLocks noGrp="1"/>
          </p:cNvSpPr>
          <p:nvPr>
            <p:ph type="sldNum" sz="quarter" idx="5"/>
          </p:nvPr>
        </p:nvSpPr>
        <p:spPr/>
        <p:txBody>
          <a:bodyPr/>
          <a:lstStyle/>
          <a:p>
            <a:fld id="{DAC67BBF-E52E-4D15-A53F-63EEE5F71475}" type="slidenum">
              <a:rPr lang="es-CO" smtClean="0"/>
              <a:t>8</a:t>
            </a:fld>
            <a:endParaRPr lang="es-CO"/>
          </a:p>
        </p:txBody>
      </p:sp>
    </p:spTree>
    <p:extLst>
      <p:ext uri="{BB962C8B-B14F-4D97-AF65-F5344CB8AC3E}">
        <p14:creationId xmlns:p14="http://schemas.microsoft.com/office/powerpoint/2010/main" val="7412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Política de calidad: </a:t>
            </a:r>
            <a:r>
              <a:rPr lang="es-MX" sz="1200" i="0" u="none" strike="noStrike" baseline="0" dirty="0">
                <a:solidFill>
                  <a:schemeClr val="bg2">
                    <a:lumMod val="10000"/>
                  </a:schemeClr>
                </a:solidFill>
                <a:latin typeface="Calibri,Bold"/>
              </a:rPr>
              <a:t>El MME establece su compromiso con el aprovechamiento sostenible de los recursos mineros y energéticos en el </a:t>
            </a:r>
            <a:r>
              <a:rPr lang="es-CO" sz="1200" i="0" u="none" strike="noStrike" baseline="0" dirty="0">
                <a:solidFill>
                  <a:schemeClr val="bg2">
                    <a:lumMod val="10000"/>
                  </a:schemeClr>
                </a:solidFill>
                <a:latin typeface="Calibri,Bold"/>
              </a:rPr>
              <a:t>territorio nacional</a:t>
            </a:r>
            <a:endParaRPr lang="es-CO" sz="1200" dirty="0">
              <a:solidFill>
                <a:schemeClr val="bg2">
                  <a:lumMod val="10000"/>
                </a:schemeClr>
              </a:solidFill>
            </a:endParaRPr>
          </a:p>
        </p:txBody>
      </p:sp>
      <p:sp>
        <p:nvSpPr>
          <p:cNvPr id="4" name="Marcador de número de diapositiva 3"/>
          <p:cNvSpPr>
            <a:spLocks noGrp="1"/>
          </p:cNvSpPr>
          <p:nvPr>
            <p:ph type="sldNum" sz="quarter" idx="5"/>
          </p:nvPr>
        </p:nvSpPr>
        <p:spPr/>
        <p:txBody>
          <a:bodyPr/>
          <a:lstStyle/>
          <a:p>
            <a:fld id="{DAC67BBF-E52E-4D15-A53F-63EEE5F71475}" type="slidenum">
              <a:rPr lang="es-CO" smtClean="0"/>
              <a:t>11</a:t>
            </a:fld>
            <a:endParaRPr lang="es-CO"/>
          </a:p>
        </p:txBody>
      </p:sp>
    </p:spTree>
    <p:extLst>
      <p:ext uri="{BB962C8B-B14F-4D97-AF65-F5344CB8AC3E}">
        <p14:creationId xmlns:p14="http://schemas.microsoft.com/office/powerpoint/2010/main" val="58461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AC67BBF-E52E-4D15-A53F-63EEE5F71475}" type="slidenum">
              <a:rPr lang="es-CO" smtClean="0"/>
              <a:t>16</a:t>
            </a:fld>
            <a:endParaRPr lang="es-CO"/>
          </a:p>
        </p:txBody>
      </p:sp>
    </p:spTree>
    <p:extLst>
      <p:ext uri="{BB962C8B-B14F-4D97-AF65-F5344CB8AC3E}">
        <p14:creationId xmlns:p14="http://schemas.microsoft.com/office/powerpoint/2010/main" val="256683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AC67BBF-E52E-4D15-A53F-63EEE5F71475}" type="slidenum">
              <a:rPr lang="es-CO" smtClean="0"/>
              <a:t>18</a:t>
            </a:fld>
            <a:endParaRPr lang="es-CO"/>
          </a:p>
        </p:txBody>
      </p:sp>
    </p:spTree>
    <p:extLst>
      <p:ext uri="{BB962C8B-B14F-4D97-AF65-F5344CB8AC3E}">
        <p14:creationId xmlns:p14="http://schemas.microsoft.com/office/powerpoint/2010/main" val="86703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Calibri"/>
                <a:ea typeface="+mn-ea"/>
                <a:cs typeface="+mn-cs"/>
              </a:rPr>
              <a:t>Recomendación: prevenir posibles situaciones de incumplimiento de contratos, elaborando cuidadosamente los estudios previos, contemplando aspectos clave dentro de la matriz de riesgos, idoneidad, experiencia y capacidades financieras de las empresas, que respondan a estudios de mercado juiciosamente elaborados y actualizados al momento iniciar y dar viabilidad a un proceso contractual.</a:t>
            </a:r>
          </a:p>
          <a:p>
            <a:endParaRPr lang="es-CO" dirty="0"/>
          </a:p>
        </p:txBody>
      </p:sp>
      <p:sp>
        <p:nvSpPr>
          <p:cNvPr id="4" name="Marcador de número de diapositiva 3"/>
          <p:cNvSpPr>
            <a:spLocks noGrp="1"/>
          </p:cNvSpPr>
          <p:nvPr>
            <p:ph type="sldNum" sz="quarter" idx="5"/>
          </p:nvPr>
        </p:nvSpPr>
        <p:spPr/>
        <p:txBody>
          <a:bodyPr/>
          <a:lstStyle/>
          <a:p>
            <a:fld id="{DAC67BBF-E52E-4D15-A53F-63EEE5F71475}" type="slidenum">
              <a:rPr lang="es-CO" smtClean="0"/>
              <a:t>25</a:t>
            </a:fld>
            <a:endParaRPr lang="es-CO"/>
          </a:p>
        </p:txBody>
      </p:sp>
    </p:spTree>
    <p:extLst>
      <p:ext uri="{BB962C8B-B14F-4D97-AF65-F5344CB8AC3E}">
        <p14:creationId xmlns:p14="http://schemas.microsoft.com/office/powerpoint/2010/main" val="336034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B971A-A270-4A67-BA69-C3E318E1E7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41D5465-E020-45EE-B2BA-4E6FD95FA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17E3FB7-844D-46EC-AD52-A32EDAAEA429}"/>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5" name="Marcador de pie de página 4">
            <a:extLst>
              <a:ext uri="{FF2B5EF4-FFF2-40B4-BE49-F238E27FC236}">
                <a16:creationId xmlns:a16="http://schemas.microsoft.com/office/drawing/2014/main" id="{3769B0D8-0F23-44BD-80C5-FBF75A2A15D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05FF89A-F34C-409F-BFC8-7D5C348F7AA4}"/>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219629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C6DC-E7E2-48E9-83FD-62210A7867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E2C8A2B-86F5-46B5-A126-FC99DA6F6C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A3EF841-A7EF-48F5-8EA9-34CEE48F0042}"/>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5" name="Marcador de pie de página 4">
            <a:extLst>
              <a:ext uri="{FF2B5EF4-FFF2-40B4-BE49-F238E27FC236}">
                <a16:creationId xmlns:a16="http://schemas.microsoft.com/office/drawing/2014/main" id="{7AFC6B50-BA1C-4B92-B5B2-EE6363D2B8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074D11-DAFB-4CD7-8876-DBEFF3887EDD}"/>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192048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7AB8C-6D3B-4064-AF9A-47D0AE9E946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76658A1-0A93-42F0-B624-FCB5057AA19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5240ADC-7C59-4F92-A2D9-3CC54463E475}"/>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5" name="Marcador de pie de página 4">
            <a:extLst>
              <a:ext uri="{FF2B5EF4-FFF2-40B4-BE49-F238E27FC236}">
                <a16:creationId xmlns:a16="http://schemas.microsoft.com/office/drawing/2014/main" id="{14B01094-6CC1-40E1-B339-4F82F1B87B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201C4F0-2486-4F61-BC2F-6EBAD4EE4E67}"/>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88178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4D2E4-795D-4DE1-BFDD-4BBD748F13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75CF145-DF70-4777-B967-76E21573D73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4093A4-A4BA-4CBD-A1DB-622E78CC73D4}"/>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5" name="Marcador de pie de página 4">
            <a:extLst>
              <a:ext uri="{FF2B5EF4-FFF2-40B4-BE49-F238E27FC236}">
                <a16:creationId xmlns:a16="http://schemas.microsoft.com/office/drawing/2014/main" id="{A92947E2-71C1-450C-9E2F-4DAB53DFF9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E510255-F6C3-4082-82E9-2FA7B9B848E7}"/>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49691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E569B-6C6D-4837-BF3E-25BEC7EF6A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7553863-61B0-465F-8E14-005F4E401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931432-7FBB-4537-94F8-16FA25055848}"/>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5" name="Marcador de pie de página 4">
            <a:extLst>
              <a:ext uri="{FF2B5EF4-FFF2-40B4-BE49-F238E27FC236}">
                <a16:creationId xmlns:a16="http://schemas.microsoft.com/office/drawing/2014/main" id="{7649BDA3-0704-40F2-A65D-6A4FF6A86E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8A220E0-64B5-47F2-83A0-F11A78CA9507}"/>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336007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C4FDF-AA7F-4C2F-B85D-4518897B910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2CE7A51-769A-44E2-9D79-468C372E19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629F9DB-1080-4FF9-8273-E10A98CD054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B6AC2C4-819F-4213-9C19-6DF66635AC14}"/>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6" name="Marcador de pie de página 5">
            <a:extLst>
              <a:ext uri="{FF2B5EF4-FFF2-40B4-BE49-F238E27FC236}">
                <a16:creationId xmlns:a16="http://schemas.microsoft.com/office/drawing/2014/main" id="{E0AE8E58-B5BD-4CCB-A4F3-99278AB8134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ACCD93-05D1-45E9-B830-70D757AF325A}"/>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414085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C060B2-1B73-45F3-B98F-0070CF13FE7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21411EA-A8BD-44F8-808A-697C7E1BB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F34913C-AFC9-400C-A93F-530B14C729F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6746A13-4FC7-49F8-A542-0B2B63B57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C7E569-93FA-44EE-ABB0-7536905C11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565E1B2-965F-4667-8B82-3019E8861093}"/>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8" name="Marcador de pie de página 7">
            <a:extLst>
              <a:ext uri="{FF2B5EF4-FFF2-40B4-BE49-F238E27FC236}">
                <a16:creationId xmlns:a16="http://schemas.microsoft.com/office/drawing/2014/main" id="{26D3AEF1-5336-4311-804B-822D6BE7023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FE1EDE0-8937-45C9-85EE-051E1C777009}"/>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13862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15EDE-3202-49B9-9AE6-93A4ACECC9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32DCE85-704A-473D-8C70-C970297C0DE6}"/>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4" name="Marcador de pie de página 3">
            <a:extLst>
              <a:ext uri="{FF2B5EF4-FFF2-40B4-BE49-F238E27FC236}">
                <a16:creationId xmlns:a16="http://schemas.microsoft.com/office/drawing/2014/main" id="{485E9179-4F94-41C4-B9BD-48DD0527DA4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3B27654-2551-4C63-A9CB-6D12636C28A3}"/>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324822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38FFE9-81C7-46FA-8D29-419AA99AE1B7}"/>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3" name="Marcador de pie de página 2">
            <a:extLst>
              <a:ext uri="{FF2B5EF4-FFF2-40B4-BE49-F238E27FC236}">
                <a16:creationId xmlns:a16="http://schemas.microsoft.com/office/drawing/2014/main" id="{4FD750F0-8456-4490-AB2C-6DB14C5FB78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37962A3-FF9B-4F8B-93A6-E2484B5DA7FD}"/>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342018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815A-B5DE-4E86-8568-0FA870CE84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34B9D07-BFAA-420E-BE5B-8CBCBC633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6915BAD6-E41B-46A8-AC9F-D8DEF0550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084FA5-7B18-44B9-8699-64186E9199D1}"/>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6" name="Marcador de pie de página 5">
            <a:extLst>
              <a:ext uri="{FF2B5EF4-FFF2-40B4-BE49-F238E27FC236}">
                <a16:creationId xmlns:a16="http://schemas.microsoft.com/office/drawing/2014/main" id="{7BD601EF-D42C-4D69-88BD-183B54897FC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58F76D-A15E-429B-ADCC-627BA1460AF3}"/>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280465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53D9C-C7FC-466C-BB66-A0EC81619B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178ECD0-4EA8-4486-B0CD-DD040F13F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AF1B747-B757-40FC-982D-7F73ED05A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4D6D47-CB5A-4AEC-ACF3-6826934E2EA7}"/>
              </a:ext>
            </a:extLst>
          </p:cNvPr>
          <p:cNvSpPr>
            <a:spLocks noGrp="1"/>
          </p:cNvSpPr>
          <p:nvPr>
            <p:ph type="dt" sz="half" idx="10"/>
          </p:nvPr>
        </p:nvSpPr>
        <p:spPr/>
        <p:txBody>
          <a:bodyPr/>
          <a:lstStyle/>
          <a:p>
            <a:fld id="{2CAF282C-3648-4E37-B9D4-34E475D6E9BA}" type="datetimeFigureOut">
              <a:rPr lang="es-CO" smtClean="0"/>
              <a:t>13/03/2023</a:t>
            </a:fld>
            <a:endParaRPr lang="es-CO"/>
          </a:p>
        </p:txBody>
      </p:sp>
      <p:sp>
        <p:nvSpPr>
          <p:cNvPr id="6" name="Marcador de pie de página 5">
            <a:extLst>
              <a:ext uri="{FF2B5EF4-FFF2-40B4-BE49-F238E27FC236}">
                <a16:creationId xmlns:a16="http://schemas.microsoft.com/office/drawing/2014/main" id="{28E6FEB9-D49A-45C1-A463-81BA14921ED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B4267C-6AD3-4CF3-B2AC-FCD4AD03CE37}"/>
              </a:ext>
            </a:extLst>
          </p:cNvPr>
          <p:cNvSpPr>
            <a:spLocks noGrp="1"/>
          </p:cNvSpPr>
          <p:nvPr>
            <p:ph type="sldNum" sz="quarter" idx="12"/>
          </p:nvPr>
        </p:nvSpPr>
        <p:spPr/>
        <p:txBody>
          <a:bodyPr/>
          <a:lstStyle/>
          <a:p>
            <a:fld id="{44B0D822-F35E-43EF-9E9D-9E2ECB3B5A8E}" type="slidenum">
              <a:rPr lang="es-CO" smtClean="0"/>
              <a:t>‹Nº›</a:t>
            </a:fld>
            <a:endParaRPr lang="es-CO"/>
          </a:p>
        </p:txBody>
      </p:sp>
    </p:spTree>
    <p:extLst>
      <p:ext uri="{BB962C8B-B14F-4D97-AF65-F5344CB8AC3E}">
        <p14:creationId xmlns:p14="http://schemas.microsoft.com/office/powerpoint/2010/main" val="171827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A9E2B3-C6EC-41B2-B28B-0B8B56AD7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5675A4B-07D0-4D4D-A783-AC973F36F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CFB6719-D6F1-4603-B3AA-11E6EEBD9A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F282C-3648-4E37-B9D4-34E475D6E9BA}" type="datetimeFigureOut">
              <a:rPr lang="es-CO" smtClean="0"/>
              <a:t>13/03/2023</a:t>
            </a:fld>
            <a:endParaRPr lang="es-CO"/>
          </a:p>
        </p:txBody>
      </p:sp>
      <p:sp>
        <p:nvSpPr>
          <p:cNvPr id="5" name="Marcador de pie de página 4">
            <a:extLst>
              <a:ext uri="{FF2B5EF4-FFF2-40B4-BE49-F238E27FC236}">
                <a16:creationId xmlns:a16="http://schemas.microsoft.com/office/drawing/2014/main" id="{D104139E-00A7-44B0-A1A0-9E4D1B4B57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AB71C40-7759-419D-A902-314FB36B1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0D822-F35E-43EF-9E9D-9E2ECB3B5A8E}" type="slidenum">
              <a:rPr lang="es-CO" smtClean="0"/>
              <a:t>‹Nº›</a:t>
            </a:fld>
            <a:endParaRPr lang="es-CO"/>
          </a:p>
        </p:txBody>
      </p:sp>
    </p:spTree>
    <p:extLst>
      <p:ext uri="{BB962C8B-B14F-4D97-AF65-F5344CB8AC3E}">
        <p14:creationId xmlns:p14="http://schemas.microsoft.com/office/powerpoint/2010/main" val="414244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4.xm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minenergia.gov.co/documents/9921/InformedeSeguimientoMedicionSatisfaccion202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inenergia.gov.co/documents/9921/InformedeSeguimientoMedicionSatisfaccion2022.pdf"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6693844-4B0C-C0B0-D224-1D5C4EC4E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1"/>
            <a:ext cx="12192000" cy="6858000"/>
          </a:xfrm>
          <a:prstGeom prst="rect">
            <a:avLst/>
          </a:prstGeom>
        </p:spPr>
      </p:pic>
      <p:sp>
        <p:nvSpPr>
          <p:cNvPr id="5" name="TextBox 4">
            <a:extLst>
              <a:ext uri="{FF2B5EF4-FFF2-40B4-BE49-F238E27FC236}">
                <a16:creationId xmlns:a16="http://schemas.microsoft.com/office/drawing/2014/main" id="{14738686-CB92-2B30-2221-6F78EF22E03D}"/>
              </a:ext>
            </a:extLst>
          </p:cNvPr>
          <p:cNvSpPr txBox="1"/>
          <p:nvPr/>
        </p:nvSpPr>
        <p:spPr>
          <a:xfrm>
            <a:off x="3467100" y="2044700"/>
            <a:ext cx="7902893" cy="2923877"/>
          </a:xfrm>
          <a:prstGeom prst="rect">
            <a:avLst/>
          </a:prstGeom>
          <a:noFill/>
        </p:spPr>
        <p:txBody>
          <a:bodyPr wrap="square" rtlCol="0">
            <a:spAutoFit/>
          </a:bodyPr>
          <a:lstStyle/>
          <a:p>
            <a:pPr algn="ctr"/>
            <a:r>
              <a:rPr lang="es-MX" sz="7200" b="1" dirty="0">
                <a:solidFill>
                  <a:schemeClr val="tx1">
                    <a:lumMod val="65000"/>
                    <a:lumOff val="35000"/>
                  </a:schemeClr>
                </a:solidFill>
                <a:latin typeface="Gotham Black" pitchFamily="50" charset="0"/>
              </a:rPr>
              <a:t>Revisión por la Dirección</a:t>
            </a:r>
            <a:br>
              <a:rPr lang="es-MX" sz="7200" b="1" dirty="0">
                <a:solidFill>
                  <a:schemeClr val="tx1">
                    <a:lumMod val="65000"/>
                    <a:lumOff val="35000"/>
                  </a:schemeClr>
                </a:solidFill>
                <a:latin typeface="Gotham Black" pitchFamily="50" charset="0"/>
              </a:rPr>
            </a:br>
            <a:r>
              <a:rPr lang="es-MX" sz="4000" b="1" dirty="0">
                <a:solidFill>
                  <a:srgbClr val="5F83FD"/>
                </a:solidFill>
                <a:latin typeface="Gotham Black" pitchFamily="50" charset="0"/>
              </a:rPr>
              <a:t>Vigencia 2022</a:t>
            </a:r>
            <a:endParaRPr lang="es-MX" sz="2800" dirty="0">
              <a:solidFill>
                <a:srgbClr val="5F83FD"/>
              </a:solidFill>
              <a:latin typeface="Gotham Black" pitchFamily="50" charset="0"/>
            </a:endParaRPr>
          </a:p>
        </p:txBody>
      </p:sp>
      <p:sp>
        <p:nvSpPr>
          <p:cNvPr id="6" name="TextBox 5">
            <a:extLst>
              <a:ext uri="{FF2B5EF4-FFF2-40B4-BE49-F238E27FC236}">
                <a16:creationId xmlns:a16="http://schemas.microsoft.com/office/drawing/2014/main" id="{8F5A4AF2-3206-BFEA-0E98-A8DD90636EEC}"/>
              </a:ext>
            </a:extLst>
          </p:cNvPr>
          <p:cNvSpPr txBox="1"/>
          <p:nvPr/>
        </p:nvSpPr>
        <p:spPr>
          <a:xfrm>
            <a:off x="5862106" y="5656033"/>
            <a:ext cx="3112880" cy="523220"/>
          </a:xfrm>
          <a:prstGeom prst="rect">
            <a:avLst/>
          </a:prstGeom>
          <a:noFill/>
        </p:spPr>
        <p:txBody>
          <a:bodyPr wrap="square" rtlCol="0">
            <a:spAutoFit/>
          </a:bodyPr>
          <a:lstStyle/>
          <a:p>
            <a:r>
              <a:rPr lang="es-MX" sz="2800" dirty="0">
                <a:solidFill>
                  <a:srgbClr val="8784C7"/>
                </a:solidFill>
              </a:rPr>
              <a:t>Bogotá, Marzo 2023</a:t>
            </a:r>
          </a:p>
        </p:txBody>
      </p:sp>
      <p:pic>
        <p:nvPicPr>
          <p:cNvPr id="3" name="Imagen 2">
            <a:extLst>
              <a:ext uri="{FF2B5EF4-FFF2-40B4-BE49-F238E27FC236}">
                <a16:creationId xmlns:a16="http://schemas.microsoft.com/office/drawing/2014/main" id="{FF4271A5-B8E9-CB29-2ED0-C51ECF1A4743}"/>
              </a:ext>
            </a:extLst>
          </p:cNvPr>
          <p:cNvPicPr>
            <a:picLocks noChangeAspect="1"/>
          </p:cNvPicPr>
          <p:nvPr/>
        </p:nvPicPr>
        <p:blipFill>
          <a:blip r:embed="rId3"/>
          <a:stretch>
            <a:fillRect/>
          </a:stretch>
        </p:blipFill>
        <p:spPr>
          <a:xfrm>
            <a:off x="9146922" y="634953"/>
            <a:ext cx="3045078" cy="599687"/>
          </a:xfrm>
          <a:prstGeom prst="rect">
            <a:avLst/>
          </a:prstGeom>
        </p:spPr>
      </p:pic>
    </p:spTree>
    <p:extLst>
      <p:ext uri="{BB962C8B-B14F-4D97-AF65-F5344CB8AC3E}">
        <p14:creationId xmlns:p14="http://schemas.microsoft.com/office/powerpoint/2010/main" val="128703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6041"/>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1054723" y="532019"/>
            <a:ext cx="9860668" cy="590931"/>
          </a:xfrm>
          <a:prstGeom prst="rect">
            <a:avLst/>
          </a:prstGeom>
          <a:noFill/>
        </p:spPr>
        <p:txBody>
          <a:bodyPr wrap="square" rtlCol="0">
            <a:spAutoFit/>
          </a:bodyPr>
          <a:lstStyle/>
          <a:p>
            <a:pPr algn="ct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Retroalimentación de las Partes Interesadas</a:t>
            </a:r>
          </a:p>
        </p:txBody>
      </p:sp>
      <p:sp>
        <p:nvSpPr>
          <p:cNvPr id="3" name="Rectángulo 2">
            <a:extLst>
              <a:ext uri="{FF2B5EF4-FFF2-40B4-BE49-F238E27FC236}">
                <a16:creationId xmlns:a16="http://schemas.microsoft.com/office/drawing/2014/main" id="{45D0C14F-9C59-8E43-4FF5-478EF5AAF1E2}"/>
              </a:ext>
            </a:extLst>
          </p:cNvPr>
          <p:cNvSpPr/>
          <p:nvPr/>
        </p:nvSpPr>
        <p:spPr>
          <a:xfrm>
            <a:off x="3054669" y="1692374"/>
            <a:ext cx="5860776" cy="461665"/>
          </a:xfrm>
          <a:prstGeom prst="rect">
            <a:avLst/>
          </a:prstGeom>
        </p:spPr>
        <p:txBody>
          <a:bodyPr wrap="square">
            <a:spAutoFit/>
          </a:bodyPr>
          <a:lstStyle/>
          <a:p>
            <a:pPr marL="0" marR="0" lvl="0" indent="0" algn="l" defTabSz="685799"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0066"/>
                </a:solidFill>
                <a:effectLst/>
                <a:uLnTx/>
                <a:uFillTx/>
                <a:latin typeface="+mj-lt"/>
                <a:ea typeface="+mn-ea"/>
                <a:cs typeface="+mn-cs"/>
              </a:rPr>
              <a:t>Mejoramiento en los tiempos de respuesta</a:t>
            </a:r>
          </a:p>
        </p:txBody>
      </p:sp>
      <p:pic>
        <p:nvPicPr>
          <p:cNvPr id="4" name="Gráfico 4" descr="Insignia 1 con relleno sólido">
            <a:extLst>
              <a:ext uri="{FF2B5EF4-FFF2-40B4-BE49-F238E27FC236}">
                <a16:creationId xmlns:a16="http://schemas.microsoft.com/office/drawing/2014/main" id="{11E48960-1A0A-6CBE-8BB9-7252A64CC3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2078" y="1560259"/>
            <a:ext cx="811666" cy="811666"/>
          </a:xfrm>
          <a:prstGeom prst="rect">
            <a:avLst/>
          </a:prstGeom>
        </p:spPr>
      </p:pic>
      <p:sp>
        <p:nvSpPr>
          <p:cNvPr id="7" name="Elipse 6">
            <a:extLst>
              <a:ext uri="{FF2B5EF4-FFF2-40B4-BE49-F238E27FC236}">
                <a16:creationId xmlns:a16="http://schemas.microsoft.com/office/drawing/2014/main" id="{D93CC10E-28C3-4F39-F421-C1B8ABF8379D}"/>
              </a:ext>
            </a:extLst>
          </p:cNvPr>
          <p:cNvSpPr/>
          <p:nvPr/>
        </p:nvSpPr>
        <p:spPr>
          <a:xfrm>
            <a:off x="2728618" y="2431144"/>
            <a:ext cx="689953" cy="71287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99" rtl="0" eaLnBrk="1" fontAlgn="auto" latinLnBrk="0" hangingPunct="1">
              <a:lnSpc>
                <a:spcPct val="100000"/>
              </a:lnSpc>
              <a:spcBef>
                <a:spcPts val="0"/>
              </a:spcBef>
              <a:spcAft>
                <a:spcPts val="0"/>
              </a:spcAft>
              <a:buClrTx/>
              <a:buSzTx/>
              <a:buFontTx/>
              <a:buNone/>
              <a:tabLst/>
              <a:defRPr/>
            </a:pPr>
            <a:r>
              <a:rPr kumimoji="0" lang="es-MX" sz="2700" b="0" i="0" u="none" strike="noStrike" kern="1200" cap="none" spc="0" normalizeH="0" baseline="0" noProof="0" dirty="0">
                <a:ln>
                  <a:noFill/>
                </a:ln>
                <a:solidFill>
                  <a:prstClr val="white"/>
                </a:solidFill>
                <a:effectLst/>
                <a:uLnTx/>
                <a:uFillTx/>
                <a:latin typeface="Montserrat"/>
                <a:ea typeface="+mn-ea"/>
                <a:cs typeface="+mn-cs"/>
              </a:rPr>
              <a:t>2</a:t>
            </a:r>
          </a:p>
        </p:txBody>
      </p:sp>
      <p:sp>
        <p:nvSpPr>
          <p:cNvPr id="8" name="Elipse 7">
            <a:extLst>
              <a:ext uri="{FF2B5EF4-FFF2-40B4-BE49-F238E27FC236}">
                <a16:creationId xmlns:a16="http://schemas.microsoft.com/office/drawing/2014/main" id="{27EC2F89-6EC3-630F-0316-101D642DE3DE}"/>
              </a:ext>
            </a:extLst>
          </p:cNvPr>
          <p:cNvSpPr/>
          <p:nvPr/>
        </p:nvSpPr>
        <p:spPr>
          <a:xfrm>
            <a:off x="3017352" y="3463289"/>
            <a:ext cx="650775" cy="712878"/>
          </a:xfrm>
          <a:prstGeom prst="ellipse">
            <a:avLst/>
          </a:prstGeom>
          <a:solidFill>
            <a:srgbClr val="00B0F0"/>
          </a:solidFill>
          <a:ln>
            <a:solidFill>
              <a:srgbClr val="39C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99" rtl="0" eaLnBrk="1" fontAlgn="auto" latinLnBrk="0" hangingPunct="1">
              <a:lnSpc>
                <a:spcPct val="100000"/>
              </a:lnSpc>
              <a:spcBef>
                <a:spcPts val="0"/>
              </a:spcBef>
              <a:spcAft>
                <a:spcPts val="0"/>
              </a:spcAft>
              <a:buClrTx/>
              <a:buSzTx/>
              <a:buFontTx/>
              <a:buNone/>
              <a:tabLst/>
              <a:defRPr/>
            </a:pPr>
            <a:r>
              <a:rPr kumimoji="0" lang="es-MX" sz="2700" b="0" i="0" u="none" strike="noStrike" kern="1200" cap="none" spc="0" normalizeH="0" baseline="0" noProof="0" dirty="0">
                <a:ln>
                  <a:noFill/>
                </a:ln>
                <a:solidFill>
                  <a:prstClr val="white"/>
                </a:solidFill>
                <a:effectLst/>
                <a:uLnTx/>
                <a:uFillTx/>
                <a:latin typeface="Montserrat"/>
                <a:ea typeface="+mn-ea"/>
                <a:cs typeface="+mn-cs"/>
              </a:rPr>
              <a:t>3</a:t>
            </a:r>
          </a:p>
        </p:txBody>
      </p:sp>
      <p:sp>
        <p:nvSpPr>
          <p:cNvPr id="9" name="Elipse 8">
            <a:extLst>
              <a:ext uri="{FF2B5EF4-FFF2-40B4-BE49-F238E27FC236}">
                <a16:creationId xmlns:a16="http://schemas.microsoft.com/office/drawing/2014/main" id="{21E4173B-66FF-B7D5-44D7-5E036DC90083}"/>
              </a:ext>
            </a:extLst>
          </p:cNvPr>
          <p:cNvSpPr/>
          <p:nvPr/>
        </p:nvSpPr>
        <p:spPr>
          <a:xfrm>
            <a:off x="3315433" y="4434816"/>
            <a:ext cx="689953" cy="706650"/>
          </a:xfrm>
          <a:prstGeom prst="ellipse">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99" rtl="0" eaLnBrk="1" fontAlgn="auto" latinLnBrk="0" hangingPunct="1">
              <a:lnSpc>
                <a:spcPct val="100000"/>
              </a:lnSpc>
              <a:spcBef>
                <a:spcPts val="0"/>
              </a:spcBef>
              <a:spcAft>
                <a:spcPts val="0"/>
              </a:spcAft>
              <a:buClrTx/>
              <a:buSzTx/>
              <a:buFontTx/>
              <a:buNone/>
              <a:tabLst/>
              <a:defRPr/>
            </a:pPr>
            <a:r>
              <a:rPr kumimoji="0" lang="es-MX" sz="2700" b="0" i="0" u="none" strike="noStrike" kern="1200" cap="none" spc="0" normalizeH="0" baseline="0" noProof="0" dirty="0">
                <a:ln>
                  <a:noFill/>
                </a:ln>
                <a:solidFill>
                  <a:prstClr val="white"/>
                </a:solidFill>
                <a:effectLst/>
                <a:uLnTx/>
                <a:uFillTx/>
                <a:latin typeface="Montserrat"/>
                <a:ea typeface="+mn-ea"/>
                <a:cs typeface="+mn-cs"/>
              </a:rPr>
              <a:t>4</a:t>
            </a:r>
          </a:p>
        </p:txBody>
      </p:sp>
      <p:sp>
        <p:nvSpPr>
          <p:cNvPr id="11" name="Elipse 10">
            <a:extLst>
              <a:ext uri="{FF2B5EF4-FFF2-40B4-BE49-F238E27FC236}">
                <a16:creationId xmlns:a16="http://schemas.microsoft.com/office/drawing/2014/main" id="{8718E756-D488-A972-A313-84EB741CEDE8}"/>
              </a:ext>
            </a:extLst>
          </p:cNvPr>
          <p:cNvSpPr/>
          <p:nvPr/>
        </p:nvSpPr>
        <p:spPr>
          <a:xfrm>
            <a:off x="3660410" y="5400115"/>
            <a:ext cx="715540" cy="6770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99" rtl="0" eaLnBrk="1" fontAlgn="auto" latinLnBrk="0" hangingPunct="1">
              <a:lnSpc>
                <a:spcPct val="100000"/>
              </a:lnSpc>
              <a:spcBef>
                <a:spcPts val="0"/>
              </a:spcBef>
              <a:spcAft>
                <a:spcPts val="0"/>
              </a:spcAft>
              <a:buClrTx/>
              <a:buSzTx/>
              <a:buFontTx/>
              <a:buNone/>
              <a:tabLst/>
              <a:defRPr/>
            </a:pPr>
            <a:r>
              <a:rPr kumimoji="0" lang="es-MX" sz="2700" b="0" i="0" u="none" strike="noStrike" kern="1200" cap="none" spc="0" normalizeH="0" baseline="0" noProof="0" dirty="0">
                <a:ln>
                  <a:noFill/>
                </a:ln>
                <a:solidFill>
                  <a:prstClr val="white"/>
                </a:solidFill>
                <a:effectLst/>
                <a:uLnTx/>
                <a:uFillTx/>
                <a:latin typeface="Montserrat"/>
                <a:ea typeface="+mn-ea"/>
                <a:cs typeface="+mn-cs"/>
              </a:rPr>
              <a:t>5</a:t>
            </a:r>
          </a:p>
        </p:txBody>
      </p:sp>
      <p:sp>
        <p:nvSpPr>
          <p:cNvPr id="12" name="Rectángulo 11">
            <a:extLst>
              <a:ext uri="{FF2B5EF4-FFF2-40B4-BE49-F238E27FC236}">
                <a16:creationId xmlns:a16="http://schemas.microsoft.com/office/drawing/2014/main" id="{BC8E1227-6DD9-A0FB-8655-D57F69272DD9}"/>
              </a:ext>
            </a:extLst>
          </p:cNvPr>
          <p:cNvSpPr/>
          <p:nvPr/>
        </p:nvSpPr>
        <p:spPr>
          <a:xfrm>
            <a:off x="4195109" y="4558702"/>
            <a:ext cx="4823722" cy="461665"/>
          </a:xfrm>
          <a:prstGeom prst="rect">
            <a:avLst/>
          </a:prstGeom>
        </p:spPr>
        <p:txBody>
          <a:bodyPr wrap="square">
            <a:spAutoFit/>
          </a:bodyPr>
          <a:lstStyle/>
          <a:p>
            <a:pPr defTabSz="685799"/>
            <a:r>
              <a:rPr lang="es-ES" sz="2400" dirty="0">
                <a:solidFill>
                  <a:srgbClr val="000066"/>
                </a:solidFill>
                <a:latin typeface="+mj-lt"/>
              </a:rPr>
              <a:t>Mayor interacción con la ciudadanía </a:t>
            </a:r>
          </a:p>
        </p:txBody>
      </p:sp>
      <p:sp>
        <p:nvSpPr>
          <p:cNvPr id="13" name="Rectángulo 12">
            <a:extLst>
              <a:ext uri="{FF2B5EF4-FFF2-40B4-BE49-F238E27FC236}">
                <a16:creationId xmlns:a16="http://schemas.microsoft.com/office/drawing/2014/main" id="{DF8360CB-50B5-EDA6-1160-DC75BC36845C}"/>
              </a:ext>
            </a:extLst>
          </p:cNvPr>
          <p:cNvSpPr/>
          <p:nvPr/>
        </p:nvSpPr>
        <p:spPr>
          <a:xfrm>
            <a:off x="3817049" y="3527613"/>
            <a:ext cx="5579843" cy="461665"/>
          </a:xfrm>
          <a:prstGeom prst="rect">
            <a:avLst/>
          </a:prstGeom>
        </p:spPr>
        <p:txBody>
          <a:bodyPr wrap="square">
            <a:spAutoFit/>
          </a:bodyPr>
          <a:lstStyle/>
          <a:p>
            <a:pPr defTabSz="685799"/>
            <a:r>
              <a:rPr lang="es-ES" sz="2400" dirty="0">
                <a:solidFill>
                  <a:srgbClr val="000066"/>
                </a:solidFill>
                <a:latin typeface="+mj-lt"/>
              </a:rPr>
              <a:t>Mejoramiento en la calidad de la respuesta  </a:t>
            </a:r>
            <a:endParaRPr lang="en-US" sz="2400" dirty="0">
              <a:solidFill>
                <a:srgbClr val="000066"/>
              </a:solidFill>
              <a:latin typeface="+mj-lt"/>
            </a:endParaRPr>
          </a:p>
        </p:txBody>
      </p:sp>
      <p:sp>
        <p:nvSpPr>
          <p:cNvPr id="14" name="Rectángulo 13">
            <a:extLst>
              <a:ext uri="{FF2B5EF4-FFF2-40B4-BE49-F238E27FC236}">
                <a16:creationId xmlns:a16="http://schemas.microsoft.com/office/drawing/2014/main" id="{FBFACBAA-5602-1F1B-D0DC-B0C0DD34BB2C}"/>
              </a:ext>
            </a:extLst>
          </p:cNvPr>
          <p:cNvSpPr/>
          <p:nvPr/>
        </p:nvSpPr>
        <p:spPr>
          <a:xfrm>
            <a:off x="3466697" y="2556193"/>
            <a:ext cx="5419421" cy="461665"/>
          </a:xfrm>
          <a:prstGeom prst="rect">
            <a:avLst/>
          </a:prstGeom>
        </p:spPr>
        <p:txBody>
          <a:bodyPr wrap="square">
            <a:spAutoFit/>
          </a:bodyPr>
          <a:lstStyle/>
          <a:p>
            <a:pPr defTabSz="685799"/>
            <a:r>
              <a:rPr lang="es-ES" sz="2400" dirty="0">
                <a:solidFill>
                  <a:srgbClr val="000066"/>
                </a:solidFill>
                <a:latin typeface="+mj-lt"/>
              </a:rPr>
              <a:t>Mejoramiento en los canales de atención</a:t>
            </a:r>
            <a:endParaRPr lang="en-US" sz="2400" dirty="0">
              <a:solidFill>
                <a:srgbClr val="000066"/>
              </a:solidFill>
              <a:latin typeface="+mj-lt"/>
            </a:endParaRPr>
          </a:p>
        </p:txBody>
      </p:sp>
      <p:sp>
        <p:nvSpPr>
          <p:cNvPr id="15" name="Rectángulo 14">
            <a:extLst>
              <a:ext uri="{FF2B5EF4-FFF2-40B4-BE49-F238E27FC236}">
                <a16:creationId xmlns:a16="http://schemas.microsoft.com/office/drawing/2014/main" id="{4BE733EC-AA35-7E87-FC5C-E411C6476FB6}"/>
              </a:ext>
            </a:extLst>
          </p:cNvPr>
          <p:cNvSpPr/>
          <p:nvPr/>
        </p:nvSpPr>
        <p:spPr>
          <a:xfrm>
            <a:off x="4472202" y="5491744"/>
            <a:ext cx="4462042" cy="461665"/>
          </a:xfrm>
          <a:prstGeom prst="rect">
            <a:avLst/>
          </a:prstGeom>
        </p:spPr>
        <p:txBody>
          <a:bodyPr wrap="square">
            <a:spAutoFit/>
          </a:bodyPr>
          <a:lstStyle/>
          <a:p>
            <a:pPr defTabSz="685799"/>
            <a:r>
              <a:rPr lang="es-ES" sz="2400" dirty="0">
                <a:solidFill>
                  <a:srgbClr val="000066"/>
                </a:solidFill>
                <a:latin typeface="+mj-lt"/>
              </a:rPr>
              <a:t>Actualización de la página web</a:t>
            </a:r>
            <a:endParaRPr lang="en-US" sz="2400" dirty="0">
              <a:solidFill>
                <a:srgbClr val="000066"/>
              </a:solidFill>
              <a:latin typeface="+mj-lt"/>
            </a:endParaRPr>
          </a:p>
        </p:txBody>
      </p:sp>
    </p:spTree>
    <p:extLst>
      <p:ext uri="{BB962C8B-B14F-4D97-AF65-F5344CB8AC3E}">
        <p14:creationId xmlns:p14="http://schemas.microsoft.com/office/powerpoint/2010/main" val="353883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F315B7-7395-ADF3-B1AD-40C357EF4A4C}"/>
              </a:ext>
            </a:extLst>
          </p:cNvPr>
          <p:cNvPicPr>
            <a:picLocks noChangeAspect="1"/>
          </p:cNvPicPr>
          <p:nvPr/>
        </p:nvPicPr>
        <p:blipFill rotWithShape="1">
          <a:blip r:embed="rId3">
            <a:extLst>
              <a:ext uri="{28A0092B-C50C-407E-A947-70E740481C1C}">
                <a14:useLocalDpi xmlns:a14="http://schemas.microsoft.com/office/drawing/2010/main" val="0"/>
              </a:ext>
            </a:extLst>
          </a:blip>
          <a:srcRect t="2221" b="7685"/>
          <a:stretch/>
        </p:blipFill>
        <p:spPr>
          <a:xfrm rot="10800000">
            <a:off x="8601" y="10414"/>
            <a:ext cx="12192000" cy="6847585"/>
          </a:xfrm>
          <a:prstGeom prst="rect">
            <a:avLst/>
          </a:prstGeom>
        </p:spPr>
      </p:pic>
      <p:sp>
        <p:nvSpPr>
          <p:cNvPr id="29" name="Título 1">
            <a:extLst>
              <a:ext uri="{FF2B5EF4-FFF2-40B4-BE49-F238E27FC236}">
                <a16:creationId xmlns:a16="http://schemas.microsoft.com/office/drawing/2014/main" id="{ADD80926-4C53-DB4B-FB09-FAC5A251AD3E}"/>
              </a:ext>
            </a:extLst>
          </p:cNvPr>
          <p:cNvSpPr>
            <a:spLocks noGrp="1"/>
          </p:cNvSpPr>
          <p:nvPr>
            <p:ph type="title"/>
          </p:nvPr>
        </p:nvSpPr>
        <p:spPr>
          <a:xfrm>
            <a:off x="763374" y="739393"/>
            <a:ext cx="10945872" cy="679407"/>
          </a:xfrm>
        </p:spPr>
        <p:txBody>
          <a:bodyPr>
            <a:noAutofit/>
          </a:bodyPr>
          <a:lstStyle/>
          <a:p>
            <a:pPr algn="ct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Cumplimiento de los objetivos de calidad 2022</a:t>
            </a:r>
          </a:p>
        </p:txBody>
      </p:sp>
      <p:grpSp>
        <p:nvGrpSpPr>
          <p:cNvPr id="75" name="Grupo 74">
            <a:extLst>
              <a:ext uri="{FF2B5EF4-FFF2-40B4-BE49-F238E27FC236}">
                <a16:creationId xmlns:a16="http://schemas.microsoft.com/office/drawing/2014/main" id="{74DE920D-DE85-6DAF-E371-1620B99E9C2F}"/>
              </a:ext>
            </a:extLst>
          </p:cNvPr>
          <p:cNvGrpSpPr>
            <a:grpSpLocks noChangeAspect="1"/>
          </p:cNvGrpSpPr>
          <p:nvPr/>
        </p:nvGrpSpPr>
        <p:grpSpPr>
          <a:xfrm>
            <a:off x="110201" y="2345917"/>
            <a:ext cx="4574901" cy="3848120"/>
            <a:chOff x="6465456" y="2405479"/>
            <a:chExt cx="4493914" cy="3780001"/>
          </a:xfrm>
        </p:grpSpPr>
        <p:sp>
          <p:nvSpPr>
            <p:cNvPr id="76" name="Google Shape;1382;p36">
              <a:extLst>
                <a:ext uri="{FF2B5EF4-FFF2-40B4-BE49-F238E27FC236}">
                  <a16:creationId xmlns:a16="http://schemas.microsoft.com/office/drawing/2014/main" id="{9CA93F3A-F14F-C204-C721-CEBC89A3DE8C}"/>
                </a:ext>
              </a:extLst>
            </p:cNvPr>
            <p:cNvSpPr/>
            <p:nvPr/>
          </p:nvSpPr>
          <p:spPr>
            <a:xfrm>
              <a:off x="9637694" y="3449820"/>
              <a:ext cx="1321676" cy="2513967"/>
            </a:xfrm>
            <a:custGeom>
              <a:avLst/>
              <a:gdLst/>
              <a:ahLst/>
              <a:cxnLst/>
              <a:rect l="l" t="t" r="r" b="b"/>
              <a:pathLst>
                <a:path w="41768" h="79447" extrusionOk="0">
                  <a:moveTo>
                    <a:pt x="16683" y="1"/>
                  </a:moveTo>
                  <a:cubicBezTo>
                    <a:pt x="15092" y="1"/>
                    <a:pt x="13473" y="260"/>
                    <a:pt x="11883" y="805"/>
                  </a:cubicBezTo>
                  <a:cubicBezTo>
                    <a:pt x="4132" y="3449"/>
                    <a:pt x="0" y="11878"/>
                    <a:pt x="2656" y="19617"/>
                  </a:cubicBezTo>
                  <a:cubicBezTo>
                    <a:pt x="2965" y="20534"/>
                    <a:pt x="3358" y="21403"/>
                    <a:pt x="3822" y="22213"/>
                  </a:cubicBezTo>
                  <a:cubicBezTo>
                    <a:pt x="6668" y="29261"/>
                    <a:pt x="17038" y="53252"/>
                    <a:pt x="1393" y="79446"/>
                  </a:cubicBezTo>
                  <a:cubicBezTo>
                    <a:pt x="1393" y="79446"/>
                    <a:pt x="41768" y="59432"/>
                    <a:pt x="31278" y="12331"/>
                  </a:cubicBezTo>
                  <a:cubicBezTo>
                    <a:pt x="31147" y="11557"/>
                    <a:pt x="30957" y="10795"/>
                    <a:pt x="30695" y="10033"/>
                  </a:cubicBezTo>
                  <a:cubicBezTo>
                    <a:pt x="28585" y="3874"/>
                    <a:pt x="22838" y="1"/>
                    <a:pt x="16683"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394;p36">
              <a:extLst>
                <a:ext uri="{FF2B5EF4-FFF2-40B4-BE49-F238E27FC236}">
                  <a16:creationId xmlns:a16="http://schemas.microsoft.com/office/drawing/2014/main" id="{2A429D02-1154-D78F-ED32-C2A1627681E4}"/>
                </a:ext>
              </a:extLst>
            </p:cNvPr>
            <p:cNvSpPr/>
            <p:nvPr/>
          </p:nvSpPr>
          <p:spPr>
            <a:xfrm>
              <a:off x="7512437" y="4997558"/>
              <a:ext cx="2620727" cy="1187922"/>
            </a:xfrm>
            <a:custGeom>
              <a:avLst/>
              <a:gdLst/>
              <a:ahLst/>
              <a:cxnLst/>
              <a:rect l="l" t="t" r="r" b="b"/>
              <a:pathLst>
                <a:path w="82821" h="37541" extrusionOk="0">
                  <a:moveTo>
                    <a:pt x="66075" y="0"/>
                  </a:moveTo>
                  <a:cubicBezTo>
                    <a:pt x="62907" y="0"/>
                    <a:pt x="59716" y="1012"/>
                    <a:pt x="57019" y="3102"/>
                  </a:cubicBezTo>
                  <a:cubicBezTo>
                    <a:pt x="56245" y="3697"/>
                    <a:pt x="55567" y="4352"/>
                    <a:pt x="54948" y="5055"/>
                  </a:cubicBezTo>
                  <a:cubicBezTo>
                    <a:pt x="50045" y="9288"/>
                    <a:pt x="35321" y="22638"/>
                    <a:pt x="12657" y="22638"/>
                  </a:cubicBezTo>
                  <a:cubicBezTo>
                    <a:pt x="8679" y="22638"/>
                    <a:pt x="4457" y="22227"/>
                    <a:pt x="0" y="21283"/>
                  </a:cubicBezTo>
                  <a:lnTo>
                    <a:pt x="0" y="21283"/>
                  </a:lnTo>
                  <a:cubicBezTo>
                    <a:pt x="1" y="21283"/>
                    <a:pt x="16405" y="37541"/>
                    <a:pt x="40833" y="37541"/>
                  </a:cubicBezTo>
                  <a:cubicBezTo>
                    <a:pt x="50525" y="37541"/>
                    <a:pt x="61481" y="34981"/>
                    <a:pt x="73176" y="27831"/>
                  </a:cubicBezTo>
                  <a:cubicBezTo>
                    <a:pt x="73867" y="27462"/>
                    <a:pt x="74521" y="27034"/>
                    <a:pt x="75164" y="26534"/>
                  </a:cubicBezTo>
                  <a:cubicBezTo>
                    <a:pt x="81630" y="21521"/>
                    <a:pt x="82820" y="12222"/>
                    <a:pt x="77808" y="5745"/>
                  </a:cubicBezTo>
                  <a:cubicBezTo>
                    <a:pt x="74886" y="1976"/>
                    <a:pt x="70503" y="0"/>
                    <a:pt x="66075"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395;p36">
              <a:extLst>
                <a:ext uri="{FF2B5EF4-FFF2-40B4-BE49-F238E27FC236}">
                  <a16:creationId xmlns:a16="http://schemas.microsoft.com/office/drawing/2014/main" id="{102D6FF8-7387-2D94-CA40-2B35617FBFDF}"/>
                </a:ext>
              </a:extLst>
            </p:cNvPr>
            <p:cNvSpPr/>
            <p:nvPr/>
          </p:nvSpPr>
          <p:spPr>
            <a:xfrm>
              <a:off x="9105534" y="4997450"/>
              <a:ext cx="974741" cy="975107"/>
            </a:xfrm>
            <a:custGeom>
              <a:avLst/>
              <a:gdLst/>
              <a:ahLst/>
              <a:cxnLst/>
              <a:rect l="l" t="t" r="r" b="b"/>
              <a:pathLst>
                <a:path w="29410" h="29421" extrusionOk="0">
                  <a:moveTo>
                    <a:pt x="14705" y="0"/>
                  </a:moveTo>
                  <a:cubicBezTo>
                    <a:pt x="6585" y="0"/>
                    <a:pt x="1" y="6584"/>
                    <a:pt x="1" y="14704"/>
                  </a:cubicBezTo>
                  <a:cubicBezTo>
                    <a:pt x="1" y="22836"/>
                    <a:pt x="6585" y="29420"/>
                    <a:pt x="14705" y="29420"/>
                  </a:cubicBezTo>
                  <a:cubicBezTo>
                    <a:pt x="22825" y="29420"/>
                    <a:pt x="29409" y="22836"/>
                    <a:pt x="29409" y="14704"/>
                  </a:cubicBezTo>
                  <a:cubicBezTo>
                    <a:pt x="29409" y="6584"/>
                    <a:pt x="22825" y="0"/>
                    <a:pt x="14705" y="0"/>
                  </a:cubicBezTo>
                  <a:close/>
                </a:path>
              </a:pathLst>
            </a:custGeom>
            <a:solidFill>
              <a:srgbClr val="FCBD24"/>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415;p36">
              <a:extLst>
                <a:ext uri="{FF2B5EF4-FFF2-40B4-BE49-F238E27FC236}">
                  <a16:creationId xmlns:a16="http://schemas.microsoft.com/office/drawing/2014/main" id="{5307D1BF-DA1E-F344-13AD-CBE02087167D}"/>
                </a:ext>
              </a:extLst>
            </p:cNvPr>
            <p:cNvSpPr/>
            <p:nvPr/>
          </p:nvSpPr>
          <p:spPr>
            <a:xfrm>
              <a:off x="6465456" y="3523138"/>
              <a:ext cx="2026182" cy="2381951"/>
            </a:xfrm>
            <a:custGeom>
              <a:avLst/>
              <a:gdLst/>
              <a:ahLst/>
              <a:cxnLst/>
              <a:rect l="l" t="t" r="r" b="b"/>
              <a:pathLst>
                <a:path w="64032" h="75275" extrusionOk="0">
                  <a:moveTo>
                    <a:pt x="19752" y="1"/>
                  </a:moveTo>
                  <a:lnTo>
                    <a:pt x="19752" y="1"/>
                  </a:lnTo>
                  <a:cubicBezTo>
                    <a:pt x="19752" y="2"/>
                    <a:pt x="0" y="40554"/>
                    <a:pt x="37135" y="71366"/>
                  </a:cubicBezTo>
                  <a:cubicBezTo>
                    <a:pt x="37707" y="71890"/>
                    <a:pt x="38338" y="72378"/>
                    <a:pt x="39005" y="72831"/>
                  </a:cubicBezTo>
                  <a:cubicBezTo>
                    <a:pt x="41515" y="74484"/>
                    <a:pt x="44343" y="75274"/>
                    <a:pt x="47140" y="75274"/>
                  </a:cubicBezTo>
                  <a:cubicBezTo>
                    <a:pt x="51958" y="75274"/>
                    <a:pt x="56683" y="72928"/>
                    <a:pt x="59531" y="68604"/>
                  </a:cubicBezTo>
                  <a:cubicBezTo>
                    <a:pt x="64032" y="61758"/>
                    <a:pt x="62139" y="52578"/>
                    <a:pt x="55304" y="48078"/>
                  </a:cubicBezTo>
                  <a:cubicBezTo>
                    <a:pt x="54495" y="47542"/>
                    <a:pt x="53649" y="47102"/>
                    <a:pt x="52792" y="46744"/>
                  </a:cubicBezTo>
                  <a:cubicBezTo>
                    <a:pt x="46220" y="42911"/>
                    <a:pt x="23431" y="30290"/>
                    <a:pt x="1975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419;p36">
              <a:extLst>
                <a:ext uri="{FF2B5EF4-FFF2-40B4-BE49-F238E27FC236}">
                  <a16:creationId xmlns:a16="http://schemas.microsoft.com/office/drawing/2014/main" id="{0C955E7A-D83C-136F-8A35-66D66B515A3A}"/>
                </a:ext>
              </a:extLst>
            </p:cNvPr>
            <p:cNvSpPr/>
            <p:nvPr/>
          </p:nvSpPr>
          <p:spPr>
            <a:xfrm>
              <a:off x="7475304" y="4944050"/>
              <a:ext cx="974708" cy="974709"/>
            </a:xfrm>
            <a:custGeom>
              <a:avLst/>
              <a:gdLst/>
              <a:ahLst/>
              <a:cxnLst/>
              <a:rect l="l" t="t" r="r" b="b"/>
              <a:pathLst>
                <a:path w="29409" h="29409" extrusionOk="0">
                  <a:moveTo>
                    <a:pt x="14704" y="0"/>
                  </a:moveTo>
                  <a:cubicBezTo>
                    <a:pt x="6584" y="0"/>
                    <a:pt x="0" y="6584"/>
                    <a:pt x="0" y="14705"/>
                  </a:cubicBezTo>
                  <a:cubicBezTo>
                    <a:pt x="0" y="22825"/>
                    <a:pt x="6584" y="29409"/>
                    <a:pt x="14704" y="29409"/>
                  </a:cubicBezTo>
                  <a:cubicBezTo>
                    <a:pt x="22824" y="29409"/>
                    <a:pt x="29408" y="22825"/>
                    <a:pt x="29408" y="14705"/>
                  </a:cubicBezTo>
                  <a:cubicBezTo>
                    <a:pt x="29408" y="6584"/>
                    <a:pt x="22824" y="0"/>
                    <a:pt x="14704" y="0"/>
                  </a:cubicBezTo>
                  <a:close/>
                </a:path>
              </a:pathLst>
            </a:custGeom>
            <a:solidFill>
              <a:srgbClr val="4949E7"/>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1" name="Google Shape;1427;p36">
              <a:extLst>
                <a:ext uri="{FF2B5EF4-FFF2-40B4-BE49-F238E27FC236}">
                  <a16:creationId xmlns:a16="http://schemas.microsoft.com/office/drawing/2014/main" id="{DC88CC47-E434-3405-7648-4D6E9C2FA13E}"/>
                </a:ext>
              </a:extLst>
            </p:cNvPr>
            <p:cNvGrpSpPr/>
            <p:nvPr/>
          </p:nvGrpSpPr>
          <p:grpSpPr>
            <a:xfrm>
              <a:off x="6935232" y="2419798"/>
              <a:ext cx="2046940" cy="1936192"/>
              <a:chOff x="3167925" y="1267563"/>
              <a:chExt cx="1617200" cy="1529700"/>
            </a:xfrm>
          </p:grpSpPr>
          <p:sp>
            <p:nvSpPr>
              <p:cNvPr id="110" name="Google Shape;1431;p36">
                <a:extLst>
                  <a:ext uri="{FF2B5EF4-FFF2-40B4-BE49-F238E27FC236}">
                    <a16:creationId xmlns:a16="http://schemas.microsoft.com/office/drawing/2014/main" id="{0A50F4D9-98BE-6FE1-0B34-3F898E7636CF}"/>
                  </a:ext>
                </a:extLst>
              </p:cNvPr>
              <p:cNvSpPr/>
              <p:nvPr/>
            </p:nvSpPr>
            <p:spPr>
              <a:xfrm>
                <a:off x="3167925" y="1267563"/>
                <a:ext cx="1617200" cy="1515225"/>
              </a:xfrm>
              <a:custGeom>
                <a:avLst/>
                <a:gdLst/>
                <a:ahLst/>
                <a:cxnLst/>
                <a:rect l="l" t="t" r="r" b="b"/>
                <a:pathLst>
                  <a:path w="64688" h="60609" extrusionOk="0">
                    <a:moveTo>
                      <a:pt x="60103" y="0"/>
                    </a:moveTo>
                    <a:cubicBezTo>
                      <a:pt x="48259" y="0"/>
                      <a:pt x="16608" y="3546"/>
                      <a:pt x="2823" y="39833"/>
                    </a:cubicBezTo>
                    <a:cubicBezTo>
                      <a:pt x="2513" y="40548"/>
                      <a:pt x="2251" y="41298"/>
                      <a:pt x="2049" y="42084"/>
                    </a:cubicBezTo>
                    <a:cubicBezTo>
                      <a:pt x="1" y="50001"/>
                      <a:pt x="4763" y="58086"/>
                      <a:pt x="12681" y="60134"/>
                    </a:cubicBezTo>
                    <a:cubicBezTo>
                      <a:pt x="13925" y="60455"/>
                      <a:pt x="15174" y="60609"/>
                      <a:pt x="16402" y="60609"/>
                    </a:cubicBezTo>
                    <a:cubicBezTo>
                      <a:pt x="22999" y="60609"/>
                      <a:pt x="29016" y="56174"/>
                      <a:pt x="30743" y="49489"/>
                    </a:cubicBezTo>
                    <a:cubicBezTo>
                      <a:pt x="30981" y="48549"/>
                      <a:pt x="31124" y="47608"/>
                      <a:pt x="31183" y="46679"/>
                    </a:cubicBezTo>
                    <a:cubicBezTo>
                      <a:pt x="32684" y="39226"/>
                      <a:pt x="37220" y="13485"/>
                      <a:pt x="64688" y="210"/>
                    </a:cubicBezTo>
                    <a:cubicBezTo>
                      <a:pt x="64688" y="210"/>
                      <a:pt x="62979" y="0"/>
                      <a:pt x="60103"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432;p36">
                <a:extLst>
                  <a:ext uri="{FF2B5EF4-FFF2-40B4-BE49-F238E27FC236}">
                    <a16:creationId xmlns:a16="http://schemas.microsoft.com/office/drawing/2014/main" id="{A1EDF3E0-5171-7BBC-89D4-9A9254C53727}"/>
                  </a:ext>
                </a:extLst>
              </p:cNvPr>
              <p:cNvSpPr/>
              <p:nvPr/>
            </p:nvSpPr>
            <p:spPr>
              <a:xfrm>
                <a:off x="3199025" y="2027188"/>
                <a:ext cx="770101" cy="770075"/>
              </a:xfrm>
              <a:custGeom>
                <a:avLst/>
                <a:gdLst/>
                <a:ahLst/>
                <a:cxnLst/>
                <a:rect l="l" t="t" r="r" b="b"/>
                <a:pathLst>
                  <a:path w="29410" h="29409" extrusionOk="0">
                    <a:moveTo>
                      <a:pt x="14705" y="0"/>
                    </a:moveTo>
                    <a:cubicBezTo>
                      <a:pt x="6585" y="0"/>
                      <a:pt x="1" y="6584"/>
                      <a:pt x="1" y="14705"/>
                    </a:cubicBezTo>
                    <a:cubicBezTo>
                      <a:pt x="1" y="22825"/>
                      <a:pt x="6585" y="29409"/>
                      <a:pt x="14705" y="29409"/>
                    </a:cubicBezTo>
                    <a:cubicBezTo>
                      <a:pt x="22825" y="29409"/>
                      <a:pt x="29409" y="22825"/>
                      <a:pt x="29409" y="14705"/>
                    </a:cubicBezTo>
                    <a:cubicBezTo>
                      <a:pt x="29409" y="6584"/>
                      <a:pt x="22825" y="0"/>
                      <a:pt x="14705" y="0"/>
                    </a:cubicBezTo>
                    <a:close/>
                  </a:path>
                </a:pathLst>
              </a:custGeom>
              <a:solidFill>
                <a:srgbClr val="5EB2FC"/>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 name="Google Shape;1372;p36">
              <a:extLst>
                <a:ext uri="{FF2B5EF4-FFF2-40B4-BE49-F238E27FC236}">
                  <a16:creationId xmlns:a16="http://schemas.microsoft.com/office/drawing/2014/main" id="{5F0A5F52-38FF-49C2-F185-637EB4C99468}"/>
                </a:ext>
              </a:extLst>
            </p:cNvPr>
            <p:cNvGrpSpPr/>
            <p:nvPr/>
          </p:nvGrpSpPr>
          <p:grpSpPr>
            <a:xfrm>
              <a:off x="8395349" y="2405479"/>
              <a:ext cx="2261481" cy="1590884"/>
              <a:chOff x="4321501" y="1256250"/>
              <a:chExt cx="1786700" cy="1256888"/>
            </a:xfrm>
          </p:grpSpPr>
          <p:sp>
            <p:nvSpPr>
              <p:cNvPr id="108" name="Google Shape;1376;p36">
                <a:extLst>
                  <a:ext uri="{FF2B5EF4-FFF2-40B4-BE49-F238E27FC236}">
                    <a16:creationId xmlns:a16="http://schemas.microsoft.com/office/drawing/2014/main" id="{AB2C1915-9CE5-E4B0-5882-C0C94FD1B819}"/>
                  </a:ext>
                </a:extLst>
              </p:cNvPr>
              <p:cNvSpPr/>
              <p:nvPr/>
            </p:nvSpPr>
            <p:spPr>
              <a:xfrm>
                <a:off x="4335950" y="1265938"/>
                <a:ext cx="1772250" cy="1247200"/>
              </a:xfrm>
              <a:custGeom>
                <a:avLst/>
                <a:gdLst/>
                <a:ahLst/>
                <a:cxnLst/>
                <a:rect l="l" t="t" r="r" b="b"/>
                <a:pathLst>
                  <a:path w="70890" h="49888" extrusionOk="0">
                    <a:moveTo>
                      <a:pt x="14823" y="1"/>
                    </a:moveTo>
                    <a:cubicBezTo>
                      <a:pt x="6632" y="1"/>
                      <a:pt x="0" y="6632"/>
                      <a:pt x="0" y="14824"/>
                    </a:cubicBezTo>
                    <a:cubicBezTo>
                      <a:pt x="0" y="23003"/>
                      <a:pt x="6632" y="29635"/>
                      <a:pt x="14823" y="29635"/>
                    </a:cubicBezTo>
                    <a:cubicBezTo>
                      <a:pt x="15788" y="29635"/>
                      <a:pt x="16740" y="29540"/>
                      <a:pt x="17657" y="29361"/>
                    </a:cubicBezTo>
                    <a:cubicBezTo>
                      <a:pt x="19256" y="29276"/>
                      <a:pt x="21668" y="29105"/>
                      <a:pt x="24663" y="29105"/>
                    </a:cubicBezTo>
                    <a:cubicBezTo>
                      <a:pt x="35890" y="29105"/>
                      <a:pt x="55315" y="31512"/>
                      <a:pt x="70890" y="49888"/>
                    </a:cubicBezTo>
                    <a:lnTo>
                      <a:pt x="70890" y="49888"/>
                    </a:lnTo>
                    <a:cubicBezTo>
                      <a:pt x="70890" y="49888"/>
                      <a:pt x="65139" y="5513"/>
                      <a:pt x="17181" y="191"/>
                    </a:cubicBezTo>
                    <a:cubicBezTo>
                      <a:pt x="16419" y="72"/>
                      <a:pt x="15621" y="1"/>
                      <a:pt x="14823"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377;p36">
                <a:extLst>
                  <a:ext uri="{FF2B5EF4-FFF2-40B4-BE49-F238E27FC236}">
                    <a16:creationId xmlns:a16="http://schemas.microsoft.com/office/drawing/2014/main" id="{925E94DD-AF39-6A68-5225-8B6E7042D9A4}"/>
                  </a:ext>
                </a:extLst>
              </p:cNvPr>
              <p:cNvSpPr/>
              <p:nvPr/>
            </p:nvSpPr>
            <p:spPr>
              <a:xfrm>
                <a:off x="4321501" y="1256250"/>
                <a:ext cx="770075" cy="770075"/>
              </a:xfrm>
              <a:custGeom>
                <a:avLst/>
                <a:gdLst/>
                <a:ahLst/>
                <a:cxnLst/>
                <a:rect l="l" t="t" r="r" b="b"/>
                <a:pathLst>
                  <a:path w="29409" h="29409" extrusionOk="0">
                    <a:moveTo>
                      <a:pt x="14704" y="0"/>
                    </a:moveTo>
                    <a:cubicBezTo>
                      <a:pt x="6584" y="0"/>
                      <a:pt x="0" y="6584"/>
                      <a:pt x="0" y="14704"/>
                    </a:cubicBezTo>
                    <a:cubicBezTo>
                      <a:pt x="0" y="22824"/>
                      <a:pt x="6584" y="29409"/>
                      <a:pt x="14704" y="29409"/>
                    </a:cubicBezTo>
                    <a:cubicBezTo>
                      <a:pt x="22824" y="29409"/>
                      <a:pt x="29409" y="22824"/>
                      <a:pt x="29409" y="14704"/>
                    </a:cubicBezTo>
                    <a:cubicBezTo>
                      <a:pt x="29409" y="6584"/>
                      <a:pt x="22824" y="0"/>
                      <a:pt x="14704" y="0"/>
                    </a:cubicBezTo>
                    <a:close/>
                  </a:path>
                </a:pathLst>
              </a:custGeom>
              <a:solidFill>
                <a:srgbClr val="69E781"/>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3" name="Google Shape;1386;p36">
              <a:extLst>
                <a:ext uri="{FF2B5EF4-FFF2-40B4-BE49-F238E27FC236}">
                  <a16:creationId xmlns:a16="http://schemas.microsoft.com/office/drawing/2014/main" id="{F14DAB7E-1075-CDAF-3407-E9AA89B3B488}"/>
                </a:ext>
              </a:extLst>
            </p:cNvPr>
            <p:cNvSpPr/>
            <p:nvPr/>
          </p:nvSpPr>
          <p:spPr>
            <a:xfrm>
              <a:off x="9691725" y="3424195"/>
              <a:ext cx="974708" cy="975107"/>
            </a:xfrm>
            <a:custGeom>
              <a:avLst/>
              <a:gdLst/>
              <a:ahLst/>
              <a:cxnLst/>
              <a:rect l="l" t="t" r="r" b="b"/>
              <a:pathLst>
                <a:path w="29409" h="29421" extrusionOk="0">
                  <a:moveTo>
                    <a:pt x="14704" y="1"/>
                  </a:moveTo>
                  <a:cubicBezTo>
                    <a:pt x="6584" y="1"/>
                    <a:pt x="0" y="6585"/>
                    <a:pt x="0" y="14717"/>
                  </a:cubicBezTo>
                  <a:cubicBezTo>
                    <a:pt x="0" y="22837"/>
                    <a:pt x="6584" y="29421"/>
                    <a:pt x="14704" y="29421"/>
                  </a:cubicBezTo>
                  <a:cubicBezTo>
                    <a:pt x="22824" y="29421"/>
                    <a:pt x="29409" y="22837"/>
                    <a:pt x="29409" y="14717"/>
                  </a:cubicBezTo>
                  <a:cubicBezTo>
                    <a:pt x="29409" y="6585"/>
                    <a:pt x="22824" y="1"/>
                    <a:pt x="14704" y="1"/>
                  </a:cubicBezTo>
                  <a:close/>
                </a:path>
              </a:pathLst>
            </a:custGeom>
            <a:solidFill>
              <a:srgbClr val="EC3A3B"/>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4" name="Google Shape;1387;p36">
              <a:extLst>
                <a:ext uri="{FF2B5EF4-FFF2-40B4-BE49-F238E27FC236}">
                  <a16:creationId xmlns:a16="http://schemas.microsoft.com/office/drawing/2014/main" id="{80C5481A-957C-2A7C-DAE8-AABF49E97BF7}"/>
                </a:ext>
              </a:extLst>
            </p:cNvPr>
            <p:cNvGrpSpPr/>
            <p:nvPr/>
          </p:nvGrpSpPr>
          <p:grpSpPr>
            <a:xfrm>
              <a:off x="9951017" y="3694384"/>
              <a:ext cx="456114" cy="434731"/>
              <a:chOff x="6870193" y="2295620"/>
              <a:chExt cx="360356" cy="343462"/>
            </a:xfrm>
          </p:grpSpPr>
          <p:sp>
            <p:nvSpPr>
              <p:cNvPr id="106" name="Google Shape;1388;p36">
                <a:extLst>
                  <a:ext uri="{FF2B5EF4-FFF2-40B4-BE49-F238E27FC236}">
                    <a16:creationId xmlns:a16="http://schemas.microsoft.com/office/drawing/2014/main" id="{1A53218D-F359-4603-6F2F-FCB14A8EDE86}"/>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389;p36">
                <a:extLst>
                  <a:ext uri="{FF2B5EF4-FFF2-40B4-BE49-F238E27FC236}">
                    <a16:creationId xmlns:a16="http://schemas.microsoft.com/office/drawing/2014/main" id="{D506363D-26E1-9A15-D8F1-4E8CFA334A9C}"/>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5" name="Google Shape;1051;p29">
              <a:extLst>
                <a:ext uri="{FF2B5EF4-FFF2-40B4-BE49-F238E27FC236}">
                  <a16:creationId xmlns:a16="http://schemas.microsoft.com/office/drawing/2014/main" id="{7593BC0D-57E5-C4FE-7232-2E0BF108FBBE}"/>
                </a:ext>
              </a:extLst>
            </p:cNvPr>
            <p:cNvGrpSpPr/>
            <p:nvPr/>
          </p:nvGrpSpPr>
          <p:grpSpPr>
            <a:xfrm>
              <a:off x="7766677" y="5239377"/>
              <a:ext cx="384049" cy="384050"/>
              <a:chOff x="1949925" y="3948925"/>
              <a:chExt cx="328950" cy="330025"/>
            </a:xfrm>
          </p:grpSpPr>
          <p:sp>
            <p:nvSpPr>
              <p:cNvPr id="103" name="Google Shape;1052;p29">
                <a:extLst>
                  <a:ext uri="{FF2B5EF4-FFF2-40B4-BE49-F238E27FC236}">
                    <a16:creationId xmlns:a16="http://schemas.microsoft.com/office/drawing/2014/main" id="{44321532-DE09-3365-3758-95312E4F5F82}"/>
                  </a:ext>
                </a:extLst>
              </p:cNvPr>
              <p:cNvSpPr/>
              <p:nvPr/>
            </p:nvSpPr>
            <p:spPr>
              <a:xfrm>
                <a:off x="2060675" y="4065975"/>
                <a:ext cx="112175" cy="98700"/>
              </a:xfrm>
              <a:custGeom>
                <a:avLst/>
                <a:gdLst/>
                <a:ahLst/>
                <a:cxnLst/>
                <a:rect l="l" t="t" r="r" b="b"/>
                <a:pathLst>
                  <a:path w="4487" h="3948" extrusionOk="0">
                    <a:moveTo>
                      <a:pt x="1917" y="363"/>
                    </a:moveTo>
                    <a:lnTo>
                      <a:pt x="1917" y="363"/>
                    </a:lnTo>
                    <a:cubicBezTo>
                      <a:pt x="1941" y="375"/>
                      <a:pt x="1965" y="387"/>
                      <a:pt x="1988" y="387"/>
                    </a:cubicBezTo>
                    <a:cubicBezTo>
                      <a:pt x="2084" y="373"/>
                      <a:pt x="2177" y="366"/>
                      <a:pt x="2266" y="366"/>
                    </a:cubicBezTo>
                    <a:cubicBezTo>
                      <a:pt x="4145" y="366"/>
                      <a:pt x="4487" y="3349"/>
                      <a:pt x="2441" y="3542"/>
                    </a:cubicBezTo>
                    <a:cubicBezTo>
                      <a:pt x="2378" y="3548"/>
                      <a:pt x="2318" y="3550"/>
                      <a:pt x="2258" y="3550"/>
                    </a:cubicBezTo>
                    <a:cubicBezTo>
                      <a:pt x="357" y="3550"/>
                      <a:pt x="0" y="675"/>
                      <a:pt x="1917" y="363"/>
                    </a:cubicBezTo>
                    <a:close/>
                    <a:moveTo>
                      <a:pt x="1946" y="0"/>
                    </a:moveTo>
                    <a:cubicBezTo>
                      <a:pt x="928" y="0"/>
                      <a:pt x="159" y="998"/>
                      <a:pt x="214" y="2006"/>
                    </a:cubicBezTo>
                    <a:cubicBezTo>
                      <a:pt x="281" y="3096"/>
                      <a:pt x="1190" y="3948"/>
                      <a:pt x="2261" y="3948"/>
                    </a:cubicBezTo>
                    <a:cubicBezTo>
                      <a:pt x="2336" y="3948"/>
                      <a:pt x="2412" y="3943"/>
                      <a:pt x="2488" y="3935"/>
                    </a:cubicBezTo>
                    <a:cubicBezTo>
                      <a:pt x="3572" y="3804"/>
                      <a:pt x="4381" y="2708"/>
                      <a:pt x="4179" y="1637"/>
                    </a:cubicBezTo>
                    <a:cubicBezTo>
                      <a:pt x="4036" y="857"/>
                      <a:pt x="3276" y="47"/>
                      <a:pt x="2468" y="47"/>
                    </a:cubicBezTo>
                    <a:cubicBezTo>
                      <a:pt x="2399" y="47"/>
                      <a:pt x="2331" y="53"/>
                      <a:pt x="2262" y="65"/>
                    </a:cubicBezTo>
                    <a:cubicBezTo>
                      <a:pt x="2238" y="41"/>
                      <a:pt x="2215" y="30"/>
                      <a:pt x="2179" y="18"/>
                    </a:cubicBezTo>
                    <a:cubicBezTo>
                      <a:pt x="2100" y="6"/>
                      <a:pt x="2022" y="0"/>
                      <a:pt x="1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53;p29">
                <a:extLst>
                  <a:ext uri="{FF2B5EF4-FFF2-40B4-BE49-F238E27FC236}">
                    <a16:creationId xmlns:a16="http://schemas.microsoft.com/office/drawing/2014/main" id="{555EB89B-9D97-3AA9-6D7E-CEDEF0077FE2}"/>
                  </a:ext>
                </a:extLst>
              </p:cNvPr>
              <p:cNvSpPr/>
              <p:nvPr/>
            </p:nvSpPr>
            <p:spPr>
              <a:xfrm>
                <a:off x="2047575" y="4049725"/>
                <a:ext cx="159750" cy="133200"/>
              </a:xfrm>
              <a:custGeom>
                <a:avLst/>
                <a:gdLst/>
                <a:ahLst/>
                <a:cxnLst/>
                <a:rect l="l" t="t" r="r" b="b"/>
                <a:pathLst>
                  <a:path w="6390" h="5328" extrusionOk="0">
                    <a:moveTo>
                      <a:pt x="2679" y="263"/>
                    </a:moveTo>
                    <a:cubicBezTo>
                      <a:pt x="3774" y="418"/>
                      <a:pt x="4810" y="953"/>
                      <a:pt x="5132" y="2108"/>
                    </a:cubicBezTo>
                    <a:cubicBezTo>
                      <a:pt x="5501" y="3418"/>
                      <a:pt x="4620" y="4763"/>
                      <a:pt x="3274" y="4954"/>
                    </a:cubicBezTo>
                    <a:cubicBezTo>
                      <a:pt x="3143" y="4973"/>
                      <a:pt x="3011" y="4982"/>
                      <a:pt x="2879" y="4982"/>
                    </a:cubicBezTo>
                    <a:cubicBezTo>
                      <a:pt x="1594" y="4982"/>
                      <a:pt x="320" y="4108"/>
                      <a:pt x="310" y="2716"/>
                    </a:cubicBezTo>
                    <a:cubicBezTo>
                      <a:pt x="286" y="1322"/>
                      <a:pt x="1310" y="453"/>
                      <a:pt x="2619" y="287"/>
                    </a:cubicBezTo>
                    <a:cubicBezTo>
                      <a:pt x="2643" y="287"/>
                      <a:pt x="2655" y="275"/>
                      <a:pt x="2679" y="263"/>
                    </a:cubicBezTo>
                    <a:close/>
                    <a:moveTo>
                      <a:pt x="2619" y="1"/>
                    </a:moveTo>
                    <a:cubicBezTo>
                      <a:pt x="1155" y="25"/>
                      <a:pt x="0" y="1275"/>
                      <a:pt x="12" y="2716"/>
                    </a:cubicBezTo>
                    <a:cubicBezTo>
                      <a:pt x="33" y="4230"/>
                      <a:pt x="1372" y="5327"/>
                      <a:pt x="2822" y="5327"/>
                    </a:cubicBezTo>
                    <a:cubicBezTo>
                      <a:pt x="2980" y="5327"/>
                      <a:pt x="3139" y="5314"/>
                      <a:pt x="3298" y="5287"/>
                    </a:cubicBezTo>
                    <a:cubicBezTo>
                      <a:pt x="6390" y="4786"/>
                      <a:pt x="5800" y="54"/>
                      <a:pt x="2908" y="54"/>
                    </a:cubicBezTo>
                    <a:cubicBezTo>
                      <a:pt x="2848" y="54"/>
                      <a:pt x="2788" y="56"/>
                      <a:pt x="2727" y="60"/>
                    </a:cubicBezTo>
                    <a:cubicBezTo>
                      <a:pt x="2715" y="25"/>
                      <a:pt x="2679" y="1"/>
                      <a:pt x="26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4;p29">
                <a:extLst>
                  <a:ext uri="{FF2B5EF4-FFF2-40B4-BE49-F238E27FC236}">
                    <a16:creationId xmlns:a16="http://schemas.microsoft.com/office/drawing/2014/main" id="{93B5F6D0-81CD-58AF-34DD-6763BE02AE19}"/>
                  </a:ext>
                </a:extLst>
              </p:cNvPr>
              <p:cNvSpPr/>
              <p:nvPr/>
            </p:nvSpPr>
            <p:spPr>
              <a:xfrm>
                <a:off x="1949925" y="3948925"/>
                <a:ext cx="328950" cy="330025"/>
              </a:xfrm>
              <a:custGeom>
                <a:avLst/>
                <a:gdLst/>
                <a:ahLst/>
                <a:cxnLst/>
                <a:rect l="l" t="t" r="r" b="b"/>
                <a:pathLst>
                  <a:path w="13158" h="13201" extrusionOk="0">
                    <a:moveTo>
                      <a:pt x="6546" y="436"/>
                    </a:moveTo>
                    <a:cubicBezTo>
                      <a:pt x="6702" y="436"/>
                      <a:pt x="6861" y="445"/>
                      <a:pt x="6918" y="497"/>
                    </a:cubicBezTo>
                    <a:cubicBezTo>
                      <a:pt x="7014" y="592"/>
                      <a:pt x="6990" y="1056"/>
                      <a:pt x="7002" y="1199"/>
                    </a:cubicBezTo>
                    <a:cubicBezTo>
                      <a:pt x="7014" y="1437"/>
                      <a:pt x="7026" y="1687"/>
                      <a:pt x="7085" y="1925"/>
                    </a:cubicBezTo>
                    <a:cubicBezTo>
                      <a:pt x="7085" y="1973"/>
                      <a:pt x="7121" y="2009"/>
                      <a:pt x="7145" y="2033"/>
                    </a:cubicBezTo>
                    <a:cubicBezTo>
                      <a:pt x="7157" y="2080"/>
                      <a:pt x="7216" y="2116"/>
                      <a:pt x="7264" y="2116"/>
                    </a:cubicBezTo>
                    <a:cubicBezTo>
                      <a:pt x="7274" y="2119"/>
                      <a:pt x="7284" y="2121"/>
                      <a:pt x="7292" y="2121"/>
                    </a:cubicBezTo>
                    <a:cubicBezTo>
                      <a:pt x="7313" y="2121"/>
                      <a:pt x="7330" y="2113"/>
                      <a:pt x="7347" y="2104"/>
                    </a:cubicBezTo>
                    <a:cubicBezTo>
                      <a:pt x="7347" y="2104"/>
                      <a:pt x="7347" y="2092"/>
                      <a:pt x="7359" y="2092"/>
                    </a:cubicBezTo>
                    <a:cubicBezTo>
                      <a:pt x="7359" y="2124"/>
                      <a:pt x="7444" y="2129"/>
                      <a:pt x="7518" y="2129"/>
                    </a:cubicBezTo>
                    <a:cubicBezTo>
                      <a:pt x="7555" y="2129"/>
                      <a:pt x="7589" y="2128"/>
                      <a:pt x="7609" y="2128"/>
                    </a:cubicBezTo>
                    <a:cubicBezTo>
                      <a:pt x="7716" y="2140"/>
                      <a:pt x="7835" y="2164"/>
                      <a:pt x="7954" y="2187"/>
                    </a:cubicBezTo>
                    <a:cubicBezTo>
                      <a:pt x="8169" y="2235"/>
                      <a:pt x="8359" y="2390"/>
                      <a:pt x="8573" y="2426"/>
                    </a:cubicBezTo>
                    <a:cubicBezTo>
                      <a:pt x="8588" y="2429"/>
                      <a:pt x="8602" y="2431"/>
                      <a:pt x="8616" y="2431"/>
                    </a:cubicBezTo>
                    <a:cubicBezTo>
                      <a:pt x="8696" y="2431"/>
                      <a:pt x="8767" y="2377"/>
                      <a:pt x="8788" y="2306"/>
                    </a:cubicBezTo>
                    <a:cubicBezTo>
                      <a:pt x="8800" y="2295"/>
                      <a:pt x="8800" y="2295"/>
                      <a:pt x="8811" y="2283"/>
                    </a:cubicBezTo>
                    <a:cubicBezTo>
                      <a:pt x="9097" y="1890"/>
                      <a:pt x="9288" y="1437"/>
                      <a:pt x="9431" y="973"/>
                    </a:cubicBezTo>
                    <a:cubicBezTo>
                      <a:pt x="9812" y="1175"/>
                      <a:pt x="10181" y="1378"/>
                      <a:pt x="10562" y="1580"/>
                    </a:cubicBezTo>
                    <a:cubicBezTo>
                      <a:pt x="10347" y="2045"/>
                      <a:pt x="10097" y="2497"/>
                      <a:pt x="9835" y="2926"/>
                    </a:cubicBezTo>
                    <a:cubicBezTo>
                      <a:pt x="9812" y="2973"/>
                      <a:pt x="9800" y="3021"/>
                      <a:pt x="9812" y="3068"/>
                    </a:cubicBezTo>
                    <a:cubicBezTo>
                      <a:pt x="9800" y="3104"/>
                      <a:pt x="9800" y="3140"/>
                      <a:pt x="9824" y="3176"/>
                    </a:cubicBezTo>
                    <a:cubicBezTo>
                      <a:pt x="9871" y="3283"/>
                      <a:pt x="9990" y="3378"/>
                      <a:pt x="10062" y="3485"/>
                    </a:cubicBezTo>
                    <a:cubicBezTo>
                      <a:pt x="10157" y="3592"/>
                      <a:pt x="10228" y="3723"/>
                      <a:pt x="10288" y="3854"/>
                    </a:cubicBezTo>
                    <a:cubicBezTo>
                      <a:pt x="10324" y="3961"/>
                      <a:pt x="10395" y="4176"/>
                      <a:pt x="10502" y="4235"/>
                    </a:cubicBezTo>
                    <a:cubicBezTo>
                      <a:pt x="10526" y="4271"/>
                      <a:pt x="10562" y="4295"/>
                      <a:pt x="10609" y="4295"/>
                    </a:cubicBezTo>
                    <a:cubicBezTo>
                      <a:pt x="10764" y="4307"/>
                      <a:pt x="10919" y="4313"/>
                      <a:pt x="11074" y="4313"/>
                    </a:cubicBezTo>
                    <a:cubicBezTo>
                      <a:pt x="11228" y="4313"/>
                      <a:pt x="11383" y="4307"/>
                      <a:pt x="11538" y="4295"/>
                    </a:cubicBezTo>
                    <a:cubicBezTo>
                      <a:pt x="11684" y="4284"/>
                      <a:pt x="12009" y="4199"/>
                      <a:pt x="12225" y="4199"/>
                    </a:cubicBezTo>
                    <a:cubicBezTo>
                      <a:pt x="12239" y="4199"/>
                      <a:pt x="12252" y="4199"/>
                      <a:pt x="12264" y="4200"/>
                    </a:cubicBezTo>
                    <a:cubicBezTo>
                      <a:pt x="12312" y="4390"/>
                      <a:pt x="12324" y="4604"/>
                      <a:pt x="12348" y="4795"/>
                    </a:cubicBezTo>
                    <a:cubicBezTo>
                      <a:pt x="12371" y="4926"/>
                      <a:pt x="12395" y="5069"/>
                      <a:pt x="12419" y="5200"/>
                    </a:cubicBezTo>
                    <a:cubicBezTo>
                      <a:pt x="12419" y="5259"/>
                      <a:pt x="12502" y="5521"/>
                      <a:pt x="12479" y="5557"/>
                    </a:cubicBezTo>
                    <a:cubicBezTo>
                      <a:pt x="12431" y="5688"/>
                      <a:pt x="11895" y="5771"/>
                      <a:pt x="11764" y="5807"/>
                    </a:cubicBezTo>
                    <a:cubicBezTo>
                      <a:pt x="11562" y="5855"/>
                      <a:pt x="11431" y="5866"/>
                      <a:pt x="11264" y="5974"/>
                    </a:cubicBezTo>
                    <a:lnTo>
                      <a:pt x="11252" y="5974"/>
                    </a:lnTo>
                    <a:cubicBezTo>
                      <a:pt x="11157" y="5986"/>
                      <a:pt x="11097" y="6033"/>
                      <a:pt x="11074" y="6116"/>
                    </a:cubicBezTo>
                    <a:cubicBezTo>
                      <a:pt x="11014" y="6295"/>
                      <a:pt x="11097" y="6462"/>
                      <a:pt x="11097" y="6652"/>
                    </a:cubicBezTo>
                    <a:cubicBezTo>
                      <a:pt x="11109" y="6867"/>
                      <a:pt x="10990" y="7081"/>
                      <a:pt x="11014" y="7283"/>
                    </a:cubicBezTo>
                    <a:cubicBezTo>
                      <a:pt x="11014" y="7343"/>
                      <a:pt x="11050" y="7390"/>
                      <a:pt x="11086" y="7414"/>
                    </a:cubicBezTo>
                    <a:cubicBezTo>
                      <a:pt x="11086" y="7462"/>
                      <a:pt x="11097" y="7498"/>
                      <a:pt x="11133" y="7521"/>
                    </a:cubicBezTo>
                    <a:cubicBezTo>
                      <a:pt x="11383" y="7688"/>
                      <a:pt x="11669" y="7795"/>
                      <a:pt x="11967" y="7879"/>
                    </a:cubicBezTo>
                    <a:cubicBezTo>
                      <a:pt x="12086" y="7914"/>
                      <a:pt x="12455" y="7938"/>
                      <a:pt x="12538" y="8021"/>
                    </a:cubicBezTo>
                    <a:cubicBezTo>
                      <a:pt x="12657" y="8141"/>
                      <a:pt x="12562" y="8319"/>
                      <a:pt x="12514" y="8474"/>
                    </a:cubicBezTo>
                    <a:cubicBezTo>
                      <a:pt x="12479" y="8641"/>
                      <a:pt x="12419" y="8807"/>
                      <a:pt x="12360" y="8974"/>
                    </a:cubicBezTo>
                    <a:cubicBezTo>
                      <a:pt x="12278" y="9167"/>
                      <a:pt x="12266" y="9308"/>
                      <a:pt x="12109" y="9308"/>
                    </a:cubicBezTo>
                    <a:cubicBezTo>
                      <a:pt x="12082" y="9308"/>
                      <a:pt x="12051" y="9304"/>
                      <a:pt x="12014" y="9295"/>
                    </a:cubicBezTo>
                    <a:cubicBezTo>
                      <a:pt x="11633" y="9212"/>
                      <a:pt x="11300" y="9034"/>
                      <a:pt x="10978" y="8807"/>
                    </a:cubicBezTo>
                    <a:cubicBezTo>
                      <a:pt x="10943" y="8783"/>
                      <a:pt x="10907" y="8783"/>
                      <a:pt x="10883" y="8772"/>
                    </a:cubicBezTo>
                    <a:cubicBezTo>
                      <a:pt x="10844" y="8736"/>
                      <a:pt x="10792" y="8719"/>
                      <a:pt x="10742" y="8719"/>
                    </a:cubicBezTo>
                    <a:cubicBezTo>
                      <a:pt x="10655" y="8719"/>
                      <a:pt x="10568" y="8769"/>
                      <a:pt x="10538" y="8867"/>
                    </a:cubicBezTo>
                    <a:cubicBezTo>
                      <a:pt x="10443" y="9129"/>
                      <a:pt x="10300" y="9260"/>
                      <a:pt x="10085" y="9426"/>
                    </a:cubicBezTo>
                    <a:cubicBezTo>
                      <a:pt x="9919" y="9557"/>
                      <a:pt x="9752" y="9665"/>
                      <a:pt x="9573" y="9784"/>
                    </a:cubicBezTo>
                    <a:cubicBezTo>
                      <a:pt x="9557" y="9776"/>
                      <a:pt x="9539" y="9773"/>
                      <a:pt x="9520" y="9773"/>
                    </a:cubicBezTo>
                    <a:cubicBezTo>
                      <a:pt x="9417" y="9773"/>
                      <a:pt x="9297" y="9877"/>
                      <a:pt x="9347" y="9998"/>
                    </a:cubicBezTo>
                    <a:cubicBezTo>
                      <a:pt x="9526" y="10462"/>
                      <a:pt x="9919" y="10867"/>
                      <a:pt x="10097" y="11331"/>
                    </a:cubicBezTo>
                    <a:cubicBezTo>
                      <a:pt x="9788" y="11605"/>
                      <a:pt x="9312" y="11820"/>
                      <a:pt x="8919" y="12010"/>
                    </a:cubicBezTo>
                    <a:cubicBezTo>
                      <a:pt x="8704" y="11534"/>
                      <a:pt x="8419" y="11022"/>
                      <a:pt x="8002" y="10736"/>
                    </a:cubicBezTo>
                    <a:cubicBezTo>
                      <a:pt x="7985" y="10724"/>
                      <a:pt x="7969" y="10718"/>
                      <a:pt x="7953" y="10718"/>
                    </a:cubicBezTo>
                    <a:cubicBezTo>
                      <a:pt x="7922" y="10718"/>
                      <a:pt x="7894" y="10737"/>
                      <a:pt x="7871" y="10760"/>
                    </a:cubicBezTo>
                    <a:cubicBezTo>
                      <a:pt x="7834" y="10712"/>
                      <a:pt x="7775" y="10695"/>
                      <a:pt x="7712" y="10695"/>
                    </a:cubicBezTo>
                    <a:cubicBezTo>
                      <a:pt x="7632" y="10695"/>
                      <a:pt x="7544" y="10722"/>
                      <a:pt x="7478" y="10748"/>
                    </a:cubicBezTo>
                    <a:cubicBezTo>
                      <a:pt x="7180" y="10879"/>
                      <a:pt x="6883" y="10915"/>
                      <a:pt x="6573" y="10974"/>
                    </a:cubicBezTo>
                    <a:cubicBezTo>
                      <a:pt x="6561" y="10974"/>
                      <a:pt x="6561" y="10974"/>
                      <a:pt x="6549" y="10986"/>
                    </a:cubicBezTo>
                    <a:cubicBezTo>
                      <a:pt x="6466" y="10998"/>
                      <a:pt x="6383" y="11058"/>
                      <a:pt x="6371" y="11177"/>
                    </a:cubicBezTo>
                    <a:cubicBezTo>
                      <a:pt x="6359" y="11689"/>
                      <a:pt x="6418" y="12201"/>
                      <a:pt x="6406" y="12724"/>
                    </a:cubicBezTo>
                    <a:cubicBezTo>
                      <a:pt x="5954" y="12701"/>
                      <a:pt x="5490" y="12665"/>
                      <a:pt x="5025" y="12629"/>
                    </a:cubicBezTo>
                    <a:cubicBezTo>
                      <a:pt x="5037" y="12510"/>
                      <a:pt x="5037" y="12379"/>
                      <a:pt x="5049" y="12260"/>
                    </a:cubicBezTo>
                    <a:cubicBezTo>
                      <a:pt x="5189" y="12278"/>
                      <a:pt x="5328" y="12289"/>
                      <a:pt x="5467" y="12289"/>
                    </a:cubicBezTo>
                    <a:cubicBezTo>
                      <a:pt x="5519" y="12289"/>
                      <a:pt x="5570" y="12287"/>
                      <a:pt x="5621" y="12284"/>
                    </a:cubicBezTo>
                    <a:cubicBezTo>
                      <a:pt x="5665" y="12273"/>
                      <a:pt x="5668" y="12211"/>
                      <a:pt x="5631" y="12211"/>
                    </a:cubicBezTo>
                    <a:cubicBezTo>
                      <a:pt x="5628" y="12211"/>
                      <a:pt x="5624" y="12212"/>
                      <a:pt x="5621" y="12212"/>
                    </a:cubicBezTo>
                    <a:cubicBezTo>
                      <a:pt x="5542" y="12217"/>
                      <a:pt x="5463" y="12220"/>
                      <a:pt x="5384" y="12220"/>
                    </a:cubicBezTo>
                    <a:cubicBezTo>
                      <a:pt x="5272" y="12220"/>
                      <a:pt x="5161" y="12215"/>
                      <a:pt x="5049" y="12201"/>
                    </a:cubicBezTo>
                    <a:cubicBezTo>
                      <a:pt x="5061" y="12034"/>
                      <a:pt x="5061" y="11867"/>
                      <a:pt x="5061" y="11689"/>
                    </a:cubicBezTo>
                    <a:cubicBezTo>
                      <a:pt x="5073" y="11653"/>
                      <a:pt x="5073" y="11617"/>
                      <a:pt x="5073" y="11581"/>
                    </a:cubicBezTo>
                    <a:cubicBezTo>
                      <a:pt x="5252" y="11546"/>
                      <a:pt x="5442" y="11522"/>
                      <a:pt x="5621" y="11486"/>
                    </a:cubicBezTo>
                    <a:cubicBezTo>
                      <a:pt x="5656" y="11486"/>
                      <a:pt x="5644" y="11439"/>
                      <a:pt x="5621" y="11439"/>
                    </a:cubicBezTo>
                    <a:cubicBezTo>
                      <a:pt x="5430" y="11462"/>
                      <a:pt x="5252" y="11486"/>
                      <a:pt x="5073" y="11522"/>
                    </a:cubicBezTo>
                    <a:cubicBezTo>
                      <a:pt x="5073" y="11391"/>
                      <a:pt x="5061" y="11260"/>
                      <a:pt x="4990" y="11153"/>
                    </a:cubicBezTo>
                    <a:cubicBezTo>
                      <a:pt x="5025" y="11046"/>
                      <a:pt x="4978" y="10915"/>
                      <a:pt x="4811" y="10891"/>
                    </a:cubicBezTo>
                    <a:cubicBezTo>
                      <a:pt x="4418" y="10855"/>
                      <a:pt x="4168" y="10760"/>
                      <a:pt x="3847" y="10569"/>
                    </a:cubicBezTo>
                    <a:cubicBezTo>
                      <a:pt x="4192" y="10569"/>
                      <a:pt x="4537" y="10581"/>
                      <a:pt x="4882" y="10617"/>
                    </a:cubicBezTo>
                    <a:cubicBezTo>
                      <a:pt x="4906" y="10617"/>
                      <a:pt x="4918" y="10569"/>
                      <a:pt x="4882" y="10558"/>
                    </a:cubicBezTo>
                    <a:cubicBezTo>
                      <a:pt x="4600" y="10521"/>
                      <a:pt x="4312" y="10506"/>
                      <a:pt x="4021" y="10506"/>
                    </a:cubicBezTo>
                    <a:cubicBezTo>
                      <a:pt x="3931" y="10506"/>
                      <a:pt x="3841" y="10507"/>
                      <a:pt x="3751" y="10510"/>
                    </a:cubicBezTo>
                    <a:cubicBezTo>
                      <a:pt x="3669" y="10458"/>
                      <a:pt x="3595" y="10398"/>
                      <a:pt x="3492" y="10398"/>
                    </a:cubicBezTo>
                    <a:cubicBezTo>
                      <a:pt x="3476" y="10398"/>
                      <a:pt x="3459" y="10399"/>
                      <a:pt x="3442" y="10403"/>
                    </a:cubicBezTo>
                    <a:cubicBezTo>
                      <a:pt x="3251" y="10450"/>
                      <a:pt x="3073" y="10736"/>
                      <a:pt x="2966" y="10867"/>
                    </a:cubicBezTo>
                    <a:cubicBezTo>
                      <a:pt x="2811" y="11046"/>
                      <a:pt x="2656" y="11236"/>
                      <a:pt x="2513" y="11427"/>
                    </a:cubicBezTo>
                    <a:cubicBezTo>
                      <a:pt x="2346" y="11224"/>
                      <a:pt x="2049" y="11105"/>
                      <a:pt x="1858" y="10915"/>
                    </a:cubicBezTo>
                    <a:cubicBezTo>
                      <a:pt x="1775" y="10843"/>
                      <a:pt x="1703" y="10748"/>
                      <a:pt x="1632" y="10665"/>
                    </a:cubicBezTo>
                    <a:lnTo>
                      <a:pt x="1632" y="10665"/>
                    </a:lnTo>
                    <a:cubicBezTo>
                      <a:pt x="1831" y="10672"/>
                      <a:pt x="2031" y="10678"/>
                      <a:pt x="2230" y="10678"/>
                    </a:cubicBezTo>
                    <a:cubicBezTo>
                      <a:pt x="2376" y="10678"/>
                      <a:pt x="2522" y="10675"/>
                      <a:pt x="2668" y="10665"/>
                    </a:cubicBezTo>
                    <a:cubicBezTo>
                      <a:pt x="2704" y="10665"/>
                      <a:pt x="2704" y="10605"/>
                      <a:pt x="2668" y="10605"/>
                    </a:cubicBezTo>
                    <a:cubicBezTo>
                      <a:pt x="2452" y="10591"/>
                      <a:pt x="2240" y="10585"/>
                      <a:pt x="2027" y="10585"/>
                    </a:cubicBezTo>
                    <a:cubicBezTo>
                      <a:pt x="1876" y="10585"/>
                      <a:pt x="1725" y="10588"/>
                      <a:pt x="1572" y="10593"/>
                    </a:cubicBezTo>
                    <a:cubicBezTo>
                      <a:pt x="1477" y="10462"/>
                      <a:pt x="1394" y="10319"/>
                      <a:pt x="1311" y="10188"/>
                    </a:cubicBezTo>
                    <a:cubicBezTo>
                      <a:pt x="1453" y="10117"/>
                      <a:pt x="1596" y="10034"/>
                      <a:pt x="1739" y="9950"/>
                    </a:cubicBezTo>
                    <a:cubicBezTo>
                      <a:pt x="2192" y="9915"/>
                      <a:pt x="2632" y="9879"/>
                      <a:pt x="3085" y="9831"/>
                    </a:cubicBezTo>
                    <a:cubicBezTo>
                      <a:pt x="3120" y="9831"/>
                      <a:pt x="3120" y="9784"/>
                      <a:pt x="3085" y="9784"/>
                    </a:cubicBezTo>
                    <a:cubicBezTo>
                      <a:pt x="2668" y="9807"/>
                      <a:pt x="2251" y="9843"/>
                      <a:pt x="1846" y="9891"/>
                    </a:cubicBezTo>
                    <a:cubicBezTo>
                      <a:pt x="2120" y="9712"/>
                      <a:pt x="2394" y="9510"/>
                      <a:pt x="2656" y="9284"/>
                    </a:cubicBezTo>
                    <a:cubicBezTo>
                      <a:pt x="2704" y="9248"/>
                      <a:pt x="2715" y="9200"/>
                      <a:pt x="2715" y="9153"/>
                    </a:cubicBezTo>
                    <a:cubicBezTo>
                      <a:pt x="2966" y="9153"/>
                      <a:pt x="3216" y="9141"/>
                      <a:pt x="3466" y="9105"/>
                    </a:cubicBezTo>
                    <a:cubicBezTo>
                      <a:pt x="3489" y="9093"/>
                      <a:pt x="3489" y="9045"/>
                      <a:pt x="3454" y="9045"/>
                    </a:cubicBezTo>
                    <a:cubicBezTo>
                      <a:pt x="3204" y="9069"/>
                      <a:pt x="2954" y="9093"/>
                      <a:pt x="2704" y="9093"/>
                    </a:cubicBezTo>
                    <a:cubicBezTo>
                      <a:pt x="2692" y="9057"/>
                      <a:pt x="2680" y="9022"/>
                      <a:pt x="2656" y="8986"/>
                    </a:cubicBezTo>
                    <a:cubicBezTo>
                      <a:pt x="2501" y="8783"/>
                      <a:pt x="2370" y="8557"/>
                      <a:pt x="2299" y="8307"/>
                    </a:cubicBezTo>
                    <a:lnTo>
                      <a:pt x="2299" y="8307"/>
                    </a:lnTo>
                    <a:cubicBezTo>
                      <a:pt x="2394" y="8315"/>
                      <a:pt x="2488" y="8319"/>
                      <a:pt x="2581" y="8319"/>
                    </a:cubicBezTo>
                    <a:cubicBezTo>
                      <a:pt x="2767" y="8319"/>
                      <a:pt x="2950" y="8303"/>
                      <a:pt x="3132" y="8272"/>
                    </a:cubicBezTo>
                    <a:cubicBezTo>
                      <a:pt x="3168" y="8260"/>
                      <a:pt x="3156" y="8212"/>
                      <a:pt x="3120" y="8212"/>
                    </a:cubicBezTo>
                    <a:cubicBezTo>
                      <a:pt x="2911" y="8248"/>
                      <a:pt x="2695" y="8264"/>
                      <a:pt x="2482" y="8264"/>
                    </a:cubicBezTo>
                    <a:cubicBezTo>
                      <a:pt x="2417" y="8264"/>
                      <a:pt x="2351" y="8262"/>
                      <a:pt x="2287" y="8260"/>
                    </a:cubicBezTo>
                    <a:cubicBezTo>
                      <a:pt x="2275" y="8236"/>
                      <a:pt x="2275" y="8212"/>
                      <a:pt x="2263" y="8188"/>
                    </a:cubicBezTo>
                    <a:cubicBezTo>
                      <a:pt x="2215" y="7974"/>
                      <a:pt x="2215" y="7748"/>
                      <a:pt x="2156" y="7545"/>
                    </a:cubicBezTo>
                    <a:cubicBezTo>
                      <a:pt x="2311" y="7545"/>
                      <a:pt x="2477" y="7533"/>
                      <a:pt x="2632" y="7486"/>
                    </a:cubicBezTo>
                    <a:cubicBezTo>
                      <a:pt x="2675" y="7475"/>
                      <a:pt x="2660" y="7425"/>
                      <a:pt x="2621" y="7425"/>
                    </a:cubicBezTo>
                    <a:cubicBezTo>
                      <a:pt x="2617" y="7425"/>
                      <a:pt x="2613" y="7425"/>
                      <a:pt x="2608" y="7426"/>
                    </a:cubicBezTo>
                    <a:cubicBezTo>
                      <a:pt x="2442" y="7462"/>
                      <a:pt x="2275" y="7474"/>
                      <a:pt x="2108" y="7474"/>
                    </a:cubicBezTo>
                    <a:cubicBezTo>
                      <a:pt x="2084" y="7450"/>
                      <a:pt x="2061" y="7438"/>
                      <a:pt x="2025" y="7438"/>
                    </a:cubicBezTo>
                    <a:cubicBezTo>
                      <a:pt x="2013" y="7414"/>
                      <a:pt x="1989" y="7402"/>
                      <a:pt x="1977" y="7390"/>
                    </a:cubicBezTo>
                    <a:cubicBezTo>
                      <a:pt x="1656" y="7271"/>
                      <a:pt x="1334" y="7224"/>
                      <a:pt x="1001" y="7176"/>
                    </a:cubicBezTo>
                    <a:cubicBezTo>
                      <a:pt x="680" y="7140"/>
                      <a:pt x="572" y="6998"/>
                      <a:pt x="525" y="6795"/>
                    </a:cubicBezTo>
                    <a:lnTo>
                      <a:pt x="525" y="6795"/>
                    </a:lnTo>
                    <a:cubicBezTo>
                      <a:pt x="672" y="6799"/>
                      <a:pt x="818" y="6800"/>
                      <a:pt x="965" y="6800"/>
                    </a:cubicBezTo>
                    <a:cubicBezTo>
                      <a:pt x="1258" y="6800"/>
                      <a:pt x="1549" y="6795"/>
                      <a:pt x="1834" y="6795"/>
                    </a:cubicBezTo>
                    <a:cubicBezTo>
                      <a:pt x="1870" y="6795"/>
                      <a:pt x="1870" y="6736"/>
                      <a:pt x="1834" y="6736"/>
                    </a:cubicBezTo>
                    <a:cubicBezTo>
                      <a:pt x="1523" y="6727"/>
                      <a:pt x="1211" y="6719"/>
                      <a:pt x="904" y="6719"/>
                    </a:cubicBezTo>
                    <a:cubicBezTo>
                      <a:pt x="777" y="6719"/>
                      <a:pt x="650" y="6720"/>
                      <a:pt x="525" y="6724"/>
                    </a:cubicBezTo>
                    <a:cubicBezTo>
                      <a:pt x="513" y="6617"/>
                      <a:pt x="513" y="6497"/>
                      <a:pt x="513" y="6378"/>
                    </a:cubicBezTo>
                    <a:cubicBezTo>
                      <a:pt x="513" y="6224"/>
                      <a:pt x="525" y="6069"/>
                      <a:pt x="549" y="5926"/>
                    </a:cubicBezTo>
                    <a:cubicBezTo>
                      <a:pt x="653" y="5929"/>
                      <a:pt x="755" y="5930"/>
                      <a:pt x="857" y="5930"/>
                    </a:cubicBezTo>
                    <a:cubicBezTo>
                      <a:pt x="1186" y="5930"/>
                      <a:pt x="1507" y="5915"/>
                      <a:pt x="1834" y="5878"/>
                    </a:cubicBezTo>
                    <a:cubicBezTo>
                      <a:pt x="1870" y="5878"/>
                      <a:pt x="1882" y="5819"/>
                      <a:pt x="1834" y="5819"/>
                    </a:cubicBezTo>
                    <a:cubicBezTo>
                      <a:pt x="1418" y="5843"/>
                      <a:pt x="989" y="5855"/>
                      <a:pt x="572" y="5855"/>
                    </a:cubicBezTo>
                    <a:cubicBezTo>
                      <a:pt x="596" y="5712"/>
                      <a:pt x="656" y="5593"/>
                      <a:pt x="739" y="5485"/>
                    </a:cubicBezTo>
                    <a:cubicBezTo>
                      <a:pt x="799" y="5485"/>
                      <a:pt x="846" y="5497"/>
                      <a:pt x="906" y="5497"/>
                    </a:cubicBezTo>
                    <a:cubicBezTo>
                      <a:pt x="963" y="5488"/>
                      <a:pt x="1024" y="5484"/>
                      <a:pt x="1087" y="5484"/>
                    </a:cubicBezTo>
                    <a:cubicBezTo>
                      <a:pt x="1414" y="5484"/>
                      <a:pt x="1799" y="5593"/>
                      <a:pt x="2108" y="5593"/>
                    </a:cubicBezTo>
                    <a:cubicBezTo>
                      <a:pt x="2227" y="5593"/>
                      <a:pt x="2287" y="5485"/>
                      <a:pt x="2287" y="5378"/>
                    </a:cubicBezTo>
                    <a:cubicBezTo>
                      <a:pt x="2287" y="5378"/>
                      <a:pt x="2287" y="5378"/>
                      <a:pt x="2287" y="5366"/>
                    </a:cubicBezTo>
                    <a:cubicBezTo>
                      <a:pt x="2311" y="5319"/>
                      <a:pt x="2323" y="5271"/>
                      <a:pt x="2346" y="5224"/>
                    </a:cubicBezTo>
                    <a:cubicBezTo>
                      <a:pt x="2573" y="5212"/>
                      <a:pt x="2811" y="5200"/>
                      <a:pt x="3037" y="5188"/>
                    </a:cubicBezTo>
                    <a:cubicBezTo>
                      <a:pt x="3085" y="5188"/>
                      <a:pt x="3085" y="5116"/>
                      <a:pt x="3037" y="5116"/>
                    </a:cubicBezTo>
                    <a:cubicBezTo>
                      <a:pt x="2811" y="5128"/>
                      <a:pt x="2596" y="5152"/>
                      <a:pt x="2370" y="5164"/>
                    </a:cubicBezTo>
                    <a:cubicBezTo>
                      <a:pt x="2418" y="5033"/>
                      <a:pt x="2489" y="4890"/>
                      <a:pt x="2573" y="4771"/>
                    </a:cubicBezTo>
                    <a:cubicBezTo>
                      <a:pt x="2608" y="4723"/>
                      <a:pt x="2656" y="4676"/>
                      <a:pt x="2692" y="4628"/>
                    </a:cubicBezTo>
                    <a:cubicBezTo>
                      <a:pt x="2763" y="4625"/>
                      <a:pt x="2835" y="4624"/>
                      <a:pt x="2906" y="4624"/>
                    </a:cubicBezTo>
                    <a:cubicBezTo>
                      <a:pt x="3120" y="4624"/>
                      <a:pt x="3332" y="4637"/>
                      <a:pt x="3537" y="4664"/>
                    </a:cubicBezTo>
                    <a:cubicBezTo>
                      <a:pt x="3541" y="4665"/>
                      <a:pt x="3545" y="4666"/>
                      <a:pt x="3548" y="4666"/>
                    </a:cubicBezTo>
                    <a:cubicBezTo>
                      <a:pt x="3575" y="4666"/>
                      <a:pt x="3581" y="4627"/>
                      <a:pt x="3549" y="4616"/>
                    </a:cubicBezTo>
                    <a:cubicBezTo>
                      <a:pt x="3331" y="4567"/>
                      <a:pt x="3121" y="4542"/>
                      <a:pt x="2905" y="4542"/>
                    </a:cubicBezTo>
                    <a:cubicBezTo>
                      <a:pt x="2862" y="4542"/>
                      <a:pt x="2819" y="4543"/>
                      <a:pt x="2775" y="4545"/>
                    </a:cubicBezTo>
                    <a:cubicBezTo>
                      <a:pt x="2858" y="4462"/>
                      <a:pt x="2942" y="4390"/>
                      <a:pt x="3037" y="4307"/>
                    </a:cubicBezTo>
                    <a:cubicBezTo>
                      <a:pt x="3073" y="4271"/>
                      <a:pt x="3096" y="4235"/>
                      <a:pt x="3096" y="4188"/>
                    </a:cubicBezTo>
                    <a:cubicBezTo>
                      <a:pt x="3156" y="4176"/>
                      <a:pt x="3192" y="4069"/>
                      <a:pt x="3144" y="4021"/>
                    </a:cubicBezTo>
                    <a:cubicBezTo>
                      <a:pt x="3001" y="3854"/>
                      <a:pt x="2835" y="3711"/>
                      <a:pt x="2668" y="3580"/>
                    </a:cubicBezTo>
                    <a:cubicBezTo>
                      <a:pt x="2525" y="3473"/>
                      <a:pt x="2323" y="3354"/>
                      <a:pt x="2156" y="3235"/>
                    </a:cubicBezTo>
                    <a:lnTo>
                      <a:pt x="2156" y="3235"/>
                    </a:lnTo>
                    <a:cubicBezTo>
                      <a:pt x="2513" y="3330"/>
                      <a:pt x="2882" y="3390"/>
                      <a:pt x="3263" y="3426"/>
                    </a:cubicBezTo>
                    <a:cubicBezTo>
                      <a:pt x="3299" y="3426"/>
                      <a:pt x="3299" y="3378"/>
                      <a:pt x="3263" y="3366"/>
                    </a:cubicBezTo>
                    <a:cubicBezTo>
                      <a:pt x="2858" y="3330"/>
                      <a:pt x="2454" y="3259"/>
                      <a:pt x="2061" y="3164"/>
                    </a:cubicBezTo>
                    <a:cubicBezTo>
                      <a:pt x="2013" y="3116"/>
                      <a:pt x="1965" y="3080"/>
                      <a:pt x="1942" y="3033"/>
                    </a:cubicBezTo>
                    <a:cubicBezTo>
                      <a:pt x="1811" y="2866"/>
                      <a:pt x="1858" y="2664"/>
                      <a:pt x="1965" y="2449"/>
                    </a:cubicBezTo>
                    <a:cubicBezTo>
                      <a:pt x="2299" y="2485"/>
                      <a:pt x="2620" y="2521"/>
                      <a:pt x="2942" y="2545"/>
                    </a:cubicBezTo>
                    <a:cubicBezTo>
                      <a:pt x="2946" y="2546"/>
                      <a:pt x="2950" y="2546"/>
                      <a:pt x="2953" y="2546"/>
                    </a:cubicBezTo>
                    <a:cubicBezTo>
                      <a:pt x="2987" y="2546"/>
                      <a:pt x="2974" y="2496"/>
                      <a:pt x="2942" y="2485"/>
                    </a:cubicBezTo>
                    <a:cubicBezTo>
                      <a:pt x="2632" y="2449"/>
                      <a:pt x="2311" y="2426"/>
                      <a:pt x="2001" y="2402"/>
                    </a:cubicBezTo>
                    <a:cubicBezTo>
                      <a:pt x="2168" y="2116"/>
                      <a:pt x="2454" y="1842"/>
                      <a:pt x="2656" y="1628"/>
                    </a:cubicBezTo>
                    <a:cubicBezTo>
                      <a:pt x="3120" y="1973"/>
                      <a:pt x="3513" y="2366"/>
                      <a:pt x="3858" y="2830"/>
                    </a:cubicBezTo>
                    <a:cubicBezTo>
                      <a:pt x="3898" y="2875"/>
                      <a:pt x="3947" y="2895"/>
                      <a:pt x="3995" y="2895"/>
                    </a:cubicBezTo>
                    <a:cubicBezTo>
                      <a:pt x="4063" y="2895"/>
                      <a:pt x="4132" y="2857"/>
                      <a:pt x="4180" y="2795"/>
                    </a:cubicBezTo>
                    <a:cubicBezTo>
                      <a:pt x="4180" y="2795"/>
                      <a:pt x="4180" y="2807"/>
                      <a:pt x="4180" y="2807"/>
                    </a:cubicBezTo>
                    <a:cubicBezTo>
                      <a:pt x="4228" y="2807"/>
                      <a:pt x="4251" y="2783"/>
                      <a:pt x="4263" y="2747"/>
                    </a:cubicBezTo>
                    <a:cubicBezTo>
                      <a:pt x="4363" y="2739"/>
                      <a:pt x="4462" y="2735"/>
                      <a:pt x="4561" y="2735"/>
                    </a:cubicBezTo>
                    <a:cubicBezTo>
                      <a:pt x="4758" y="2735"/>
                      <a:pt x="4954" y="2751"/>
                      <a:pt x="5144" y="2783"/>
                    </a:cubicBezTo>
                    <a:cubicBezTo>
                      <a:pt x="5180" y="2783"/>
                      <a:pt x="5204" y="2735"/>
                      <a:pt x="5168" y="2723"/>
                    </a:cubicBezTo>
                    <a:cubicBezTo>
                      <a:pt x="4970" y="2691"/>
                      <a:pt x="4771" y="2676"/>
                      <a:pt x="4573" y="2676"/>
                    </a:cubicBezTo>
                    <a:cubicBezTo>
                      <a:pt x="4474" y="2676"/>
                      <a:pt x="4376" y="2679"/>
                      <a:pt x="4278" y="2687"/>
                    </a:cubicBezTo>
                    <a:lnTo>
                      <a:pt x="4278" y="2687"/>
                    </a:lnTo>
                    <a:cubicBezTo>
                      <a:pt x="4287" y="2686"/>
                      <a:pt x="4288" y="2676"/>
                      <a:pt x="4299" y="2676"/>
                    </a:cubicBezTo>
                    <a:cubicBezTo>
                      <a:pt x="4335" y="2652"/>
                      <a:pt x="4370" y="2616"/>
                      <a:pt x="4418" y="2592"/>
                    </a:cubicBezTo>
                    <a:cubicBezTo>
                      <a:pt x="4537" y="2533"/>
                      <a:pt x="4656" y="2473"/>
                      <a:pt x="4787" y="2437"/>
                    </a:cubicBezTo>
                    <a:cubicBezTo>
                      <a:pt x="4966" y="2378"/>
                      <a:pt x="5216" y="2390"/>
                      <a:pt x="5394" y="2306"/>
                    </a:cubicBezTo>
                    <a:cubicBezTo>
                      <a:pt x="5621" y="2306"/>
                      <a:pt x="5847" y="2330"/>
                      <a:pt x="6073" y="2366"/>
                    </a:cubicBezTo>
                    <a:cubicBezTo>
                      <a:pt x="6076" y="2367"/>
                      <a:pt x="6078" y="2367"/>
                      <a:pt x="6081" y="2367"/>
                    </a:cubicBezTo>
                    <a:cubicBezTo>
                      <a:pt x="6112" y="2367"/>
                      <a:pt x="6129" y="2306"/>
                      <a:pt x="6085" y="2306"/>
                    </a:cubicBezTo>
                    <a:cubicBezTo>
                      <a:pt x="5894" y="2259"/>
                      <a:pt x="5692" y="2235"/>
                      <a:pt x="5490" y="2235"/>
                    </a:cubicBezTo>
                    <a:cubicBezTo>
                      <a:pt x="5537" y="2176"/>
                      <a:pt x="5537" y="2104"/>
                      <a:pt x="5513" y="2045"/>
                    </a:cubicBezTo>
                    <a:cubicBezTo>
                      <a:pt x="5549" y="1949"/>
                      <a:pt x="5561" y="1830"/>
                      <a:pt x="5585" y="1723"/>
                    </a:cubicBezTo>
                    <a:lnTo>
                      <a:pt x="6264" y="1723"/>
                    </a:lnTo>
                    <a:cubicBezTo>
                      <a:pt x="6299" y="1723"/>
                      <a:pt x="6299" y="1664"/>
                      <a:pt x="6264" y="1664"/>
                    </a:cubicBezTo>
                    <a:cubicBezTo>
                      <a:pt x="6037" y="1652"/>
                      <a:pt x="5823" y="1652"/>
                      <a:pt x="5597" y="1652"/>
                    </a:cubicBezTo>
                    <a:cubicBezTo>
                      <a:pt x="5621" y="1449"/>
                      <a:pt x="5621" y="1247"/>
                      <a:pt x="5621" y="1033"/>
                    </a:cubicBezTo>
                    <a:cubicBezTo>
                      <a:pt x="5847" y="1033"/>
                      <a:pt x="6061" y="1009"/>
                      <a:pt x="6275" y="925"/>
                    </a:cubicBezTo>
                    <a:cubicBezTo>
                      <a:pt x="6299" y="925"/>
                      <a:pt x="6287" y="878"/>
                      <a:pt x="6264" y="878"/>
                    </a:cubicBezTo>
                    <a:cubicBezTo>
                      <a:pt x="6049" y="937"/>
                      <a:pt x="5835" y="973"/>
                      <a:pt x="5621" y="973"/>
                    </a:cubicBezTo>
                    <a:cubicBezTo>
                      <a:pt x="5621" y="794"/>
                      <a:pt x="5621" y="604"/>
                      <a:pt x="5621" y="437"/>
                    </a:cubicBezTo>
                    <a:lnTo>
                      <a:pt x="6216" y="437"/>
                    </a:lnTo>
                    <a:cubicBezTo>
                      <a:pt x="6234" y="439"/>
                      <a:pt x="6257" y="439"/>
                      <a:pt x="6284" y="439"/>
                    </a:cubicBezTo>
                    <a:cubicBezTo>
                      <a:pt x="6355" y="439"/>
                      <a:pt x="6450" y="436"/>
                      <a:pt x="6546" y="436"/>
                    </a:cubicBezTo>
                    <a:close/>
                    <a:moveTo>
                      <a:pt x="5851" y="1"/>
                    </a:moveTo>
                    <a:cubicBezTo>
                      <a:pt x="5702" y="1"/>
                      <a:pt x="5554" y="4"/>
                      <a:pt x="5406" y="9"/>
                    </a:cubicBezTo>
                    <a:cubicBezTo>
                      <a:pt x="5287" y="9"/>
                      <a:pt x="5192" y="104"/>
                      <a:pt x="5180" y="223"/>
                    </a:cubicBezTo>
                    <a:cubicBezTo>
                      <a:pt x="5180" y="747"/>
                      <a:pt x="5121" y="1390"/>
                      <a:pt x="5252" y="1914"/>
                    </a:cubicBezTo>
                    <a:cubicBezTo>
                      <a:pt x="5227" y="1911"/>
                      <a:pt x="5203" y="1910"/>
                      <a:pt x="5178" y="1910"/>
                    </a:cubicBezTo>
                    <a:cubicBezTo>
                      <a:pt x="4865" y="1910"/>
                      <a:pt x="4473" y="2105"/>
                      <a:pt x="4263" y="2259"/>
                    </a:cubicBezTo>
                    <a:cubicBezTo>
                      <a:pt x="4192" y="2306"/>
                      <a:pt x="4120" y="2366"/>
                      <a:pt x="4073" y="2426"/>
                    </a:cubicBezTo>
                    <a:cubicBezTo>
                      <a:pt x="3692" y="1937"/>
                      <a:pt x="3251" y="1509"/>
                      <a:pt x="2739" y="1163"/>
                    </a:cubicBezTo>
                    <a:cubicBezTo>
                      <a:pt x="2711" y="1144"/>
                      <a:pt x="2673" y="1135"/>
                      <a:pt x="2633" y="1135"/>
                    </a:cubicBezTo>
                    <a:cubicBezTo>
                      <a:pt x="2575" y="1135"/>
                      <a:pt x="2513" y="1156"/>
                      <a:pt x="2477" y="1199"/>
                    </a:cubicBezTo>
                    <a:cubicBezTo>
                      <a:pt x="2180" y="1556"/>
                      <a:pt x="1870" y="1914"/>
                      <a:pt x="1572" y="2283"/>
                    </a:cubicBezTo>
                    <a:cubicBezTo>
                      <a:pt x="1418" y="2461"/>
                      <a:pt x="1215" y="2664"/>
                      <a:pt x="1275" y="2914"/>
                    </a:cubicBezTo>
                    <a:cubicBezTo>
                      <a:pt x="1334" y="3188"/>
                      <a:pt x="1692" y="3354"/>
                      <a:pt x="1894" y="3497"/>
                    </a:cubicBezTo>
                    <a:cubicBezTo>
                      <a:pt x="2168" y="3688"/>
                      <a:pt x="2442" y="3890"/>
                      <a:pt x="2739" y="4045"/>
                    </a:cubicBezTo>
                    <a:cubicBezTo>
                      <a:pt x="2358" y="4283"/>
                      <a:pt x="2084" y="4759"/>
                      <a:pt x="2061" y="5212"/>
                    </a:cubicBezTo>
                    <a:cubicBezTo>
                      <a:pt x="1799" y="5176"/>
                      <a:pt x="1525" y="5164"/>
                      <a:pt x="1251" y="5152"/>
                    </a:cubicBezTo>
                    <a:cubicBezTo>
                      <a:pt x="1113" y="5144"/>
                      <a:pt x="935" y="5107"/>
                      <a:pt x="772" y="5107"/>
                    </a:cubicBezTo>
                    <a:cubicBezTo>
                      <a:pt x="682" y="5107"/>
                      <a:pt x="597" y="5118"/>
                      <a:pt x="525" y="5152"/>
                    </a:cubicBezTo>
                    <a:cubicBezTo>
                      <a:pt x="168" y="5343"/>
                      <a:pt x="120" y="6033"/>
                      <a:pt x="108" y="6378"/>
                    </a:cubicBezTo>
                    <a:cubicBezTo>
                      <a:pt x="84" y="6712"/>
                      <a:pt x="1" y="7355"/>
                      <a:pt x="370" y="7533"/>
                    </a:cubicBezTo>
                    <a:cubicBezTo>
                      <a:pt x="549" y="7617"/>
                      <a:pt x="810" y="7605"/>
                      <a:pt x="1001" y="7629"/>
                    </a:cubicBezTo>
                    <a:cubicBezTo>
                      <a:pt x="1164" y="7642"/>
                      <a:pt x="1324" y="7651"/>
                      <a:pt x="1482" y="7651"/>
                    </a:cubicBezTo>
                    <a:cubicBezTo>
                      <a:pt x="1612" y="7651"/>
                      <a:pt x="1741" y="7645"/>
                      <a:pt x="1870" y="7629"/>
                    </a:cubicBezTo>
                    <a:lnTo>
                      <a:pt x="1870" y="7629"/>
                    </a:lnTo>
                    <a:cubicBezTo>
                      <a:pt x="1715" y="8105"/>
                      <a:pt x="1953" y="8688"/>
                      <a:pt x="2239" y="9105"/>
                    </a:cubicBezTo>
                    <a:cubicBezTo>
                      <a:pt x="1858" y="9426"/>
                      <a:pt x="1465" y="9724"/>
                      <a:pt x="1084" y="10034"/>
                    </a:cubicBezTo>
                    <a:cubicBezTo>
                      <a:pt x="1025" y="10081"/>
                      <a:pt x="1025" y="10129"/>
                      <a:pt x="1049" y="10165"/>
                    </a:cubicBezTo>
                    <a:cubicBezTo>
                      <a:pt x="1037" y="10188"/>
                      <a:pt x="1037" y="10224"/>
                      <a:pt x="1037" y="10260"/>
                    </a:cubicBezTo>
                    <a:cubicBezTo>
                      <a:pt x="1120" y="10605"/>
                      <a:pt x="1299" y="10915"/>
                      <a:pt x="1549" y="11177"/>
                    </a:cubicBezTo>
                    <a:cubicBezTo>
                      <a:pt x="1744" y="11372"/>
                      <a:pt x="2074" y="11702"/>
                      <a:pt x="2375" y="11702"/>
                    </a:cubicBezTo>
                    <a:cubicBezTo>
                      <a:pt x="2385" y="11702"/>
                      <a:pt x="2396" y="11701"/>
                      <a:pt x="2406" y="11700"/>
                    </a:cubicBezTo>
                    <a:cubicBezTo>
                      <a:pt x="2430" y="11700"/>
                      <a:pt x="2454" y="11700"/>
                      <a:pt x="2477" y="11689"/>
                    </a:cubicBezTo>
                    <a:cubicBezTo>
                      <a:pt x="2503" y="11708"/>
                      <a:pt x="2535" y="11720"/>
                      <a:pt x="2569" y="11720"/>
                    </a:cubicBezTo>
                    <a:cubicBezTo>
                      <a:pt x="2598" y="11720"/>
                      <a:pt x="2628" y="11711"/>
                      <a:pt x="2656" y="11689"/>
                    </a:cubicBezTo>
                    <a:cubicBezTo>
                      <a:pt x="2858" y="11510"/>
                      <a:pt x="3049" y="11331"/>
                      <a:pt x="3239" y="11141"/>
                    </a:cubicBezTo>
                    <a:cubicBezTo>
                      <a:pt x="3299" y="11081"/>
                      <a:pt x="3430" y="10879"/>
                      <a:pt x="3466" y="10855"/>
                    </a:cubicBezTo>
                    <a:cubicBezTo>
                      <a:pt x="3460" y="10819"/>
                      <a:pt x="3463" y="10802"/>
                      <a:pt x="3473" y="10802"/>
                    </a:cubicBezTo>
                    <a:cubicBezTo>
                      <a:pt x="3483" y="10802"/>
                      <a:pt x="3501" y="10819"/>
                      <a:pt x="3525" y="10855"/>
                    </a:cubicBezTo>
                    <a:cubicBezTo>
                      <a:pt x="3561" y="10879"/>
                      <a:pt x="3585" y="10903"/>
                      <a:pt x="3620" y="10927"/>
                    </a:cubicBezTo>
                    <a:cubicBezTo>
                      <a:pt x="3919" y="11145"/>
                      <a:pt x="4272" y="11296"/>
                      <a:pt x="4639" y="11296"/>
                    </a:cubicBezTo>
                    <a:cubicBezTo>
                      <a:pt x="4653" y="11296"/>
                      <a:pt x="4666" y="11296"/>
                      <a:pt x="4680" y="11296"/>
                    </a:cubicBezTo>
                    <a:lnTo>
                      <a:pt x="4680" y="11296"/>
                    </a:lnTo>
                    <a:cubicBezTo>
                      <a:pt x="4644" y="11415"/>
                      <a:pt x="4644" y="11558"/>
                      <a:pt x="4632" y="11689"/>
                    </a:cubicBezTo>
                    <a:cubicBezTo>
                      <a:pt x="4585" y="12081"/>
                      <a:pt x="4573" y="12462"/>
                      <a:pt x="4549" y="12843"/>
                    </a:cubicBezTo>
                    <a:cubicBezTo>
                      <a:pt x="4537" y="12986"/>
                      <a:pt x="4656" y="13070"/>
                      <a:pt x="4775" y="13082"/>
                    </a:cubicBezTo>
                    <a:cubicBezTo>
                      <a:pt x="5394" y="13129"/>
                      <a:pt x="6014" y="13165"/>
                      <a:pt x="6633" y="13201"/>
                    </a:cubicBezTo>
                    <a:cubicBezTo>
                      <a:pt x="6764" y="13201"/>
                      <a:pt x="6859" y="13094"/>
                      <a:pt x="6859" y="12974"/>
                    </a:cubicBezTo>
                    <a:cubicBezTo>
                      <a:pt x="6895" y="12427"/>
                      <a:pt x="6930" y="11796"/>
                      <a:pt x="6799" y="11260"/>
                    </a:cubicBezTo>
                    <a:lnTo>
                      <a:pt x="6799" y="11260"/>
                    </a:lnTo>
                    <a:cubicBezTo>
                      <a:pt x="6883" y="11272"/>
                      <a:pt x="6969" y="11278"/>
                      <a:pt x="7055" y="11278"/>
                    </a:cubicBezTo>
                    <a:cubicBezTo>
                      <a:pt x="7142" y="11278"/>
                      <a:pt x="7228" y="11272"/>
                      <a:pt x="7311" y="11260"/>
                    </a:cubicBezTo>
                    <a:cubicBezTo>
                      <a:pt x="7478" y="11224"/>
                      <a:pt x="7835" y="11153"/>
                      <a:pt x="7907" y="10950"/>
                    </a:cubicBezTo>
                    <a:cubicBezTo>
                      <a:pt x="8097" y="11450"/>
                      <a:pt x="8430" y="11903"/>
                      <a:pt x="8645" y="12391"/>
                    </a:cubicBezTo>
                    <a:cubicBezTo>
                      <a:pt x="8669" y="12463"/>
                      <a:pt x="8747" y="12498"/>
                      <a:pt x="8821" y="12498"/>
                    </a:cubicBezTo>
                    <a:cubicBezTo>
                      <a:pt x="8857" y="12498"/>
                      <a:pt x="8892" y="12490"/>
                      <a:pt x="8919" y="12474"/>
                    </a:cubicBezTo>
                    <a:cubicBezTo>
                      <a:pt x="9264" y="12284"/>
                      <a:pt x="9609" y="12105"/>
                      <a:pt x="9954" y="11903"/>
                    </a:cubicBezTo>
                    <a:cubicBezTo>
                      <a:pt x="10109" y="11808"/>
                      <a:pt x="10478" y="11665"/>
                      <a:pt x="10538" y="11450"/>
                    </a:cubicBezTo>
                    <a:cubicBezTo>
                      <a:pt x="10597" y="11212"/>
                      <a:pt x="10324" y="10927"/>
                      <a:pt x="10228" y="10748"/>
                    </a:cubicBezTo>
                    <a:cubicBezTo>
                      <a:pt x="10074" y="10510"/>
                      <a:pt x="9943" y="10260"/>
                      <a:pt x="9788" y="10034"/>
                    </a:cubicBezTo>
                    <a:cubicBezTo>
                      <a:pt x="10193" y="9915"/>
                      <a:pt x="10740" y="9629"/>
                      <a:pt x="10907" y="9248"/>
                    </a:cubicBezTo>
                    <a:cubicBezTo>
                      <a:pt x="11245" y="9469"/>
                      <a:pt x="11732" y="9738"/>
                      <a:pt x="12129" y="9738"/>
                    </a:cubicBezTo>
                    <a:cubicBezTo>
                      <a:pt x="12180" y="9738"/>
                      <a:pt x="12229" y="9734"/>
                      <a:pt x="12276" y="9724"/>
                    </a:cubicBezTo>
                    <a:cubicBezTo>
                      <a:pt x="12633" y="9641"/>
                      <a:pt x="12764" y="9022"/>
                      <a:pt x="12860" y="8724"/>
                    </a:cubicBezTo>
                    <a:cubicBezTo>
                      <a:pt x="12967" y="8402"/>
                      <a:pt x="13157" y="7879"/>
                      <a:pt x="12776" y="7676"/>
                    </a:cubicBezTo>
                    <a:cubicBezTo>
                      <a:pt x="12574" y="7569"/>
                      <a:pt x="12288" y="7557"/>
                      <a:pt x="12074" y="7510"/>
                    </a:cubicBezTo>
                    <a:cubicBezTo>
                      <a:pt x="11836" y="7450"/>
                      <a:pt x="11598" y="7390"/>
                      <a:pt x="11359" y="7355"/>
                    </a:cubicBezTo>
                    <a:cubicBezTo>
                      <a:pt x="11502" y="7188"/>
                      <a:pt x="11526" y="6938"/>
                      <a:pt x="11526" y="6736"/>
                    </a:cubicBezTo>
                    <a:cubicBezTo>
                      <a:pt x="11526" y="6605"/>
                      <a:pt x="11502" y="6474"/>
                      <a:pt x="11467" y="6355"/>
                    </a:cubicBezTo>
                    <a:cubicBezTo>
                      <a:pt x="11467" y="6319"/>
                      <a:pt x="11455" y="6295"/>
                      <a:pt x="11455" y="6259"/>
                    </a:cubicBezTo>
                    <a:lnTo>
                      <a:pt x="11455" y="6259"/>
                    </a:lnTo>
                    <a:cubicBezTo>
                      <a:pt x="11491" y="6264"/>
                      <a:pt x="11528" y="6266"/>
                      <a:pt x="11566" y="6266"/>
                    </a:cubicBezTo>
                    <a:cubicBezTo>
                      <a:pt x="11946" y="6266"/>
                      <a:pt x="12421" y="6063"/>
                      <a:pt x="12681" y="5890"/>
                    </a:cubicBezTo>
                    <a:cubicBezTo>
                      <a:pt x="12788" y="5819"/>
                      <a:pt x="12836" y="5759"/>
                      <a:pt x="12860" y="5628"/>
                    </a:cubicBezTo>
                    <a:cubicBezTo>
                      <a:pt x="12895" y="5331"/>
                      <a:pt x="12776" y="4950"/>
                      <a:pt x="12741" y="4664"/>
                    </a:cubicBezTo>
                    <a:cubicBezTo>
                      <a:pt x="12705" y="4354"/>
                      <a:pt x="12764" y="3819"/>
                      <a:pt x="12348" y="3783"/>
                    </a:cubicBezTo>
                    <a:cubicBezTo>
                      <a:pt x="12322" y="3781"/>
                      <a:pt x="12296" y="3779"/>
                      <a:pt x="12269" y="3779"/>
                    </a:cubicBezTo>
                    <a:cubicBezTo>
                      <a:pt x="12023" y="3779"/>
                      <a:pt x="11740" y="3870"/>
                      <a:pt x="11514" y="3902"/>
                    </a:cubicBezTo>
                    <a:cubicBezTo>
                      <a:pt x="11264" y="3938"/>
                      <a:pt x="11026" y="3973"/>
                      <a:pt x="10776" y="4021"/>
                    </a:cubicBezTo>
                    <a:cubicBezTo>
                      <a:pt x="10788" y="3830"/>
                      <a:pt x="10645" y="3592"/>
                      <a:pt x="10562" y="3473"/>
                    </a:cubicBezTo>
                    <a:cubicBezTo>
                      <a:pt x="10466" y="3319"/>
                      <a:pt x="10347" y="3188"/>
                      <a:pt x="10193" y="3080"/>
                    </a:cubicBezTo>
                    <a:cubicBezTo>
                      <a:pt x="10490" y="2592"/>
                      <a:pt x="10776" y="2092"/>
                      <a:pt x="11050" y="1592"/>
                    </a:cubicBezTo>
                    <a:cubicBezTo>
                      <a:pt x="11097" y="1485"/>
                      <a:pt x="11074" y="1342"/>
                      <a:pt x="10967" y="1283"/>
                    </a:cubicBezTo>
                    <a:cubicBezTo>
                      <a:pt x="10455" y="997"/>
                      <a:pt x="9931" y="723"/>
                      <a:pt x="9419" y="449"/>
                    </a:cubicBezTo>
                    <a:cubicBezTo>
                      <a:pt x="9384" y="433"/>
                      <a:pt x="9348" y="426"/>
                      <a:pt x="9313" y="426"/>
                    </a:cubicBezTo>
                    <a:cubicBezTo>
                      <a:pt x="9214" y="426"/>
                      <a:pt x="9124" y="484"/>
                      <a:pt x="9097" y="580"/>
                    </a:cubicBezTo>
                    <a:cubicBezTo>
                      <a:pt x="8954" y="1068"/>
                      <a:pt x="8776" y="1533"/>
                      <a:pt x="8609" y="2009"/>
                    </a:cubicBezTo>
                    <a:cubicBezTo>
                      <a:pt x="8407" y="1854"/>
                      <a:pt x="8109" y="1783"/>
                      <a:pt x="7871" y="1747"/>
                    </a:cubicBezTo>
                    <a:cubicBezTo>
                      <a:pt x="7822" y="1742"/>
                      <a:pt x="7764" y="1739"/>
                      <a:pt x="7703" y="1739"/>
                    </a:cubicBezTo>
                    <a:cubicBezTo>
                      <a:pt x="7616" y="1739"/>
                      <a:pt x="7521" y="1745"/>
                      <a:pt x="7430" y="1759"/>
                    </a:cubicBezTo>
                    <a:cubicBezTo>
                      <a:pt x="7442" y="1437"/>
                      <a:pt x="7395" y="1104"/>
                      <a:pt x="7383" y="782"/>
                    </a:cubicBezTo>
                    <a:cubicBezTo>
                      <a:pt x="7371" y="580"/>
                      <a:pt x="7418" y="259"/>
                      <a:pt x="7228" y="116"/>
                    </a:cubicBezTo>
                    <a:cubicBezTo>
                      <a:pt x="7112" y="31"/>
                      <a:pt x="6927" y="16"/>
                      <a:pt x="6753" y="16"/>
                    </a:cubicBezTo>
                    <a:cubicBezTo>
                      <a:pt x="6657" y="16"/>
                      <a:pt x="6565" y="20"/>
                      <a:pt x="6490" y="20"/>
                    </a:cubicBezTo>
                    <a:cubicBezTo>
                      <a:pt x="6274" y="7"/>
                      <a:pt x="6061" y="1"/>
                      <a:pt x="5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6" name="Google Shape;851;p27">
              <a:extLst>
                <a:ext uri="{FF2B5EF4-FFF2-40B4-BE49-F238E27FC236}">
                  <a16:creationId xmlns:a16="http://schemas.microsoft.com/office/drawing/2014/main" id="{5D2F9446-5111-2DAD-657C-DD64C7926962}"/>
                </a:ext>
              </a:extLst>
            </p:cNvPr>
            <p:cNvGrpSpPr/>
            <p:nvPr/>
          </p:nvGrpSpPr>
          <p:grpSpPr>
            <a:xfrm>
              <a:off x="9459860" y="5326078"/>
              <a:ext cx="299463" cy="297361"/>
              <a:chOff x="-63250675" y="3744075"/>
              <a:chExt cx="320350" cy="318100"/>
            </a:xfrm>
          </p:grpSpPr>
          <p:sp>
            <p:nvSpPr>
              <p:cNvPr id="100" name="Google Shape;852;p27">
                <a:extLst>
                  <a:ext uri="{FF2B5EF4-FFF2-40B4-BE49-F238E27FC236}">
                    <a16:creationId xmlns:a16="http://schemas.microsoft.com/office/drawing/2014/main" id="{EEC1E150-E14E-2044-8B8A-E6D1D718E186}"/>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853;p27">
                <a:extLst>
                  <a:ext uri="{FF2B5EF4-FFF2-40B4-BE49-F238E27FC236}">
                    <a16:creationId xmlns:a16="http://schemas.microsoft.com/office/drawing/2014/main" id="{814B8619-0595-7267-79BE-10C65209A190}"/>
                  </a:ext>
                </a:extLst>
              </p:cNvPr>
              <p:cNvSpPr/>
              <p:nvPr/>
            </p:nvSpPr>
            <p:spPr>
              <a:xfrm>
                <a:off x="-63190005" y="3814047"/>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854;p27">
                <a:extLst>
                  <a:ext uri="{FF2B5EF4-FFF2-40B4-BE49-F238E27FC236}">
                    <a16:creationId xmlns:a16="http://schemas.microsoft.com/office/drawing/2014/main" id="{2069557E-0F67-F5C0-11FC-F63DAF4F8A20}"/>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7" name="Google Shape;878;p27">
              <a:extLst>
                <a:ext uri="{FF2B5EF4-FFF2-40B4-BE49-F238E27FC236}">
                  <a16:creationId xmlns:a16="http://schemas.microsoft.com/office/drawing/2014/main" id="{051B8ADA-F8EC-CB52-6F74-3C5DEC11B265}"/>
                </a:ext>
              </a:extLst>
            </p:cNvPr>
            <p:cNvSpPr/>
            <p:nvPr/>
          </p:nvSpPr>
          <p:spPr>
            <a:xfrm>
              <a:off x="8904985" y="2871413"/>
              <a:ext cx="58191" cy="136224"/>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79;p27">
              <a:extLst>
                <a:ext uri="{FF2B5EF4-FFF2-40B4-BE49-F238E27FC236}">
                  <a16:creationId xmlns:a16="http://schemas.microsoft.com/office/drawing/2014/main" id="{BDA32955-5DE6-6B2A-922B-AA4D46611815}"/>
                </a:ext>
              </a:extLst>
            </p:cNvPr>
            <p:cNvSpPr/>
            <p:nvPr/>
          </p:nvSpPr>
          <p:spPr>
            <a:xfrm>
              <a:off x="8734898" y="2738882"/>
              <a:ext cx="295280" cy="29764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9" name="Google Shape;861;p27">
              <a:extLst>
                <a:ext uri="{FF2B5EF4-FFF2-40B4-BE49-F238E27FC236}">
                  <a16:creationId xmlns:a16="http://schemas.microsoft.com/office/drawing/2014/main" id="{9C7F61D1-FB7F-2F98-2A09-2A5FE7550E74}"/>
                </a:ext>
              </a:extLst>
            </p:cNvPr>
            <p:cNvGrpSpPr/>
            <p:nvPr/>
          </p:nvGrpSpPr>
          <p:grpSpPr>
            <a:xfrm>
              <a:off x="7313601" y="3720269"/>
              <a:ext cx="296729" cy="296729"/>
              <a:chOff x="-63250675" y="4110200"/>
              <a:chExt cx="317425" cy="317425"/>
            </a:xfrm>
          </p:grpSpPr>
          <p:sp>
            <p:nvSpPr>
              <p:cNvPr id="91" name="Google Shape;862;p27">
                <a:extLst>
                  <a:ext uri="{FF2B5EF4-FFF2-40B4-BE49-F238E27FC236}">
                    <a16:creationId xmlns:a16="http://schemas.microsoft.com/office/drawing/2014/main" id="{A6A0FA14-5EBB-57CD-5832-E5F8185B7700}"/>
                  </a:ext>
                </a:extLst>
              </p:cNvPr>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864;p27">
                <a:extLst>
                  <a:ext uri="{FF2B5EF4-FFF2-40B4-BE49-F238E27FC236}">
                    <a16:creationId xmlns:a16="http://schemas.microsoft.com/office/drawing/2014/main" id="{53BE3FC1-2BF4-575E-8078-A8A6FE09DD5B}"/>
                  </a:ext>
                </a:extLst>
              </p:cNvPr>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865;p27">
                <a:extLst>
                  <a:ext uri="{FF2B5EF4-FFF2-40B4-BE49-F238E27FC236}">
                    <a16:creationId xmlns:a16="http://schemas.microsoft.com/office/drawing/2014/main" id="{67C6829A-3F47-828F-0110-0DFB9E29A436}"/>
                  </a:ext>
                </a:extLst>
              </p:cNvPr>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866;p27">
                <a:extLst>
                  <a:ext uri="{FF2B5EF4-FFF2-40B4-BE49-F238E27FC236}">
                    <a16:creationId xmlns:a16="http://schemas.microsoft.com/office/drawing/2014/main" id="{4ACB567C-646F-0B3D-8E45-067A4C108D0C}"/>
                  </a:ext>
                </a:extLst>
              </p:cNvPr>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867;p27">
                <a:extLst>
                  <a:ext uri="{FF2B5EF4-FFF2-40B4-BE49-F238E27FC236}">
                    <a16:creationId xmlns:a16="http://schemas.microsoft.com/office/drawing/2014/main" id="{A241EDE8-0C42-4DDD-8AB2-1142ADD0D5AD}"/>
                  </a:ext>
                </a:extLst>
              </p:cNvPr>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868;p27">
                <a:extLst>
                  <a:ext uri="{FF2B5EF4-FFF2-40B4-BE49-F238E27FC236}">
                    <a16:creationId xmlns:a16="http://schemas.microsoft.com/office/drawing/2014/main" id="{B50672FD-4845-1E39-8065-2980F434FAA9}"/>
                  </a:ext>
                </a:extLst>
              </p:cNvPr>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869;p27">
                <a:extLst>
                  <a:ext uri="{FF2B5EF4-FFF2-40B4-BE49-F238E27FC236}">
                    <a16:creationId xmlns:a16="http://schemas.microsoft.com/office/drawing/2014/main" id="{B8140877-E23A-89E8-0062-AE2BE17EC89E}"/>
                  </a:ext>
                </a:extLst>
              </p:cNvPr>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870;p27">
                <a:extLst>
                  <a:ext uri="{FF2B5EF4-FFF2-40B4-BE49-F238E27FC236}">
                    <a16:creationId xmlns:a16="http://schemas.microsoft.com/office/drawing/2014/main" id="{C6ED2A63-5C8B-879C-8946-D125E381D3C4}"/>
                  </a:ext>
                </a:extLst>
              </p:cNvPr>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0" name="CuadroTexto 89">
              <a:extLst>
                <a:ext uri="{FF2B5EF4-FFF2-40B4-BE49-F238E27FC236}">
                  <a16:creationId xmlns:a16="http://schemas.microsoft.com/office/drawing/2014/main" id="{48DE33C4-B728-45B2-BE73-EF8FEA9739AF}"/>
                </a:ext>
              </a:extLst>
            </p:cNvPr>
            <p:cNvSpPr txBox="1"/>
            <p:nvPr/>
          </p:nvSpPr>
          <p:spPr>
            <a:xfrm>
              <a:off x="7904129" y="4007157"/>
              <a:ext cx="1944858" cy="634890"/>
            </a:xfrm>
            <a:prstGeom prst="rect">
              <a:avLst/>
            </a:prstGeom>
            <a:noFill/>
          </p:spPr>
          <p:txBody>
            <a:bodyPr wrap="square" rtlCol="0">
              <a:spAutoFit/>
            </a:bodyPr>
            <a:lstStyle/>
            <a:p>
              <a:pPr algn="ctr"/>
              <a:r>
                <a:rPr lang="es-CO" sz="3600" b="1" dirty="0"/>
                <a:t>93,6%</a:t>
              </a:r>
            </a:p>
          </p:txBody>
        </p:sp>
      </p:grpSp>
      <p:sp>
        <p:nvSpPr>
          <p:cNvPr id="114" name="Google Shape;1386;p36">
            <a:extLst>
              <a:ext uri="{FF2B5EF4-FFF2-40B4-BE49-F238E27FC236}">
                <a16:creationId xmlns:a16="http://schemas.microsoft.com/office/drawing/2014/main" id="{39A9270D-B77D-208C-48DF-7706E792420E}"/>
              </a:ext>
            </a:extLst>
          </p:cNvPr>
          <p:cNvSpPr/>
          <p:nvPr/>
        </p:nvSpPr>
        <p:spPr>
          <a:xfrm>
            <a:off x="4872858" y="3722487"/>
            <a:ext cx="801920" cy="770400"/>
          </a:xfrm>
          <a:custGeom>
            <a:avLst/>
            <a:gdLst/>
            <a:ahLst/>
            <a:cxnLst/>
            <a:rect l="l" t="t" r="r" b="b"/>
            <a:pathLst>
              <a:path w="29409" h="29421" extrusionOk="0">
                <a:moveTo>
                  <a:pt x="14704" y="1"/>
                </a:moveTo>
                <a:cubicBezTo>
                  <a:pt x="6584" y="1"/>
                  <a:pt x="0" y="6585"/>
                  <a:pt x="0" y="14717"/>
                </a:cubicBezTo>
                <a:cubicBezTo>
                  <a:pt x="0" y="22837"/>
                  <a:pt x="6584" y="29421"/>
                  <a:pt x="14704" y="29421"/>
                </a:cubicBezTo>
                <a:cubicBezTo>
                  <a:pt x="22824" y="29421"/>
                  <a:pt x="29409" y="22837"/>
                  <a:pt x="29409" y="14717"/>
                </a:cubicBezTo>
                <a:cubicBezTo>
                  <a:pt x="29409" y="6585"/>
                  <a:pt x="22824" y="1"/>
                  <a:pt x="14704" y="1"/>
                </a:cubicBezTo>
                <a:close/>
              </a:path>
            </a:pathLst>
          </a:custGeom>
          <a:solidFill>
            <a:srgbClr val="EC3A3B"/>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395;p36">
            <a:extLst>
              <a:ext uri="{FF2B5EF4-FFF2-40B4-BE49-F238E27FC236}">
                <a16:creationId xmlns:a16="http://schemas.microsoft.com/office/drawing/2014/main" id="{22EBB23F-EBD6-684B-B422-91C222FF3BCE}"/>
              </a:ext>
            </a:extLst>
          </p:cNvPr>
          <p:cNvSpPr/>
          <p:nvPr/>
        </p:nvSpPr>
        <p:spPr>
          <a:xfrm>
            <a:off x="4857526" y="4595863"/>
            <a:ext cx="801920" cy="770400"/>
          </a:xfrm>
          <a:custGeom>
            <a:avLst/>
            <a:gdLst/>
            <a:ahLst/>
            <a:cxnLst/>
            <a:rect l="l" t="t" r="r" b="b"/>
            <a:pathLst>
              <a:path w="29410" h="29421" extrusionOk="0">
                <a:moveTo>
                  <a:pt x="14705" y="0"/>
                </a:moveTo>
                <a:cubicBezTo>
                  <a:pt x="6585" y="0"/>
                  <a:pt x="1" y="6584"/>
                  <a:pt x="1" y="14704"/>
                </a:cubicBezTo>
                <a:cubicBezTo>
                  <a:pt x="1" y="22836"/>
                  <a:pt x="6585" y="29420"/>
                  <a:pt x="14705" y="29420"/>
                </a:cubicBezTo>
                <a:cubicBezTo>
                  <a:pt x="22825" y="29420"/>
                  <a:pt x="29409" y="22836"/>
                  <a:pt x="29409" y="14704"/>
                </a:cubicBezTo>
                <a:cubicBezTo>
                  <a:pt x="29409" y="6584"/>
                  <a:pt x="22825" y="0"/>
                  <a:pt x="14705" y="0"/>
                </a:cubicBezTo>
                <a:close/>
              </a:path>
            </a:pathLst>
          </a:custGeom>
          <a:solidFill>
            <a:srgbClr val="FCBD24"/>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419;p36">
            <a:extLst>
              <a:ext uri="{FF2B5EF4-FFF2-40B4-BE49-F238E27FC236}">
                <a16:creationId xmlns:a16="http://schemas.microsoft.com/office/drawing/2014/main" id="{8AFBB4AC-2072-2C9E-EB65-72D640D5C26F}"/>
              </a:ext>
            </a:extLst>
          </p:cNvPr>
          <p:cNvSpPr/>
          <p:nvPr/>
        </p:nvSpPr>
        <p:spPr>
          <a:xfrm>
            <a:off x="4844826" y="5502475"/>
            <a:ext cx="801920" cy="770400"/>
          </a:xfrm>
          <a:custGeom>
            <a:avLst/>
            <a:gdLst/>
            <a:ahLst/>
            <a:cxnLst/>
            <a:rect l="l" t="t" r="r" b="b"/>
            <a:pathLst>
              <a:path w="29409" h="29409" extrusionOk="0">
                <a:moveTo>
                  <a:pt x="14704" y="0"/>
                </a:moveTo>
                <a:cubicBezTo>
                  <a:pt x="6584" y="0"/>
                  <a:pt x="0" y="6584"/>
                  <a:pt x="0" y="14705"/>
                </a:cubicBezTo>
                <a:cubicBezTo>
                  <a:pt x="0" y="22825"/>
                  <a:pt x="6584" y="29409"/>
                  <a:pt x="14704" y="29409"/>
                </a:cubicBezTo>
                <a:cubicBezTo>
                  <a:pt x="22824" y="29409"/>
                  <a:pt x="29408" y="22825"/>
                  <a:pt x="29408" y="14705"/>
                </a:cubicBezTo>
                <a:cubicBezTo>
                  <a:pt x="29408" y="6584"/>
                  <a:pt x="22824" y="0"/>
                  <a:pt x="14704" y="0"/>
                </a:cubicBezTo>
                <a:close/>
              </a:path>
            </a:pathLst>
          </a:custGeom>
          <a:solidFill>
            <a:srgbClr val="4949E7"/>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432;p36">
            <a:extLst>
              <a:ext uri="{FF2B5EF4-FFF2-40B4-BE49-F238E27FC236}">
                <a16:creationId xmlns:a16="http://schemas.microsoft.com/office/drawing/2014/main" id="{9840E398-3B12-E53A-7EB7-2B3CCE00F7E2}"/>
              </a:ext>
            </a:extLst>
          </p:cNvPr>
          <p:cNvSpPr/>
          <p:nvPr/>
        </p:nvSpPr>
        <p:spPr>
          <a:xfrm>
            <a:off x="4856169" y="1937008"/>
            <a:ext cx="801609" cy="770075"/>
          </a:xfrm>
          <a:custGeom>
            <a:avLst/>
            <a:gdLst/>
            <a:ahLst/>
            <a:cxnLst/>
            <a:rect l="l" t="t" r="r" b="b"/>
            <a:pathLst>
              <a:path w="29410" h="29409" extrusionOk="0">
                <a:moveTo>
                  <a:pt x="14705" y="0"/>
                </a:moveTo>
                <a:cubicBezTo>
                  <a:pt x="6585" y="0"/>
                  <a:pt x="1" y="6584"/>
                  <a:pt x="1" y="14705"/>
                </a:cubicBezTo>
                <a:cubicBezTo>
                  <a:pt x="1" y="22825"/>
                  <a:pt x="6585" y="29409"/>
                  <a:pt x="14705" y="29409"/>
                </a:cubicBezTo>
                <a:cubicBezTo>
                  <a:pt x="22825" y="29409"/>
                  <a:pt x="29409" y="22825"/>
                  <a:pt x="29409" y="14705"/>
                </a:cubicBezTo>
                <a:cubicBezTo>
                  <a:pt x="29409" y="6584"/>
                  <a:pt x="22825" y="0"/>
                  <a:pt x="14705" y="0"/>
                </a:cubicBezTo>
                <a:close/>
              </a:path>
            </a:pathLst>
          </a:custGeom>
          <a:solidFill>
            <a:srgbClr val="5EB2FC"/>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nvGrpSpPr>
          <p:cNvPr id="118" name="Google Shape;861;p27">
            <a:extLst>
              <a:ext uri="{FF2B5EF4-FFF2-40B4-BE49-F238E27FC236}">
                <a16:creationId xmlns:a16="http://schemas.microsoft.com/office/drawing/2014/main" id="{6C0795E6-C5E7-1AA5-7641-19DBF3551331}"/>
              </a:ext>
            </a:extLst>
          </p:cNvPr>
          <p:cNvGrpSpPr/>
          <p:nvPr/>
        </p:nvGrpSpPr>
        <p:grpSpPr>
          <a:xfrm>
            <a:off x="5036277" y="2095448"/>
            <a:ext cx="485214" cy="471631"/>
            <a:chOff x="-63250675" y="4110200"/>
            <a:chExt cx="317425" cy="317425"/>
          </a:xfrm>
        </p:grpSpPr>
        <p:sp>
          <p:nvSpPr>
            <p:cNvPr id="119" name="Google Shape;862;p27">
              <a:extLst>
                <a:ext uri="{FF2B5EF4-FFF2-40B4-BE49-F238E27FC236}">
                  <a16:creationId xmlns:a16="http://schemas.microsoft.com/office/drawing/2014/main" id="{219CB2E2-7628-BF8D-1871-B6C787C336AE}"/>
                </a:ext>
              </a:extLst>
            </p:cNvPr>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863;p27">
              <a:extLst>
                <a:ext uri="{FF2B5EF4-FFF2-40B4-BE49-F238E27FC236}">
                  <a16:creationId xmlns:a16="http://schemas.microsoft.com/office/drawing/2014/main" id="{DF54382E-AA50-D559-6D3C-BD8EADB107DA}"/>
                </a:ext>
              </a:extLst>
            </p:cNvPr>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864;p27">
              <a:extLst>
                <a:ext uri="{FF2B5EF4-FFF2-40B4-BE49-F238E27FC236}">
                  <a16:creationId xmlns:a16="http://schemas.microsoft.com/office/drawing/2014/main" id="{8D09EE51-FE3C-B757-A7C7-CCDD1365AD90}"/>
                </a:ext>
              </a:extLst>
            </p:cNvPr>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865;p27">
              <a:extLst>
                <a:ext uri="{FF2B5EF4-FFF2-40B4-BE49-F238E27FC236}">
                  <a16:creationId xmlns:a16="http://schemas.microsoft.com/office/drawing/2014/main" id="{762D6437-B4A0-E8DF-DADB-E4EE6153F242}"/>
                </a:ext>
              </a:extLst>
            </p:cNvPr>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866;p27">
              <a:extLst>
                <a:ext uri="{FF2B5EF4-FFF2-40B4-BE49-F238E27FC236}">
                  <a16:creationId xmlns:a16="http://schemas.microsoft.com/office/drawing/2014/main" id="{BAD4893C-8988-4FD8-F12D-024B20E0F604}"/>
                </a:ext>
              </a:extLst>
            </p:cNvPr>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867;p27">
              <a:extLst>
                <a:ext uri="{FF2B5EF4-FFF2-40B4-BE49-F238E27FC236}">
                  <a16:creationId xmlns:a16="http://schemas.microsoft.com/office/drawing/2014/main" id="{1536AB41-9C78-E23C-FC66-5C6F9DCDAA88}"/>
                </a:ext>
              </a:extLst>
            </p:cNvPr>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868;p27">
              <a:extLst>
                <a:ext uri="{FF2B5EF4-FFF2-40B4-BE49-F238E27FC236}">
                  <a16:creationId xmlns:a16="http://schemas.microsoft.com/office/drawing/2014/main" id="{A165F92A-3FFE-A82F-ED1D-8895C5CDBB6C}"/>
                </a:ext>
              </a:extLst>
            </p:cNvPr>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69;p27">
              <a:extLst>
                <a:ext uri="{FF2B5EF4-FFF2-40B4-BE49-F238E27FC236}">
                  <a16:creationId xmlns:a16="http://schemas.microsoft.com/office/drawing/2014/main" id="{67960172-620F-7937-FF7C-4B96B3E45DA6}"/>
                </a:ext>
              </a:extLst>
            </p:cNvPr>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70;p27">
              <a:extLst>
                <a:ext uri="{FF2B5EF4-FFF2-40B4-BE49-F238E27FC236}">
                  <a16:creationId xmlns:a16="http://schemas.microsoft.com/office/drawing/2014/main" id="{7F386CA6-A827-DF8E-21C2-7D01D9071B68}"/>
                </a:ext>
              </a:extLst>
            </p:cNvPr>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8" name="CuadroTexto 127">
            <a:extLst>
              <a:ext uri="{FF2B5EF4-FFF2-40B4-BE49-F238E27FC236}">
                <a16:creationId xmlns:a16="http://schemas.microsoft.com/office/drawing/2014/main" id="{EC010590-0D4A-EB64-493A-018395D7F177}"/>
              </a:ext>
            </a:extLst>
          </p:cNvPr>
          <p:cNvSpPr txBox="1"/>
          <p:nvPr/>
        </p:nvSpPr>
        <p:spPr>
          <a:xfrm>
            <a:off x="5756227" y="2007521"/>
            <a:ext cx="5950154" cy="646331"/>
          </a:xfrm>
          <a:prstGeom prst="rect">
            <a:avLst/>
          </a:prstGeom>
          <a:noFill/>
        </p:spPr>
        <p:txBody>
          <a:bodyPr wrap="square">
            <a:spAutoFit/>
          </a:bodyPr>
          <a:lstStyle/>
          <a:p>
            <a:pPr algn="just"/>
            <a:r>
              <a:rPr lang="es-MX" dirty="0"/>
              <a:t>Asegurar la funcionalidad y el desempeño del sistema de gestión </a:t>
            </a:r>
            <a:r>
              <a:rPr lang="es-MX" b="1" dirty="0"/>
              <a:t>- </a:t>
            </a:r>
            <a:r>
              <a:rPr lang="es-MX" b="1" dirty="0">
                <a:solidFill>
                  <a:srgbClr val="5F83FD"/>
                </a:solidFill>
              </a:rPr>
              <a:t>94,7%</a:t>
            </a:r>
            <a:endParaRPr lang="es-CO" b="1" dirty="0">
              <a:solidFill>
                <a:srgbClr val="5F83FD"/>
              </a:solidFill>
            </a:endParaRPr>
          </a:p>
        </p:txBody>
      </p:sp>
      <p:sp>
        <p:nvSpPr>
          <p:cNvPr id="129" name="CuadroTexto 128">
            <a:extLst>
              <a:ext uri="{FF2B5EF4-FFF2-40B4-BE49-F238E27FC236}">
                <a16:creationId xmlns:a16="http://schemas.microsoft.com/office/drawing/2014/main" id="{2A42A82E-786D-4E75-C4BC-CF68EA3B1485}"/>
              </a:ext>
            </a:extLst>
          </p:cNvPr>
          <p:cNvSpPr txBox="1"/>
          <p:nvPr/>
        </p:nvSpPr>
        <p:spPr>
          <a:xfrm>
            <a:off x="5761626" y="2862114"/>
            <a:ext cx="5950154" cy="646331"/>
          </a:xfrm>
          <a:prstGeom prst="rect">
            <a:avLst/>
          </a:prstGeom>
          <a:noFill/>
        </p:spPr>
        <p:txBody>
          <a:bodyPr wrap="square">
            <a:spAutoFit/>
          </a:bodyPr>
          <a:lstStyle/>
          <a:p>
            <a:pPr algn="just"/>
            <a:r>
              <a:rPr lang="es-MX" dirty="0"/>
              <a:t>Atender eficientemente los requerimientos de los ciudadanos, de la industria y partes interesadas  </a:t>
            </a:r>
            <a:r>
              <a:rPr lang="es-MX" b="1" dirty="0"/>
              <a:t>- </a:t>
            </a:r>
            <a:r>
              <a:rPr lang="es-MX" b="1" dirty="0">
                <a:solidFill>
                  <a:srgbClr val="5F83FD"/>
                </a:solidFill>
              </a:rPr>
              <a:t>93,1%</a:t>
            </a:r>
            <a:endParaRPr lang="es-CO" b="1" dirty="0">
              <a:solidFill>
                <a:srgbClr val="5F83FD"/>
              </a:solidFill>
            </a:endParaRPr>
          </a:p>
        </p:txBody>
      </p:sp>
      <p:sp>
        <p:nvSpPr>
          <p:cNvPr id="130" name="CuadroTexto 129">
            <a:extLst>
              <a:ext uri="{FF2B5EF4-FFF2-40B4-BE49-F238E27FC236}">
                <a16:creationId xmlns:a16="http://schemas.microsoft.com/office/drawing/2014/main" id="{A13B6982-C88C-C4FB-04FC-963CEF1F3EE7}"/>
              </a:ext>
            </a:extLst>
          </p:cNvPr>
          <p:cNvSpPr txBox="1"/>
          <p:nvPr/>
        </p:nvSpPr>
        <p:spPr>
          <a:xfrm>
            <a:off x="5763315" y="4645904"/>
            <a:ext cx="5855496" cy="646331"/>
          </a:xfrm>
          <a:prstGeom prst="rect">
            <a:avLst/>
          </a:prstGeom>
          <a:noFill/>
        </p:spPr>
        <p:txBody>
          <a:bodyPr wrap="square">
            <a:spAutoFit/>
          </a:bodyPr>
          <a:lstStyle/>
          <a:p>
            <a:pPr algn="just"/>
            <a:r>
              <a:rPr lang="es-MX" dirty="0"/>
              <a:t>Fortalecer las competencias y el desarrollo de los Servidores Públicos - </a:t>
            </a:r>
            <a:r>
              <a:rPr lang="es-CO" b="1" dirty="0">
                <a:solidFill>
                  <a:srgbClr val="5F83FD"/>
                </a:solidFill>
              </a:rPr>
              <a:t>100%</a:t>
            </a:r>
            <a:endParaRPr lang="es-MX" b="1" dirty="0">
              <a:solidFill>
                <a:srgbClr val="5F83FD"/>
              </a:solidFill>
            </a:endParaRPr>
          </a:p>
        </p:txBody>
      </p:sp>
      <p:sp>
        <p:nvSpPr>
          <p:cNvPr id="131" name="CuadroTexto 130">
            <a:extLst>
              <a:ext uri="{FF2B5EF4-FFF2-40B4-BE49-F238E27FC236}">
                <a16:creationId xmlns:a16="http://schemas.microsoft.com/office/drawing/2014/main" id="{7317231A-AF9B-143C-74C6-8FD4B1C77332}"/>
              </a:ext>
            </a:extLst>
          </p:cNvPr>
          <p:cNvSpPr txBox="1"/>
          <p:nvPr/>
        </p:nvSpPr>
        <p:spPr>
          <a:xfrm>
            <a:off x="5766014" y="3787795"/>
            <a:ext cx="5931678" cy="646331"/>
          </a:xfrm>
          <a:prstGeom prst="rect">
            <a:avLst/>
          </a:prstGeom>
          <a:noFill/>
        </p:spPr>
        <p:txBody>
          <a:bodyPr wrap="square">
            <a:spAutoFit/>
          </a:bodyPr>
          <a:lstStyle/>
          <a:p>
            <a:pPr algn="just"/>
            <a:r>
              <a:rPr lang="es-MX" dirty="0"/>
              <a:t>Formular y adoptar oportunamente políticas, planes, programas, proyectos y reglamentaciones </a:t>
            </a:r>
            <a:r>
              <a:rPr lang="es-MX" b="1" dirty="0"/>
              <a:t>- </a:t>
            </a:r>
            <a:r>
              <a:rPr lang="es-MX" b="1" dirty="0">
                <a:solidFill>
                  <a:srgbClr val="5F83FD"/>
                </a:solidFill>
              </a:rPr>
              <a:t>81,4%</a:t>
            </a:r>
            <a:endParaRPr lang="es-CO" b="1" dirty="0">
              <a:solidFill>
                <a:srgbClr val="5F83FD"/>
              </a:solidFill>
            </a:endParaRPr>
          </a:p>
        </p:txBody>
      </p:sp>
      <p:sp>
        <p:nvSpPr>
          <p:cNvPr id="132" name="CuadroTexto 131">
            <a:extLst>
              <a:ext uri="{FF2B5EF4-FFF2-40B4-BE49-F238E27FC236}">
                <a16:creationId xmlns:a16="http://schemas.microsoft.com/office/drawing/2014/main" id="{22920869-8080-171F-91BC-253845CCF768}"/>
              </a:ext>
            </a:extLst>
          </p:cNvPr>
          <p:cNvSpPr txBox="1"/>
          <p:nvPr/>
        </p:nvSpPr>
        <p:spPr>
          <a:xfrm>
            <a:off x="5761626" y="5564509"/>
            <a:ext cx="5895285" cy="646331"/>
          </a:xfrm>
          <a:prstGeom prst="rect">
            <a:avLst/>
          </a:prstGeom>
          <a:noFill/>
        </p:spPr>
        <p:txBody>
          <a:bodyPr wrap="square">
            <a:spAutoFit/>
          </a:bodyPr>
          <a:lstStyle/>
          <a:p>
            <a:pPr algn="just"/>
            <a:r>
              <a:rPr lang="es-MX" b="0" i="0" u="none" strike="noStrike" baseline="0" dirty="0"/>
              <a:t>Garantizar la administración eficiente y oportuna de los recursos financieros, administrativos y tecnológicos - </a:t>
            </a:r>
            <a:r>
              <a:rPr lang="es-CO" b="1" i="0" u="none" strike="noStrike" baseline="0" dirty="0">
                <a:solidFill>
                  <a:srgbClr val="5F83FD"/>
                </a:solidFill>
              </a:rPr>
              <a:t>99%</a:t>
            </a:r>
            <a:endParaRPr lang="es-CO" b="1" dirty="0">
              <a:solidFill>
                <a:srgbClr val="5F83FD"/>
              </a:solidFill>
            </a:endParaRPr>
          </a:p>
        </p:txBody>
      </p:sp>
      <p:sp>
        <p:nvSpPr>
          <p:cNvPr id="133" name="Google Shape;1377;p36">
            <a:extLst>
              <a:ext uri="{FF2B5EF4-FFF2-40B4-BE49-F238E27FC236}">
                <a16:creationId xmlns:a16="http://schemas.microsoft.com/office/drawing/2014/main" id="{BEC1C890-FC22-1E7E-A935-3E6FC4CB1E0F}"/>
              </a:ext>
            </a:extLst>
          </p:cNvPr>
          <p:cNvSpPr/>
          <p:nvPr/>
        </p:nvSpPr>
        <p:spPr>
          <a:xfrm>
            <a:off x="4857526" y="2800080"/>
            <a:ext cx="801920" cy="770400"/>
          </a:xfrm>
          <a:custGeom>
            <a:avLst/>
            <a:gdLst/>
            <a:ahLst/>
            <a:cxnLst/>
            <a:rect l="l" t="t" r="r" b="b"/>
            <a:pathLst>
              <a:path w="29409" h="29409" extrusionOk="0">
                <a:moveTo>
                  <a:pt x="14704" y="0"/>
                </a:moveTo>
                <a:cubicBezTo>
                  <a:pt x="6584" y="0"/>
                  <a:pt x="0" y="6584"/>
                  <a:pt x="0" y="14704"/>
                </a:cubicBezTo>
                <a:cubicBezTo>
                  <a:pt x="0" y="22824"/>
                  <a:pt x="6584" y="29409"/>
                  <a:pt x="14704" y="29409"/>
                </a:cubicBezTo>
                <a:cubicBezTo>
                  <a:pt x="22824" y="29409"/>
                  <a:pt x="29409" y="22824"/>
                  <a:pt x="29409" y="14704"/>
                </a:cubicBezTo>
                <a:cubicBezTo>
                  <a:pt x="29409" y="6584"/>
                  <a:pt x="22824" y="0"/>
                  <a:pt x="14704" y="0"/>
                </a:cubicBezTo>
                <a:close/>
              </a:path>
            </a:pathLst>
          </a:custGeom>
          <a:solidFill>
            <a:srgbClr val="69E781"/>
          </a:solidFill>
          <a:ln w="312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78;p27">
            <a:extLst>
              <a:ext uri="{FF2B5EF4-FFF2-40B4-BE49-F238E27FC236}">
                <a16:creationId xmlns:a16="http://schemas.microsoft.com/office/drawing/2014/main" id="{D2879D94-C2B7-94BE-122E-3038538EA2A7}"/>
              </a:ext>
            </a:extLst>
          </p:cNvPr>
          <p:cNvSpPr/>
          <p:nvPr/>
        </p:nvSpPr>
        <p:spPr>
          <a:xfrm>
            <a:off x="5675654" y="3312374"/>
            <a:ext cx="60572" cy="136224"/>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79;p27">
            <a:extLst>
              <a:ext uri="{FF2B5EF4-FFF2-40B4-BE49-F238E27FC236}">
                <a16:creationId xmlns:a16="http://schemas.microsoft.com/office/drawing/2014/main" id="{56B6C051-5CA3-C45E-2A5B-2F0A6CD7D647}"/>
              </a:ext>
            </a:extLst>
          </p:cNvPr>
          <p:cNvSpPr/>
          <p:nvPr/>
        </p:nvSpPr>
        <p:spPr>
          <a:xfrm>
            <a:off x="5111866" y="3040143"/>
            <a:ext cx="307361" cy="29764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88;p36">
            <a:extLst>
              <a:ext uri="{FF2B5EF4-FFF2-40B4-BE49-F238E27FC236}">
                <a16:creationId xmlns:a16="http://schemas.microsoft.com/office/drawing/2014/main" id="{2554482C-BC14-A238-ADFE-5B3ADEE262DB}"/>
              </a:ext>
            </a:extLst>
          </p:cNvPr>
          <p:cNvSpPr/>
          <p:nvPr/>
        </p:nvSpPr>
        <p:spPr>
          <a:xfrm>
            <a:off x="5017162" y="3874061"/>
            <a:ext cx="474776" cy="434731"/>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7" name="Google Shape;851;p27">
            <a:extLst>
              <a:ext uri="{FF2B5EF4-FFF2-40B4-BE49-F238E27FC236}">
                <a16:creationId xmlns:a16="http://schemas.microsoft.com/office/drawing/2014/main" id="{AA9A3BEA-954C-217C-94CE-34DBDC98F941}"/>
              </a:ext>
            </a:extLst>
          </p:cNvPr>
          <p:cNvGrpSpPr/>
          <p:nvPr/>
        </p:nvGrpSpPr>
        <p:grpSpPr>
          <a:xfrm>
            <a:off x="5078589" y="4838784"/>
            <a:ext cx="311715" cy="297360"/>
            <a:chOff x="-63250675" y="3744075"/>
            <a:chExt cx="320350" cy="318100"/>
          </a:xfrm>
        </p:grpSpPr>
        <p:sp>
          <p:nvSpPr>
            <p:cNvPr id="138" name="Google Shape;852;p27">
              <a:extLst>
                <a:ext uri="{FF2B5EF4-FFF2-40B4-BE49-F238E27FC236}">
                  <a16:creationId xmlns:a16="http://schemas.microsoft.com/office/drawing/2014/main" id="{105CF69F-5877-B13A-3FFE-77E7661D614E}"/>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53;p27">
              <a:extLst>
                <a:ext uri="{FF2B5EF4-FFF2-40B4-BE49-F238E27FC236}">
                  <a16:creationId xmlns:a16="http://schemas.microsoft.com/office/drawing/2014/main" id="{D2A03A9D-E5CC-DB78-8D05-2FCF3389FE4B}"/>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54;p27">
              <a:extLst>
                <a:ext uri="{FF2B5EF4-FFF2-40B4-BE49-F238E27FC236}">
                  <a16:creationId xmlns:a16="http://schemas.microsoft.com/office/drawing/2014/main" id="{739B7493-FF00-2407-B964-90A223E7FFA3}"/>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1" name="Google Shape;1051;p29">
            <a:extLst>
              <a:ext uri="{FF2B5EF4-FFF2-40B4-BE49-F238E27FC236}">
                <a16:creationId xmlns:a16="http://schemas.microsoft.com/office/drawing/2014/main" id="{0BC905E1-B819-5DE5-6C8F-44DB00F8F3A2}"/>
              </a:ext>
            </a:extLst>
          </p:cNvPr>
          <p:cNvGrpSpPr/>
          <p:nvPr/>
        </p:nvGrpSpPr>
        <p:grpSpPr>
          <a:xfrm>
            <a:off x="5047582" y="5619450"/>
            <a:ext cx="399762" cy="384050"/>
            <a:chOff x="1949925" y="3948925"/>
            <a:chExt cx="328950" cy="330025"/>
          </a:xfrm>
        </p:grpSpPr>
        <p:sp>
          <p:nvSpPr>
            <p:cNvPr id="142" name="Google Shape;1052;p29">
              <a:extLst>
                <a:ext uri="{FF2B5EF4-FFF2-40B4-BE49-F238E27FC236}">
                  <a16:creationId xmlns:a16="http://schemas.microsoft.com/office/drawing/2014/main" id="{4606A67F-73F5-EBD8-F485-F2BA1653DED8}"/>
                </a:ext>
              </a:extLst>
            </p:cNvPr>
            <p:cNvSpPr/>
            <p:nvPr/>
          </p:nvSpPr>
          <p:spPr>
            <a:xfrm>
              <a:off x="2060675" y="4065975"/>
              <a:ext cx="112175" cy="98700"/>
            </a:xfrm>
            <a:custGeom>
              <a:avLst/>
              <a:gdLst/>
              <a:ahLst/>
              <a:cxnLst/>
              <a:rect l="l" t="t" r="r" b="b"/>
              <a:pathLst>
                <a:path w="4487" h="3948" extrusionOk="0">
                  <a:moveTo>
                    <a:pt x="1917" y="363"/>
                  </a:moveTo>
                  <a:lnTo>
                    <a:pt x="1917" y="363"/>
                  </a:lnTo>
                  <a:cubicBezTo>
                    <a:pt x="1941" y="375"/>
                    <a:pt x="1965" y="387"/>
                    <a:pt x="1988" y="387"/>
                  </a:cubicBezTo>
                  <a:cubicBezTo>
                    <a:pt x="2084" y="373"/>
                    <a:pt x="2177" y="366"/>
                    <a:pt x="2266" y="366"/>
                  </a:cubicBezTo>
                  <a:cubicBezTo>
                    <a:pt x="4145" y="366"/>
                    <a:pt x="4487" y="3349"/>
                    <a:pt x="2441" y="3542"/>
                  </a:cubicBezTo>
                  <a:cubicBezTo>
                    <a:pt x="2378" y="3548"/>
                    <a:pt x="2318" y="3550"/>
                    <a:pt x="2258" y="3550"/>
                  </a:cubicBezTo>
                  <a:cubicBezTo>
                    <a:pt x="357" y="3550"/>
                    <a:pt x="0" y="675"/>
                    <a:pt x="1917" y="363"/>
                  </a:cubicBezTo>
                  <a:close/>
                  <a:moveTo>
                    <a:pt x="1946" y="0"/>
                  </a:moveTo>
                  <a:cubicBezTo>
                    <a:pt x="928" y="0"/>
                    <a:pt x="159" y="998"/>
                    <a:pt x="214" y="2006"/>
                  </a:cubicBezTo>
                  <a:cubicBezTo>
                    <a:pt x="281" y="3096"/>
                    <a:pt x="1190" y="3948"/>
                    <a:pt x="2261" y="3948"/>
                  </a:cubicBezTo>
                  <a:cubicBezTo>
                    <a:pt x="2336" y="3948"/>
                    <a:pt x="2412" y="3943"/>
                    <a:pt x="2488" y="3935"/>
                  </a:cubicBezTo>
                  <a:cubicBezTo>
                    <a:pt x="3572" y="3804"/>
                    <a:pt x="4381" y="2708"/>
                    <a:pt x="4179" y="1637"/>
                  </a:cubicBezTo>
                  <a:cubicBezTo>
                    <a:pt x="4036" y="857"/>
                    <a:pt x="3276" y="47"/>
                    <a:pt x="2468" y="47"/>
                  </a:cubicBezTo>
                  <a:cubicBezTo>
                    <a:pt x="2399" y="47"/>
                    <a:pt x="2331" y="53"/>
                    <a:pt x="2262" y="65"/>
                  </a:cubicBezTo>
                  <a:cubicBezTo>
                    <a:pt x="2238" y="41"/>
                    <a:pt x="2215" y="30"/>
                    <a:pt x="2179" y="18"/>
                  </a:cubicBezTo>
                  <a:cubicBezTo>
                    <a:pt x="2100" y="6"/>
                    <a:pt x="2022" y="0"/>
                    <a:pt x="1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053;p29">
              <a:extLst>
                <a:ext uri="{FF2B5EF4-FFF2-40B4-BE49-F238E27FC236}">
                  <a16:creationId xmlns:a16="http://schemas.microsoft.com/office/drawing/2014/main" id="{F5C3E577-48EB-324A-DBFB-CEDC0DB3895B}"/>
                </a:ext>
              </a:extLst>
            </p:cNvPr>
            <p:cNvSpPr/>
            <p:nvPr/>
          </p:nvSpPr>
          <p:spPr>
            <a:xfrm>
              <a:off x="2047575" y="4049725"/>
              <a:ext cx="159750" cy="133200"/>
            </a:xfrm>
            <a:custGeom>
              <a:avLst/>
              <a:gdLst/>
              <a:ahLst/>
              <a:cxnLst/>
              <a:rect l="l" t="t" r="r" b="b"/>
              <a:pathLst>
                <a:path w="6390" h="5328" extrusionOk="0">
                  <a:moveTo>
                    <a:pt x="2679" y="263"/>
                  </a:moveTo>
                  <a:cubicBezTo>
                    <a:pt x="3774" y="418"/>
                    <a:pt x="4810" y="953"/>
                    <a:pt x="5132" y="2108"/>
                  </a:cubicBezTo>
                  <a:cubicBezTo>
                    <a:pt x="5501" y="3418"/>
                    <a:pt x="4620" y="4763"/>
                    <a:pt x="3274" y="4954"/>
                  </a:cubicBezTo>
                  <a:cubicBezTo>
                    <a:pt x="3143" y="4973"/>
                    <a:pt x="3011" y="4982"/>
                    <a:pt x="2879" y="4982"/>
                  </a:cubicBezTo>
                  <a:cubicBezTo>
                    <a:pt x="1594" y="4982"/>
                    <a:pt x="320" y="4108"/>
                    <a:pt x="310" y="2716"/>
                  </a:cubicBezTo>
                  <a:cubicBezTo>
                    <a:pt x="286" y="1322"/>
                    <a:pt x="1310" y="453"/>
                    <a:pt x="2619" y="287"/>
                  </a:cubicBezTo>
                  <a:cubicBezTo>
                    <a:pt x="2643" y="287"/>
                    <a:pt x="2655" y="275"/>
                    <a:pt x="2679" y="263"/>
                  </a:cubicBezTo>
                  <a:close/>
                  <a:moveTo>
                    <a:pt x="2619" y="1"/>
                  </a:moveTo>
                  <a:cubicBezTo>
                    <a:pt x="1155" y="25"/>
                    <a:pt x="0" y="1275"/>
                    <a:pt x="12" y="2716"/>
                  </a:cubicBezTo>
                  <a:cubicBezTo>
                    <a:pt x="33" y="4230"/>
                    <a:pt x="1372" y="5327"/>
                    <a:pt x="2822" y="5327"/>
                  </a:cubicBezTo>
                  <a:cubicBezTo>
                    <a:pt x="2980" y="5327"/>
                    <a:pt x="3139" y="5314"/>
                    <a:pt x="3298" y="5287"/>
                  </a:cubicBezTo>
                  <a:cubicBezTo>
                    <a:pt x="6390" y="4786"/>
                    <a:pt x="5800" y="54"/>
                    <a:pt x="2908" y="54"/>
                  </a:cubicBezTo>
                  <a:cubicBezTo>
                    <a:pt x="2848" y="54"/>
                    <a:pt x="2788" y="56"/>
                    <a:pt x="2727" y="60"/>
                  </a:cubicBezTo>
                  <a:cubicBezTo>
                    <a:pt x="2715" y="25"/>
                    <a:pt x="2679" y="1"/>
                    <a:pt x="26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054;p29">
              <a:extLst>
                <a:ext uri="{FF2B5EF4-FFF2-40B4-BE49-F238E27FC236}">
                  <a16:creationId xmlns:a16="http://schemas.microsoft.com/office/drawing/2014/main" id="{4DAB0D87-B39C-0FA2-7E3C-765EBB1608A7}"/>
                </a:ext>
              </a:extLst>
            </p:cNvPr>
            <p:cNvSpPr/>
            <p:nvPr/>
          </p:nvSpPr>
          <p:spPr>
            <a:xfrm>
              <a:off x="1949925" y="3948925"/>
              <a:ext cx="328950" cy="330025"/>
            </a:xfrm>
            <a:custGeom>
              <a:avLst/>
              <a:gdLst/>
              <a:ahLst/>
              <a:cxnLst/>
              <a:rect l="l" t="t" r="r" b="b"/>
              <a:pathLst>
                <a:path w="13158" h="13201" extrusionOk="0">
                  <a:moveTo>
                    <a:pt x="6546" y="436"/>
                  </a:moveTo>
                  <a:cubicBezTo>
                    <a:pt x="6702" y="436"/>
                    <a:pt x="6861" y="445"/>
                    <a:pt x="6918" y="497"/>
                  </a:cubicBezTo>
                  <a:cubicBezTo>
                    <a:pt x="7014" y="592"/>
                    <a:pt x="6990" y="1056"/>
                    <a:pt x="7002" y="1199"/>
                  </a:cubicBezTo>
                  <a:cubicBezTo>
                    <a:pt x="7014" y="1437"/>
                    <a:pt x="7026" y="1687"/>
                    <a:pt x="7085" y="1925"/>
                  </a:cubicBezTo>
                  <a:cubicBezTo>
                    <a:pt x="7085" y="1973"/>
                    <a:pt x="7121" y="2009"/>
                    <a:pt x="7145" y="2033"/>
                  </a:cubicBezTo>
                  <a:cubicBezTo>
                    <a:pt x="7157" y="2080"/>
                    <a:pt x="7216" y="2116"/>
                    <a:pt x="7264" y="2116"/>
                  </a:cubicBezTo>
                  <a:cubicBezTo>
                    <a:pt x="7274" y="2119"/>
                    <a:pt x="7284" y="2121"/>
                    <a:pt x="7292" y="2121"/>
                  </a:cubicBezTo>
                  <a:cubicBezTo>
                    <a:pt x="7313" y="2121"/>
                    <a:pt x="7330" y="2113"/>
                    <a:pt x="7347" y="2104"/>
                  </a:cubicBezTo>
                  <a:cubicBezTo>
                    <a:pt x="7347" y="2104"/>
                    <a:pt x="7347" y="2092"/>
                    <a:pt x="7359" y="2092"/>
                  </a:cubicBezTo>
                  <a:cubicBezTo>
                    <a:pt x="7359" y="2124"/>
                    <a:pt x="7444" y="2129"/>
                    <a:pt x="7518" y="2129"/>
                  </a:cubicBezTo>
                  <a:cubicBezTo>
                    <a:pt x="7555" y="2129"/>
                    <a:pt x="7589" y="2128"/>
                    <a:pt x="7609" y="2128"/>
                  </a:cubicBezTo>
                  <a:cubicBezTo>
                    <a:pt x="7716" y="2140"/>
                    <a:pt x="7835" y="2164"/>
                    <a:pt x="7954" y="2187"/>
                  </a:cubicBezTo>
                  <a:cubicBezTo>
                    <a:pt x="8169" y="2235"/>
                    <a:pt x="8359" y="2390"/>
                    <a:pt x="8573" y="2426"/>
                  </a:cubicBezTo>
                  <a:cubicBezTo>
                    <a:pt x="8588" y="2429"/>
                    <a:pt x="8602" y="2431"/>
                    <a:pt x="8616" y="2431"/>
                  </a:cubicBezTo>
                  <a:cubicBezTo>
                    <a:pt x="8696" y="2431"/>
                    <a:pt x="8767" y="2377"/>
                    <a:pt x="8788" y="2306"/>
                  </a:cubicBezTo>
                  <a:cubicBezTo>
                    <a:pt x="8800" y="2295"/>
                    <a:pt x="8800" y="2295"/>
                    <a:pt x="8811" y="2283"/>
                  </a:cubicBezTo>
                  <a:cubicBezTo>
                    <a:pt x="9097" y="1890"/>
                    <a:pt x="9288" y="1437"/>
                    <a:pt x="9431" y="973"/>
                  </a:cubicBezTo>
                  <a:cubicBezTo>
                    <a:pt x="9812" y="1175"/>
                    <a:pt x="10181" y="1378"/>
                    <a:pt x="10562" y="1580"/>
                  </a:cubicBezTo>
                  <a:cubicBezTo>
                    <a:pt x="10347" y="2045"/>
                    <a:pt x="10097" y="2497"/>
                    <a:pt x="9835" y="2926"/>
                  </a:cubicBezTo>
                  <a:cubicBezTo>
                    <a:pt x="9812" y="2973"/>
                    <a:pt x="9800" y="3021"/>
                    <a:pt x="9812" y="3068"/>
                  </a:cubicBezTo>
                  <a:cubicBezTo>
                    <a:pt x="9800" y="3104"/>
                    <a:pt x="9800" y="3140"/>
                    <a:pt x="9824" y="3176"/>
                  </a:cubicBezTo>
                  <a:cubicBezTo>
                    <a:pt x="9871" y="3283"/>
                    <a:pt x="9990" y="3378"/>
                    <a:pt x="10062" y="3485"/>
                  </a:cubicBezTo>
                  <a:cubicBezTo>
                    <a:pt x="10157" y="3592"/>
                    <a:pt x="10228" y="3723"/>
                    <a:pt x="10288" y="3854"/>
                  </a:cubicBezTo>
                  <a:cubicBezTo>
                    <a:pt x="10324" y="3961"/>
                    <a:pt x="10395" y="4176"/>
                    <a:pt x="10502" y="4235"/>
                  </a:cubicBezTo>
                  <a:cubicBezTo>
                    <a:pt x="10526" y="4271"/>
                    <a:pt x="10562" y="4295"/>
                    <a:pt x="10609" y="4295"/>
                  </a:cubicBezTo>
                  <a:cubicBezTo>
                    <a:pt x="10764" y="4307"/>
                    <a:pt x="10919" y="4313"/>
                    <a:pt x="11074" y="4313"/>
                  </a:cubicBezTo>
                  <a:cubicBezTo>
                    <a:pt x="11228" y="4313"/>
                    <a:pt x="11383" y="4307"/>
                    <a:pt x="11538" y="4295"/>
                  </a:cubicBezTo>
                  <a:cubicBezTo>
                    <a:pt x="11684" y="4284"/>
                    <a:pt x="12009" y="4199"/>
                    <a:pt x="12225" y="4199"/>
                  </a:cubicBezTo>
                  <a:cubicBezTo>
                    <a:pt x="12239" y="4199"/>
                    <a:pt x="12252" y="4199"/>
                    <a:pt x="12264" y="4200"/>
                  </a:cubicBezTo>
                  <a:cubicBezTo>
                    <a:pt x="12312" y="4390"/>
                    <a:pt x="12324" y="4604"/>
                    <a:pt x="12348" y="4795"/>
                  </a:cubicBezTo>
                  <a:cubicBezTo>
                    <a:pt x="12371" y="4926"/>
                    <a:pt x="12395" y="5069"/>
                    <a:pt x="12419" y="5200"/>
                  </a:cubicBezTo>
                  <a:cubicBezTo>
                    <a:pt x="12419" y="5259"/>
                    <a:pt x="12502" y="5521"/>
                    <a:pt x="12479" y="5557"/>
                  </a:cubicBezTo>
                  <a:cubicBezTo>
                    <a:pt x="12431" y="5688"/>
                    <a:pt x="11895" y="5771"/>
                    <a:pt x="11764" y="5807"/>
                  </a:cubicBezTo>
                  <a:cubicBezTo>
                    <a:pt x="11562" y="5855"/>
                    <a:pt x="11431" y="5866"/>
                    <a:pt x="11264" y="5974"/>
                  </a:cubicBezTo>
                  <a:lnTo>
                    <a:pt x="11252" y="5974"/>
                  </a:lnTo>
                  <a:cubicBezTo>
                    <a:pt x="11157" y="5986"/>
                    <a:pt x="11097" y="6033"/>
                    <a:pt x="11074" y="6116"/>
                  </a:cubicBezTo>
                  <a:cubicBezTo>
                    <a:pt x="11014" y="6295"/>
                    <a:pt x="11097" y="6462"/>
                    <a:pt x="11097" y="6652"/>
                  </a:cubicBezTo>
                  <a:cubicBezTo>
                    <a:pt x="11109" y="6867"/>
                    <a:pt x="10990" y="7081"/>
                    <a:pt x="11014" y="7283"/>
                  </a:cubicBezTo>
                  <a:cubicBezTo>
                    <a:pt x="11014" y="7343"/>
                    <a:pt x="11050" y="7390"/>
                    <a:pt x="11086" y="7414"/>
                  </a:cubicBezTo>
                  <a:cubicBezTo>
                    <a:pt x="11086" y="7462"/>
                    <a:pt x="11097" y="7498"/>
                    <a:pt x="11133" y="7521"/>
                  </a:cubicBezTo>
                  <a:cubicBezTo>
                    <a:pt x="11383" y="7688"/>
                    <a:pt x="11669" y="7795"/>
                    <a:pt x="11967" y="7879"/>
                  </a:cubicBezTo>
                  <a:cubicBezTo>
                    <a:pt x="12086" y="7914"/>
                    <a:pt x="12455" y="7938"/>
                    <a:pt x="12538" y="8021"/>
                  </a:cubicBezTo>
                  <a:cubicBezTo>
                    <a:pt x="12657" y="8141"/>
                    <a:pt x="12562" y="8319"/>
                    <a:pt x="12514" y="8474"/>
                  </a:cubicBezTo>
                  <a:cubicBezTo>
                    <a:pt x="12479" y="8641"/>
                    <a:pt x="12419" y="8807"/>
                    <a:pt x="12360" y="8974"/>
                  </a:cubicBezTo>
                  <a:cubicBezTo>
                    <a:pt x="12278" y="9167"/>
                    <a:pt x="12266" y="9308"/>
                    <a:pt x="12109" y="9308"/>
                  </a:cubicBezTo>
                  <a:cubicBezTo>
                    <a:pt x="12082" y="9308"/>
                    <a:pt x="12051" y="9304"/>
                    <a:pt x="12014" y="9295"/>
                  </a:cubicBezTo>
                  <a:cubicBezTo>
                    <a:pt x="11633" y="9212"/>
                    <a:pt x="11300" y="9034"/>
                    <a:pt x="10978" y="8807"/>
                  </a:cubicBezTo>
                  <a:cubicBezTo>
                    <a:pt x="10943" y="8783"/>
                    <a:pt x="10907" y="8783"/>
                    <a:pt x="10883" y="8772"/>
                  </a:cubicBezTo>
                  <a:cubicBezTo>
                    <a:pt x="10844" y="8736"/>
                    <a:pt x="10792" y="8719"/>
                    <a:pt x="10742" y="8719"/>
                  </a:cubicBezTo>
                  <a:cubicBezTo>
                    <a:pt x="10655" y="8719"/>
                    <a:pt x="10568" y="8769"/>
                    <a:pt x="10538" y="8867"/>
                  </a:cubicBezTo>
                  <a:cubicBezTo>
                    <a:pt x="10443" y="9129"/>
                    <a:pt x="10300" y="9260"/>
                    <a:pt x="10085" y="9426"/>
                  </a:cubicBezTo>
                  <a:cubicBezTo>
                    <a:pt x="9919" y="9557"/>
                    <a:pt x="9752" y="9665"/>
                    <a:pt x="9573" y="9784"/>
                  </a:cubicBezTo>
                  <a:cubicBezTo>
                    <a:pt x="9557" y="9776"/>
                    <a:pt x="9539" y="9773"/>
                    <a:pt x="9520" y="9773"/>
                  </a:cubicBezTo>
                  <a:cubicBezTo>
                    <a:pt x="9417" y="9773"/>
                    <a:pt x="9297" y="9877"/>
                    <a:pt x="9347" y="9998"/>
                  </a:cubicBezTo>
                  <a:cubicBezTo>
                    <a:pt x="9526" y="10462"/>
                    <a:pt x="9919" y="10867"/>
                    <a:pt x="10097" y="11331"/>
                  </a:cubicBezTo>
                  <a:cubicBezTo>
                    <a:pt x="9788" y="11605"/>
                    <a:pt x="9312" y="11820"/>
                    <a:pt x="8919" y="12010"/>
                  </a:cubicBezTo>
                  <a:cubicBezTo>
                    <a:pt x="8704" y="11534"/>
                    <a:pt x="8419" y="11022"/>
                    <a:pt x="8002" y="10736"/>
                  </a:cubicBezTo>
                  <a:cubicBezTo>
                    <a:pt x="7985" y="10724"/>
                    <a:pt x="7969" y="10718"/>
                    <a:pt x="7953" y="10718"/>
                  </a:cubicBezTo>
                  <a:cubicBezTo>
                    <a:pt x="7922" y="10718"/>
                    <a:pt x="7894" y="10737"/>
                    <a:pt x="7871" y="10760"/>
                  </a:cubicBezTo>
                  <a:cubicBezTo>
                    <a:pt x="7834" y="10712"/>
                    <a:pt x="7775" y="10695"/>
                    <a:pt x="7712" y="10695"/>
                  </a:cubicBezTo>
                  <a:cubicBezTo>
                    <a:pt x="7632" y="10695"/>
                    <a:pt x="7544" y="10722"/>
                    <a:pt x="7478" y="10748"/>
                  </a:cubicBezTo>
                  <a:cubicBezTo>
                    <a:pt x="7180" y="10879"/>
                    <a:pt x="6883" y="10915"/>
                    <a:pt x="6573" y="10974"/>
                  </a:cubicBezTo>
                  <a:cubicBezTo>
                    <a:pt x="6561" y="10974"/>
                    <a:pt x="6561" y="10974"/>
                    <a:pt x="6549" y="10986"/>
                  </a:cubicBezTo>
                  <a:cubicBezTo>
                    <a:pt x="6466" y="10998"/>
                    <a:pt x="6383" y="11058"/>
                    <a:pt x="6371" y="11177"/>
                  </a:cubicBezTo>
                  <a:cubicBezTo>
                    <a:pt x="6359" y="11689"/>
                    <a:pt x="6418" y="12201"/>
                    <a:pt x="6406" y="12724"/>
                  </a:cubicBezTo>
                  <a:cubicBezTo>
                    <a:pt x="5954" y="12701"/>
                    <a:pt x="5490" y="12665"/>
                    <a:pt x="5025" y="12629"/>
                  </a:cubicBezTo>
                  <a:cubicBezTo>
                    <a:pt x="5037" y="12510"/>
                    <a:pt x="5037" y="12379"/>
                    <a:pt x="5049" y="12260"/>
                  </a:cubicBezTo>
                  <a:cubicBezTo>
                    <a:pt x="5189" y="12278"/>
                    <a:pt x="5328" y="12289"/>
                    <a:pt x="5467" y="12289"/>
                  </a:cubicBezTo>
                  <a:cubicBezTo>
                    <a:pt x="5519" y="12289"/>
                    <a:pt x="5570" y="12287"/>
                    <a:pt x="5621" y="12284"/>
                  </a:cubicBezTo>
                  <a:cubicBezTo>
                    <a:pt x="5665" y="12273"/>
                    <a:pt x="5668" y="12211"/>
                    <a:pt x="5631" y="12211"/>
                  </a:cubicBezTo>
                  <a:cubicBezTo>
                    <a:pt x="5628" y="12211"/>
                    <a:pt x="5624" y="12212"/>
                    <a:pt x="5621" y="12212"/>
                  </a:cubicBezTo>
                  <a:cubicBezTo>
                    <a:pt x="5542" y="12217"/>
                    <a:pt x="5463" y="12220"/>
                    <a:pt x="5384" y="12220"/>
                  </a:cubicBezTo>
                  <a:cubicBezTo>
                    <a:pt x="5272" y="12220"/>
                    <a:pt x="5161" y="12215"/>
                    <a:pt x="5049" y="12201"/>
                  </a:cubicBezTo>
                  <a:cubicBezTo>
                    <a:pt x="5061" y="12034"/>
                    <a:pt x="5061" y="11867"/>
                    <a:pt x="5061" y="11689"/>
                  </a:cubicBezTo>
                  <a:cubicBezTo>
                    <a:pt x="5073" y="11653"/>
                    <a:pt x="5073" y="11617"/>
                    <a:pt x="5073" y="11581"/>
                  </a:cubicBezTo>
                  <a:cubicBezTo>
                    <a:pt x="5252" y="11546"/>
                    <a:pt x="5442" y="11522"/>
                    <a:pt x="5621" y="11486"/>
                  </a:cubicBezTo>
                  <a:cubicBezTo>
                    <a:pt x="5656" y="11486"/>
                    <a:pt x="5644" y="11439"/>
                    <a:pt x="5621" y="11439"/>
                  </a:cubicBezTo>
                  <a:cubicBezTo>
                    <a:pt x="5430" y="11462"/>
                    <a:pt x="5252" y="11486"/>
                    <a:pt x="5073" y="11522"/>
                  </a:cubicBezTo>
                  <a:cubicBezTo>
                    <a:pt x="5073" y="11391"/>
                    <a:pt x="5061" y="11260"/>
                    <a:pt x="4990" y="11153"/>
                  </a:cubicBezTo>
                  <a:cubicBezTo>
                    <a:pt x="5025" y="11046"/>
                    <a:pt x="4978" y="10915"/>
                    <a:pt x="4811" y="10891"/>
                  </a:cubicBezTo>
                  <a:cubicBezTo>
                    <a:pt x="4418" y="10855"/>
                    <a:pt x="4168" y="10760"/>
                    <a:pt x="3847" y="10569"/>
                  </a:cubicBezTo>
                  <a:cubicBezTo>
                    <a:pt x="4192" y="10569"/>
                    <a:pt x="4537" y="10581"/>
                    <a:pt x="4882" y="10617"/>
                  </a:cubicBezTo>
                  <a:cubicBezTo>
                    <a:pt x="4906" y="10617"/>
                    <a:pt x="4918" y="10569"/>
                    <a:pt x="4882" y="10558"/>
                  </a:cubicBezTo>
                  <a:cubicBezTo>
                    <a:pt x="4600" y="10521"/>
                    <a:pt x="4312" y="10506"/>
                    <a:pt x="4021" y="10506"/>
                  </a:cubicBezTo>
                  <a:cubicBezTo>
                    <a:pt x="3931" y="10506"/>
                    <a:pt x="3841" y="10507"/>
                    <a:pt x="3751" y="10510"/>
                  </a:cubicBezTo>
                  <a:cubicBezTo>
                    <a:pt x="3669" y="10458"/>
                    <a:pt x="3595" y="10398"/>
                    <a:pt x="3492" y="10398"/>
                  </a:cubicBezTo>
                  <a:cubicBezTo>
                    <a:pt x="3476" y="10398"/>
                    <a:pt x="3459" y="10399"/>
                    <a:pt x="3442" y="10403"/>
                  </a:cubicBezTo>
                  <a:cubicBezTo>
                    <a:pt x="3251" y="10450"/>
                    <a:pt x="3073" y="10736"/>
                    <a:pt x="2966" y="10867"/>
                  </a:cubicBezTo>
                  <a:cubicBezTo>
                    <a:pt x="2811" y="11046"/>
                    <a:pt x="2656" y="11236"/>
                    <a:pt x="2513" y="11427"/>
                  </a:cubicBezTo>
                  <a:cubicBezTo>
                    <a:pt x="2346" y="11224"/>
                    <a:pt x="2049" y="11105"/>
                    <a:pt x="1858" y="10915"/>
                  </a:cubicBezTo>
                  <a:cubicBezTo>
                    <a:pt x="1775" y="10843"/>
                    <a:pt x="1703" y="10748"/>
                    <a:pt x="1632" y="10665"/>
                  </a:cubicBezTo>
                  <a:lnTo>
                    <a:pt x="1632" y="10665"/>
                  </a:lnTo>
                  <a:cubicBezTo>
                    <a:pt x="1831" y="10672"/>
                    <a:pt x="2031" y="10678"/>
                    <a:pt x="2230" y="10678"/>
                  </a:cubicBezTo>
                  <a:cubicBezTo>
                    <a:pt x="2376" y="10678"/>
                    <a:pt x="2522" y="10675"/>
                    <a:pt x="2668" y="10665"/>
                  </a:cubicBezTo>
                  <a:cubicBezTo>
                    <a:pt x="2704" y="10665"/>
                    <a:pt x="2704" y="10605"/>
                    <a:pt x="2668" y="10605"/>
                  </a:cubicBezTo>
                  <a:cubicBezTo>
                    <a:pt x="2452" y="10591"/>
                    <a:pt x="2240" y="10585"/>
                    <a:pt x="2027" y="10585"/>
                  </a:cubicBezTo>
                  <a:cubicBezTo>
                    <a:pt x="1876" y="10585"/>
                    <a:pt x="1725" y="10588"/>
                    <a:pt x="1572" y="10593"/>
                  </a:cubicBezTo>
                  <a:cubicBezTo>
                    <a:pt x="1477" y="10462"/>
                    <a:pt x="1394" y="10319"/>
                    <a:pt x="1311" y="10188"/>
                  </a:cubicBezTo>
                  <a:cubicBezTo>
                    <a:pt x="1453" y="10117"/>
                    <a:pt x="1596" y="10034"/>
                    <a:pt x="1739" y="9950"/>
                  </a:cubicBezTo>
                  <a:cubicBezTo>
                    <a:pt x="2192" y="9915"/>
                    <a:pt x="2632" y="9879"/>
                    <a:pt x="3085" y="9831"/>
                  </a:cubicBezTo>
                  <a:cubicBezTo>
                    <a:pt x="3120" y="9831"/>
                    <a:pt x="3120" y="9784"/>
                    <a:pt x="3085" y="9784"/>
                  </a:cubicBezTo>
                  <a:cubicBezTo>
                    <a:pt x="2668" y="9807"/>
                    <a:pt x="2251" y="9843"/>
                    <a:pt x="1846" y="9891"/>
                  </a:cubicBezTo>
                  <a:cubicBezTo>
                    <a:pt x="2120" y="9712"/>
                    <a:pt x="2394" y="9510"/>
                    <a:pt x="2656" y="9284"/>
                  </a:cubicBezTo>
                  <a:cubicBezTo>
                    <a:pt x="2704" y="9248"/>
                    <a:pt x="2715" y="9200"/>
                    <a:pt x="2715" y="9153"/>
                  </a:cubicBezTo>
                  <a:cubicBezTo>
                    <a:pt x="2966" y="9153"/>
                    <a:pt x="3216" y="9141"/>
                    <a:pt x="3466" y="9105"/>
                  </a:cubicBezTo>
                  <a:cubicBezTo>
                    <a:pt x="3489" y="9093"/>
                    <a:pt x="3489" y="9045"/>
                    <a:pt x="3454" y="9045"/>
                  </a:cubicBezTo>
                  <a:cubicBezTo>
                    <a:pt x="3204" y="9069"/>
                    <a:pt x="2954" y="9093"/>
                    <a:pt x="2704" y="9093"/>
                  </a:cubicBezTo>
                  <a:cubicBezTo>
                    <a:pt x="2692" y="9057"/>
                    <a:pt x="2680" y="9022"/>
                    <a:pt x="2656" y="8986"/>
                  </a:cubicBezTo>
                  <a:cubicBezTo>
                    <a:pt x="2501" y="8783"/>
                    <a:pt x="2370" y="8557"/>
                    <a:pt x="2299" y="8307"/>
                  </a:cubicBezTo>
                  <a:lnTo>
                    <a:pt x="2299" y="8307"/>
                  </a:lnTo>
                  <a:cubicBezTo>
                    <a:pt x="2394" y="8315"/>
                    <a:pt x="2488" y="8319"/>
                    <a:pt x="2581" y="8319"/>
                  </a:cubicBezTo>
                  <a:cubicBezTo>
                    <a:pt x="2767" y="8319"/>
                    <a:pt x="2950" y="8303"/>
                    <a:pt x="3132" y="8272"/>
                  </a:cubicBezTo>
                  <a:cubicBezTo>
                    <a:pt x="3168" y="8260"/>
                    <a:pt x="3156" y="8212"/>
                    <a:pt x="3120" y="8212"/>
                  </a:cubicBezTo>
                  <a:cubicBezTo>
                    <a:pt x="2911" y="8248"/>
                    <a:pt x="2695" y="8264"/>
                    <a:pt x="2482" y="8264"/>
                  </a:cubicBezTo>
                  <a:cubicBezTo>
                    <a:pt x="2417" y="8264"/>
                    <a:pt x="2351" y="8262"/>
                    <a:pt x="2287" y="8260"/>
                  </a:cubicBezTo>
                  <a:cubicBezTo>
                    <a:pt x="2275" y="8236"/>
                    <a:pt x="2275" y="8212"/>
                    <a:pt x="2263" y="8188"/>
                  </a:cubicBezTo>
                  <a:cubicBezTo>
                    <a:pt x="2215" y="7974"/>
                    <a:pt x="2215" y="7748"/>
                    <a:pt x="2156" y="7545"/>
                  </a:cubicBezTo>
                  <a:cubicBezTo>
                    <a:pt x="2311" y="7545"/>
                    <a:pt x="2477" y="7533"/>
                    <a:pt x="2632" y="7486"/>
                  </a:cubicBezTo>
                  <a:cubicBezTo>
                    <a:pt x="2675" y="7475"/>
                    <a:pt x="2660" y="7425"/>
                    <a:pt x="2621" y="7425"/>
                  </a:cubicBezTo>
                  <a:cubicBezTo>
                    <a:pt x="2617" y="7425"/>
                    <a:pt x="2613" y="7425"/>
                    <a:pt x="2608" y="7426"/>
                  </a:cubicBezTo>
                  <a:cubicBezTo>
                    <a:pt x="2442" y="7462"/>
                    <a:pt x="2275" y="7474"/>
                    <a:pt x="2108" y="7474"/>
                  </a:cubicBezTo>
                  <a:cubicBezTo>
                    <a:pt x="2084" y="7450"/>
                    <a:pt x="2061" y="7438"/>
                    <a:pt x="2025" y="7438"/>
                  </a:cubicBezTo>
                  <a:cubicBezTo>
                    <a:pt x="2013" y="7414"/>
                    <a:pt x="1989" y="7402"/>
                    <a:pt x="1977" y="7390"/>
                  </a:cubicBezTo>
                  <a:cubicBezTo>
                    <a:pt x="1656" y="7271"/>
                    <a:pt x="1334" y="7224"/>
                    <a:pt x="1001" y="7176"/>
                  </a:cubicBezTo>
                  <a:cubicBezTo>
                    <a:pt x="680" y="7140"/>
                    <a:pt x="572" y="6998"/>
                    <a:pt x="525" y="6795"/>
                  </a:cubicBezTo>
                  <a:lnTo>
                    <a:pt x="525" y="6795"/>
                  </a:lnTo>
                  <a:cubicBezTo>
                    <a:pt x="672" y="6799"/>
                    <a:pt x="818" y="6800"/>
                    <a:pt x="965" y="6800"/>
                  </a:cubicBezTo>
                  <a:cubicBezTo>
                    <a:pt x="1258" y="6800"/>
                    <a:pt x="1549" y="6795"/>
                    <a:pt x="1834" y="6795"/>
                  </a:cubicBezTo>
                  <a:cubicBezTo>
                    <a:pt x="1870" y="6795"/>
                    <a:pt x="1870" y="6736"/>
                    <a:pt x="1834" y="6736"/>
                  </a:cubicBezTo>
                  <a:cubicBezTo>
                    <a:pt x="1523" y="6727"/>
                    <a:pt x="1211" y="6719"/>
                    <a:pt x="904" y="6719"/>
                  </a:cubicBezTo>
                  <a:cubicBezTo>
                    <a:pt x="777" y="6719"/>
                    <a:pt x="650" y="6720"/>
                    <a:pt x="525" y="6724"/>
                  </a:cubicBezTo>
                  <a:cubicBezTo>
                    <a:pt x="513" y="6617"/>
                    <a:pt x="513" y="6497"/>
                    <a:pt x="513" y="6378"/>
                  </a:cubicBezTo>
                  <a:cubicBezTo>
                    <a:pt x="513" y="6224"/>
                    <a:pt x="525" y="6069"/>
                    <a:pt x="549" y="5926"/>
                  </a:cubicBezTo>
                  <a:cubicBezTo>
                    <a:pt x="653" y="5929"/>
                    <a:pt x="755" y="5930"/>
                    <a:pt x="857" y="5930"/>
                  </a:cubicBezTo>
                  <a:cubicBezTo>
                    <a:pt x="1186" y="5930"/>
                    <a:pt x="1507" y="5915"/>
                    <a:pt x="1834" y="5878"/>
                  </a:cubicBezTo>
                  <a:cubicBezTo>
                    <a:pt x="1870" y="5878"/>
                    <a:pt x="1882" y="5819"/>
                    <a:pt x="1834" y="5819"/>
                  </a:cubicBezTo>
                  <a:cubicBezTo>
                    <a:pt x="1418" y="5843"/>
                    <a:pt x="989" y="5855"/>
                    <a:pt x="572" y="5855"/>
                  </a:cubicBezTo>
                  <a:cubicBezTo>
                    <a:pt x="596" y="5712"/>
                    <a:pt x="656" y="5593"/>
                    <a:pt x="739" y="5485"/>
                  </a:cubicBezTo>
                  <a:cubicBezTo>
                    <a:pt x="799" y="5485"/>
                    <a:pt x="846" y="5497"/>
                    <a:pt x="906" y="5497"/>
                  </a:cubicBezTo>
                  <a:cubicBezTo>
                    <a:pt x="963" y="5488"/>
                    <a:pt x="1024" y="5484"/>
                    <a:pt x="1087" y="5484"/>
                  </a:cubicBezTo>
                  <a:cubicBezTo>
                    <a:pt x="1414" y="5484"/>
                    <a:pt x="1799" y="5593"/>
                    <a:pt x="2108" y="5593"/>
                  </a:cubicBezTo>
                  <a:cubicBezTo>
                    <a:pt x="2227" y="5593"/>
                    <a:pt x="2287" y="5485"/>
                    <a:pt x="2287" y="5378"/>
                  </a:cubicBezTo>
                  <a:cubicBezTo>
                    <a:pt x="2287" y="5378"/>
                    <a:pt x="2287" y="5378"/>
                    <a:pt x="2287" y="5366"/>
                  </a:cubicBezTo>
                  <a:cubicBezTo>
                    <a:pt x="2311" y="5319"/>
                    <a:pt x="2323" y="5271"/>
                    <a:pt x="2346" y="5224"/>
                  </a:cubicBezTo>
                  <a:cubicBezTo>
                    <a:pt x="2573" y="5212"/>
                    <a:pt x="2811" y="5200"/>
                    <a:pt x="3037" y="5188"/>
                  </a:cubicBezTo>
                  <a:cubicBezTo>
                    <a:pt x="3085" y="5188"/>
                    <a:pt x="3085" y="5116"/>
                    <a:pt x="3037" y="5116"/>
                  </a:cubicBezTo>
                  <a:cubicBezTo>
                    <a:pt x="2811" y="5128"/>
                    <a:pt x="2596" y="5152"/>
                    <a:pt x="2370" y="5164"/>
                  </a:cubicBezTo>
                  <a:cubicBezTo>
                    <a:pt x="2418" y="5033"/>
                    <a:pt x="2489" y="4890"/>
                    <a:pt x="2573" y="4771"/>
                  </a:cubicBezTo>
                  <a:cubicBezTo>
                    <a:pt x="2608" y="4723"/>
                    <a:pt x="2656" y="4676"/>
                    <a:pt x="2692" y="4628"/>
                  </a:cubicBezTo>
                  <a:cubicBezTo>
                    <a:pt x="2763" y="4625"/>
                    <a:pt x="2835" y="4624"/>
                    <a:pt x="2906" y="4624"/>
                  </a:cubicBezTo>
                  <a:cubicBezTo>
                    <a:pt x="3120" y="4624"/>
                    <a:pt x="3332" y="4637"/>
                    <a:pt x="3537" y="4664"/>
                  </a:cubicBezTo>
                  <a:cubicBezTo>
                    <a:pt x="3541" y="4665"/>
                    <a:pt x="3545" y="4666"/>
                    <a:pt x="3548" y="4666"/>
                  </a:cubicBezTo>
                  <a:cubicBezTo>
                    <a:pt x="3575" y="4666"/>
                    <a:pt x="3581" y="4627"/>
                    <a:pt x="3549" y="4616"/>
                  </a:cubicBezTo>
                  <a:cubicBezTo>
                    <a:pt x="3331" y="4567"/>
                    <a:pt x="3121" y="4542"/>
                    <a:pt x="2905" y="4542"/>
                  </a:cubicBezTo>
                  <a:cubicBezTo>
                    <a:pt x="2862" y="4542"/>
                    <a:pt x="2819" y="4543"/>
                    <a:pt x="2775" y="4545"/>
                  </a:cubicBezTo>
                  <a:cubicBezTo>
                    <a:pt x="2858" y="4462"/>
                    <a:pt x="2942" y="4390"/>
                    <a:pt x="3037" y="4307"/>
                  </a:cubicBezTo>
                  <a:cubicBezTo>
                    <a:pt x="3073" y="4271"/>
                    <a:pt x="3096" y="4235"/>
                    <a:pt x="3096" y="4188"/>
                  </a:cubicBezTo>
                  <a:cubicBezTo>
                    <a:pt x="3156" y="4176"/>
                    <a:pt x="3192" y="4069"/>
                    <a:pt x="3144" y="4021"/>
                  </a:cubicBezTo>
                  <a:cubicBezTo>
                    <a:pt x="3001" y="3854"/>
                    <a:pt x="2835" y="3711"/>
                    <a:pt x="2668" y="3580"/>
                  </a:cubicBezTo>
                  <a:cubicBezTo>
                    <a:pt x="2525" y="3473"/>
                    <a:pt x="2323" y="3354"/>
                    <a:pt x="2156" y="3235"/>
                  </a:cubicBezTo>
                  <a:lnTo>
                    <a:pt x="2156" y="3235"/>
                  </a:lnTo>
                  <a:cubicBezTo>
                    <a:pt x="2513" y="3330"/>
                    <a:pt x="2882" y="3390"/>
                    <a:pt x="3263" y="3426"/>
                  </a:cubicBezTo>
                  <a:cubicBezTo>
                    <a:pt x="3299" y="3426"/>
                    <a:pt x="3299" y="3378"/>
                    <a:pt x="3263" y="3366"/>
                  </a:cubicBezTo>
                  <a:cubicBezTo>
                    <a:pt x="2858" y="3330"/>
                    <a:pt x="2454" y="3259"/>
                    <a:pt x="2061" y="3164"/>
                  </a:cubicBezTo>
                  <a:cubicBezTo>
                    <a:pt x="2013" y="3116"/>
                    <a:pt x="1965" y="3080"/>
                    <a:pt x="1942" y="3033"/>
                  </a:cubicBezTo>
                  <a:cubicBezTo>
                    <a:pt x="1811" y="2866"/>
                    <a:pt x="1858" y="2664"/>
                    <a:pt x="1965" y="2449"/>
                  </a:cubicBezTo>
                  <a:cubicBezTo>
                    <a:pt x="2299" y="2485"/>
                    <a:pt x="2620" y="2521"/>
                    <a:pt x="2942" y="2545"/>
                  </a:cubicBezTo>
                  <a:cubicBezTo>
                    <a:pt x="2946" y="2546"/>
                    <a:pt x="2950" y="2546"/>
                    <a:pt x="2953" y="2546"/>
                  </a:cubicBezTo>
                  <a:cubicBezTo>
                    <a:pt x="2987" y="2546"/>
                    <a:pt x="2974" y="2496"/>
                    <a:pt x="2942" y="2485"/>
                  </a:cubicBezTo>
                  <a:cubicBezTo>
                    <a:pt x="2632" y="2449"/>
                    <a:pt x="2311" y="2426"/>
                    <a:pt x="2001" y="2402"/>
                  </a:cubicBezTo>
                  <a:cubicBezTo>
                    <a:pt x="2168" y="2116"/>
                    <a:pt x="2454" y="1842"/>
                    <a:pt x="2656" y="1628"/>
                  </a:cubicBezTo>
                  <a:cubicBezTo>
                    <a:pt x="3120" y="1973"/>
                    <a:pt x="3513" y="2366"/>
                    <a:pt x="3858" y="2830"/>
                  </a:cubicBezTo>
                  <a:cubicBezTo>
                    <a:pt x="3898" y="2875"/>
                    <a:pt x="3947" y="2895"/>
                    <a:pt x="3995" y="2895"/>
                  </a:cubicBezTo>
                  <a:cubicBezTo>
                    <a:pt x="4063" y="2895"/>
                    <a:pt x="4132" y="2857"/>
                    <a:pt x="4180" y="2795"/>
                  </a:cubicBezTo>
                  <a:cubicBezTo>
                    <a:pt x="4180" y="2795"/>
                    <a:pt x="4180" y="2807"/>
                    <a:pt x="4180" y="2807"/>
                  </a:cubicBezTo>
                  <a:cubicBezTo>
                    <a:pt x="4228" y="2807"/>
                    <a:pt x="4251" y="2783"/>
                    <a:pt x="4263" y="2747"/>
                  </a:cubicBezTo>
                  <a:cubicBezTo>
                    <a:pt x="4363" y="2739"/>
                    <a:pt x="4462" y="2735"/>
                    <a:pt x="4561" y="2735"/>
                  </a:cubicBezTo>
                  <a:cubicBezTo>
                    <a:pt x="4758" y="2735"/>
                    <a:pt x="4954" y="2751"/>
                    <a:pt x="5144" y="2783"/>
                  </a:cubicBezTo>
                  <a:cubicBezTo>
                    <a:pt x="5180" y="2783"/>
                    <a:pt x="5204" y="2735"/>
                    <a:pt x="5168" y="2723"/>
                  </a:cubicBezTo>
                  <a:cubicBezTo>
                    <a:pt x="4970" y="2691"/>
                    <a:pt x="4771" y="2676"/>
                    <a:pt x="4573" y="2676"/>
                  </a:cubicBezTo>
                  <a:cubicBezTo>
                    <a:pt x="4474" y="2676"/>
                    <a:pt x="4376" y="2679"/>
                    <a:pt x="4278" y="2687"/>
                  </a:cubicBezTo>
                  <a:lnTo>
                    <a:pt x="4278" y="2687"/>
                  </a:lnTo>
                  <a:cubicBezTo>
                    <a:pt x="4287" y="2686"/>
                    <a:pt x="4288" y="2676"/>
                    <a:pt x="4299" y="2676"/>
                  </a:cubicBezTo>
                  <a:cubicBezTo>
                    <a:pt x="4335" y="2652"/>
                    <a:pt x="4370" y="2616"/>
                    <a:pt x="4418" y="2592"/>
                  </a:cubicBezTo>
                  <a:cubicBezTo>
                    <a:pt x="4537" y="2533"/>
                    <a:pt x="4656" y="2473"/>
                    <a:pt x="4787" y="2437"/>
                  </a:cubicBezTo>
                  <a:cubicBezTo>
                    <a:pt x="4966" y="2378"/>
                    <a:pt x="5216" y="2390"/>
                    <a:pt x="5394" y="2306"/>
                  </a:cubicBezTo>
                  <a:cubicBezTo>
                    <a:pt x="5621" y="2306"/>
                    <a:pt x="5847" y="2330"/>
                    <a:pt x="6073" y="2366"/>
                  </a:cubicBezTo>
                  <a:cubicBezTo>
                    <a:pt x="6076" y="2367"/>
                    <a:pt x="6078" y="2367"/>
                    <a:pt x="6081" y="2367"/>
                  </a:cubicBezTo>
                  <a:cubicBezTo>
                    <a:pt x="6112" y="2367"/>
                    <a:pt x="6129" y="2306"/>
                    <a:pt x="6085" y="2306"/>
                  </a:cubicBezTo>
                  <a:cubicBezTo>
                    <a:pt x="5894" y="2259"/>
                    <a:pt x="5692" y="2235"/>
                    <a:pt x="5490" y="2235"/>
                  </a:cubicBezTo>
                  <a:cubicBezTo>
                    <a:pt x="5537" y="2176"/>
                    <a:pt x="5537" y="2104"/>
                    <a:pt x="5513" y="2045"/>
                  </a:cubicBezTo>
                  <a:cubicBezTo>
                    <a:pt x="5549" y="1949"/>
                    <a:pt x="5561" y="1830"/>
                    <a:pt x="5585" y="1723"/>
                  </a:cubicBezTo>
                  <a:lnTo>
                    <a:pt x="6264" y="1723"/>
                  </a:lnTo>
                  <a:cubicBezTo>
                    <a:pt x="6299" y="1723"/>
                    <a:pt x="6299" y="1664"/>
                    <a:pt x="6264" y="1664"/>
                  </a:cubicBezTo>
                  <a:cubicBezTo>
                    <a:pt x="6037" y="1652"/>
                    <a:pt x="5823" y="1652"/>
                    <a:pt x="5597" y="1652"/>
                  </a:cubicBezTo>
                  <a:cubicBezTo>
                    <a:pt x="5621" y="1449"/>
                    <a:pt x="5621" y="1247"/>
                    <a:pt x="5621" y="1033"/>
                  </a:cubicBezTo>
                  <a:cubicBezTo>
                    <a:pt x="5847" y="1033"/>
                    <a:pt x="6061" y="1009"/>
                    <a:pt x="6275" y="925"/>
                  </a:cubicBezTo>
                  <a:cubicBezTo>
                    <a:pt x="6299" y="925"/>
                    <a:pt x="6287" y="878"/>
                    <a:pt x="6264" y="878"/>
                  </a:cubicBezTo>
                  <a:cubicBezTo>
                    <a:pt x="6049" y="937"/>
                    <a:pt x="5835" y="973"/>
                    <a:pt x="5621" y="973"/>
                  </a:cubicBezTo>
                  <a:cubicBezTo>
                    <a:pt x="5621" y="794"/>
                    <a:pt x="5621" y="604"/>
                    <a:pt x="5621" y="437"/>
                  </a:cubicBezTo>
                  <a:lnTo>
                    <a:pt x="6216" y="437"/>
                  </a:lnTo>
                  <a:cubicBezTo>
                    <a:pt x="6234" y="439"/>
                    <a:pt x="6257" y="439"/>
                    <a:pt x="6284" y="439"/>
                  </a:cubicBezTo>
                  <a:cubicBezTo>
                    <a:pt x="6355" y="439"/>
                    <a:pt x="6450" y="436"/>
                    <a:pt x="6546" y="436"/>
                  </a:cubicBezTo>
                  <a:close/>
                  <a:moveTo>
                    <a:pt x="5851" y="1"/>
                  </a:moveTo>
                  <a:cubicBezTo>
                    <a:pt x="5702" y="1"/>
                    <a:pt x="5554" y="4"/>
                    <a:pt x="5406" y="9"/>
                  </a:cubicBezTo>
                  <a:cubicBezTo>
                    <a:pt x="5287" y="9"/>
                    <a:pt x="5192" y="104"/>
                    <a:pt x="5180" y="223"/>
                  </a:cubicBezTo>
                  <a:cubicBezTo>
                    <a:pt x="5180" y="747"/>
                    <a:pt x="5121" y="1390"/>
                    <a:pt x="5252" y="1914"/>
                  </a:cubicBezTo>
                  <a:cubicBezTo>
                    <a:pt x="5227" y="1911"/>
                    <a:pt x="5203" y="1910"/>
                    <a:pt x="5178" y="1910"/>
                  </a:cubicBezTo>
                  <a:cubicBezTo>
                    <a:pt x="4865" y="1910"/>
                    <a:pt x="4473" y="2105"/>
                    <a:pt x="4263" y="2259"/>
                  </a:cubicBezTo>
                  <a:cubicBezTo>
                    <a:pt x="4192" y="2306"/>
                    <a:pt x="4120" y="2366"/>
                    <a:pt x="4073" y="2426"/>
                  </a:cubicBezTo>
                  <a:cubicBezTo>
                    <a:pt x="3692" y="1937"/>
                    <a:pt x="3251" y="1509"/>
                    <a:pt x="2739" y="1163"/>
                  </a:cubicBezTo>
                  <a:cubicBezTo>
                    <a:pt x="2711" y="1144"/>
                    <a:pt x="2673" y="1135"/>
                    <a:pt x="2633" y="1135"/>
                  </a:cubicBezTo>
                  <a:cubicBezTo>
                    <a:pt x="2575" y="1135"/>
                    <a:pt x="2513" y="1156"/>
                    <a:pt x="2477" y="1199"/>
                  </a:cubicBezTo>
                  <a:cubicBezTo>
                    <a:pt x="2180" y="1556"/>
                    <a:pt x="1870" y="1914"/>
                    <a:pt x="1572" y="2283"/>
                  </a:cubicBezTo>
                  <a:cubicBezTo>
                    <a:pt x="1418" y="2461"/>
                    <a:pt x="1215" y="2664"/>
                    <a:pt x="1275" y="2914"/>
                  </a:cubicBezTo>
                  <a:cubicBezTo>
                    <a:pt x="1334" y="3188"/>
                    <a:pt x="1692" y="3354"/>
                    <a:pt x="1894" y="3497"/>
                  </a:cubicBezTo>
                  <a:cubicBezTo>
                    <a:pt x="2168" y="3688"/>
                    <a:pt x="2442" y="3890"/>
                    <a:pt x="2739" y="4045"/>
                  </a:cubicBezTo>
                  <a:cubicBezTo>
                    <a:pt x="2358" y="4283"/>
                    <a:pt x="2084" y="4759"/>
                    <a:pt x="2061" y="5212"/>
                  </a:cubicBezTo>
                  <a:cubicBezTo>
                    <a:pt x="1799" y="5176"/>
                    <a:pt x="1525" y="5164"/>
                    <a:pt x="1251" y="5152"/>
                  </a:cubicBezTo>
                  <a:cubicBezTo>
                    <a:pt x="1113" y="5144"/>
                    <a:pt x="935" y="5107"/>
                    <a:pt x="772" y="5107"/>
                  </a:cubicBezTo>
                  <a:cubicBezTo>
                    <a:pt x="682" y="5107"/>
                    <a:pt x="597" y="5118"/>
                    <a:pt x="525" y="5152"/>
                  </a:cubicBezTo>
                  <a:cubicBezTo>
                    <a:pt x="168" y="5343"/>
                    <a:pt x="120" y="6033"/>
                    <a:pt x="108" y="6378"/>
                  </a:cubicBezTo>
                  <a:cubicBezTo>
                    <a:pt x="84" y="6712"/>
                    <a:pt x="1" y="7355"/>
                    <a:pt x="370" y="7533"/>
                  </a:cubicBezTo>
                  <a:cubicBezTo>
                    <a:pt x="549" y="7617"/>
                    <a:pt x="810" y="7605"/>
                    <a:pt x="1001" y="7629"/>
                  </a:cubicBezTo>
                  <a:cubicBezTo>
                    <a:pt x="1164" y="7642"/>
                    <a:pt x="1324" y="7651"/>
                    <a:pt x="1482" y="7651"/>
                  </a:cubicBezTo>
                  <a:cubicBezTo>
                    <a:pt x="1612" y="7651"/>
                    <a:pt x="1741" y="7645"/>
                    <a:pt x="1870" y="7629"/>
                  </a:cubicBezTo>
                  <a:lnTo>
                    <a:pt x="1870" y="7629"/>
                  </a:lnTo>
                  <a:cubicBezTo>
                    <a:pt x="1715" y="8105"/>
                    <a:pt x="1953" y="8688"/>
                    <a:pt x="2239" y="9105"/>
                  </a:cubicBezTo>
                  <a:cubicBezTo>
                    <a:pt x="1858" y="9426"/>
                    <a:pt x="1465" y="9724"/>
                    <a:pt x="1084" y="10034"/>
                  </a:cubicBezTo>
                  <a:cubicBezTo>
                    <a:pt x="1025" y="10081"/>
                    <a:pt x="1025" y="10129"/>
                    <a:pt x="1049" y="10165"/>
                  </a:cubicBezTo>
                  <a:cubicBezTo>
                    <a:pt x="1037" y="10188"/>
                    <a:pt x="1037" y="10224"/>
                    <a:pt x="1037" y="10260"/>
                  </a:cubicBezTo>
                  <a:cubicBezTo>
                    <a:pt x="1120" y="10605"/>
                    <a:pt x="1299" y="10915"/>
                    <a:pt x="1549" y="11177"/>
                  </a:cubicBezTo>
                  <a:cubicBezTo>
                    <a:pt x="1744" y="11372"/>
                    <a:pt x="2074" y="11702"/>
                    <a:pt x="2375" y="11702"/>
                  </a:cubicBezTo>
                  <a:cubicBezTo>
                    <a:pt x="2385" y="11702"/>
                    <a:pt x="2396" y="11701"/>
                    <a:pt x="2406" y="11700"/>
                  </a:cubicBezTo>
                  <a:cubicBezTo>
                    <a:pt x="2430" y="11700"/>
                    <a:pt x="2454" y="11700"/>
                    <a:pt x="2477" y="11689"/>
                  </a:cubicBezTo>
                  <a:cubicBezTo>
                    <a:pt x="2503" y="11708"/>
                    <a:pt x="2535" y="11720"/>
                    <a:pt x="2569" y="11720"/>
                  </a:cubicBezTo>
                  <a:cubicBezTo>
                    <a:pt x="2598" y="11720"/>
                    <a:pt x="2628" y="11711"/>
                    <a:pt x="2656" y="11689"/>
                  </a:cubicBezTo>
                  <a:cubicBezTo>
                    <a:pt x="2858" y="11510"/>
                    <a:pt x="3049" y="11331"/>
                    <a:pt x="3239" y="11141"/>
                  </a:cubicBezTo>
                  <a:cubicBezTo>
                    <a:pt x="3299" y="11081"/>
                    <a:pt x="3430" y="10879"/>
                    <a:pt x="3466" y="10855"/>
                  </a:cubicBezTo>
                  <a:cubicBezTo>
                    <a:pt x="3460" y="10819"/>
                    <a:pt x="3463" y="10802"/>
                    <a:pt x="3473" y="10802"/>
                  </a:cubicBezTo>
                  <a:cubicBezTo>
                    <a:pt x="3483" y="10802"/>
                    <a:pt x="3501" y="10819"/>
                    <a:pt x="3525" y="10855"/>
                  </a:cubicBezTo>
                  <a:cubicBezTo>
                    <a:pt x="3561" y="10879"/>
                    <a:pt x="3585" y="10903"/>
                    <a:pt x="3620" y="10927"/>
                  </a:cubicBezTo>
                  <a:cubicBezTo>
                    <a:pt x="3919" y="11145"/>
                    <a:pt x="4272" y="11296"/>
                    <a:pt x="4639" y="11296"/>
                  </a:cubicBezTo>
                  <a:cubicBezTo>
                    <a:pt x="4653" y="11296"/>
                    <a:pt x="4666" y="11296"/>
                    <a:pt x="4680" y="11296"/>
                  </a:cubicBezTo>
                  <a:lnTo>
                    <a:pt x="4680" y="11296"/>
                  </a:lnTo>
                  <a:cubicBezTo>
                    <a:pt x="4644" y="11415"/>
                    <a:pt x="4644" y="11558"/>
                    <a:pt x="4632" y="11689"/>
                  </a:cubicBezTo>
                  <a:cubicBezTo>
                    <a:pt x="4585" y="12081"/>
                    <a:pt x="4573" y="12462"/>
                    <a:pt x="4549" y="12843"/>
                  </a:cubicBezTo>
                  <a:cubicBezTo>
                    <a:pt x="4537" y="12986"/>
                    <a:pt x="4656" y="13070"/>
                    <a:pt x="4775" y="13082"/>
                  </a:cubicBezTo>
                  <a:cubicBezTo>
                    <a:pt x="5394" y="13129"/>
                    <a:pt x="6014" y="13165"/>
                    <a:pt x="6633" y="13201"/>
                  </a:cubicBezTo>
                  <a:cubicBezTo>
                    <a:pt x="6764" y="13201"/>
                    <a:pt x="6859" y="13094"/>
                    <a:pt x="6859" y="12974"/>
                  </a:cubicBezTo>
                  <a:cubicBezTo>
                    <a:pt x="6895" y="12427"/>
                    <a:pt x="6930" y="11796"/>
                    <a:pt x="6799" y="11260"/>
                  </a:cubicBezTo>
                  <a:lnTo>
                    <a:pt x="6799" y="11260"/>
                  </a:lnTo>
                  <a:cubicBezTo>
                    <a:pt x="6883" y="11272"/>
                    <a:pt x="6969" y="11278"/>
                    <a:pt x="7055" y="11278"/>
                  </a:cubicBezTo>
                  <a:cubicBezTo>
                    <a:pt x="7142" y="11278"/>
                    <a:pt x="7228" y="11272"/>
                    <a:pt x="7311" y="11260"/>
                  </a:cubicBezTo>
                  <a:cubicBezTo>
                    <a:pt x="7478" y="11224"/>
                    <a:pt x="7835" y="11153"/>
                    <a:pt x="7907" y="10950"/>
                  </a:cubicBezTo>
                  <a:cubicBezTo>
                    <a:pt x="8097" y="11450"/>
                    <a:pt x="8430" y="11903"/>
                    <a:pt x="8645" y="12391"/>
                  </a:cubicBezTo>
                  <a:cubicBezTo>
                    <a:pt x="8669" y="12463"/>
                    <a:pt x="8747" y="12498"/>
                    <a:pt x="8821" y="12498"/>
                  </a:cubicBezTo>
                  <a:cubicBezTo>
                    <a:pt x="8857" y="12498"/>
                    <a:pt x="8892" y="12490"/>
                    <a:pt x="8919" y="12474"/>
                  </a:cubicBezTo>
                  <a:cubicBezTo>
                    <a:pt x="9264" y="12284"/>
                    <a:pt x="9609" y="12105"/>
                    <a:pt x="9954" y="11903"/>
                  </a:cubicBezTo>
                  <a:cubicBezTo>
                    <a:pt x="10109" y="11808"/>
                    <a:pt x="10478" y="11665"/>
                    <a:pt x="10538" y="11450"/>
                  </a:cubicBezTo>
                  <a:cubicBezTo>
                    <a:pt x="10597" y="11212"/>
                    <a:pt x="10324" y="10927"/>
                    <a:pt x="10228" y="10748"/>
                  </a:cubicBezTo>
                  <a:cubicBezTo>
                    <a:pt x="10074" y="10510"/>
                    <a:pt x="9943" y="10260"/>
                    <a:pt x="9788" y="10034"/>
                  </a:cubicBezTo>
                  <a:cubicBezTo>
                    <a:pt x="10193" y="9915"/>
                    <a:pt x="10740" y="9629"/>
                    <a:pt x="10907" y="9248"/>
                  </a:cubicBezTo>
                  <a:cubicBezTo>
                    <a:pt x="11245" y="9469"/>
                    <a:pt x="11732" y="9738"/>
                    <a:pt x="12129" y="9738"/>
                  </a:cubicBezTo>
                  <a:cubicBezTo>
                    <a:pt x="12180" y="9738"/>
                    <a:pt x="12229" y="9734"/>
                    <a:pt x="12276" y="9724"/>
                  </a:cubicBezTo>
                  <a:cubicBezTo>
                    <a:pt x="12633" y="9641"/>
                    <a:pt x="12764" y="9022"/>
                    <a:pt x="12860" y="8724"/>
                  </a:cubicBezTo>
                  <a:cubicBezTo>
                    <a:pt x="12967" y="8402"/>
                    <a:pt x="13157" y="7879"/>
                    <a:pt x="12776" y="7676"/>
                  </a:cubicBezTo>
                  <a:cubicBezTo>
                    <a:pt x="12574" y="7569"/>
                    <a:pt x="12288" y="7557"/>
                    <a:pt x="12074" y="7510"/>
                  </a:cubicBezTo>
                  <a:cubicBezTo>
                    <a:pt x="11836" y="7450"/>
                    <a:pt x="11598" y="7390"/>
                    <a:pt x="11359" y="7355"/>
                  </a:cubicBezTo>
                  <a:cubicBezTo>
                    <a:pt x="11502" y="7188"/>
                    <a:pt x="11526" y="6938"/>
                    <a:pt x="11526" y="6736"/>
                  </a:cubicBezTo>
                  <a:cubicBezTo>
                    <a:pt x="11526" y="6605"/>
                    <a:pt x="11502" y="6474"/>
                    <a:pt x="11467" y="6355"/>
                  </a:cubicBezTo>
                  <a:cubicBezTo>
                    <a:pt x="11467" y="6319"/>
                    <a:pt x="11455" y="6295"/>
                    <a:pt x="11455" y="6259"/>
                  </a:cubicBezTo>
                  <a:lnTo>
                    <a:pt x="11455" y="6259"/>
                  </a:lnTo>
                  <a:cubicBezTo>
                    <a:pt x="11491" y="6264"/>
                    <a:pt x="11528" y="6266"/>
                    <a:pt x="11566" y="6266"/>
                  </a:cubicBezTo>
                  <a:cubicBezTo>
                    <a:pt x="11946" y="6266"/>
                    <a:pt x="12421" y="6063"/>
                    <a:pt x="12681" y="5890"/>
                  </a:cubicBezTo>
                  <a:cubicBezTo>
                    <a:pt x="12788" y="5819"/>
                    <a:pt x="12836" y="5759"/>
                    <a:pt x="12860" y="5628"/>
                  </a:cubicBezTo>
                  <a:cubicBezTo>
                    <a:pt x="12895" y="5331"/>
                    <a:pt x="12776" y="4950"/>
                    <a:pt x="12741" y="4664"/>
                  </a:cubicBezTo>
                  <a:cubicBezTo>
                    <a:pt x="12705" y="4354"/>
                    <a:pt x="12764" y="3819"/>
                    <a:pt x="12348" y="3783"/>
                  </a:cubicBezTo>
                  <a:cubicBezTo>
                    <a:pt x="12322" y="3781"/>
                    <a:pt x="12296" y="3779"/>
                    <a:pt x="12269" y="3779"/>
                  </a:cubicBezTo>
                  <a:cubicBezTo>
                    <a:pt x="12023" y="3779"/>
                    <a:pt x="11740" y="3870"/>
                    <a:pt x="11514" y="3902"/>
                  </a:cubicBezTo>
                  <a:cubicBezTo>
                    <a:pt x="11264" y="3938"/>
                    <a:pt x="11026" y="3973"/>
                    <a:pt x="10776" y="4021"/>
                  </a:cubicBezTo>
                  <a:cubicBezTo>
                    <a:pt x="10788" y="3830"/>
                    <a:pt x="10645" y="3592"/>
                    <a:pt x="10562" y="3473"/>
                  </a:cubicBezTo>
                  <a:cubicBezTo>
                    <a:pt x="10466" y="3319"/>
                    <a:pt x="10347" y="3188"/>
                    <a:pt x="10193" y="3080"/>
                  </a:cubicBezTo>
                  <a:cubicBezTo>
                    <a:pt x="10490" y="2592"/>
                    <a:pt x="10776" y="2092"/>
                    <a:pt x="11050" y="1592"/>
                  </a:cubicBezTo>
                  <a:cubicBezTo>
                    <a:pt x="11097" y="1485"/>
                    <a:pt x="11074" y="1342"/>
                    <a:pt x="10967" y="1283"/>
                  </a:cubicBezTo>
                  <a:cubicBezTo>
                    <a:pt x="10455" y="997"/>
                    <a:pt x="9931" y="723"/>
                    <a:pt x="9419" y="449"/>
                  </a:cubicBezTo>
                  <a:cubicBezTo>
                    <a:pt x="9384" y="433"/>
                    <a:pt x="9348" y="426"/>
                    <a:pt x="9313" y="426"/>
                  </a:cubicBezTo>
                  <a:cubicBezTo>
                    <a:pt x="9214" y="426"/>
                    <a:pt x="9124" y="484"/>
                    <a:pt x="9097" y="580"/>
                  </a:cubicBezTo>
                  <a:cubicBezTo>
                    <a:pt x="8954" y="1068"/>
                    <a:pt x="8776" y="1533"/>
                    <a:pt x="8609" y="2009"/>
                  </a:cubicBezTo>
                  <a:cubicBezTo>
                    <a:pt x="8407" y="1854"/>
                    <a:pt x="8109" y="1783"/>
                    <a:pt x="7871" y="1747"/>
                  </a:cubicBezTo>
                  <a:cubicBezTo>
                    <a:pt x="7822" y="1742"/>
                    <a:pt x="7764" y="1739"/>
                    <a:pt x="7703" y="1739"/>
                  </a:cubicBezTo>
                  <a:cubicBezTo>
                    <a:pt x="7616" y="1739"/>
                    <a:pt x="7521" y="1745"/>
                    <a:pt x="7430" y="1759"/>
                  </a:cubicBezTo>
                  <a:cubicBezTo>
                    <a:pt x="7442" y="1437"/>
                    <a:pt x="7395" y="1104"/>
                    <a:pt x="7383" y="782"/>
                  </a:cubicBezTo>
                  <a:cubicBezTo>
                    <a:pt x="7371" y="580"/>
                    <a:pt x="7418" y="259"/>
                    <a:pt x="7228" y="116"/>
                  </a:cubicBezTo>
                  <a:cubicBezTo>
                    <a:pt x="7112" y="31"/>
                    <a:pt x="6927" y="16"/>
                    <a:pt x="6753" y="16"/>
                  </a:cubicBezTo>
                  <a:cubicBezTo>
                    <a:pt x="6657" y="16"/>
                    <a:pt x="6565" y="20"/>
                    <a:pt x="6490" y="20"/>
                  </a:cubicBezTo>
                  <a:cubicBezTo>
                    <a:pt x="6274" y="7"/>
                    <a:pt x="6061" y="1"/>
                    <a:pt x="5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 name="Google Shape;861;p27">
            <a:extLst>
              <a:ext uri="{FF2B5EF4-FFF2-40B4-BE49-F238E27FC236}">
                <a16:creationId xmlns:a16="http://schemas.microsoft.com/office/drawing/2014/main" id="{8C717A78-9C88-EAE1-A8E1-E0BE3B32461C}"/>
              </a:ext>
            </a:extLst>
          </p:cNvPr>
          <p:cNvGrpSpPr/>
          <p:nvPr/>
        </p:nvGrpSpPr>
        <p:grpSpPr>
          <a:xfrm>
            <a:off x="691148" y="3755046"/>
            <a:ext cx="485214" cy="471631"/>
            <a:chOff x="-63250675" y="4110200"/>
            <a:chExt cx="317425" cy="317425"/>
          </a:xfrm>
        </p:grpSpPr>
        <p:sp>
          <p:nvSpPr>
            <p:cNvPr id="3" name="Google Shape;862;p27">
              <a:extLst>
                <a:ext uri="{FF2B5EF4-FFF2-40B4-BE49-F238E27FC236}">
                  <a16:creationId xmlns:a16="http://schemas.microsoft.com/office/drawing/2014/main" id="{3F94D895-50D8-A4A3-C14D-8FAB7FA3FBE0}"/>
                </a:ext>
              </a:extLst>
            </p:cNvPr>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863;p27">
              <a:extLst>
                <a:ext uri="{FF2B5EF4-FFF2-40B4-BE49-F238E27FC236}">
                  <a16:creationId xmlns:a16="http://schemas.microsoft.com/office/drawing/2014/main" id="{62254CA5-0327-2B28-6056-6303488703AA}"/>
                </a:ext>
              </a:extLst>
            </p:cNvPr>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864;p27">
              <a:extLst>
                <a:ext uri="{FF2B5EF4-FFF2-40B4-BE49-F238E27FC236}">
                  <a16:creationId xmlns:a16="http://schemas.microsoft.com/office/drawing/2014/main" id="{838E3F00-2A59-A4D6-C4FE-D66D9FCE67F0}"/>
                </a:ext>
              </a:extLst>
            </p:cNvPr>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865;p27">
              <a:extLst>
                <a:ext uri="{FF2B5EF4-FFF2-40B4-BE49-F238E27FC236}">
                  <a16:creationId xmlns:a16="http://schemas.microsoft.com/office/drawing/2014/main" id="{0AF61965-E59B-F74D-7906-04FDFD1538DD}"/>
                </a:ext>
              </a:extLst>
            </p:cNvPr>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66;p27">
              <a:extLst>
                <a:ext uri="{FF2B5EF4-FFF2-40B4-BE49-F238E27FC236}">
                  <a16:creationId xmlns:a16="http://schemas.microsoft.com/office/drawing/2014/main" id="{2186D894-9A8E-BF10-4B3C-34DB94831EF2}"/>
                </a:ext>
              </a:extLst>
            </p:cNvPr>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867;p27">
              <a:extLst>
                <a:ext uri="{FF2B5EF4-FFF2-40B4-BE49-F238E27FC236}">
                  <a16:creationId xmlns:a16="http://schemas.microsoft.com/office/drawing/2014/main" id="{2967B9FC-A0E9-4E80-19F8-4A0A3974606C}"/>
                </a:ext>
              </a:extLst>
            </p:cNvPr>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68;p27">
              <a:extLst>
                <a:ext uri="{FF2B5EF4-FFF2-40B4-BE49-F238E27FC236}">
                  <a16:creationId xmlns:a16="http://schemas.microsoft.com/office/drawing/2014/main" id="{FA987C80-185E-9422-46E1-12F908027493}"/>
                </a:ext>
              </a:extLst>
            </p:cNvPr>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69;p27">
              <a:extLst>
                <a:ext uri="{FF2B5EF4-FFF2-40B4-BE49-F238E27FC236}">
                  <a16:creationId xmlns:a16="http://schemas.microsoft.com/office/drawing/2014/main" id="{EEE0B5F5-F004-F096-5FF1-0E77ECE45D3F}"/>
                </a:ext>
              </a:extLst>
            </p:cNvPr>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870;p27">
              <a:extLst>
                <a:ext uri="{FF2B5EF4-FFF2-40B4-BE49-F238E27FC236}">
                  <a16:creationId xmlns:a16="http://schemas.microsoft.com/office/drawing/2014/main" id="{CACAB069-3CAD-B1D3-B095-FB3CF1928618}"/>
                </a:ext>
              </a:extLst>
            </p:cNvPr>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1585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B0C41381-8E9A-EDD1-96AF-4FE8329B6A9A}"/>
              </a:ext>
            </a:extLst>
          </p:cNvPr>
          <p:cNvSpPr>
            <a:spLocks noGrp="1"/>
          </p:cNvSpPr>
          <p:nvPr>
            <p:ph type="title"/>
          </p:nvPr>
        </p:nvSpPr>
        <p:spPr>
          <a:xfrm>
            <a:off x="2291348" y="348916"/>
            <a:ext cx="7831126" cy="633663"/>
          </a:xfrm>
        </p:spPr>
        <p:txBody>
          <a:bodyPr>
            <a:no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Desempeño por proceso</a:t>
            </a:r>
          </a:p>
        </p:txBody>
      </p:sp>
      <p:graphicFrame>
        <p:nvGraphicFramePr>
          <p:cNvPr id="5" name="Gráfico 4">
            <a:extLst>
              <a:ext uri="{FF2B5EF4-FFF2-40B4-BE49-F238E27FC236}">
                <a16:creationId xmlns:a16="http://schemas.microsoft.com/office/drawing/2014/main" id="{D1C3FC03-BEED-E531-E462-7D41049DA8AD}"/>
              </a:ext>
            </a:extLst>
          </p:cNvPr>
          <p:cNvGraphicFramePr>
            <a:graphicFrameLocks/>
          </p:cNvGraphicFramePr>
          <p:nvPr>
            <p:extLst>
              <p:ext uri="{D42A27DB-BD31-4B8C-83A1-F6EECF244321}">
                <p14:modId xmlns:p14="http://schemas.microsoft.com/office/powerpoint/2010/main" val="1256479689"/>
              </p:ext>
            </p:extLst>
          </p:nvPr>
        </p:nvGraphicFramePr>
        <p:xfrm>
          <a:off x="191120" y="1449912"/>
          <a:ext cx="6015791" cy="3930315"/>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777C51F7-3DB4-FD94-6E84-DA11B993D288}"/>
              </a:ext>
            </a:extLst>
          </p:cNvPr>
          <p:cNvSpPr txBox="1"/>
          <p:nvPr/>
        </p:nvSpPr>
        <p:spPr>
          <a:xfrm>
            <a:off x="6480319" y="1957347"/>
            <a:ext cx="5071216" cy="3239669"/>
          </a:xfrm>
          <a:prstGeom prst="rect">
            <a:avLst/>
          </a:prstGeom>
          <a:solidFill>
            <a:schemeClr val="bg1"/>
          </a:solidFill>
        </p:spPr>
        <p:txBody>
          <a:bodyPr wrap="square">
            <a:spAutoFit/>
          </a:bodyPr>
          <a:lstStyle/>
          <a:p>
            <a:pPr marL="285750" indent="-285750" algn="just">
              <a:lnSpc>
                <a:spcPct val="107000"/>
              </a:lnSpc>
              <a:spcAft>
                <a:spcPts val="800"/>
              </a:spcAft>
              <a:buFont typeface="Arial" panose="020B0604020202020204" pitchFamily="34" charset="0"/>
              <a:buChar char="•"/>
            </a:pPr>
            <a:r>
              <a:rPr lang="es-MX" sz="1800" kern="100" dirty="0">
                <a:effectLst/>
                <a:latin typeface="Arial" panose="020B0604020202020204" pitchFamily="34" charset="0"/>
                <a:ea typeface="Calibri" panose="020F0502020204030204" pitchFamily="34" charset="0"/>
                <a:cs typeface="Arial" panose="020B0604020202020204" pitchFamily="34" charset="0"/>
              </a:rPr>
              <a:t>27 indicadores de procesos misionales no se alcanzaron a ejecutar al 100%, en su mayoría relacionados con la expedición de reglamentaciones</a:t>
            </a:r>
          </a:p>
          <a:p>
            <a:pPr marL="285750" indent="-285750" algn="just">
              <a:lnSpc>
                <a:spcPct val="107000"/>
              </a:lnSpc>
              <a:spcAft>
                <a:spcPts val="800"/>
              </a:spcAft>
              <a:buFont typeface="Arial" panose="020B0604020202020204" pitchFamily="34" charset="0"/>
              <a:buChar char="•"/>
            </a:pPr>
            <a:r>
              <a:rPr lang="es-CO" sz="1800" kern="100" dirty="0">
                <a:effectLst/>
                <a:latin typeface="Arial" panose="020B0604020202020204" pitchFamily="34" charset="0"/>
                <a:ea typeface="Calibri" panose="020F0502020204030204" pitchFamily="34" charset="0"/>
                <a:cs typeface="Times New Roman" panose="02020603050405020304" pitchFamily="18" charset="0"/>
              </a:rPr>
              <a:t>Ejecución alta de los procesos especiales y evaluación y control donde los 17 indicadores planteados alcanzaron una ejecución del 100%</a:t>
            </a:r>
          </a:p>
          <a:p>
            <a:pPr marL="285750" indent="-285750" algn="just">
              <a:lnSpc>
                <a:spcPct val="107000"/>
              </a:lnSpc>
              <a:spcAft>
                <a:spcPts val="800"/>
              </a:spcAft>
              <a:buFont typeface="Arial" panose="020B0604020202020204" pitchFamily="34" charset="0"/>
              <a:buChar char="•"/>
            </a:pPr>
            <a:r>
              <a:rPr lang="es-CO" kern="100" dirty="0">
                <a:latin typeface="Arial" panose="020B0604020202020204" pitchFamily="34" charset="0"/>
                <a:ea typeface="Calibri" panose="020F0502020204030204" pitchFamily="34" charset="0"/>
                <a:cs typeface="Times New Roman" panose="02020603050405020304" pitchFamily="18" charset="0"/>
              </a:rPr>
              <a:t>3 indicadores del proceso estratégico no alcanzaron la meta planteada.</a:t>
            </a:r>
            <a:endParaRPr lang="es-CO"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764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
            <a:ext cx="12192000" cy="6858000"/>
          </a:xfrm>
          <a:prstGeom prst="rect">
            <a:avLst/>
          </a:prstGeom>
        </p:spPr>
      </p:pic>
      <p:sp>
        <p:nvSpPr>
          <p:cNvPr id="3" name="Título 1">
            <a:extLst>
              <a:ext uri="{FF2B5EF4-FFF2-40B4-BE49-F238E27FC236}">
                <a16:creationId xmlns:a16="http://schemas.microsoft.com/office/drawing/2014/main" id="{B0C41381-8E9A-EDD1-96AF-4FE8329B6A9A}"/>
              </a:ext>
            </a:extLst>
          </p:cNvPr>
          <p:cNvSpPr>
            <a:spLocks noGrp="1"/>
          </p:cNvSpPr>
          <p:nvPr>
            <p:ph type="title"/>
          </p:nvPr>
        </p:nvSpPr>
        <p:spPr>
          <a:xfrm>
            <a:off x="2180437" y="320174"/>
            <a:ext cx="7831126" cy="633663"/>
          </a:xfrm>
        </p:spPr>
        <p:txBody>
          <a:bodyPr>
            <a:no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Conformidad de los Productos y Servicios</a:t>
            </a:r>
          </a:p>
        </p:txBody>
      </p:sp>
      <p:sp>
        <p:nvSpPr>
          <p:cNvPr id="4" name="CuadroTexto 3">
            <a:extLst>
              <a:ext uri="{FF2B5EF4-FFF2-40B4-BE49-F238E27FC236}">
                <a16:creationId xmlns:a16="http://schemas.microsoft.com/office/drawing/2014/main" id="{0D0F2E32-15B2-6240-5F5B-0C9E43C901DF}"/>
              </a:ext>
            </a:extLst>
          </p:cNvPr>
          <p:cNvSpPr txBox="1"/>
          <p:nvPr/>
        </p:nvSpPr>
        <p:spPr>
          <a:xfrm>
            <a:off x="1092340" y="941913"/>
            <a:ext cx="10237918" cy="769441"/>
          </a:xfrm>
          <a:prstGeom prst="rect">
            <a:avLst/>
          </a:prstGeom>
          <a:noFill/>
        </p:spPr>
        <p:txBody>
          <a:bodyPr wrap="square" rtlCol="0">
            <a:spAutoFit/>
          </a:bodyPr>
          <a:lstStyle/>
          <a:p>
            <a:pPr algn="just"/>
            <a:r>
              <a:rPr lang="es-CO" sz="2200" dirty="0"/>
              <a:t>El Ministerio de Minas y Energía tiene identificado 11 productos, los cuales, son desarrollados por los procesos misionales y especial de la entidad</a:t>
            </a:r>
          </a:p>
        </p:txBody>
      </p:sp>
      <p:sp>
        <p:nvSpPr>
          <p:cNvPr id="8" name="CuadroTexto 7">
            <a:extLst>
              <a:ext uri="{FF2B5EF4-FFF2-40B4-BE49-F238E27FC236}">
                <a16:creationId xmlns:a16="http://schemas.microsoft.com/office/drawing/2014/main" id="{3CBC99B7-693B-11DC-2840-6B037691B648}"/>
              </a:ext>
            </a:extLst>
          </p:cNvPr>
          <p:cNvSpPr txBox="1"/>
          <p:nvPr/>
        </p:nvSpPr>
        <p:spPr>
          <a:xfrm>
            <a:off x="7235441" y="4928009"/>
            <a:ext cx="4777684" cy="646331"/>
          </a:xfrm>
          <a:prstGeom prst="rect">
            <a:avLst/>
          </a:prstGeom>
          <a:noFill/>
        </p:spPr>
        <p:txBody>
          <a:bodyPr wrap="square">
            <a:spAutoFit/>
          </a:bodyPr>
          <a:lstStyle/>
          <a:p>
            <a:r>
              <a:rPr lang="es-MX" dirty="0"/>
              <a:t>Atender los requerimientos formales (ley 5a. 1992) de los integrantes del sector político</a:t>
            </a:r>
          </a:p>
        </p:txBody>
      </p:sp>
      <p:pic>
        <p:nvPicPr>
          <p:cNvPr id="1026" name="Picture 2" descr="direction number bullet points personalised window decal - TenStickers">
            <a:extLst>
              <a:ext uri="{FF2B5EF4-FFF2-40B4-BE49-F238E27FC236}">
                <a16:creationId xmlns:a16="http://schemas.microsoft.com/office/drawing/2014/main" id="{2F313B0C-8FD8-E949-FAEE-AE4210B025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440" b="72050"/>
          <a:stretch/>
        </p:blipFill>
        <p:spPr bwMode="auto">
          <a:xfrm>
            <a:off x="488143" y="2135597"/>
            <a:ext cx="362958" cy="3977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irection number bullet points personalised window decal - TenStickers">
            <a:extLst>
              <a:ext uri="{FF2B5EF4-FFF2-40B4-BE49-F238E27FC236}">
                <a16:creationId xmlns:a16="http://schemas.microsoft.com/office/drawing/2014/main" id="{0C42C57B-8FD1-127C-66FE-0616AF8E8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01" t="31424" r="73006" b="34405"/>
          <a:stretch/>
        </p:blipFill>
        <p:spPr bwMode="auto">
          <a:xfrm>
            <a:off x="453460" y="4709623"/>
            <a:ext cx="426720" cy="4863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irection number bullet points personalised window decal - TenStickers">
            <a:extLst>
              <a:ext uri="{FF2B5EF4-FFF2-40B4-BE49-F238E27FC236}">
                <a16:creationId xmlns:a16="http://schemas.microsoft.com/office/drawing/2014/main" id="{9DC6B12D-5DD4-E773-31E5-782D75C68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20" r="58048" b="72050"/>
          <a:stretch/>
        </p:blipFill>
        <p:spPr bwMode="auto">
          <a:xfrm>
            <a:off x="401923" y="2777897"/>
            <a:ext cx="481262" cy="3977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irection number bullet points personalised window decal - TenStickers">
            <a:extLst>
              <a:ext uri="{FF2B5EF4-FFF2-40B4-BE49-F238E27FC236}">
                <a16:creationId xmlns:a16="http://schemas.microsoft.com/office/drawing/2014/main" id="{C907F97A-0560-F512-965F-82CC82717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453" t="-5371" r="34666" b="72561"/>
          <a:stretch/>
        </p:blipFill>
        <p:spPr bwMode="auto">
          <a:xfrm>
            <a:off x="434007" y="3255884"/>
            <a:ext cx="417094" cy="4669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irection number bullet points personalised window decal - TenStickers">
            <a:extLst>
              <a:ext uri="{FF2B5EF4-FFF2-40B4-BE49-F238E27FC236}">
                <a16:creationId xmlns:a16="http://schemas.microsoft.com/office/drawing/2014/main" id="{21F0BE4C-0165-6A01-5284-33ADAC9CD2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588" t="-3405" r="9219" b="72050"/>
          <a:stretch/>
        </p:blipFill>
        <p:spPr bwMode="auto">
          <a:xfrm>
            <a:off x="458070" y="3888090"/>
            <a:ext cx="401052" cy="4462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irection number bullet points personalised window decal - TenStickers">
            <a:extLst>
              <a:ext uri="{FF2B5EF4-FFF2-40B4-BE49-F238E27FC236}">
                <a16:creationId xmlns:a16="http://schemas.microsoft.com/office/drawing/2014/main" id="{B55EC211-771A-D61C-E930-6D478DE6B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29" t="31424" r="47505" b="34405"/>
          <a:stretch/>
        </p:blipFill>
        <p:spPr bwMode="auto">
          <a:xfrm>
            <a:off x="6773842" y="2028289"/>
            <a:ext cx="435429" cy="4863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irection number bullet points personalised window decal - TenStickers">
            <a:extLst>
              <a:ext uri="{FF2B5EF4-FFF2-40B4-BE49-F238E27FC236}">
                <a16:creationId xmlns:a16="http://schemas.microsoft.com/office/drawing/2014/main" id="{0EF8FEB6-0AB4-5550-EE56-A9ACA72F4B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60" t="31424" r="23947" b="34405"/>
          <a:stretch/>
        </p:blipFill>
        <p:spPr bwMode="auto">
          <a:xfrm>
            <a:off x="6774782" y="2669231"/>
            <a:ext cx="401053" cy="4863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irection number bullet points personalised window decal - TenStickers">
            <a:extLst>
              <a:ext uri="{FF2B5EF4-FFF2-40B4-BE49-F238E27FC236}">
                <a16:creationId xmlns:a16="http://schemas.microsoft.com/office/drawing/2014/main" id="{5BAFE98F-B05D-419D-C99E-A4204D7DC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63" t="31424" r="-829" b="34405"/>
          <a:stretch/>
        </p:blipFill>
        <p:spPr bwMode="auto">
          <a:xfrm>
            <a:off x="6740407" y="3197728"/>
            <a:ext cx="435429" cy="4863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irection number bullet points personalised window decal - TenStickers">
            <a:extLst>
              <a:ext uri="{FF2B5EF4-FFF2-40B4-BE49-F238E27FC236}">
                <a16:creationId xmlns:a16="http://schemas.microsoft.com/office/drawing/2014/main" id="{109DEACB-41A2-41D5-86A8-35F5EA6A8F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1" t="71061" r="84095" b="-4563"/>
          <a:stretch/>
        </p:blipFill>
        <p:spPr bwMode="auto">
          <a:xfrm>
            <a:off x="6749573" y="3849011"/>
            <a:ext cx="435429" cy="4767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irection number bullet points personalised window decal - TenStickers">
            <a:extLst>
              <a:ext uri="{FF2B5EF4-FFF2-40B4-BE49-F238E27FC236}">
                <a16:creationId xmlns:a16="http://schemas.microsoft.com/office/drawing/2014/main" id="{85DA3C62-E707-31F5-F07D-17379C71C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50" t="71061" r="59457" b="-4563"/>
          <a:stretch/>
        </p:blipFill>
        <p:spPr bwMode="auto">
          <a:xfrm>
            <a:off x="6778195" y="4403744"/>
            <a:ext cx="401053" cy="4767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irection number bullet points personalised window decal - TenStickers">
            <a:extLst>
              <a:ext uri="{FF2B5EF4-FFF2-40B4-BE49-F238E27FC236}">
                <a16:creationId xmlns:a16="http://schemas.microsoft.com/office/drawing/2014/main" id="{28FB38F3-8677-0DBC-6DB8-91B29A52B7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36" t="70975" r="31998" b="-4477"/>
          <a:stretch/>
        </p:blipFill>
        <p:spPr bwMode="auto">
          <a:xfrm>
            <a:off x="6800012" y="5012800"/>
            <a:ext cx="435429" cy="476794"/>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71519491-9361-4B4F-5937-85C13F3C481B}"/>
              </a:ext>
            </a:extLst>
          </p:cNvPr>
          <p:cNvSpPr txBox="1"/>
          <p:nvPr/>
        </p:nvSpPr>
        <p:spPr>
          <a:xfrm>
            <a:off x="891696" y="2119532"/>
            <a:ext cx="5970178" cy="369332"/>
          </a:xfrm>
          <a:prstGeom prst="rect">
            <a:avLst/>
          </a:prstGeom>
          <a:noFill/>
        </p:spPr>
        <p:txBody>
          <a:bodyPr wrap="square">
            <a:spAutoFit/>
          </a:bodyPr>
          <a:lstStyle/>
          <a:p>
            <a:r>
              <a:rPr lang="es-MX" dirty="0"/>
              <a:t>Proyecto normativo</a:t>
            </a:r>
          </a:p>
        </p:txBody>
      </p:sp>
      <p:sp>
        <p:nvSpPr>
          <p:cNvPr id="30" name="CuadroTexto 29">
            <a:extLst>
              <a:ext uri="{FF2B5EF4-FFF2-40B4-BE49-F238E27FC236}">
                <a16:creationId xmlns:a16="http://schemas.microsoft.com/office/drawing/2014/main" id="{63C7C0EB-425D-1ED7-5754-0C3F1B17B76B}"/>
              </a:ext>
            </a:extLst>
          </p:cNvPr>
          <p:cNvSpPr txBox="1"/>
          <p:nvPr/>
        </p:nvSpPr>
        <p:spPr>
          <a:xfrm>
            <a:off x="891695" y="2788769"/>
            <a:ext cx="5970179" cy="369332"/>
          </a:xfrm>
          <a:prstGeom prst="rect">
            <a:avLst/>
          </a:prstGeom>
          <a:noFill/>
        </p:spPr>
        <p:txBody>
          <a:bodyPr wrap="square">
            <a:spAutoFit/>
          </a:bodyPr>
          <a:lstStyle/>
          <a:p>
            <a:r>
              <a:rPr lang="es-MX" dirty="0"/>
              <a:t>Reglamentación técnica</a:t>
            </a:r>
          </a:p>
        </p:txBody>
      </p:sp>
      <p:sp>
        <p:nvSpPr>
          <p:cNvPr id="32" name="CuadroTexto 31">
            <a:extLst>
              <a:ext uri="{FF2B5EF4-FFF2-40B4-BE49-F238E27FC236}">
                <a16:creationId xmlns:a16="http://schemas.microsoft.com/office/drawing/2014/main" id="{557CAD09-F36E-D988-E8F4-D4A182F06F61}"/>
              </a:ext>
            </a:extLst>
          </p:cNvPr>
          <p:cNvSpPr txBox="1"/>
          <p:nvPr/>
        </p:nvSpPr>
        <p:spPr>
          <a:xfrm>
            <a:off x="891696" y="3327388"/>
            <a:ext cx="5962158" cy="369332"/>
          </a:xfrm>
          <a:prstGeom prst="rect">
            <a:avLst/>
          </a:prstGeom>
          <a:noFill/>
        </p:spPr>
        <p:txBody>
          <a:bodyPr wrap="square">
            <a:spAutoFit/>
          </a:bodyPr>
          <a:lstStyle/>
          <a:p>
            <a:r>
              <a:rPr lang="es-MX" dirty="0"/>
              <a:t>Actos administrativos de interés general</a:t>
            </a:r>
          </a:p>
        </p:txBody>
      </p:sp>
      <p:sp>
        <p:nvSpPr>
          <p:cNvPr id="34" name="CuadroTexto 33">
            <a:extLst>
              <a:ext uri="{FF2B5EF4-FFF2-40B4-BE49-F238E27FC236}">
                <a16:creationId xmlns:a16="http://schemas.microsoft.com/office/drawing/2014/main" id="{FDCDBA7C-AB04-FFB0-C943-5ECFC86EDAF4}"/>
              </a:ext>
            </a:extLst>
          </p:cNvPr>
          <p:cNvSpPr txBox="1"/>
          <p:nvPr/>
        </p:nvSpPr>
        <p:spPr>
          <a:xfrm>
            <a:off x="899717" y="3810241"/>
            <a:ext cx="5310583" cy="923330"/>
          </a:xfrm>
          <a:prstGeom prst="rect">
            <a:avLst/>
          </a:prstGeom>
          <a:noFill/>
        </p:spPr>
        <p:txBody>
          <a:bodyPr wrap="square">
            <a:spAutoFit/>
          </a:bodyPr>
          <a:lstStyle/>
          <a:p>
            <a:pPr algn="just"/>
            <a:r>
              <a:rPr lang="es-MX" dirty="0"/>
              <a:t>Informes de ejecución a instrumentos o actividades de políticas, para las temáticas de energía, minas e hidrocarburos</a:t>
            </a:r>
          </a:p>
        </p:txBody>
      </p:sp>
      <p:sp>
        <p:nvSpPr>
          <p:cNvPr id="36" name="CuadroTexto 35">
            <a:extLst>
              <a:ext uri="{FF2B5EF4-FFF2-40B4-BE49-F238E27FC236}">
                <a16:creationId xmlns:a16="http://schemas.microsoft.com/office/drawing/2014/main" id="{D89BF90D-007A-D4A6-7AA9-31E6973F104B}"/>
              </a:ext>
            </a:extLst>
          </p:cNvPr>
          <p:cNvSpPr txBox="1"/>
          <p:nvPr/>
        </p:nvSpPr>
        <p:spPr>
          <a:xfrm>
            <a:off x="899717" y="4702593"/>
            <a:ext cx="5196283" cy="923330"/>
          </a:xfrm>
          <a:prstGeom prst="rect">
            <a:avLst/>
          </a:prstGeom>
          <a:noFill/>
        </p:spPr>
        <p:txBody>
          <a:bodyPr wrap="square">
            <a:spAutoFit/>
          </a:bodyPr>
          <a:lstStyle/>
          <a:p>
            <a:r>
              <a:rPr lang="es-MX" dirty="0"/>
              <a:t>Concepto técnico para elaborar Resolución Ejecutiva de Declaratoria de Utilidad Pública e Interés Social- DUPIS</a:t>
            </a:r>
          </a:p>
        </p:txBody>
      </p:sp>
      <p:sp>
        <p:nvSpPr>
          <p:cNvPr id="38" name="CuadroTexto 37">
            <a:extLst>
              <a:ext uri="{FF2B5EF4-FFF2-40B4-BE49-F238E27FC236}">
                <a16:creationId xmlns:a16="http://schemas.microsoft.com/office/drawing/2014/main" id="{27444294-2E66-C569-82D1-36244F5D6CBD}"/>
              </a:ext>
            </a:extLst>
          </p:cNvPr>
          <p:cNvSpPr txBox="1"/>
          <p:nvPr/>
        </p:nvSpPr>
        <p:spPr>
          <a:xfrm>
            <a:off x="7209271" y="1984866"/>
            <a:ext cx="4833334" cy="646331"/>
          </a:xfrm>
          <a:prstGeom prst="rect">
            <a:avLst/>
          </a:prstGeom>
          <a:noFill/>
        </p:spPr>
        <p:txBody>
          <a:bodyPr wrap="square">
            <a:spAutoFit/>
          </a:bodyPr>
          <a:lstStyle/>
          <a:p>
            <a:r>
              <a:rPr lang="es-MX" dirty="0"/>
              <a:t>Actos administrativos para la distribución de recursos en los sectores de Energía y/o Gas.</a:t>
            </a:r>
          </a:p>
        </p:txBody>
      </p:sp>
      <p:sp>
        <p:nvSpPr>
          <p:cNvPr id="40" name="CuadroTexto 39">
            <a:extLst>
              <a:ext uri="{FF2B5EF4-FFF2-40B4-BE49-F238E27FC236}">
                <a16:creationId xmlns:a16="http://schemas.microsoft.com/office/drawing/2014/main" id="{E8D3BCD6-7B1C-0E64-4E96-9C0215FC781E}"/>
              </a:ext>
            </a:extLst>
          </p:cNvPr>
          <p:cNvSpPr txBox="1"/>
          <p:nvPr/>
        </p:nvSpPr>
        <p:spPr>
          <a:xfrm>
            <a:off x="7209271" y="2614414"/>
            <a:ext cx="4833334" cy="646331"/>
          </a:xfrm>
          <a:prstGeom prst="rect">
            <a:avLst/>
          </a:prstGeom>
          <a:noFill/>
        </p:spPr>
        <p:txBody>
          <a:bodyPr wrap="square">
            <a:spAutoFit/>
          </a:bodyPr>
          <a:lstStyle/>
          <a:p>
            <a:r>
              <a:rPr lang="es-MX" dirty="0"/>
              <a:t>Acto Administrativo para la Autorización de Agentes de la Cadena</a:t>
            </a:r>
          </a:p>
        </p:txBody>
      </p:sp>
      <p:sp>
        <p:nvSpPr>
          <p:cNvPr id="42" name="CuadroTexto 41">
            <a:extLst>
              <a:ext uri="{FF2B5EF4-FFF2-40B4-BE49-F238E27FC236}">
                <a16:creationId xmlns:a16="http://schemas.microsoft.com/office/drawing/2014/main" id="{C22185C9-DB31-8F66-DED6-A3A7C7C182F4}"/>
              </a:ext>
            </a:extLst>
          </p:cNvPr>
          <p:cNvSpPr txBox="1"/>
          <p:nvPr/>
        </p:nvSpPr>
        <p:spPr>
          <a:xfrm>
            <a:off x="7227360" y="3256214"/>
            <a:ext cx="4659840" cy="382350"/>
          </a:xfrm>
          <a:prstGeom prst="rect">
            <a:avLst/>
          </a:prstGeom>
          <a:noFill/>
        </p:spPr>
        <p:txBody>
          <a:bodyPr wrap="square">
            <a:spAutoFit/>
          </a:bodyPr>
          <a:lstStyle/>
          <a:p>
            <a:r>
              <a:rPr lang="es-MX" dirty="0"/>
              <a:t>Informes de seguimiento</a:t>
            </a:r>
            <a:endParaRPr lang="es-CO" dirty="0"/>
          </a:p>
        </p:txBody>
      </p:sp>
      <p:sp>
        <p:nvSpPr>
          <p:cNvPr id="44" name="CuadroTexto 43">
            <a:extLst>
              <a:ext uri="{FF2B5EF4-FFF2-40B4-BE49-F238E27FC236}">
                <a16:creationId xmlns:a16="http://schemas.microsoft.com/office/drawing/2014/main" id="{23C1D32B-29C3-4FB8-91FE-503010E468DE}"/>
              </a:ext>
            </a:extLst>
          </p:cNvPr>
          <p:cNvSpPr txBox="1"/>
          <p:nvPr/>
        </p:nvSpPr>
        <p:spPr>
          <a:xfrm>
            <a:off x="7209271" y="3749345"/>
            <a:ext cx="4833334" cy="646331"/>
          </a:xfrm>
          <a:prstGeom prst="rect">
            <a:avLst/>
          </a:prstGeom>
          <a:noFill/>
        </p:spPr>
        <p:txBody>
          <a:bodyPr wrap="square">
            <a:spAutoFit/>
          </a:bodyPr>
          <a:lstStyle/>
          <a:p>
            <a:r>
              <a:rPr lang="es-MX" dirty="0"/>
              <a:t>Autorización otorgada por la autoridad reguladora nuclear	</a:t>
            </a:r>
          </a:p>
        </p:txBody>
      </p:sp>
      <p:sp>
        <p:nvSpPr>
          <p:cNvPr id="46" name="CuadroTexto 45">
            <a:extLst>
              <a:ext uri="{FF2B5EF4-FFF2-40B4-BE49-F238E27FC236}">
                <a16:creationId xmlns:a16="http://schemas.microsoft.com/office/drawing/2014/main" id="{66BAB32F-CCBB-3A6E-2385-5F885B140CC9}"/>
              </a:ext>
            </a:extLst>
          </p:cNvPr>
          <p:cNvSpPr txBox="1"/>
          <p:nvPr/>
        </p:nvSpPr>
        <p:spPr>
          <a:xfrm>
            <a:off x="7227360" y="4436915"/>
            <a:ext cx="2931694" cy="369332"/>
          </a:xfrm>
          <a:prstGeom prst="rect">
            <a:avLst/>
          </a:prstGeom>
          <a:noFill/>
        </p:spPr>
        <p:txBody>
          <a:bodyPr wrap="square">
            <a:spAutoFit/>
          </a:bodyPr>
          <a:lstStyle/>
          <a:p>
            <a:r>
              <a:rPr lang="es-MX" dirty="0"/>
              <a:t>Atención de PQRSD</a:t>
            </a:r>
          </a:p>
        </p:txBody>
      </p:sp>
      <p:sp>
        <p:nvSpPr>
          <p:cNvPr id="47" name="CuadroTexto 46">
            <a:extLst>
              <a:ext uri="{FF2B5EF4-FFF2-40B4-BE49-F238E27FC236}">
                <a16:creationId xmlns:a16="http://schemas.microsoft.com/office/drawing/2014/main" id="{E88CAD78-4150-47FD-EA4C-185C4A98C1D1}"/>
              </a:ext>
            </a:extLst>
          </p:cNvPr>
          <p:cNvSpPr txBox="1"/>
          <p:nvPr/>
        </p:nvSpPr>
        <p:spPr>
          <a:xfrm>
            <a:off x="378994" y="5927423"/>
            <a:ext cx="11662611" cy="461665"/>
          </a:xfrm>
          <a:prstGeom prst="rect">
            <a:avLst/>
          </a:prstGeom>
          <a:noFill/>
        </p:spPr>
        <p:txBody>
          <a:bodyPr wrap="square" rtlCol="0">
            <a:spAutoFit/>
          </a:bodyPr>
          <a:lstStyle/>
          <a:p>
            <a:pPr algn="ctr"/>
            <a:r>
              <a:rPr lang="es-CO" sz="2400" b="1" dirty="0"/>
              <a:t>Durante el año 2022 no se presentaron productos o servicios </a:t>
            </a:r>
            <a:r>
              <a:rPr lang="es-CO" sz="2400" b="1" u="sng" dirty="0"/>
              <a:t>no conformes</a:t>
            </a:r>
          </a:p>
        </p:txBody>
      </p:sp>
    </p:spTree>
    <p:extLst>
      <p:ext uri="{BB962C8B-B14F-4D97-AF65-F5344CB8AC3E}">
        <p14:creationId xmlns:p14="http://schemas.microsoft.com/office/powerpoint/2010/main" val="143376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986499" y="434611"/>
            <a:ext cx="9860668" cy="590931"/>
          </a:xfrm>
          <a:prstGeom prst="rect">
            <a:avLst/>
          </a:prstGeom>
          <a:noFill/>
        </p:spPr>
        <p:txBody>
          <a:bodyPr wrap="square" rtlCol="0">
            <a:spAutoFit/>
          </a:bodyPr>
          <a:lstStyle/>
          <a:p>
            <a:pPr algn="ct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Mejoramiento del SIG</a:t>
            </a:r>
          </a:p>
        </p:txBody>
      </p:sp>
      <p:sp>
        <p:nvSpPr>
          <p:cNvPr id="2" name="TextBox 7">
            <a:extLst>
              <a:ext uri="{FF2B5EF4-FFF2-40B4-BE49-F238E27FC236}">
                <a16:creationId xmlns:a16="http://schemas.microsoft.com/office/drawing/2014/main" id="{65260ADE-948D-0763-F9FC-14E4D5D75011}"/>
              </a:ext>
            </a:extLst>
          </p:cNvPr>
          <p:cNvSpPr txBox="1"/>
          <p:nvPr/>
        </p:nvSpPr>
        <p:spPr>
          <a:xfrm>
            <a:off x="908992" y="1010027"/>
            <a:ext cx="10015682" cy="769441"/>
          </a:xfrm>
          <a:prstGeom prst="rect">
            <a:avLst/>
          </a:prstGeom>
          <a:noFill/>
        </p:spPr>
        <p:txBody>
          <a:bodyPr wrap="square" rtlCol="0">
            <a:spAutoFit/>
          </a:bodyPr>
          <a:lstStyle/>
          <a:p>
            <a:pPr algn="just"/>
            <a:r>
              <a:rPr lang="es-ES" sz="2200" dirty="0">
                <a:solidFill>
                  <a:schemeClr val="tx1">
                    <a:lumMod val="65000"/>
                    <a:lumOff val="35000"/>
                  </a:schemeClr>
                </a:solidFill>
              </a:rPr>
              <a:t>Durante el 2022 se tenían 15 planes de mejora que se agrupan en 5 enfoques generales para la mejora del sistema y 65 acciones en tres estados de validación.</a:t>
            </a:r>
          </a:p>
        </p:txBody>
      </p:sp>
      <p:graphicFrame>
        <p:nvGraphicFramePr>
          <p:cNvPr id="5" name="Gráfico 4">
            <a:extLst>
              <a:ext uri="{FF2B5EF4-FFF2-40B4-BE49-F238E27FC236}">
                <a16:creationId xmlns:a16="http://schemas.microsoft.com/office/drawing/2014/main" id="{405F50D7-D1C5-3DD5-2BDF-B20E4FEDC2A2}"/>
              </a:ext>
              <a:ext uri="{147F2762-F138-4A5C-976F-8EAC2B608ADB}">
                <a16:predDERef xmlns:a16="http://schemas.microsoft.com/office/drawing/2014/main" pred="{62590258-6E25-35F9-D5A6-0934D167A39B}"/>
              </a:ext>
            </a:extLst>
          </p:cNvPr>
          <p:cNvGraphicFramePr>
            <a:graphicFrameLocks/>
          </p:cNvGraphicFramePr>
          <p:nvPr>
            <p:extLst>
              <p:ext uri="{D42A27DB-BD31-4B8C-83A1-F6EECF244321}">
                <p14:modId xmlns:p14="http://schemas.microsoft.com/office/powerpoint/2010/main" val="184206068"/>
              </p:ext>
            </p:extLst>
          </p:nvPr>
        </p:nvGraphicFramePr>
        <p:xfrm>
          <a:off x="723797" y="1926100"/>
          <a:ext cx="5572159" cy="31628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98BFB600-F54F-05B3-612D-AE46ABAF3815}"/>
              </a:ext>
              <a:ext uri="{147F2762-F138-4A5C-976F-8EAC2B608ADB}">
                <a16:predDERef xmlns:a16="http://schemas.microsoft.com/office/drawing/2014/main" pred="{23E92030-016B-4E94-9C66-5C007E9F7129}"/>
              </a:ext>
            </a:extLst>
          </p:cNvPr>
          <p:cNvGraphicFramePr>
            <a:graphicFrameLocks/>
          </p:cNvGraphicFramePr>
          <p:nvPr>
            <p:extLst>
              <p:ext uri="{D42A27DB-BD31-4B8C-83A1-F6EECF244321}">
                <p14:modId xmlns:p14="http://schemas.microsoft.com/office/powerpoint/2010/main" val="1490378231"/>
              </p:ext>
            </p:extLst>
          </p:nvPr>
        </p:nvGraphicFramePr>
        <p:xfrm>
          <a:off x="6520405" y="1941616"/>
          <a:ext cx="4577408" cy="316281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7">
            <a:extLst>
              <a:ext uri="{FF2B5EF4-FFF2-40B4-BE49-F238E27FC236}">
                <a16:creationId xmlns:a16="http://schemas.microsoft.com/office/drawing/2014/main" id="{8DEE301E-B7E4-7665-1A54-AC735AD932BC}"/>
              </a:ext>
            </a:extLst>
          </p:cNvPr>
          <p:cNvSpPr txBox="1"/>
          <p:nvPr/>
        </p:nvSpPr>
        <p:spPr>
          <a:xfrm>
            <a:off x="908992" y="5347502"/>
            <a:ext cx="10966633" cy="1061829"/>
          </a:xfrm>
          <a:prstGeom prst="rect">
            <a:avLst/>
          </a:prstGeom>
          <a:solidFill>
            <a:schemeClr val="bg1"/>
          </a:solidFill>
        </p:spPr>
        <p:txBody>
          <a:bodyPr wrap="square" rtlCol="0">
            <a:spAutoFit/>
          </a:bodyPr>
          <a:lstStyle/>
          <a:p>
            <a:pPr algn="ctr"/>
            <a:r>
              <a:rPr lang="es-ES" sz="2100" b="1" dirty="0">
                <a:solidFill>
                  <a:schemeClr val="tx1">
                    <a:lumMod val="65000"/>
                    <a:lumOff val="35000"/>
                  </a:schemeClr>
                </a:solidFill>
              </a:rPr>
              <a:t>Durante el 2023 </a:t>
            </a:r>
            <a:r>
              <a:rPr lang="es-ES" sz="2100" dirty="0">
                <a:solidFill>
                  <a:schemeClr val="tx1">
                    <a:lumMod val="65000"/>
                    <a:lumOff val="35000"/>
                  </a:schemeClr>
                </a:solidFill>
              </a:rPr>
              <a:t>se encuentran en proceso de formulación planes de mejora para los procesos de: Gestión de recursos físicos, Seguimiento, vigilancia y control a políticas, planes, programas, proyectos y reglamentación sectorial y </a:t>
            </a:r>
            <a:r>
              <a:rPr lang="es-CO" sz="2100" dirty="0">
                <a:solidFill>
                  <a:schemeClr val="tx1">
                    <a:lumMod val="65000"/>
                    <a:lumOff val="35000"/>
                  </a:schemeClr>
                </a:solidFill>
              </a:rPr>
              <a:t>Servicio al Ciudadano.</a:t>
            </a:r>
            <a:endParaRPr lang="es-ES" sz="2100" dirty="0">
              <a:solidFill>
                <a:schemeClr val="tx1">
                  <a:lumMod val="65000"/>
                  <a:lumOff val="35000"/>
                </a:schemeClr>
              </a:solidFill>
            </a:endParaRPr>
          </a:p>
        </p:txBody>
      </p:sp>
    </p:spTree>
    <p:extLst>
      <p:ext uri="{BB962C8B-B14F-4D97-AF65-F5344CB8AC3E}">
        <p14:creationId xmlns:p14="http://schemas.microsoft.com/office/powerpoint/2010/main" val="311073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5">
            <a:extLst>
              <a:ext uri="{FF2B5EF4-FFF2-40B4-BE49-F238E27FC236}">
                <a16:creationId xmlns:a16="http://schemas.microsoft.com/office/drawing/2014/main" id="{C3913C8A-B710-CC36-B929-C9B597D150F0}"/>
              </a:ext>
            </a:extLst>
          </p:cNvPr>
          <p:cNvSpPr txBox="1"/>
          <p:nvPr/>
        </p:nvSpPr>
        <p:spPr>
          <a:xfrm>
            <a:off x="982878" y="254758"/>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de seguimiento y medición</a:t>
            </a:r>
          </a:p>
        </p:txBody>
      </p:sp>
      <p:sp>
        <p:nvSpPr>
          <p:cNvPr id="9" name="CuadroTexto 8">
            <a:extLst>
              <a:ext uri="{FF2B5EF4-FFF2-40B4-BE49-F238E27FC236}">
                <a16:creationId xmlns:a16="http://schemas.microsoft.com/office/drawing/2014/main" id="{8529777E-2220-F4DB-7235-9F0D13C05740}"/>
              </a:ext>
            </a:extLst>
          </p:cNvPr>
          <p:cNvSpPr txBox="1"/>
          <p:nvPr/>
        </p:nvSpPr>
        <p:spPr>
          <a:xfrm>
            <a:off x="9342992" y="6589170"/>
            <a:ext cx="30011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prstClr val="black">
                    <a:lumMod val="50000"/>
                  </a:prstClr>
                </a:solidFill>
                <a:effectLst/>
                <a:uLnTx/>
                <a:uFillTx/>
                <a:latin typeface="Century Gothic" panose="020B0502020202020204" pitchFamily="34" charset="0"/>
                <a:ea typeface="+mn-ea"/>
                <a:cs typeface="+mn-cs"/>
              </a:rPr>
              <a:t>Información con corte a diciembre de 2022.</a:t>
            </a:r>
            <a:endParaRPr kumimoji="0" lang="en-US" sz="1000" b="0" i="0" u="none" strike="noStrike" kern="1200" cap="none" spc="0" normalizeH="0" baseline="0" noProof="0" dirty="0">
              <a:ln>
                <a:noFill/>
              </a:ln>
              <a:solidFill>
                <a:prstClr val="black">
                  <a:lumMod val="50000"/>
                </a:prstClr>
              </a:solidFill>
              <a:effectLst/>
              <a:uLnTx/>
              <a:uFillTx/>
              <a:latin typeface="Century Gothic" panose="020B0502020202020204" pitchFamily="34" charset="0"/>
              <a:ea typeface="+mn-ea"/>
              <a:cs typeface="+mn-cs"/>
            </a:endParaRPr>
          </a:p>
        </p:txBody>
      </p:sp>
      <p:pic>
        <p:nvPicPr>
          <p:cNvPr id="25" name="object 6">
            <a:extLst>
              <a:ext uri="{FF2B5EF4-FFF2-40B4-BE49-F238E27FC236}">
                <a16:creationId xmlns:a16="http://schemas.microsoft.com/office/drawing/2014/main" id="{C328F06D-2663-A3EF-A987-D12D296CA672}"/>
              </a:ext>
            </a:extLst>
          </p:cNvPr>
          <p:cNvPicPr/>
          <p:nvPr/>
        </p:nvPicPr>
        <p:blipFill>
          <a:blip r:embed="rId3" cstate="print"/>
          <a:stretch>
            <a:fillRect/>
          </a:stretch>
        </p:blipFill>
        <p:spPr>
          <a:xfrm>
            <a:off x="9318370" y="1134652"/>
            <a:ext cx="906975" cy="169496"/>
          </a:xfrm>
          <a:prstGeom prst="rect">
            <a:avLst/>
          </a:prstGeom>
        </p:spPr>
      </p:pic>
      <p:pic>
        <p:nvPicPr>
          <p:cNvPr id="26" name="object 7">
            <a:extLst>
              <a:ext uri="{FF2B5EF4-FFF2-40B4-BE49-F238E27FC236}">
                <a16:creationId xmlns:a16="http://schemas.microsoft.com/office/drawing/2014/main" id="{428039F3-D442-4307-F448-069CA0D023CB}"/>
              </a:ext>
            </a:extLst>
          </p:cNvPr>
          <p:cNvPicPr/>
          <p:nvPr/>
        </p:nvPicPr>
        <p:blipFill>
          <a:blip r:embed="rId4" cstate="print"/>
          <a:stretch>
            <a:fillRect/>
          </a:stretch>
        </p:blipFill>
        <p:spPr>
          <a:xfrm>
            <a:off x="10595291" y="1346084"/>
            <a:ext cx="415789" cy="169496"/>
          </a:xfrm>
          <a:prstGeom prst="rect">
            <a:avLst/>
          </a:prstGeom>
        </p:spPr>
      </p:pic>
      <p:pic>
        <p:nvPicPr>
          <p:cNvPr id="30" name="object 11">
            <a:extLst>
              <a:ext uri="{FF2B5EF4-FFF2-40B4-BE49-F238E27FC236}">
                <a16:creationId xmlns:a16="http://schemas.microsoft.com/office/drawing/2014/main" id="{FD9948A5-24F9-C899-0D9E-458A28F41C98}"/>
              </a:ext>
            </a:extLst>
          </p:cNvPr>
          <p:cNvPicPr/>
          <p:nvPr/>
        </p:nvPicPr>
        <p:blipFill>
          <a:blip r:embed="rId5" cstate="print"/>
          <a:stretch>
            <a:fillRect/>
          </a:stretch>
        </p:blipFill>
        <p:spPr>
          <a:xfrm>
            <a:off x="2254112" y="1838281"/>
            <a:ext cx="147742" cy="169498"/>
          </a:xfrm>
          <a:prstGeom prst="rect">
            <a:avLst/>
          </a:prstGeom>
        </p:spPr>
      </p:pic>
      <p:pic>
        <p:nvPicPr>
          <p:cNvPr id="32" name="object 13">
            <a:extLst>
              <a:ext uri="{FF2B5EF4-FFF2-40B4-BE49-F238E27FC236}">
                <a16:creationId xmlns:a16="http://schemas.microsoft.com/office/drawing/2014/main" id="{F7FACAC6-598C-0DFC-4473-F97F35C59F59}"/>
              </a:ext>
            </a:extLst>
          </p:cNvPr>
          <p:cNvPicPr/>
          <p:nvPr/>
        </p:nvPicPr>
        <p:blipFill>
          <a:blip r:embed="rId6" cstate="print"/>
          <a:stretch>
            <a:fillRect/>
          </a:stretch>
        </p:blipFill>
        <p:spPr>
          <a:xfrm>
            <a:off x="2284888" y="2162607"/>
            <a:ext cx="161812" cy="169498"/>
          </a:xfrm>
          <a:prstGeom prst="rect">
            <a:avLst/>
          </a:prstGeom>
        </p:spPr>
      </p:pic>
      <p:pic>
        <p:nvPicPr>
          <p:cNvPr id="37" name="object 7">
            <a:extLst>
              <a:ext uri="{FF2B5EF4-FFF2-40B4-BE49-F238E27FC236}">
                <a16:creationId xmlns:a16="http://schemas.microsoft.com/office/drawing/2014/main" id="{F2C2A29A-8032-6D83-3D97-6102903B32D2}"/>
              </a:ext>
            </a:extLst>
          </p:cNvPr>
          <p:cNvPicPr/>
          <p:nvPr/>
        </p:nvPicPr>
        <p:blipFill>
          <a:blip r:embed="rId4" cstate="print"/>
          <a:stretch>
            <a:fillRect/>
          </a:stretch>
        </p:blipFill>
        <p:spPr>
          <a:xfrm>
            <a:off x="10985057" y="1127472"/>
            <a:ext cx="415788" cy="190102"/>
          </a:xfrm>
          <a:prstGeom prst="rect">
            <a:avLst/>
          </a:prstGeom>
        </p:spPr>
      </p:pic>
      <p:sp>
        <p:nvSpPr>
          <p:cNvPr id="39" name="Google Shape;205;p27">
            <a:extLst>
              <a:ext uri="{FF2B5EF4-FFF2-40B4-BE49-F238E27FC236}">
                <a16:creationId xmlns:a16="http://schemas.microsoft.com/office/drawing/2014/main" id="{43727133-4BED-BAE8-412C-FC520BEDC263}"/>
              </a:ext>
            </a:extLst>
          </p:cNvPr>
          <p:cNvSpPr txBox="1">
            <a:spLocks/>
          </p:cNvSpPr>
          <p:nvPr/>
        </p:nvSpPr>
        <p:spPr>
          <a:xfrm flipH="1">
            <a:off x="257924" y="3251187"/>
            <a:ext cx="2872466" cy="197473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867" b="0" i="0" u="none" strike="noStrike" cap="none">
                <a:solidFill>
                  <a:schemeClr val="dk1"/>
                </a:solidFill>
                <a:latin typeface="Nunito Sans ExtraBold"/>
                <a:ea typeface="Nunito Sans ExtraBold"/>
                <a:cs typeface="Nunito Sans ExtraBold"/>
                <a:sym typeface="Nunito Sans ExtraBold"/>
              </a:defRPr>
            </a:lvl9pPr>
          </a:lstStyle>
          <a:p>
            <a:pPr marL="0" marR="0" lvl="0" indent="0" algn="l" defTabSz="914400" rtl="0" eaLnBrk="1" fontAlgn="auto" latinLnBrk="0" hangingPunct="1">
              <a:lnSpc>
                <a:spcPct val="100000"/>
              </a:lnSpc>
              <a:spcBef>
                <a:spcPts val="0"/>
              </a:spcBef>
              <a:spcAft>
                <a:spcPts val="0"/>
              </a:spcAft>
              <a:buClr>
                <a:prstClr val="black"/>
              </a:buClr>
              <a:buSzPts val="1400"/>
              <a:buFont typeface="Nunito Sans ExtraBold"/>
              <a:buNone/>
              <a:tabLst/>
              <a:defRPr/>
            </a:pPr>
            <a:r>
              <a:rPr kumimoji="0" lang="es-ES" sz="2400" b="1" i="0" u="none" strike="noStrike" kern="0" cap="none" spc="0" normalizeH="0" baseline="0" noProof="0" dirty="0">
                <a:ln>
                  <a:noFill/>
                </a:ln>
                <a:solidFill>
                  <a:srgbClr val="44546A">
                    <a:lumMod val="50000"/>
                  </a:srgbClr>
                </a:solidFill>
                <a:effectLst/>
                <a:uLnTx/>
                <a:uFillTx/>
                <a:latin typeface="+mj-lt"/>
                <a:sym typeface="Nunito Sans ExtraBold"/>
              </a:rPr>
              <a:t>¿Cómo </a:t>
            </a:r>
            <a:r>
              <a:rPr lang="es-ES" sz="2400" b="1" kern="0" dirty="0">
                <a:solidFill>
                  <a:srgbClr val="44546A">
                    <a:lumMod val="50000"/>
                  </a:srgbClr>
                </a:solidFill>
                <a:latin typeface="+mj-lt"/>
              </a:rPr>
              <a:t>le fue al</a:t>
            </a:r>
            <a:r>
              <a:rPr kumimoji="0" lang="es-ES" sz="2400" b="1" i="0" u="none" strike="noStrike" kern="0" cap="none" spc="0" normalizeH="0" baseline="0" noProof="0" dirty="0">
                <a:ln>
                  <a:noFill/>
                </a:ln>
                <a:solidFill>
                  <a:srgbClr val="44546A">
                    <a:lumMod val="50000"/>
                  </a:srgbClr>
                </a:solidFill>
                <a:effectLst/>
                <a:uLnTx/>
                <a:uFillTx/>
                <a:latin typeface="+mj-lt"/>
                <a:sym typeface="Nunito Sans ExtraBold"/>
              </a:rPr>
              <a:t> sector respecto a los demás en el avance del cuatrienio 2018 - 2022?</a:t>
            </a:r>
          </a:p>
        </p:txBody>
      </p:sp>
      <p:graphicFrame>
        <p:nvGraphicFramePr>
          <p:cNvPr id="3" name="object 5">
            <a:extLst>
              <a:ext uri="{FF2B5EF4-FFF2-40B4-BE49-F238E27FC236}">
                <a16:creationId xmlns:a16="http://schemas.microsoft.com/office/drawing/2014/main" id="{D3E34F14-C9DC-524D-B1D1-44BEA7027472}"/>
              </a:ext>
            </a:extLst>
          </p:cNvPr>
          <p:cNvGraphicFramePr>
            <a:graphicFrameLocks noGrp="1"/>
          </p:cNvGraphicFramePr>
          <p:nvPr>
            <p:extLst>
              <p:ext uri="{D42A27DB-BD31-4B8C-83A1-F6EECF244321}">
                <p14:modId xmlns:p14="http://schemas.microsoft.com/office/powerpoint/2010/main" val="228145680"/>
              </p:ext>
            </p:extLst>
          </p:nvPr>
        </p:nvGraphicFramePr>
        <p:xfrm>
          <a:off x="314591" y="1167917"/>
          <a:ext cx="2555448" cy="1666607"/>
        </p:xfrm>
        <a:graphic>
          <a:graphicData uri="http://schemas.openxmlformats.org/drawingml/2006/table">
            <a:tbl>
              <a:tblPr firstRow="1" bandRow="1">
                <a:tableStyleId>{2D5ABB26-0587-4C30-8999-92F81FD0307C}</a:tableStyleId>
              </a:tblPr>
              <a:tblGrid>
                <a:gridCol w="1497946">
                  <a:extLst>
                    <a:ext uri="{9D8B030D-6E8A-4147-A177-3AD203B41FA5}">
                      <a16:colId xmlns:a16="http://schemas.microsoft.com/office/drawing/2014/main" val="20000"/>
                    </a:ext>
                  </a:extLst>
                </a:gridCol>
                <a:gridCol w="1057502">
                  <a:extLst>
                    <a:ext uri="{9D8B030D-6E8A-4147-A177-3AD203B41FA5}">
                      <a16:colId xmlns:a16="http://schemas.microsoft.com/office/drawing/2014/main" val="20001"/>
                    </a:ext>
                  </a:extLst>
                </a:gridCol>
              </a:tblGrid>
              <a:tr h="290956">
                <a:tc>
                  <a:txBody>
                    <a:bodyPr/>
                    <a:lstStyle/>
                    <a:p>
                      <a:pPr>
                        <a:lnSpc>
                          <a:spcPct val="100000"/>
                        </a:lnSpc>
                      </a:pPr>
                      <a:endParaRPr sz="1200" dirty="0">
                        <a:latin typeface="Times New Roman"/>
                        <a:cs typeface="Times New Roman"/>
                      </a:endParaRPr>
                    </a:p>
                  </a:txBody>
                  <a:tcPr marL="0" marR="0" marT="0" marB="0">
                    <a:solidFill>
                      <a:srgbClr val="004984"/>
                    </a:solidFill>
                  </a:tcPr>
                </a:tc>
                <a:tc>
                  <a:txBody>
                    <a:bodyPr/>
                    <a:lstStyle/>
                    <a:p>
                      <a:pPr>
                        <a:lnSpc>
                          <a:spcPct val="100000"/>
                        </a:lnSpc>
                      </a:pPr>
                      <a:endParaRPr sz="1200" dirty="0">
                        <a:latin typeface="Times New Roman"/>
                        <a:cs typeface="Times New Roman"/>
                      </a:endParaRPr>
                    </a:p>
                  </a:txBody>
                  <a:tcPr marL="0" marR="0" marT="0" marB="0">
                    <a:solidFill>
                      <a:srgbClr val="004984"/>
                    </a:solidFill>
                  </a:tcPr>
                </a:tc>
                <a:extLst>
                  <a:ext uri="{0D108BD9-81ED-4DB2-BD59-A6C34878D82A}">
                    <a16:rowId xmlns:a16="http://schemas.microsoft.com/office/drawing/2014/main" val="10000"/>
                  </a:ext>
                </a:extLst>
              </a:tr>
              <a:tr h="286912">
                <a:tc>
                  <a:txBody>
                    <a:bodyPr/>
                    <a:lstStyle/>
                    <a:p>
                      <a:pPr>
                        <a:lnSpc>
                          <a:spcPct val="100000"/>
                        </a:lnSpc>
                      </a:pPr>
                      <a:endParaRPr sz="1100">
                        <a:latin typeface="Times New Roman"/>
                        <a:cs typeface="Times New Roman"/>
                      </a:endParaRPr>
                    </a:p>
                  </a:txBody>
                  <a:tcPr marL="0" marR="0" marT="0" marB="0">
                    <a:lnB w="3175">
                      <a:solidFill>
                        <a:srgbClr val="004984"/>
                      </a:solidFill>
                      <a:prstDash val="solid"/>
                    </a:lnB>
                  </a:tcPr>
                </a:tc>
                <a:tc>
                  <a:txBody>
                    <a:bodyPr/>
                    <a:lstStyle/>
                    <a:p>
                      <a:pPr>
                        <a:lnSpc>
                          <a:spcPct val="100000"/>
                        </a:lnSpc>
                      </a:pPr>
                      <a:endParaRPr sz="1100" dirty="0">
                        <a:latin typeface="Times New Roman"/>
                        <a:cs typeface="Times New Roman"/>
                      </a:endParaRPr>
                    </a:p>
                  </a:txBody>
                  <a:tcPr marL="0" marR="0" marT="0" marB="0">
                    <a:lnB w="3175">
                      <a:solidFill>
                        <a:srgbClr val="004984"/>
                      </a:solidFill>
                      <a:prstDash val="solid"/>
                    </a:lnB>
                  </a:tcPr>
                </a:tc>
                <a:extLst>
                  <a:ext uri="{0D108BD9-81ED-4DB2-BD59-A6C34878D82A}">
                    <a16:rowId xmlns:a16="http://schemas.microsoft.com/office/drawing/2014/main" val="10001"/>
                  </a:ext>
                </a:extLst>
              </a:tr>
              <a:tr h="289078">
                <a:tc>
                  <a:txBody>
                    <a:bodyPr/>
                    <a:lstStyle/>
                    <a:p>
                      <a:pPr>
                        <a:lnSpc>
                          <a:spcPct val="100000"/>
                        </a:lnSpc>
                      </a:pPr>
                      <a:endParaRPr sz="1100">
                        <a:latin typeface="Times New Roman"/>
                        <a:cs typeface="Times New Roman"/>
                      </a:endParaRPr>
                    </a:p>
                  </a:txBody>
                  <a:tcPr marL="0" marR="0" marT="0" marB="0">
                    <a:lnT w="3175">
                      <a:solidFill>
                        <a:srgbClr val="004984"/>
                      </a:solidFill>
                      <a:prstDash val="solid"/>
                    </a:lnT>
                    <a:lnB w="3175">
                      <a:solidFill>
                        <a:srgbClr val="004984"/>
                      </a:solidFill>
                      <a:prstDash val="solid"/>
                    </a:lnB>
                  </a:tcPr>
                </a:tc>
                <a:tc>
                  <a:txBody>
                    <a:bodyPr/>
                    <a:lstStyle/>
                    <a:p>
                      <a:pPr>
                        <a:lnSpc>
                          <a:spcPct val="100000"/>
                        </a:lnSpc>
                      </a:pPr>
                      <a:endParaRPr sz="1100">
                        <a:latin typeface="Times New Roman"/>
                        <a:cs typeface="Times New Roman"/>
                      </a:endParaRPr>
                    </a:p>
                  </a:txBody>
                  <a:tcPr marL="0" marR="0" marT="0" marB="0">
                    <a:lnT w="3175">
                      <a:solidFill>
                        <a:srgbClr val="004984"/>
                      </a:solidFill>
                      <a:prstDash val="solid"/>
                    </a:lnT>
                    <a:lnB w="3175">
                      <a:solidFill>
                        <a:srgbClr val="004984"/>
                      </a:solidFill>
                      <a:prstDash val="solid"/>
                    </a:lnB>
                  </a:tcPr>
                </a:tc>
                <a:extLst>
                  <a:ext uri="{0D108BD9-81ED-4DB2-BD59-A6C34878D82A}">
                    <a16:rowId xmlns:a16="http://schemas.microsoft.com/office/drawing/2014/main" val="10002"/>
                  </a:ext>
                </a:extLst>
              </a:tr>
              <a:tr h="288918">
                <a:tc>
                  <a:txBody>
                    <a:bodyPr/>
                    <a:lstStyle/>
                    <a:p>
                      <a:pPr>
                        <a:lnSpc>
                          <a:spcPct val="100000"/>
                        </a:lnSpc>
                      </a:pPr>
                      <a:endParaRPr sz="1100">
                        <a:latin typeface="Times New Roman"/>
                        <a:cs typeface="Times New Roman"/>
                      </a:endParaRPr>
                    </a:p>
                  </a:txBody>
                  <a:tcPr marL="0" marR="0" marT="0" marB="0">
                    <a:lnT w="3175">
                      <a:solidFill>
                        <a:srgbClr val="004984"/>
                      </a:solidFill>
                      <a:prstDash val="solid"/>
                    </a:lnT>
                    <a:lnB w="3175">
                      <a:solidFill>
                        <a:srgbClr val="004984"/>
                      </a:solidFill>
                      <a:prstDash val="solid"/>
                    </a:lnB>
                  </a:tcPr>
                </a:tc>
                <a:tc>
                  <a:txBody>
                    <a:bodyPr/>
                    <a:lstStyle/>
                    <a:p>
                      <a:pPr>
                        <a:lnSpc>
                          <a:spcPct val="100000"/>
                        </a:lnSpc>
                      </a:pPr>
                      <a:endParaRPr sz="1100">
                        <a:latin typeface="Times New Roman"/>
                        <a:cs typeface="Times New Roman"/>
                      </a:endParaRPr>
                    </a:p>
                  </a:txBody>
                  <a:tcPr marL="0" marR="0" marT="0" marB="0">
                    <a:lnT w="3175">
                      <a:solidFill>
                        <a:srgbClr val="004984"/>
                      </a:solidFill>
                      <a:prstDash val="solid"/>
                    </a:lnT>
                    <a:lnB w="3175">
                      <a:solidFill>
                        <a:srgbClr val="004984"/>
                      </a:solidFill>
                      <a:prstDash val="solid"/>
                    </a:lnB>
                  </a:tcPr>
                </a:tc>
                <a:extLst>
                  <a:ext uri="{0D108BD9-81ED-4DB2-BD59-A6C34878D82A}">
                    <a16:rowId xmlns:a16="http://schemas.microsoft.com/office/drawing/2014/main" val="10003"/>
                  </a:ext>
                </a:extLst>
              </a:tr>
              <a:tr h="288918">
                <a:tc>
                  <a:txBody>
                    <a:bodyPr/>
                    <a:lstStyle/>
                    <a:p>
                      <a:pPr>
                        <a:lnSpc>
                          <a:spcPct val="100000"/>
                        </a:lnSpc>
                      </a:pPr>
                      <a:endParaRPr sz="1100">
                        <a:latin typeface="Times New Roman"/>
                        <a:cs typeface="Times New Roman"/>
                      </a:endParaRPr>
                    </a:p>
                  </a:txBody>
                  <a:tcPr marL="0" marR="0" marT="0" marB="0">
                    <a:lnT w="3175">
                      <a:solidFill>
                        <a:srgbClr val="004984"/>
                      </a:solidFill>
                      <a:prstDash val="solid"/>
                    </a:lnT>
                    <a:lnB w="3175">
                      <a:solidFill>
                        <a:srgbClr val="004984"/>
                      </a:solidFill>
                      <a:prstDash val="solid"/>
                    </a:lnB>
                  </a:tcPr>
                </a:tc>
                <a:tc>
                  <a:txBody>
                    <a:bodyPr/>
                    <a:lstStyle/>
                    <a:p>
                      <a:pPr>
                        <a:lnSpc>
                          <a:spcPct val="100000"/>
                        </a:lnSpc>
                      </a:pPr>
                      <a:endParaRPr sz="1100">
                        <a:latin typeface="Times New Roman"/>
                        <a:cs typeface="Times New Roman"/>
                      </a:endParaRPr>
                    </a:p>
                  </a:txBody>
                  <a:tcPr marL="0" marR="0" marT="0" marB="0">
                    <a:lnT w="3175">
                      <a:solidFill>
                        <a:srgbClr val="004984"/>
                      </a:solidFill>
                      <a:prstDash val="solid"/>
                    </a:lnT>
                    <a:lnB w="3175">
                      <a:solidFill>
                        <a:srgbClr val="004984"/>
                      </a:solidFill>
                      <a:prstDash val="solid"/>
                    </a:lnB>
                  </a:tcPr>
                </a:tc>
                <a:extLst>
                  <a:ext uri="{0D108BD9-81ED-4DB2-BD59-A6C34878D82A}">
                    <a16:rowId xmlns:a16="http://schemas.microsoft.com/office/drawing/2014/main" val="10004"/>
                  </a:ext>
                </a:extLst>
              </a:tr>
              <a:tr h="221825">
                <a:tc>
                  <a:txBody>
                    <a:bodyPr/>
                    <a:lstStyle/>
                    <a:p>
                      <a:pPr>
                        <a:lnSpc>
                          <a:spcPct val="100000"/>
                        </a:lnSpc>
                      </a:pPr>
                      <a:endParaRPr sz="900" dirty="0">
                        <a:latin typeface="Times New Roman"/>
                        <a:cs typeface="Times New Roman"/>
                      </a:endParaRPr>
                    </a:p>
                  </a:txBody>
                  <a:tcPr marL="0" marR="0" marT="0" marB="0">
                    <a:lnT w="3175">
                      <a:solidFill>
                        <a:srgbClr val="004984"/>
                      </a:solidFill>
                      <a:prstDash val="solid"/>
                    </a:lnT>
                  </a:tcPr>
                </a:tc>
                <a:tc>
                  <a:txBody>
                    <a:bodyPr/>
                    <a:lstStyle/>
                    <a:p>
                      <a:pPr>
                        <a:lnSpc>
                          <a:spcPct val="100000"/>
                        </a:lnSpc>
                      </a:pPr>
                      <a:endParaRPr sz="900" dirty="0">
                        <a:latin typeface="Times New Roman"/>
                        <a:cs typeface="Times New Roman"/>
                      </a:endParaRPr>
                    </a:p>
                  </a:txBody>
                  <a:tcPr marL="0" marR="0" marT="0" marB="0">
                    <a:lnT w="3175">
                      <a:solidFill>
                        <a:srgbClr val="004984"/>
                      </a:solidFill>
                      <a:prstDash val="solid"/>
                    </a:lnT>
                  </a:tcPr>
                </a:tc>
                <a:extLst>
                  <a:ext uri="{0D108BD9-81ED-4DB2-BD59-A6C34878D82A}">
                    <a16:rowId xmlns:a16="http://schemas.microsoft.com/office/drawing/2014/main" val="10005"/>
                  </a:ext>
                </a:extLst>
              </a:tr>
            </a:tbl>
          </a:graphicData>
        </a:graphic>
      </p:graphicFrame>
      <p:pic>
        <p:nvPicPr>
          <p:cNvPr id="4" name="object 6">
            <a:extLst>
              <a:ext uri="{FF2B5EF4-FFF2-40B4-BE49-F238E27FC236}">
                <a16:creationId xmlns:a16="http://schemas.microsoft.com/office/drawing/2014/main" id="{18270702-8FB6-8D12-071A-58696A6697C4}"/>
              </a:ext>
            </a:extLst>
          </p:cNvPr>
          <p:cNvPicPr/>
          <p:nvPr/>
        </p:nvPicPr>
        <p:blipFill>
          <a:blip r:embed="rId3" cstate="print"/>
          <a:stretch>
            <a:fillRect/>
          </a:stretch>
        </p:blipFill>
        <p:spPr>
          <a:xfrm>
            <a:off x="477672" y="1242018"/>
            <a:ext cx="906975" cy="169496"/>
          </a:xfrm>
          <a:prstGeom prst="rect">
            <a:avLst/>
          </a:prstGeom>
        </p:spPr>
      </p:pic>
      <p:pic>
        <p:nvPicPr>
          <p:cNvPr id="5" name="object 8">
            <a:extLst>
              <a:ext uri="{FF2B5EF4-FFF2-40B4-BE49-F238E27FC236}">
                <a16:creationId xmlns:a16="http://schemas.microsoft.com/office/drawing/2014/main" id="{99C6CAAB-9000-6197-8649-C5CF47928984}"/>
              </a:ext>
            </a:extLst>
          </p:cNvPr>
          <p:cNvPicPr/>
          <p:nvPr/>
        </p:nvPicPr>
        <p:blipFill>
          <a:blip r:embed="rId7" cstate="print"/>
          <a:stretch>
            <a:fillRect/>
          </a:stretch>
        </p:blipFill>
        <p:spPr>
          <a:xfrm>
            <a:off x="503778" y="1523066"/>
            <a:ext cx="436895" cy="169883"/>
          </a:xfrm>
          <a:prstGeom prst="rect">
            <a:avLst/>
          </a:prstGeom>
        </p:spPr>
      </p:pic>
      <p:pic>
        <p:nvPicPr>
          <p:cNvPr id="6" name="object 9">
            <a:extLst>
              <a:ext uri="{FF2B5EF4-FFF2-40B4-BE49-F238E27FC236}">
                <a16:creationId xmlns:a16="http://schemas.microsoft.com/office/drawing/2014/main" id="{C54A2AB5-8D05-D4D7-D1A0-7BF57595B607}"/>
              </a:ext>
            </a:extLst>
          </p:cNvPr>
          <p:cNvPicPr/>
          <p:nvPr/>
        </p:nvPicPr>
        <p:blipFill>
          <a:blip r:embed="rId8" cstate="print"/>
          <a:stretch>
            <a:fillRect/>
          </a:stretch>
        </p:blipFill>
        <p:spPr>
          <a:xfrm>
            <a:off x="2243553" y="1537709"/>
            <a:ext cx="203147" cy="169883"/>
          </a:xfrm>
          <a:prstGeom prst="rect">
            <a:avLst/>
          </a:prstGeom>
        </p:spPr>
      </p:pic>
      <p:pic>
        <p:nvPicPr>
          <p:cNvPr id="10" name="object 10">
            <a:extLst>
              <a:ext uri="{FF2B5EF4-FFF2-40B4-BE49-F238E27FC236}">
                <a16:creationId xmlns:a16="http://schemas.microsoft.com/office/drawing/2014/main" id="{A14063EF-7069-3D04-1A91-ED0E0F5EEB13}"/>
              </a:ext>
            </a:extLst>
          </p:cNvPr>
          <p:cNvPicPr/>
          <p:nvPr/>
        </p:nvPicPr>
        <p:blipFill>
          <a:blip r:embed="rId9" cstate="print"/>
          <a:stretch>
            <a:fillRect/>
          </a:stretch>
        </p:blipFill>
        <p:spPr>
          <a:xfrm>
            <a:off x="467139" y="1847539"/>
            <a:ext cx="613088" cy="169498"/>
          </a:xfrm>
          <a:prstGeom prst="rect">
            <a:avLst/>
          </a:prstGeom>
        </p:spPr>
      </p:pic>
      <p:pic>
        <p:nvPicPr>
          <p:cNvPr id="11" name="object 12">
            <a:extLst>
              <a:ext uri="{FF2B5EF4-FFF2-40B4-BE49-F238E27FC236}">
                <a16:creationId xmlns:a16="http://schemas.microsoft.com/office/drawing/2014/main" id="{E0658DDA-4DC1-9077-D57A-4979998B20D3}"/>
              </a:ext>
            </a:extLst>
          </p:cNvPr>
          <p:cNvPicPr/>
          <p:nvPr/>
        </p:nvPicPr>
        <p:blipFill>
          <a:blip r:embed="rId10" cstate="print"/>
          <a:stretch>
            <a:fillRect/>
          </a:stretch>
        </p:blipFill>
        <p:spPr>
          <a:xfrm>
            <a:off x="442619" y="2091136"/>
            <a:ext cx="731325" cy="169498"/>
          </a:xfrm>
          <a:prstGeom prst="rect">
            <a:avLst/>
          </a:prstGeom>
        </p:spPr>
      </p:pic>
      <p:pic>
        <p:nvPicPr>
          <p:cNvPr id="12" name="object 14">
            <a:extLst>
              <a:ext uri="{FF2B5EF4-FFF2-40B4-BE49-F238E27FC236}">
                <a16:creationId xmlns:a16="http://schemas.microsoft.com/office/drawing/2014/main" id="{810CCC44-226B-3D5E-F7C9-5E6BE3D56885}"/>
              </a:ext>
            </a:extLst>
          </p:cNvPr>
          <p:cNvPicPr/>
          <p:nvPr/>
        </p:nvPicPr>
        <p:blipFill>
          <a:blip r:embed="rId11" cstate="print"/>
          <a:stretch>
            <a:fillRect/>
          </a:stretch>
        </p:blipFill>
        <p:spPr>
          <a:xfrm>
            <a:off x="442619" y="2354722"/>
            <a:ext cx="730899" cy="169498"/>
          </a:xfrm>
          <a:prstGeom prst="rect">
            <a:avLst/>
          </a:prstGeom>
        </p:spPr>
      </p:pic>
      <p:pic>
        <p:nvPicPr>
          <p:cNvPr id="13" name="object 15">
            <a:extLst>
              <a:ext uri="{FF2B5EF4-FFF2-40B4-BE49-F238E27FC236}">
                <a16:creationId xmlns:a16="http://schemas.microsoft.com/office/drawing/2014/main" id="{9A8FEFA0-3F83-F14B-03A8-C43EACE39511}"/>
              </a:ext>
            </a:extLst>
          </p:cNvPr>
          <p:cNvPicPr/>
          <p:nvPr/>
        </p:nvPicPr>
        <p:blipFill>
          <a:blip r:embed="rId12" cstate="print"/>
          <a:stretch>
            <a:fillRect/>
          </a:stretch>
        </p:blipFill>
        <p:spPr>
          <a:xfrm>
            <a:off x="2250595" y="2394099"/>
            <a:ext cx="154777" cy="169498"/>
          </a:xfrm>
          <a:prstGeom prst="rect">
            <a:avLst/>
          </a:prstGeom>
        </p:spPr>
      </p:pic>
      <p:pic>
        <p:nvPicPr>
          <p:cNvPr id="14" name="object 16">
            <a:extLst>
              <a:ext uri="{FF2B5EF4-FFF2-40B4-BE49-F238E27FC236}">
                <a16:creationId xmlns:a16="http://schemas.microsoft.com/office/drawing/2014/main" id="{C6D3DDDC-6163-3CD8-034D-F7B25D9190A7}"/>
              </a:ext>
            </a:extLst>
          </p:cNvPr>
          <p:cNvPicPr/>
          <p:nvPr/>
        </p:nvPicPr>
        <p:blipFill>
          <a:blip r:embed="rId13" cstate="print"/>
          <a:stretch>
            <a:fillRect/>
          </a:stretch>
        </p:blipFill>
        <p:spPr>
          <a:xfrm>
            <a:off x="808069" y="2678810"/>
            <a:ext cx="394684" cy="169498"/>
          </a:xfrm>
          <a:prstGeom prst="rect">
            <a:avLst/>
          </a:prstGeom>
        </p:spPr>
      </p:pic>
      <p:pic>
        <p:nvPicPr>
          <p:cNvPr id="15" name="object 17">
            <a:extLst>
              <a:ext uri="{FF2B5EF4-FFF2-40B4-BE49-F238E27FC236}">
                <a16:creationId xmlns:a16="http://schemas.microsoft.com/office/drawing/2014/main" id="{2FC0A108-0791-3E53-845F-3EAF2AADD88E}"/>
              </a:ext>
            </a:extLst>
          </p:cNvPr>
          <p:cNvPicPr/>
          <p:nvPr/>
        </p:nvPicPr>
        <p:blipFill>
          <a:blip r:embed="rId14" cstate="print"/>
          <a:stretch>
            <a:fillRect/>
          </a:stretch>
        </p:blipFill>
        <p:spPr>
          <a:xfrm>
            <a:off x="2229049" y="2694852"/>
            <a:ext cx="197870" cy="169498"/>
          </a:xfrm>
          <a:prstGeom prst="rect">
            <a:avLst/>
          </a:prstGeom>
        </p:spPr>
      </p:pic>
      <p:pic>
        <p:nvPicPr>
          <p:cNvPr id="16" name="object 7">
            <a:extLst>
              <a:ext uri="{FF2B5EF4-FFF2-40B4-BE49-F238E27FC236}">
                <a16:creationId xmlns:a16="http://schemas.microsoft.com/office/drawing/2014/main" id="{42E78DA6-47F4-7B2C-CA46-EC4EC151C7C7}"/>
              </a:ext>
            </a:extLst>
          </p:cNvPr>
          <p:cNvPicPr/>
          <p:nvPr/>
        </p:nvPicPr>
        <p:blipFill>
          <a:blip r:embed="rId4" cstate="print"/>
          <a:stretch>
            <a:fillRect/>
          </a:stretch>
        </p:blipFill>
        <p:spPr>
          <a:xfrm>
            <a:off x="2144359" y="1234838"/>
            <a:ext cx="415788" cy="190102"/>
          </a:xfrm>
          <a:prstGeom prst="rect">
            <a:avLst/>
          </a:prstGeom>
        </p:spPr>
      </p:pic>
      <p:graphicFrame>
        <p:nvGraphicFramePr>
          <p:cNvPr id="17" name="Gráfico 16">
            <a:extLst>
              <a:ext uri="{FF2B5EF4-FFF2-40B4-BE49-F238E27FC236}">
                <a16:creationId xmlns:a16="http://schemas.microsoft.com/office/drawing/2014/main" id="{B1307CD0-42C5-0C6E-A6CD-A035A769FE95}"/>
              </a:ext>
            </a:extLst>
          </p:cNvPr>
          <p:cNvGraphicFramePr>
            <a:graphicFrameLocks/>
          </p:cNvGraphicFramePr>
          <p:nvPr>
            <p:extLst>
              <p:ext uri="{D42A27DB-BD31-4B8C-83A1-F6EECF244321}">
                <p14:modId xmlns:p14="http://schemas.microsoft.com/office/powerpoint/2010/main" val="926086849"/>
              </p:ext>
            </p:extLst>
          </p:nvPr>
        </p:nvGraphicFramePr>
        <p:xfrm>
          <a:off x="3130390" y="990180"/>
          <a:ext cx="8614456" cy="566301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084916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8"/>
            <a:ext cx="12192000" cy="6858000"/>
          </a:xfrm>
          <a:prstGeom prst="rect">
            <a:avLst/>
          </a:prstGeom>
        </p:spPr>
      </p:pic>
      <p:sp>
        <p:nvSpPr>
          <p:cNvPr id="7" name="TextBox 5">
            <a:extLst>
              <a:ext uri="{FF2B5EF4-FFF2-40B4-BE49-F238E27FC236}">
                <a16:creationId xmlns:a16="http://schemas.microsoft.com/office/drawing/2014/main" id="{C3913C8A-B710-CC36-B929-C9B597D150F0}"/>
              </a:ext>
            </a:extLst>
          </p:cNvPr>
          <p:cNvSpPr txBox="1"/>
          <p:nvPr/>
        </p:nvSpPr>
        <p:spPr>
          <a:xfrm>
            <a:off x="734623" y="169222"/>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Metas PND 2018 - 2022</a:t>
            </a:r>
          </a:p>
        </p:txBody>
      </p:sp>
      <p:pic>
        <p:nvPicPr>
          <p:cNvPr id="25" name="object 6">
            <a:extLst>
              <a:ext uri="{FF2B5EF4-FFF2-40B4-BE49-F238E27FC236}">
                <a16:creationId xmlns:a16="http://schemas.microsoft.com/office/drawing/2014/main" id="{C328F06D-2663-A3EF-A987-D12D296CA672}"/>
              </a:ext>
            </a:extLst>
          </p:cNvPr>
          <p:cNvPicPr/>
          <p:nvPr/>
        </p:nvPicPr>
        <p:blipFill>
          <a:blip r:embed="rId4" cstate="print"/>
          <a:stretch>
            <a:fillRect/>
          </a:stretch>
        </p:blipFill>
        <p:spPr>
          <a:xfrm>
            <a:off x="9318370" y="1134652"/>
            <a:ext cx="906975" cy="169496"/>
          </a:xfrm>
          <a:prstGeom prst="rect">
            <a:avLst/>
          </a:prstGeom>
        </p:spPr>
      </p:pic>
      <p:pic>
        <p:nvPicPr>
          <p:cNvPr id="26" name="object 7">
            <a:extLst>
              <a:ext uri="{FF2B5EF4-FFF2-40B4-BE49-F238E27FC236}">
                <a16:creationId xmlns:a16="http://schemas.microsoft.com/office/drawing/2014/main" id="{428039F3-D442-4307-F448-069CA0D023CB}"/>
              </a:ext>
            </a:extLst>
          </p:cNvPr>
          <p:cNvPicPr/>
          <p:nvPr/>
        </p:nvPicPr>
        <p:blipFill>
          <a:blip r:embed="rId5" cstate="print"/>
          <a:stretch>
            <a:fillRect/>
          </a:stretch>
        </p:blipFill>
        <p:spPr>
          <a:xfrm>
            <a:off x="10595291" y="1346084"/>
            <a:ext cx="415789" cy="169496"/>
          </a:xfrm>
          <a:prstGeom prst="rect">
            <a:avLst/>
          </a:prstGeom>
        </p:spPr>
      </p:pic>
      <p:pic>
        <p:nvPicPr>
          <p:cNvPr id="37" name="object 7">
            <a:extLst>
              <a:ext uri="{FF2B5EF4-FFF2-40B4-BE49-F238E27FC236}">
                <a16:creationId xmlns:a16="http://schemas.microsoft.com/office/drawing/2014/main" id="{F2C2A29A-8032-6D83-3D97-6102903B32D2}"/>
              </a:ext>
            </a:extLst>
          </p:cNvPr>
          <p:cNvPicPr/>
          <p:nvPr/>
        </p:nvPicPr>
        <p:blipFill>
          <a:blip r:embed="rId5" cstate="print"/>
          <a:stretch>
            <a:fillRect/>
          </a:stretch>
        </p:blipFill>
        <p:spPr>
          <a:xfrm>
            <a:off x="10985057" y="1127472"/>
            <a:ext cx="415788" cy="190102"/>
          </a:xfrm>
          <a:prstGeom prst="rect">
            <a:avLst/>
          </a:prstGeom>
        </p:spPr>
      </p:pic>
      <p:sp>
        <p:nvSpPr>
          <p:cNvPr id="8" name="CuadroTexto 7">
            <a:extLst>
              <a:ext uri="{FF2B5EF4-FFF2-40B4-BE49-F238E27FC236}">
                <a16:creationId xmlns:a16="http://schemas.microsoft.com/office/drawing/2014/main" id="{4CD5523B-F2E5-6715-4A73-7763B52CCEB3}"/>
              </a:ext>
            </a:extLst>
          </p:cNvPr>
          <p:cNvSpPr txBox="1"/>
          <p:nvPr/>
        </p:nvSpPr>
        <p:spPr>
          <a:xfrm>
            <a:off x="364651" y="1101753"/>
            <a:ext cx="28614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Capacidad de generación de energía eléctrica a partir de FNCER comprometida (OARE)</a:t>
            </a:r>
          </a:p>
        </p:txBody>
      </p:sp>
      <p:sp>
        <p:nvSpPr>
          <p:cNvPr id="18" name="CuadroTexto 17">
            <a:extLst>
              <a:ext uri="{FF2B5EF4-FFF2-40B4-BE49-F238E27FC236}">
                <a16:creationId xmlns:a16="http://schemas.microsoft.com/office/drawing/2014/main" id="{764EC3E1-83EF-AACC-BBB1-3A557F18375E}"/>
              </a:ext>
            </a:extLst>
          </p:cNvPr>
          <p:cNvSpPr txBox="1"/>
          <p:nvPr/>
        </p:nvSpPr>
        <p:spPr>
          <a:xfrm>
            <a:off x="335277" y="2572648"/>
            <a:ext cx="28614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Nuevos usuarios con servicio de energía eléctrica (DEE)</a:t>
            </a:r>
          </a:p>
        </p:txBody>
      </p:sp>
      <p:sp>
        <p:nvSpPr>
          <p:cNvPr id="19" name="CuadroTexto 18">
            <a:extLst>
              <a:ext uri="{FF2B5EF4-FFF2-40B4-BE49-F238E27FC236}">
                <a16:creationId xmlns:a16="http://schemas.microsoft.com/office/drawing/2014/main" id="{435A40CB-BA10-0E5E-A57D-925B528FB445}"/>
              </a:ext>
            </a:extLst>
          </p:cNvPr>
          <p:cNvSpPr txBox="1"/>
          <p:nvPr/>
        </p:nvSpPr>
        <p:spPr>
          <a:xfrm>
            <a:off x="335277" y="4640685"/>
            <a:ext cx="28399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Usuarios con servicio de gas combustible por redes (DH)*</a:t>
            </a:r>
          </a:p>
        </p:txBody>
      </p:sp>
      <p:sp>
        <p:nvSpPr>
          <p:cNvPr id="20" name="CuadroTexto 19">
            <a:extLst>
              <a:ext uri="{FF2B5EF4-FFF2-40B4-BE49-F238E27FC236}">
                <a16:creationId xmlns:a16="http://schemas.microsoft.com/office/drawing/2014/main" id="{8E100206-5B89-F828-EEFC-060F4CFFEE09}"/>
              </a:ext>
            </a:extLst>
          </p:cNvPr>
          <p:cNvSpPr txBox="1"/>
          <p:nvPr/>
        </p:nvSpPr>
        <p:spPr>
          <a:xfrm>
            <a:off x="335277" y="5358359"/>
            <a:ext cx="28399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Pozos exploratorios perforados (ANH)</a:t>
            </a:r>
          </a:p>
        </p:txBody>
      </p:sp>
      <p:sp>
        <p:nvSpPr>
          <p:cNvPr id="21" name="CuadroTexto 20">
            <a:extLst>
              <a:ext uri="{FF2B5EF4-FFF2-40B4-BE49-F238E27FC236}">
                <a16:creationId xmlns:a16="http://schemas.microsoft.com/office/drawing/2014/main" id="{FE1D5A59-02E6-67DB-1070-D29D547A1141}"/>
              </a:ext>
            </a:extLst>
          </p:cNvPr>
          <p:cNvSpPr txBox="1"/>
          <p:nvPr/>
        </p:nvSpPr>
        <p:spPr>
          <a:xfrm>
            <a:off x="335277" y="3129790"/>
            <a:ext cx="28614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Nuevos usuarios con servicio de energía eléctrica en municipios PDET (DEE)</a:t>
            </a:r>
          </a:p>
        </p:txBody>
      </p:sp>
      <p:sp>
        <p:nvSpPr>
          <p:cNvPr id="22" name="CuadroTexto 21">
            <a:extLst>
              <a:ext uri="{FF2B5EF4-FFF2-40B4-BE49-F238E27FC236}">
                <a16:creationId xmlns:a16="http://schemas.microsoft.com/office/drawing/2014/main" id="{EF9670E0-6EA5-321D-0840-D225C0D92AF8}"/>
              </a:ext>
            </a:extLst>
          </p:cNvPr>
          <p:cNvSpPr txBox="1"/>
          <p:nvPr/>
        </p:nvSpPr>
        <p:spPr>
          <a:xfrm>
            <a:off x="335277" y="3914399"/>
            <a:ext cx="286296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Usuarios con equipo de medición inteligente instalada (OARE)</a:t>
            </a:r>
          </a:p>
        </p:txBody>
      </p:sp>
      <p:sp>
        <p:nvSpPr>
          <p:cNvPr id="23" name="CuadroTexto 22">
            <a:extLst>
              <a:ext uri="{FF2B5EF4-FFF2-40B4-BE49-F238E27FC236}">
                <a16:creationId xmlns:a16="http://schemas.microsoft.com/office/drawing/2014/main" id="{92E5AB26-B94F-3316-2E95-A14E2FAE2798}"/>
              </a:ext>
            </a:extLst>
          </p:cNvPr>
          <p:cNvSpPr txBox="1"/>
          <p:nvPr/>
        </p:nvSpPr>
        <p:spPr>
          <a:xfrm>
            <a:off x="11047777" y="1135779"/>
            <a:ext cx="97898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1.500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Megavatios</a:t>
            </a: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CuadroTexto 23">
            <a:extLst>
              <a:ext uri="{FF2B5EF4-FFF2-40B4-BE49-F238E27FC236}">
                <a16:creationId xmlns:a16="http://schemas.microsoft.com/office/drawing/2014/main" id="{0B37234A-EBD0-5639-3409-DE6B3122E09D}"/>
              </a:ext>
            </a:extLst>
          </p:cNvPr>
          <p:cNvSpPr txBox="1"/>
          <p:nvPr/>
        </p:nvSpPr>
        <p:spPr>
          <a:xfrm>
            <a:off x="11073925" y="2492054"/>
            <a:ext cx="9266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Usuarios</a:t>
            </a: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CuadroTexto 26">
            <a:extLst>
              <a:ext uri="{FF2B5EF4-FFF2-40B4-BE49-F238E27FC236}">
                <a16:creationId xmlns:a16="http://schemas.microsoft.com/office/drawing/2014/main" id="{E58508DC-00E3-4FEB-47DC-16BF12DD4B14}"/>
              </a:ext>
            </a:extLst>
          </p:cNvPr>
          <p:cNvSpPr txBox="1"/>
          <p:nvPr/>
        </p:nvSpPr>
        <p:spPr>
          <a:xfrm>
            <a:off x="11002358" y="3130094"/>
            <a:ext cx="106982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40.854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Usuarios</a:t>
            </a: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8" name="CuadroTexto 27">
            <a:extLst>
              <a:ext uri="{FF2B5EF4-FFF2-40B4-BE49-F238E27FC236}">
                <a16:creationId xmlns:a16="http://schemas.microsoft.com/office/drawing/2014/main" id="{E58C4D7E-25B9-9938-186B-7069EA11EA72}"/>
              </a:ext>
            </a:extLst>
          </p:cNvPr>
          <p:cNvSpPr txBox="1"/>
          <p:nvPr/>
        </p:nvSpPr>
        <p:spPr>
          <a:xfrm>
            <a:off x="10971998" y="3883624"/>
            <a:ext cx="1130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5.200.000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Usuarios</a:t>
            </a: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CuadroTexto 28">
            <a:extLst>
              <a:ext uri="{FF2B5EF4-FFF2-40B4-BE49-F238E27FC236}">
                <a16:creationId xmlns:a16="http://schemas.microsoft.com/office/drawing/2014/main" id="{17453523-7DA4-9937-9DCA-88981495D80D}"/>
              </a:ext>
            </a:extLst>
          </p:cNvPr>
          <p:cNvSpPr txBox="1"/>
          <p:nvPr/>
        </p:nvSpPr>
        <p:spPr>
          <a:xfrm>
            <a:off x="10983174" y="4540433"/>
            <a:ext cx="11081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10.595.957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Usuarios</a:t>
            </a: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1" name="CuadroTexto 30">
            <a:extLst>
              <a:ext uri="{FF2B5EF4-FFF2-40B4-BE49-F238E27FC236}">
                <a16:creationId xmlns:a16="http://schemas.microsoft.com/office/drawing/2014/main" id="{9D25407D-FEB1-36A2-A1C8-34AAC4753E02}"/>
              </a:ext>
            </a:extLst>
          </p:cNvPr>
          <p:cNvSpPr txBox="1"/>
          <p:nvPr/>
        </p:nvSpPr>
        <p:spPr>
          <a:xfrm>
            <a:off x="11002358" y="5217497"/>
            <a:ext cx="106982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Pozos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CuadroTexto 32">
            <a:extLst>
              <a:ext uri="{FF2B5EF4-FFF2-40B4-BE49-F238E27FC236}">
                <a16:creationId xmlns:a16="http://schemas.microsoft.com/office/drawing/2014/main" id="{78F653AF-F562-910A-E27F-49F8F5270F5A}"/>
              </a:ext>
            </a:extLst>
          </p:cNvPr>
          <p:cNvSpPr txBox="1"/>
          <p:nvPr/>
        </p:nvSpPr>
        <p:spPr>
          <a:xfrm>
            <a:off x="356703" y="5993772"/>
            <a:ext cx="28399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Sísmica 2D equivalente (ANH)</a:t>
            </a:r>
          </a:p>
        </p:txBody>
      </p:sp>
      <p:sp>
        <p:nvSpPr>
          <p:cNvPr id="34" name="CuadroTexto 33">
            <a:extLst>
              <a:ext uri="{FF2B5EF4-FFF2-40B4-BE49-F238E27FC236}">
                <a16:creationId xmlns:a16="http://schemas.microsoft.com/office/drawing/2014/main" id="{708B5694-5A5E-9CA6-77AC-F5C037E58285}"/>
              </a:ext>
            </a:extLst>
          </p:cNvPr>
          <p:cNvSpPr txBox="1"/>
          <p:nvPr/>
        </p:nvSpPr>
        <p:spPr>
          <a:xfrm>
            <a:off x="4347841" y="1159142"/>
            <a:ext cx="7787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2.888</a:t>
            </a:r>
          </a:p>
        </p:txBody>
      </p:sp>
      <p:sp>
        <p:nvSpPr>
          <p:cNvPr id="35" name="CuadroTexto 34">
            <a:extLst>
              <a:ext uri="{FF2B5EF4-FFF2-40B4-BE49-F238E27FC236}">
                <a16:creationId xmlns:a16="http://schemas.microsoft.com/office/drawing/2014/main" id="{08A07737-71F4-09C4-FC85-7ADF4DA59C10}"/>
              </a:ext>
            </a:extLst>
          </p:cNvPr>
          <p:cNvSpPr txBox="1"/>
          <p:nvPr/>
        </p:nvSpPr>
        <p:spPr>
          <a:xfrm>
            <a:off x="4333170" y="2604340"/>
            <a:ext cx="8509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88.870</a:t>
            </a:r>
          </a:p>
        </p:txBody>
      </p:sp>
      <p:sp>
        <p:nvSpPr>
          <p:cNvPr id="36" name="CuadroTexto 35">
            <a:extLst>
              <a:ext uri="{FF2B5EF4-FFF2-40B4-BE49-F238E27FC236}">
                <a16:creationId xmlns:a16="http://schemas.microsoft.com/office/drawing/2014/main" id="{5B8D6012-FD04-DACB-8932-4B9899A55F93}"/>
              </a:ext>
            </a:extLst>
          </p:cNvPr>
          <p:cNvSpPr txBox="1"/>
          <p:nvPr/>
        </p:nvSpPr>
        <p:spPr>
          <a:xfrm>
            <a:off x="4143546" y="4643227"/>
            <a:ext cx="1251715" cy="307777"/>
          </a:xfrm>
          <a:prstGeom prst="rect">
            <a:avLst/>
          </a:prstGeom>
          <a:noFill/>
        </p:spPr>
        <p:txBody>
          <a:bodyPr wrap="square" rtlCol="0">
            <a:spAutoFit/>
          </a:bodyPr>
          <a:lstStyle>
            <a:defPPr>
              <a:defRPr lang="es-CO"/>
            </a:defPPr>
            <a:lvl1pPr algn="ctr">
              <a:defRPr sz="1200">
                <a:solidFill>
                  <a:srgbClr val="002060"/>
                </a:solidFill>
                <a:latin typeface="Century Gothic" panose="020B0502020202020204" pitchFamily="34" charset="0"/>
                <a:cs typeface="Rubik"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11.259.110</a:t>
            </a:r>
            <a:endPar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endParaRPr>
          </a:p>
        </p:txBody>
      </p:sp>
      <p:sp>
        <p:nvSpPr>
          <p:cNvPr id="38" name="CuadroTexto 37">
            <a:extLst>
              <a:ext uri="{FF2B5EF4-FFF2-40B4-BE49-F238E27FC236}">
                <a16:creationId xmlns:a16="http://schemas.microsoft.com/office/drawing/2014/main" id="{C686F142-322D-C167-EB44-948560296D16}"/>
              </a:ext>
            </a:extLst>
          </p:cNvPr>
          <p:cNvSpPr txBox="1"/>
          <p:nvPr/>
        </p:nvSpPr>
        <p:spPr>
          <a:xfrm>
            <a:off x="4404647" y="5337581"/>
            <a:ext cx="58628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159</a:t>
            </a:r>
          </a:p>
        </p:txBody>
      </p:sp>
      <p:sp>
        <p:nvSpPr>
          <p:cNvPr id="40" name="CuadroTexto 39">
            <a:extLst>
              <a:ext uri="{FF2B5EF4-FFF2-40B4-BE49-F238E27FC236}">
                <a16:creationId xmlns:a16="http://schemas.microsoft.com/office/drawing/2014/main" id="{D0AB38DE-E16E-8ADB-5267-FC52BF8BFB85}"/>
              </a:ext>
            </a:extLst>
          </p:cNvPr>
          <p:cNvSpPr txBox="1"/>
          <p:nvPr/>
        </p:nvSpPr>
        <p:spPr>
          <a:xfrm>
            <a:off x="4353883" y="3275825"/>
            <a:ext cx="7306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60.406</a:t>
            </a:r>
          </a:p>
        </p:txBody>
      </p:sp>
      <p:sp>
        <p:nvSpPr>
          <p:cNvPr id="41" name="CuadroTexto 40">
            <a:extLst>
              <a:ext uri="{FF2B5EF4-FFF2-40B4-BE49-F238E27FC236}">
                <a16:creationId xmlns:a16="http://schemas.microsoft.com/office/drawing/2014/main" id="{D89E034D-BCC8-B315-B1B9-1DB75960AA85}"/>
              </a:ext>
            </a:extLst>
          </p:cNvPr>
          <p:cNvSpPr txBox="1"/>
          <p:nvPr/>
        </p:nvSpPr>
        <p:spPr>
          <a:xfrm>
            <a:off x="4295946" y="3950784"/>
            <a:ext cx="935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446.055</a:t>
            </a:r>
          </a:p>
        </p:txBody>
      </p:sp>
      <p:sp>
        <p:nvSpPr>
          <p:cNvPr id="42" name="CuadroTexto 41">
            <a:extLst>
              <a:ext uri="{FF2B5EF4-FFF2-40B4-BE49-F238E27FC236}">
                <a16:creationId xmlns:a16="http://schemas.microsoft.com/office/drawing/2014/main" id="{AB9BA28B-8B5C-F74D-F990-F70851196B4E}"/>
              </a:ext>
            </a:extLst>
          </p:cNvPr>
          <p:cNvSpPr txBox="1"/>
          <p:nvPr/>
        </p:nvSpPr>
        <p:spPr>
          <a:xfrm>
            <a:off x="4164432" y="5957436"/>
            <a:ext cx="10667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9.126,2</a:t>
            </a:r>
          </a:p>
        </p:txBody>
      </p:sp>
      <p:sp>
        <p:nvSpPr>
          <p:cNvPr id="43" name="CuadroTexto 42">
            <a:extLst>
              <a:ext uri="{FF2B5EF4-FFF2-40B4-BE49-F238E27FC236}">
                <a16:creationId xmlns:a16="http://schemas.microsoft.com/office/drawing/2014/main" id="{A3BFEA8A-A744-BE6E-8DA6-457891525FAE}"/>
              </a:ext>
            </a:extLst>
          </p:cNvPr>
          <p:cNvSpPr txBox="1"/>
          <p:nvPr/>
        </p:nvSpPr>
        <p:spPr>
          <a:xfrm>
            <a:off x="10942801" y="5925383"/>
            <a:ext cx="106982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6.900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Kilómetros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CuadroTexto 43">
            <a:extLst>
              <a:ext uri="{FF2B5EF4-FFF2-40B4-BE49-F238E27FC236}">
                <a16:creationId xmlns:a16="http://schemas.microsoft.com/office/drawing/2014/main" id="{8BE382D3-AC56-EBCB-5F80-0F1E8EA08A1E}"/>
              </a:ext>
            </a:extLst>
          </p:cNvPr>
          <p:cNvSpPr txBox="1"/>
          <p:nvPr/>
        </p:nvSpPr>
        <p:spPr>
          <a:xfrm>
            <a:off x="4189394" y="727984"/>
            <a:ext cx="13314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Avance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acumulado</a:t>
            </a: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6" name="CuadroTexto 45">
            <a:extLst>
              <a:ext uri="{FF2B5EF4-FFF2-40B4-BE49-F238E27FC236}">
                <a16:creationId xmlns:a16="http://schemas.microsoft.com/office/drawing/2014/main" id="{8B9305F4-28F5-70DE-8BD4-A4EBC29DBADF}"/>
              </a:ext>
            </a:extLst>
          </p:cNvPr>
          <p:cNvSpPr txBox="1"/>
          <p:nvPr/>
        </p:nvSpPr>
        <p:spPr>
          <a:xfrm>
            <a:off x="335277" y="1808043"/>
            <a:ext cx="28614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Capacidad de generación de energía eléctrica a partir de FNCER en operación (DEE)</a:t>
            </a:r>
          </a:p>
        </p:txBody>
      </p:sp>
      <p:sp>
        <p:nvSpPr>
          <p:cNvPr id="47" name="CuadroTexto 46">
            <a:extLst>
              <a:ext uri="{FF2B5EF4-FFF2-40B4-BE49-F238E27FC236}">
                <a16:creationId xmlns:a16="http://schemas.microsoft.com/office/drawing/2014/main" id="{C19AE062-A080-436E-47DC-66F94A90BB71}"/>
              </a:ext>
            </a:extLst>
          </p:cNvPr>
          <p:cNvSpPr txBox="1"/>
          <p:nvPr/>
        </p:nvSpPr>
        <p:spPr>
          <a:xfrm>
            <a:off x="4333170" y="1866972"/>
            <a:ext cx="8509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938</a:t>
            </a:r>
          </a:p>
        </p:txBody>
      </p:sp>
      <p:sp>
        <p:nvSpPr>
          <p:cNvPr id="48" name="CuadroTexto 47">
            <a:extLst>
              <a:ext uri="{FF2B5EF4-FFF2-40B4-BE49-F238E27FC236}">
                <a16:creationId xmlns:a16="http://schemas.microsoft.com/office/drawing/2014/main" id="{3B42370E-4E5C-E238-F0D1-702BD311AF12}"/>
              </a:ext>
            </a:extLst>
          </p:cNvPr>
          <p:cNvSpPr txBox="1"/>
          <p:nvPr/>
        </p:nvSpPr>
        <p:spPr>
          <a:xfrm>
            <a:off x="11047777" y="1760432"/>
            <a:ext cx="97898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1.679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Megavatios</a:t>
            </a:r>
            <a:endParaRPr kumimoji="0" lang="en-US"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9" name="CuadroTexto 48">
            <a:extLst>
              <a:ext uri="{FF2B5EF4-FFF2-40B4-BE49-F238E27FC236}">
                <a16:creationId xmlns:a16="http://schemas.microsoft.com/office/drawing/2014/main" id="{519B0214-D95E-1096-F589-16A4A4ED884D}"/>
              </a:ext>
            </a:extLst>
          </p:cNvPr>
          <p:cNvSpPr txBox="1"/>
          <p:nvPr/>
        </p:nvSpPr>
        <p:spPr>
          <a:xfrm>
            <a:off x="3293904" y="1186080"/>
            <a:ext cx="7787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379,37</a:t>
            </a:r>
          </a:p>
        </p:txBody>
      </p:sp>
      <p:sp>
        <p:nvSpPr>
          <p:cNvPr id="50" name="CuadroTexto 49">
            <a:extLst>
              <a:ext uri="{FF2B5EF4-FFF2-40B4-BE49-F238E27FC236}">
                <a16:creationId xmlns:a16="http://schemas.microsoft.com/office/drawing/2014/main" id="{34D3F5E0-EF37-403B-46AB-696A67CB2BFB}"/>
              </a:ext>
            </a:extLst>
          </p:cNvPr>
          <p:cNvSpPr txBox="1"/>
          <p:nvPr/>
        </p:nvSpPr>
        <p:spPr>
          <a:xfrm>
            <a:off x="3279233" y="2631278"/>
            <a:ext cx="8509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a:t>
            </a:r>
          </a:p>
        </p:txBody>
      </p:sp>
      <p:sp>
        <p:nvSpPr>
          <p:cNvPr id="51" name="CuadroTexto 50">
            <a:extLst>
              <a:ext uri="{FF2B5EF4-FFF2-40B4-BE49-F238E27FC236}">
                <a16:creationId xmlns:a16="http://schemas.microsoft.com/office/drawing/2014/main" id="{BBD8FDBA-592B-C605-6F1D-313624DCBEDB}"/>
              </a:ext>
            </a:extLst>
          </p:cNvPr>
          <p:cNvSpPr txBox="1"/>
          <p:nvPr/>
        </p:nvSpPr>
        <p:spPr>
          <a:xfrm>
            <a:off x="3089610" y="4670165"/>
            <a:ext cx="1108682" cy="307777"/>
          </a:xfrm>
          <a:prstGeom prst="rect">
            <a:avLst/>
          </a:prstGeom>
          <a:noFill/>
        </p:spPr>
        <p:txBody>
          <a:bodyPr wrap="square" rtlCol="0">
            <a:spAutoFit/>
          </a:bodyPr>
          <a:lstStyle>
            <a:defPPr>
              <a:defRPr lang="es-CO"/>
            </a:defPPr>
            <a:lvl1pPr algn="ctr">
              <a:defRPr sz="1200">
                <a:solidFill>
                  <a:srgbClr val="002060"/>
                </a:solidFill>
                <a:latin typeface="Century Gothic" panose="020B0502020202020204" pitchFamily="34" charset="0"/>
                <a:cs typeface="Rubik"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9.595.597 </a:t>
            </a:r>
            <a:endPar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endParaRPr>
          </a:p>
        </p:txBody>
      </p:sp>
      <p:sp>
        <p:nvSpPr>
          <p:cNvPr id="52" name="CuadroTexto 51">
            <a:extLst>
              <a:ext uri="{FF2B5EF4-FFF2-40B4-BE49-F238E27FC236}">
                <a16:creationId xmlns:a16="http://schemas.microsoft.com/office/drawing/2014/main" id="{55EDD57D-546C-638A-51ED-2A5C70170914}"/>
              </a:ext>
            </a:extLst>
          </p:cNvPr>
          <p:cNvSpPr txBox="1"/>
          <p:nvPr/>
        </p:nvSpPr>
        <p:spPr>
          <a:xfrm>
            <a:off x="3350710" y="5364519"/>
            <a:ext cx="58628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a:t>
            </a:r>
          </a:p>
        </p:txBody>
      </p:sp>
      <p:sp>
        <p:nvSpPr>
          <p:cNvPr id="53" name="CuadroTexto 52">
            <a:extLst>
              <a:ext uri="{FF2B5EF4-FFF2-40B4-BE49-F238E27FC236}">
                <a16:creationId xmlns:a16="http://schemas.microsoft.com/office/drawing/2014/main" id="{C8ABDC7C-8330-D34A-AAEE-B468B8B52C41}"/>
              </a:ext>
            </a:extLst>
          </p:cNvPr>
          <p:cNvSpPr txBox="1"/>
          <p:nvPr/>
        </p:nvSpPr>
        <p:spPr>
          <a:xfrm>
            <a:off x="3299946" y="3302763"/>
            <a:ext cx="73066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a:t>
            </a:r>
          </a:p>
        </p:txBody>
      </p:sp>
      <p:sp>
        <p:nvSpPr>
          <p:cNvPr id="54" name="CuadroTexto 53">
            <a:extLst>
              <a:ext uri="{FF2B5EF4-FFF2-40B4-BE49-F238E27FC236}">
                <a16:creationId xmlns:a16="http://schemas.microsoft.com/office/drawing/2014/main" id="{57A16065-114B-EE7F-85F2-B5E54F652437}"/>
              </a:ext>
            </a:extLst>
          </p:cNvPr>
          <p:cNvSpPr txBox="1"/>
          <p:nvPr/>
        </p:nvSpPr>
        <p:spPr>
          <a:xfrm>
            <a:off x="3242009" y="3977722"/>
            <a:ext cx="9352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200.000</a:t>
            </a:r>
          </a:p>
        </p:txBody>
      </p:sp>
      <p:sp>
        <p:nvSpPr>
          <p:cNvPr id="55" name="CuadroTexto 54">
            <a:extLst>
              <a:ext uri="{FF2B5EF4-FFF2-40B4-BE49-F238E27FC236}">
                <a16:creationId xmlns:a16="http://schemas.microsoft.com/office/drawing/2014/main" id="{FC205BEA-78B7-AE22-B017-95F90CDF36B2}"/>
              </a:ext>
            </a:extLst>
          </p:cNvPr>
          <p:cNvSpPr txBox="1"/>
          <p:nvPr/>
        </p:nvSpPr>
        <p:spPr>
          <a:xfrm>
            <a:off x="3110495" y="5984374"/>
            <a:ext cx="10667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1.107</a:t>
            </a:r>
          </a:p>
        </p:txBody>
      </p:sp>
      <p:sp>
        <p:nvSpPr>
          <p:cNvPr id="56" name="CuadroTexto 55">
            <a:extLst>
              <a:ext uri="{FF2B5EF4-FFF2-40B4-BE49-F238E27FC236}">
                <a16:creationId xmlns:a16="http://schemas.microsoft.com/office/drawing/2014/main" id="{A3F5AD03-E822-17B1-AE2A-CE34215B26A4}"/>
              </a:ext>
            </a:extLst>
          </p:cNvPr>
          <p:cNvSpPr txBox="1"/>
          <p:nvPr/>
        </p:nvSpPr>
        <p:spPr>
          <a:xfrm>
            <a:off x="3259831" y="760606"/>
            <a:ext cx="8244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Línea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base</a:t>
            </a: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7" name="CuadroTexto 56">
            <a:extLst>
              <a:ext uri="{FF2B5EF4-FFF2-40B4-BE49-F238E27FC236}">
                <a16:creationId xmlns:a16="http://schemas.microsoft.com/office/drawing/2014/main" id="{1D2CA5AD-2021-22AC-2980-3F7A30640F00}"/>
              </a:ext>
            </a:extLst>
          </p:cNvPr>
          <p:cNvSpPr txBox="1"/>
          <p:nvPr/>
        </p:nvSpPr>
        <p:spPr>
          <a:xfrm>
            <a:off x="3279233" y="1893910"/>
            <a:ext cx="8509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Rubik" pitchFamily="2" charset="-79"/>
              </a:rPr>
              <a:t>28,2</a:t>
            </a:r>
          </a:p>
        </p:txBody>
      </p:sp>
      <p:graphicFrame>
        <p:nvGraphicFramePr>
          <p:cNvPr id="59" name="Gráfico 58">
            <a:extLst>
              <a:ext uri="{FF2B5EF4-FFF2-40B4-BE49-F238E27FC236}">
                <a16:creationId xmlns:a16="http://schemas.microsoft.com/office/drawing/2014/main" id="{47052BD9-A56A-3295-0284-2B7E443F8178}"/>
              </a:ext>
            </a:extLst>
          </p:cNvPr>
          <p:cNvGraphicFramePr/>
          <p:nvPr>
            <p:extLst>
              <p:ext uri="{D42A27DB-BD31-4B8C-83A1-F6EECF244321}">
                <p14:modId xmlns:p14="http://schemas.microsoft.com/office/powerpoint/2010/main" val="3315407454"/>
              </p:ext>
            </p:extLst>
          </p:nvPr>
        </p:nvGraphicFramePr>
        <p:xfrm>
          <a:off x="5532452" y="830693"/>
          <a:ext cx="5731203" cy="60060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8614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n 120">
            <a:extLst>
              <a:ext uri="{FF2B5EF4-FFF2-40B4-BE49-F238E27FC236}">
                <a16:creationId xmlns:a16="http://schemas.microsoft.com/office/drawing/2014/main" id="{4209D2D2-BE24-8120-60F3-039895584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8"/>
            <a:ext cx="12192000" cy="6858000"/>
          </a:xfrm>
          <a:prstGeom prst="rect">
            <a:avLst/>
          </a:prstGeom>
        </p:spPr>
      </p:pic>
      <p:sp>
        <p:nvSpPr>
          <p:cNvPr id="9" name="TextBox 5">
            <a:extLst>
              <a:ext uri="{FF2B5EF4-FFF2-40B4-BE49-F238E27FC236}">
                <a16:creationId xmlns:a16="http://schemas.microsoft.com/office/drawing/2014/main" id="{06462F49-D622-904A-00B2-6AF1A04BE45E}"/>
              </a:ext>
            </a:extLst>
          </p:cNvPr>
          <p:cNvSpPr txBox="1"/>
          <p:nvPr/>
        </p:nvSpPr>
        <p:spPr>
          <a:xfrm>
            <a:off x="1313975" y="326892"/>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Metas PND 2018 - 2022</a:t>
            </a:r>
          </a:p>
        </p:txBody>
      </p:sp>
      <p:sp>
        <p:nvSpPr>
          <p:cNvPr id="10" name="object 4">
            <a:extLst>
              <a:ext uri="{FF2B5EF4-FFF2-40B4-BE49-F238E27FC236}">
                <a16:creationId xmlns:a16="http://schemas.microsoft.com/office/drawing/2014/main" id="{D898657D-B5D5-3A49-2F8E-17AC523C4D4F}"/>
              </a:ext>
            </a:extLst>
          </p:cNvPr>
          <p:cNvSpPr txBox="1"/>
          <p:nvPr/>
        </p:nvSpPr>
        <p:spPr>
          <a:xfrm>
            <a:off x="184196" y="1712991"/>
            <a:ext cx="2055283" cy="868742"/>
          </a:xfrm>
          <a:prstGeom prst="rect">
            <a:avLst/>
          </a:prstGeom>
        </p:spPr>
        <p:txBody>
          <a:bodyPr vert="horz" wrap="square" lIns="0" tIns="8043" rIns="0" bIns="0" rtlCol="0">
            <a:spAutoFit/>
          </a:bodyPr>
          <a:lstStyle/>
          <a:p>
            <a:pPr marL="8044" marR="3387" algn="ctr">
              <a:lnSpc>
                <a:spcPct val="117000"/>
              </a:lnSpc>
              <a:spcBef>
                <a:spcPts val="63"/>
              </a:spcBef>
            </a:pPr>
            <a:r>
              <a:rPr sz="1400" spc="-7" dirty="0">
                <a:latin typeface="Lucida Sans Unicode"/>
                <a:cs typeface="Lucida Sans Unicode"/>
              </a:rPr>
              <a:t>Producción</a:t>
            </a:r>
            <a:r>
              <a:rPr sz="1400" spc="-83" dirty="0">
                <a:latin typeface="Lucida Sans Unicode"/>
                <a:cs typeface="Lucida Sans Unicode"/>
              </a:rPr>
              <a:t> </a:t>
            </a:r>
            <a:r>
              <a:rPr sz="1400" spc="-7" dirty="0">
                <a:latin typeface="Lucida Sans Unicode"/>
                <a:cs typeface="Lucida Sans Unicode"/>
              </a:rPr>
              <a:t>promedio  </a:t>
            </a:r>
            <a:r>
              <a:rPr sz="1400" spc="-13" dirty="0">
                <a:latin typeface="Lucida Sans Unicode"/>
                <a:cs typeface="Lucida Sans Unicode"/>
              </a:rPr>
              <a:t>diaria</a:t>
            </a:r>
            <a:r>
              <a:rPr sz="1400" spc="-83" dirty="0">
                <a:latin typeface="Lucida Sans Unicode"/>
                <a:cs typeface="Lucida Sans Unicode"/>
              </a:rPr>
              <a:t> </a:t>
            </a:r>
            <a:r>
              <a:rPr sz="1400" dirty="0">
                <a:latin typeface="Lucida Sans Unicode"/>
                <a:cs typeface="Lucida Sans Unicode"/>
              </a:rPr>
              <a:t>de</a:t>
            </a:r>
            <a:r>
              <a:rPr sz="1400" spc="-83" dirty="0">
                <a:latin typeface="Lucida Sans Unicode"/>
                <a:cs typeface="Lucida Sans Unicode"/>
              </a:rPr>
              <a:t> </a:t>
            </a:r>
            <a:r>
              <a:rPr sz="1400" spc="-47" dirty="0">
                <a:latin typeface="Lucida Sans Unicode"/>
                <a:cs typeface="Lucida Sans Unicode"/>
              </a:rPr>
              <a:t>gas</a:t>
            </a:r>
            <a:r>
              <a:rPr sz="1400" spc="-83" dirty="0">
                <a:latin typeface="Lucida Sans Unicode"/>
                <a:cs typeface="Lucida Sans Unicode"/>
              </a:rPr>
              <a:t> </a:t>
            </a:r>
            <a:r>
              <a:rPr sz="1400" spc="-20" dirty="0">
                <a:latin typeface="Lucida Sans Unicode"/>
                <a:cs typeface="Lucida Sans Unicode"/>
              </a:rPr>
              <a:t>(ANH)</a:t>
            </a:r>
            <a:endParaRPr sz="1400" dirty="0">
              <a:latin typeface="Lucida Sans Unicode"/>
              <a:cs typeface="Lucida Sans Unicode"/>
            </a:endParaRPr>
          </a:p>
          <a:p>
            <a:pPr marR="36408" algn="ctr">
              <a:spcBef>
                <a:spcPts val="1133"/>
              </a:spcBef>
            </a:pPr>
            <a:r>
              <a:rPr sz="1400" b="1" spc="120" dirty="0">
                <a:latin typeface="Arial"/>
                <a:cs typeface="Arial"/>
              </a:rPr>
              <a:t>Meta</a:t>
            </a:r>
            <a:r>
              <a:rPr sz="1400" b="1" spc="-47" dirty="0">
                <a:latin typeface="Arial"/>
                <a:cs typeface="Arial"/>
              </a:rPr>
              <a:t> </a:t>
            </a:r>
            <a:r>
              <a:rPr sz="1400" b="1" spc="70" dirty="0">
                <a:latin typeface="Arial"/>
                <a:cs typeface="Arial"/>
              </a:rPr>
              <a:t>anual</a:t>
            </a:r>
            <a:endParaRPr sz="1400" dirty="0">
              <a:latin typeface="Arial"/>
              <a:cs typeface="Arial"/>
            </a:endParaRPr>
          </a:p>
        </p:txBody>
      </p:sp>
      <p:grpSp>
        <p:nvGrpSpPr>
          <p:cNvPr id="11" name="object 5">
            <a:extLst>
              <a:ext uri="{FF2B5EF4-FFF2-40B4-BE49-F238E27FC236}">
                <a16:creationId xmlns:a16="http://schemas.microsoft.com/office/drawing/2014/main" id="{2F72025D-39F7-EEC9-2147-07091F3981D3}"/>
              </a:ext>
            </a:extLst>
          </p:cNvPr>
          <p:cNvGrpSpPr/>
          <p:nvPr/>
        </p:nvGrpSpPr>
        <p:grpSpPr>
          <a:xfrm>
            <a:off x="2492561" y="1919567"/>
            <a:ext cx="1688253" cy="303953"/>
            <a:chOff x="4020896" y="2530889"/>
            <a:chExt cx="2532380" cy="455930"/>
          </a:xfrm>
          <a:solidFill>
            <a:srgbClr val="5F83FD"/>
          </a:solidFill>
        </p:grpSpPr>
        <p:sp>
          <p:nvSpPr>
            <p:cNvPr id="12" name="object 6">
              <a:extLst>
                <a:ext uri="{FF2B5EF4-FFF2-40B4-BE49-F238E27FC236}">
                  <a16:creationId xmlns:a16="http://schemas.microsoft.com/office/drawing/2014/main" id="{B2D3EA5F-3925-2A87-B2D2-E2592169EC75}"/>
                </a:ext>
              </a:extLst>
            </p:cNvPr>
            <p:cNvSpPr/>
            <p:nvPr/>
          </p:nvSpPr>
          <p:spPr>
            <a:xfrm>
              <a:off x="4020896" y="2530889"/>
              <a:ext cx="2532380" cy="455930"/>
            </a:xfrm>
            <a:custGeom>
              <a:avLst/>
              <a:gdLst/>
              <a:ahLst/>
              <a:cxnLst/>
              <a:rect l="l" t="t" r="r" b="b"/>
              <a:pathLst>
                <a:path w="2532379" h="455930">
                  <a:moveTo>
                    <a:pt x="2304306" y="455788"/>
                  </a:moveTo>
                  <a:lnTo>
                    <a:pt x="227858" y="455788"/>
                  </a:lnTo>
                  <a:lnTo>
                    <a:pt x="216698" y="455515"/>
                  </a:lnTo>
                  <a:lnTo>
                    <a:pt x="172506" y="448957"/>
                  </a:lnTo>
                  <a:lnTo>
                    <a:pt x="130443" y="433904"/>
                  </a:lnTo>
                  <a:lnTo>
                    <a:pt x="92125" y="410934"/>
                  </a:lnTo>
                  <a:lnTo>
                    <a:pt x="59025" y="380930"/>
                  </a:lnTo>
                  <a:lnTo>
                    <a:pt x="32414" y="345044"/>
                  </a:lnTo>
                  <a:lnTo>
                    <a:pt x="13315" y="304657"/>
                  </a:lnTo>
                  <a:lnTo>
                    <a:pt x="2462" y="261320"/>
                  </a:lnTo>
                  <a:lnTo>
                    <a:pt x="0" y="227903"/>
                  </a:lnTo>
                  <a:lnTo>
                    <a:pt x="273" y="216698"/>
                  </a:lnTo>
                  <a:lnTo>
                    <a:pt x="6830" y="172507"/>
                  </a:lnTo>
                  <a:lnTo>
                    <a:pt x="21884" y="130443"/>
                  </a:lnTo>
                  <a:lnTo>
                    <a:pt x="44854" y="92125"/>
                  </a:lnTo>
                  <a:lnTo>
                    <a:pt x="74858" y="59025"/>
                  </a:lnTo>
                  <a:lnTo>
                    <a:pt x="110743" y="32414"/>
                  </a:lnTo>
                  <a:lnTo>
                    <a:pt x="151130" y="13315"/>
                  </a:lnTo>
                  <a:lnTo>
                    <a:pt x="194468" y="2463"/>
                  </a:lnTo>
                  <a:lnTo>
                    <a:pt x="227894" y="0"/>
                  </a:lnTo>
                  <a:lnTo>
                    <a:pt x="2304269" y="0"/>
                  </a:lnTo>
                  <a:lnTo>
                    <a:pt x="2348728" y="4379"/>
                  </a:lnTo>
                  <a:lnTo>
                    <a:pt x="2391479" y="17347"/>
                  </a:lnTo>
                  <a:lnTo>
                    <a:pt x="2430879" y="38406"/>
                  </a:lnTo>
                  <a:lnTo>
                    <a:pt x="2465414" y="66748"/>
                  </a:lnTo>
                  <a:lnTo>
                    <a:pt x="2493755" y="101282"/>
                  </a:lnTo>
                  <a:lnTo>
                    <a:pt x="2514815" y="140682"/>
                  </a:lnTo>
                  <a:lnTo>
                    <a:pt x="2527783" y="183434"/>
                  </a:lnTo>
                  <a:lnTo>
                    <a:pt x="2532163" y="227903"/>
                  </a:lnTo>
                  <a:lnTo>
                    <a:pt x="2531889" y="239090"/>
                  </a:lnTo>
                  <a:lnTo>
                    <a:pt x="2525331" y="283281"/>
                  </a:lnTo>
                  <a:lnTo>
                    <a:pt x="2510277" y="325344"/>
                  </a:lnTo>
                  <a:lnTo>
                    <a:pt x="2487307" y="363663"/>
                  </a:lnTo>
                  <a:lnTo>
                    <a:pt x="2457304" y="396763"/>
                  </a:lnTo>
                  <a:lnTo>
                    <a:pt x="2421418" y="423374"/>
                  </a:lnTo>
                  <a:lnTo>
                    <a:pt x="2381031" y="442473"/>
                  </a:lnTo>
                  <a:lnTo>
                    <a:pt x="2337694" y="453326"/>
                  </a:lnTo>
                  <a:lnTo>
                    <a:pt x="2304306" y="455788"/>
                  </a:lnTo>
                  <a:close/>
                </a:path>
              </a:pathLst>
            </a:custGeom>
            <a:grpFill/>
          </p:spPr>
          <p:txBody>
            <a:bodyPr wrap="square" lIns="0" tIns="0" rIns="0" bIns="0" rtlCol="0"/>
            <a:lstStyle/>
            <a:p>
              <a:endParaRPr sz="1200"/>
            </a:p>
          </p:txBody>
        </p:sp>
        <p:sp>
          <p:nvSpPr>
            <p:cNvPr id="13" name="object 7">
              <a:extLst>
                <a:ext uri="{FF2B5EF4-FFF2-40B4-BE49-F238E27FC236}">
                  <a16:creationId xmlns:a16="http://schemas.microsoft.com/office/drawing/2014/main" id="{41A1FDFC-AC2B-753D-A9D1-668C6720CBD2}"/>
                </a:ext>
              </a:extLst>
            </p:cNvPr>
            <p:cNvSpPr/>
            <p:nvPr/>
          </p:nvSpPr>
          <p:spPr>
            <a:xfrm>
              <a:off x="4020896" y="2530889"/>
              <a:ext cx="2532380" cy="455930"/>
            </a:xfrm>
            <a:custGeom>
              <a:avLst/>
              <a:gdLst/>
              <a:ahLst/>
              <a:cxnLst/>
              <a:rect l="l" t="t" r="r" b="b"/>
              <a:pathLst>
                <a:path w="2532379" h="455930">
                  <a:moveTo>
                    <a:pt x="2304306" y="455788"/>
                  </a:moveTo>
                  <a:lnTo>
                    <a:pt x="227858" y="455788"/>
                  </a:lnTo>
                  <a:lnTo>
                    <a:pt x="216698" y="455515"/>
                  </a:lnTo>
                  <a:lnTo>
                    <a:pt x="172506" y="448957"/>
                  </a:lnTo>
                  <a:lnTo>
                    <a:pt x="130443" y="433904"/>
                  </a:lnTo>
                  <a:lnTo>
                    <a:pt x="92125" y="410934"/>
                  </a:lnTo>
                  <a:lnTo>
                    <a:pt x="59025" y="380930"/>
                  </a:lnTo>
                  <a:lnTo>
                    <a:pt x="32414" y="345044"/>
                  </a:lnTo>
                  <a:lnTo>
                    <a:pt x="13315" y="304657"/>
                  </a:lnTo>
                  <a:lnTo>
                    <a:pt x="2462" y="261320"/>
                  </a:lnTo>
                  <a:lnTo>
                    <a:pt x="0" y="227903"/>
                  </a:lnTo>
                  <a:lnTo>
                    <a:pt x="273" y="216698"/>
                  </a:lnTo>
                  <a:lnTo>
                    <a:pt x="6830" y="172507"/>
                  </a:lnTo>
                  <a:lnTo>
                    <a:pt x="21884" y="130443"/>
                  </a:lnTo>
                  <a:lnTo>
                    <a:pt x="44854" y="92125"/>
                  </a:lnTo>
                  <a:lnTo>
                    <a:pt x="74858" y="59025"/>
                  </a:lnTo>
                  <a:lnTo>
                    <a:pt x="110743" y="32414"/>
                  </a:lnTo>
                  <a:lnTo>
                    <a:pt x="151130" y="13315"/>
                  </a:lnTo>
                  <a:lnTo>
                    <a:pt x="194468" y="2463"/>
                  </a:lnTo>
                  <a:lnTo>
                    <a:pt x="227894" y="0"/>
                  </a:lnTo>
                  <a:lnTo>
                    <a:pt x="2304269" y="0"/>
                  </a:lnTo>
                  <a:lnTo>
                    <a:pt x="2348728" y="4379"/>
                  </a:lnTo>
                  <a:lnTo>
                    <a:pt x="2391479" y="17347"/>
                  </a:lnTo>
                  <a:lnTo>
                    <a:pt x="2430879" y="38406"/>
                  </a:lnTo>
                  <a:lnTo>
                    <a:pt x="2465414" y="66748"/>
                  </a:lnTo>
                  <a:lnTo>
                    <a:pt x="2493755" y="101282"/>
                  </a:lnTo>
                  <a:lnTo>
                    <a:pt x="2514815" y="140682"/>
                  </a:lnTo>
                  <a:lnTo>
                    <a:pt x="2527783" y="183434"/>
                  </a:lnTo>
                  <a:lnTo>
                    <a:pt x="2532163" y="227903"/>
                  </a:lnTo>
                  <a:lnTo>
                    <a:pt x="2531889" y="239090"/>
                  </a:lnTo>
                  <a:lnTo>
                    <a:pt x="2525331" y="283281"/>
                  </a:lnTo>
                  <a:lnTo>
                    <a:pt x="2510277" y="325344"/>
                  </a:lnTo>
                  <a:lnTo>
                    <a:pt x="2487307" y="363663"/>
                  </a:lnTo>
                  <a:lnTo>
                    <a:pt x="2457304" y="396763"/>
                  </a:lnTo>
                  <a:lnTo>
                    <a:pt x="2421418" y="423374"/>
                  </a:lnTo>
                  <a:lnTo>
                    <a:pt x="2381031" y="442473"/>
                  </a:lnTo>
                  <a:lnTo>
                    <a:pt x="2337694" y="453326"/>
                  </a:lnTo>
                  <a:lnTo>
                    <a:pt x="2304306" y="455788"/>
                  </a:lnTo>
                  <a:close/>
                </a:path>
              </a:pathLst>
            </a:custGeom>
            <a:grpFill/>
          </p:spPr>
          <p:txBody>
            <a:bodyPr wrap="square" lIns="0" tIns="0" rIns="0" bIns="0" rtlCol="0"/>
            <a:lstStyle/>
            <a:p>
              <a:endParaRPr sz="1200"/>
            </a:p>
          </p:txBody>
        </p:sp>
      </p:grpSp>
      <p:sp>
        <p:nvSpPr>
          <p:cNvPr id="14" name="object 8">
            <a:extLst>
              <a:ext uri="{FF2B5EF4-FFF2-40B4-BE49-F238E27FC236}">
                <a16:creationId xmlns:a16="http://schemas.microsoft.com/office/drawing/2014/main" id="{D6DC62D0-7FC2-F989-E9CF-9D763A8F287A}"/>
              </a:ext>
            </a:extLst>
          </p:cNvPr>
          <p:cNvSpPr txBox="1"/>
          <p:nvPr/>
        </p:nvSpPr>
        <p:spPr>
          <a:xfrm>
            <a:off x="2863724" y="1812900"/>
            <a:ext cx="858943" cy="408167"/>
          </a:xfrm>
          <a:prstGeom prst="rect">
            <a:avLst/>
          </a:prstGeom>
        </p:spPr>
        <p:txBody>
          <a:bodyPr vert="horz" wrap="square" lIns="0" tIns="109643" rIns="0" bIns="0" rtlCol="0">
            <a:spAutoFit/>
          </a:bodyPr>
          <a:lstStyle/>
          <a:p>
            <a:pPr marR="3387" algn="r">
              <a:spcBef>
                <a:spcPts val="730"/>
              </a:spcBef>
            </a:pPr>
            <a:r>
              <a:rPr sz="1933" b="1" spc="20" dirty="0">
                <a:solidFill>
                  <a:srgbClr val="FFFFFF"/>
                </a:solidFill>
                <a:latin typeface="Arial"/>
                <a:cs typeface="Arial"/>
              </a:rPr>
              <a:t>1.070,8</a:t>
            </a:r>
            <a:endParaRPr sz="1933" dirty="0">
              <a:latin typeface="Arial"/>
              <a:cs typeface="Arial"/>
            </a:endParaRPr>
          </a:p>
        </p:txBody>
      </p:sp>
      <p:grpSp>
        <p:nvGrpSpPr>
          <p:cNvPr id="19" name="object 13">
            <a:extLst>
              <a:ext uri="{FF2B5EF4-FFF2-40B4-BE49-F238E27FC236}">
                <a16:creationId xmlns:a16="http://schemas.microsoft.com/office/drawing/2014/main" id="{83788806-FFE7-A1DF-AE7C-31811AB28CC8}"/>
              </a:ext>
            </a:extLst>
          </p:cNvPr>
          <p:cNvGrpSpPr/>
          <p:nvPr/>
        </p:nvGrpSpPr>
        <p:grpSpPr>
          <a:xfrm>
            <a:off x="6445406" y="1914533"/>
            <a:ext cx="1688253" cy="303953"/>
            <a:chOff x="10245317" y="2523339"/>
            <a:chExt cx="2532380" cy="455930"/>
          </a:xfrm>
          <a:solidFill>
            <a:srgbClr val="5F83FD"/>
          </a:solidFill>
        </p:grpSpPr>
        <p:sp>
          <p:nvSpPr>
            <p:cNvPr id="20" name="object 14">
              <a:extLst>
                <a:ext uri="{FF2B5EF4-FFF2-40B4-BE49-F238E27FC236}">
                  <a16:creationId xmlns:a16="http://schemas.microsoft.com/office/drawing/2014/main" id="{0543FF81-19DC-92A5-6ECE-2F7B03752D3C}"/>
                </a:ext>
              </a:extLst>
            </p:cNvPr>
            <p:cNvSpPr/>
            <p:nvPr/>
          </p:nvSpPr>
          <p:spPr>
            <a:xfrm>
              <a:off x="10245317" y="2523339"/>
              <a:ext cx="2532380" cy="455930"/>
            </a:xfrm>
            <a:custGeom>
              <a:avLst/>
              <a:gdLst/>
              <a:ahLst/>
              <a:cxnLst/>
              <a:rect l="l" t="t" r="r" b="b"/>
              <a:pathLst>
                <a:path w="2532379" h="455930">
                  <a:moveTo>
                    <a:pt x="2304301" y="455788"/>
                  </a:moveTo>
                  <a:lnTo>
                    <a:pt x="227862" y="455788"/>
                  </a:lnTo>
                  <a:lnTo>
                    <a:pt x="216698" y="455515"/>
                  </a:lnTo>
                  <a:lnTo>
                    <a:pt x="172505" y="448957"/>
                  </a:lnTo>
                  <a:lnTo>
                    <a:pt x="130441" y="433904"/>
                  </a:lnTo>
                  <a:lnTo>
                    <a:pt x="92124" y="410934"/>
                  </a:lnTo>
                  <a:lnTo>
                    <a:pt x="59024" y="380930"/>
                  </a:lnTo>
                  <a:lnTo>
                    <a:pt x="32413" y="345044"/>
                  </a:lnTo>
                  <a:lnTo>
                    <a:pt x="13315" y="304657"/>
                  </a:lnTo>
                  <a:lnTo>
                    <a:pt x="2462" y="261320"/>
                  </a:lnTo>
                  <a:lnTo>
                    <a:pt x="0" y="227887"/>
                  </a:lnTo>
                  <a:lnTo>
                    <a:pt x="273" y="216698"/>
                  </a:lnTo>
                  <a:lnTo>
                    <a:pt x="6830" y="172506"/>
                  </a:lnTo>
                  <a:lnTo>
                    <a:pt x="21883" y="130443"/>
                  </a:lnTo>
                  <a:lnTo>
                    <a:pt x="44853" y="92125"/>
                  </a:lnTo>
                  <a:lnTo>
                    <a:pt x="74857" y="59025"/>
                  </a:lnTo>
                  <a:lnTo>
                    <a:pt x="110742" y="32414"/>
                  </a:lnTo>
                  <a:lnTo>
                    <a:pt x="151130" y="13315"/>
                  </a:lnTo>
                  <a:lnTo>
                    <a:pt x="194467" y="2463"/>
                  </a:lnTo>
                  <a:lnTo>
                    <a:pt x="2304269" y="0"/>
                  </a:lnTo>
                  <a:lnTo>
                    <a:pt x="2315465" y="273"/>
                  </a:lnTo>
                  <a:lnTo>
                    <a:pt x="2359656" y="6831"/>
                  </a:lnTo>
                  <a:lnTo>
                    <a:pt x="2401719" y="21884"/>
                  </a:lnTo>
                  <a:lnTo>
                    <a:pt x="2440036" y="44854"/>
                  </a:lnTo>
                  <a:lnTo>
                    <a:pt x="2473137" y="74858"/>
                  </a:lnTo>
                  <a:lnTo>
                    <a:pt x="2499747" y="110743"/>
                  </a:lnTo>
                  <a:lnTo>
                    <a:pt x="2518846" y="151131"/>
                  </a:lnTo>
                  <a:lnTo>
                    <a:pt x="2529700" y="194468"/>
                  </a:lnTo>
                  <a:lnTo>
                    <a:pt x="2532163" y="227898"/>
                  </a:lnTo>
                  <a:lnTo>
                    <a:pt x="2531890" y="239090"/>
                  </a:lnTo>
                  <a:lnTo>
                    <a:pt x="2525331" y="283281"/>
                  </a:lnTo>
                  <a:lnTo>
                    <a:pt x="2510276" y="325344"/>
                  </a:lnTo>
                  <a:lnTo>
                    <a:pt x="2487307" y="363662"/>
                  </a:lnTo>
                  <a:lnTo>
                    <a:pt x="2457302" y="396763"/>
                  </a:lnTo>
                  <a:lnTo>
                    <a:pt x="2421419" y="423374"/>
                  </a:lnTo>
                  <a:lnTo>
                    <a:pt x="2381031" y="442473"/>
                  </a:lnTo>
                  <a:lnTo>
                    <a:pt x="2337695" y="453326"/>
                  </a:lnTo>
                  <a:lnTo>
                    <a:pt x="2304301" y="455788"/>
                  </a:lnTo>
                  <a:close/>
                </a:path>
              </a:pathLst>
            </a:custGeom>
            <a:grpFill/>
          </p:spPr>
          <p:txBody>
            <a:bodyPr wrap="square" lIns="0" tIns="0" rIns="0" bIns="0" rtlCol="0"/>
            <a:lstStyle/>
            <a:p>
              <a:endParaRPr sz="1200"/>
            </a:p>
          </p:txBody>
        </p:sp>
        <p:sp>
          <p:nvSpPr>
            <p:cNvPr id="21" name="object 15">
              <a:extLst>
                <a:ext uri="{FF2B5EF4-FFF2-40B4-BE49-F238E27FC236}">
                  <a16:creationId xmlns:a16="http://schemas.microsoft.com/office/drawing/2014/main" id="{D84F5F96-3C7F-B036-6909-8EFB50F1A874}"/>
                </a:ext>
              </a:extLst>
            </p:cNvPr>
            <p:cNvSpPr/>
            <p:nvPr/>
          </p:nvSpPr>
          <p:spPr>
            <a:xfrm>
              <a:off x="10245317" y="2523339"/>
              <a:ext cx="2532380" cy="455930"/>
            </a:xfrm>
            <a:custGeom>
              <a:avLst/>
              <a:gdLst/>
              <a:ahLst/>
              <a:cxnLst/>
              <a:rect l="l" t="t" r="r" b="b"/>
              <a:pathLst>
                <a:path w="2532379" h="455930">
                  <a:moveTo>
                    <a:pt x="2304301" y="455788"/>
                  </a:moveTo>
                  <a:lnTo>
                    <a:pt x="227862" y="455788"/>
                  </a:lnTo>
                  <a:lnTo>
                    <a:pt x="216698" y="455515"/>
                  </a:lnTo>
                  <a:lnTo>
                    <a:pt x="172505" y="448957"/>
                  </a:lnTo>
                  <a:lnTo>
                    <a:pt x="130441" y="433904"/>
                  </a:lnTo>
                  <a:lnTo>
                    <a:pt x="92124" y="410934"/>
                  </a:lnTo>
                  <a:lnTo>
                    <a:pt x="59024" y="380930"/>
                  </a:lnTo>
                  <a:lnTo>
                    <a:pt x="32413" y="345044"/>
                  </a:lnTo>
                  <a:lnTo>
                    <a:pt x="13315" y="304657"/>
                  </a:lnTo>
                  <a:lnTo>
                    <a:pt x="2462" y="261320"/>
                  </a:lnTo>
                  <a:lnTo>
                    <a:pt x="0" y="227887"/>
                  </a:lnTo>
                  <a:lnTo>
                    <a:pt x="273" y="216698"/>
                  </a:lnTo>
                  <a:lnTo>
                    <a:pt x="6830" y="172506"/>
                  </a:lnTo>
                  <a:lnTo>
                    <a:pt x="21883" y="130443"/>
                  </a:lnTo>
                  <a:lnTo>
                    <a:pt x="44853" y="92125"/>
                  </a:lnTo>
                  <a:lnTo>
                    <a:pt x="74857" y="59025"/>
                  </a:lnTo>
                  <a:lnTo>
                    <a:pt x="110742" y="32414"/>
                  </a:lnTo>
                  <a:lnTo>
                    <a:pt x="151130" y="13315"/>
                  </a:lnTo>
                  <a:lnTo>
                    <a:pt x="194467" y="2463"/>
                  </a:lnTo>
                  <a:lnTo>
                    <a:pt x="2304269" y="0"/>
                  </a:lnTo>
                  <a:lnTo>
                    <a:pt x="2315465" y="273"/>
                  </a:lnTo>
                  <a:lnTo>
                    <a:pt x="2359656" y="6831"/>
                  </a:lnTo>
                  <a:lnTo>
                    <a:pt x="2401719" y="21884"/>
                  </a:lnTo>
                  <a:lnTo>
                    <a:pt x="2440036" y="44854"/>
                  </a:lnTo>
                  <a:lnTo>
                    <a:pt x="2473137" y="74858"/>
                  </a:lnTo>
                  <a:lnTo>
                    <a:pt x="2499747" y="110743"/>
                  </a:lnTo>
                  <a:lnTo>
                    <a:pt x="2518846" y="151131"/>
                  </a:lnTo>
                  <a:lnTo>
                    <a:pt x="2529700" y="194468"/>
                  </a:lnTo>
                  <a:lnTo>
                    <a:pt x="2532163" y="227898"/>
                  </a:lnTo>
                  <a:lnTo>
                    <a:pt x="2531890" y="239090"/>
                  </a:lnTo>
                  <a:lnTo>
                    <a:pt x="2525331" y="283281"/>
                  </a:lnTo>
                  <a:lnTo>
                    <a:pt x="2510276" y="325344"/>
                  </a:lnTo>
                  <a:lnTo>
                    <a:pt x="2487307" y="363662"/>
                  </a:lnTo>
                  <a:lnTo>
                    <a:pt x="2457302" y="396763"/>
                  </a:lnTo>
                  <a:lnTo>
                    <a:pt x="2421419" y="423374"/>
                  </a:lnTo>
                  <a:lnTo>
                    <a:pt x="2381031" y="442473"/>
                  </a:lnTo>
                  <a:lnTo>
                    <a:pt x="2337695" y="453326"/>
                  </a:lnTo>
                  <a:lnTo>
                    <a:pt x="2304301" y="455788"/>
                  </a:lnTo>
                  <a:close/>
                </a:path>
              </a:pathLst>
            </a:custGeom>
            <a:grpFill/>
          </p:spPr>
          <p:txBody>
            <a:bodyPr wrap="square" lIns="0" tIns="0" rIns="0" bIns="0" rtlCol="0"/>
            <a:lstStyle/>
            <a:p>
              <a:endParaRPr sz="1200"/>
            </a:p>
          </p:txBody>
        </p:sp>
      </p:grpSp>
      <p:sp>
        <p:nvSpPr>
          <p:cNvPr id="22" name="object 16">
            <a:extLst>
              <a:ext uri="{FF2B5EF4-FFF2-40B4-BE49-F238E27FC236}">
                <a16:creationId xmlns:a16="http://schemas.microsoft.com/office/drawing/2014/main" id="{5994B30C-8CA3-9FDB-F6B5-895053C9001E}"/>
              </a:ext>
            </a:extLst>
          </p:cNvPr>
          <p:cNvSpPr txBox="1"/>
          <p:nvPr/>
        </p:nvSpPr>
        <p:spPr>
          <a:xfrm>
            <a:off x="6825902" y="1769767"/>
            <a:ext cx="911860" cy="435526"/>
          </a:xfrm>
          <a:prstGeom prst="rect">
            <a:avLst/>
          </a:prstGeom>
        </p:spPr>
        <p:txBody>
          <a:bodyPr vert="horz" wrap="square" lIns="0" tIns="121497" rIns="0" bIns="0" rtlCol="0">
            <a:spAutoFit/>
          </a:bodyPr>
          <a:lstStyle/>
          <a:p>
            <a:pPr marL="8467">
              <a:spcBef>
                <a:spcPts val="897"/>
              </a:spcBef>
            </a:pPr>
            <a:r>
              <a:rPr lang="es-CO" sz="2033" b="1" spc="33" dirty="0">
                <a:solidFill>
                  <a:srgbClr val="FFFFFF"/>
                </a:solidFill>
                <a:latin typeface="Arial"/>
                <a:cs typeface="Arial"/>
              </a:rPr>
              <a:t>1</a:t>
            </a:r>
            <a:r>
              <a:rPr sz="2033" b="1" spc="33" dirty="0">
                <a:solidFill>
                  <a:srgbClr val="FFFFFF"/>
                </a:solidFill>
                <a:latin typeface="Arial"/>
                <a:cs typeface="Arial"/>
              </a:rPr>
              <a:t>.087</a:t>
            </a:r>
            <a:r>
              <a:rPr sz="2033" b="1" spc="27" dirty="0">
                <a:solidFill>
                  <a:srgbClr val="FFFFFF"/>
                </a:solidFill>
                <a:latin typeface="Arial"/>
                <a:cs typeface="Arial"/>
              </a:rPr>
              <a:t>,</a:t>
            </a:r>
            <a:r>
              <a:rPr sz="2033" b="1" spc="40" dirty="0">
                <a:solidFill>
                  <a:srgbClr val="FFFFFF"/>
                </a:solidFill>
                <a:latin typeface="Arial"/>
                <a:cs typeface="Arial"/>
              </a:rPr>
              <a:t>2</a:t>
            </a:r>
            <a:endParaRPr sz="2033" dirty="0">
              <a:latin typeface="Arial"/>
              <a:cs typeface="Arial"/>
            </a:endParaRPr>
          </a:p>
        </p:txBody>
      </p:sp>
      <p:grpSp>
        <p:nvGrpSpPr>
          <p:cNvPr id="23" name="object 17">
            <a:extLst>
              <a:ext uri="{FF2B5EF4-FFF2-40B4-BE49-F238E27FC236}">
                <a16:creationId xmlns:a16="http://schemas.microsoft.com/office/drawing/2014/main" id="{49B41248-451C-E3CF-1148-D9C0E4D0D9E5}"/>
              </a:ext>
            </a:extLst>
          </p:cNvPr>
          <p:cNvGrpSpPr/>
          <p:nvPr/>
        </p:nvGrpSpPr>
        <p:grpSpPr>
          <a:xfrm>
            <a:off x="8396516" y="1909500"/>
            <a:ext cx="1688253" cy="303953"/>
            <a:chOff x="13310882" y="2515789"/>
            <a:chExt cx="2532380" cy="455930"/>
          </a:xfrm>
          <a:solidFill>
            <a:srgbClr val="5F83FD"/>
          </a:solidFill>
        </p:grpSpPr>
        <p:sp>
          <p:nvSpPr>
            <p:cNvPr id="24" name="object 18">
              <a:extLst>
                <a:ext uri="{FF2B5EF4-FFF2-40B4-BE49-F238E27FC236}">
                  <a16:creationId xmlns:a16="http://schemas.microsoft.com/office/drawing/2014/main" id="{3FB7287B-6BF5-884D-8C8E-F7D52FFEF71E}"/>
                </a:ext>
              </a:extLst>
            </p:cNvPr>
            <p:cNvSpPr/>
            <p:nvPr/>
          </p:nvSpPr>
          <p:spPr>
            <a:xfrm>
              <a:off x="13310882" y="2515789"/>
              <a:ext cx="2532380" cy="455930"/>
            </a:xfrm>
            <a:custGeom>
              <a:avLst/>
              <a:gdLst/>
              <a:ahLst/>
              <a:cxnLst/>
              <a:rect l="l" t="t" r="r" b="b"/>
              <a:pathLst>
                <a:path w="2532380" h="455930">
                  <a:moveTo>
                    <a:pt x="2304314" y="455788"/>
                  </a:moveTo>
                  <a:lnTo>
                    <a:pt x="227849" y="455788"/>
                  </a:lnTo>
                  <a:lnTo>
                    <a:pt x="216698" y="455515"/>
                  </a:lnTo>
                  <a:lnTo>
                    <a:pt x="172507" y="448957"/>
                  </a:lnTo>
                  <a:lnTo>
                    <a:pt x="130443" y="433904"/>
                  </a:lnTo>
                  <a:lnTo>
                    <a:pt x="92124" y="410934"/>
                  </a:lnTo>
                  <a:lnTo>
                    <a:pt x="59023" y="380930"/>
                  </a:lnTo>
                  <a:lnTo>
                    <a:pt x="32412" y="345045"/>
                  </a:lnTo>
                  <a:lnTo>
                    <a:pt x="13314" y="304657"/>
                  </a:lnTo>
                  <a:lnTo>
                    <a:pt x="2461" y="261320"/>
                  </a:lnTo>
                  <a:lnTo>
                    <a:pt x="0" y="227883"/>
                  </a:lnTo>
                  <a:lnTo>
                    <a:pt x="272" y="216698"/>
                  </a:lnTo>
                  <a:lnTo>
                    <a:pt x="6829" y="172506"/>
                  </a:lnTo>
                  <a:lnTo>
                    <a:pt x="21883" y="130443"/>
                  </a:lnTo>
                  <a:lnTo>
                    <a:pt x="44851" y="92125"/>
                  </a:lnTo>
                  <a:lnTo>
                    <a:pt x="74857" y="59025"/>
                  </a:lnTo>
                  <a:lnTo>
                    <a:pt x="110742" y="32414"/>
                  </a:lnTo>
                  <a:lnTo>
                    <a:pt x="151129" y="13315"/>
                  </a:lnTo>
                  <a:lnTo>
                    <a:pt x="194467" y="2463"/>
                  </a:lnTo>
                  <a:lnTo>
                    <a:pt x="2304269" y="0"/>
                  </a:lnTo>
                  <a:lnTo>
                    <a:pt x="2315465" y="273"/>
                  </a:lnTo>
                  <a:lnTo>
                    <a:pt x="2359656" y="6831"/>
                  </a:lnTo>
                  <a:lnTo>
                    <a:pt x="2401717" y="21884"/>
                  </a:lnTo>
                  <a:lnTo>
                    <a:pt x="2440034" y="44854"/>
                  </a:lnTo>
                  <a:lnTo>
                    <a:pt x="2473136" y="74858"/>
                  </a:lnTo>
                  <a:lnTo>
                    <a:pt x="2499745" y="110743"/>
                  </a:lnTo>
                  <a:lnTo>
                    <a:pt x="2518845" y="151131"/>
                  </a:lnTo>
                  <a:lnTo>
                    <a:pt x="2529699" y="194468"/>
                  </a:lnTo>
                  <a:lnTo>
                    <a:pt x="2532163" y="227894"/>
                  </a:lnTo>
                  <a:lnTo>
                    <a:pt x="2531889" y="239090"/>
                  </a:lnTo>
                  <a:lnTo>
                    <a:pt x="2525331" y="283282"/>
                  </a:lnTo>
                  <a:lnTo>
                    <a:pt x="2510278" y="325345"/>
                  </a:lnTo>
                  <a:lnTo>
                    <a:pt x="2487307" y="363663"/>
                  </a:lnTo>
                  <a:lnTo>
                    <a:pt x="2457305" y="396763"/>
                  </a:lnTo>
                  <a:lnTo>
                    <a:pt x="2421418" y="423375"/>
                  </a:lnTo>
                  <a:lnTo>
                    <a:pt x="2381031" y="442473"/>
                  </a:lnTo>
                  <a:lnTo>
                    <a:pt x="2337694" y="453326"/>
                  </a:lnTo>
                  <a:lnTo>
                    <a:pt x="2304314" y="455788"/>
                  </a:lnTo>
                  <a:close/>
                </a:path>
              </a:pathLst>
            </a:custGeom>
            <a:grpFill/>
          </p:spPr>
          <p:txBody>
            <a:bodyPr wrap="square" lIns="0" tIns="0" rIns="0" bIns="0" rtlCol="0"/>
            <a:lstStyle/>
            <a:p>
              <a:endParaRPr sz="1200"/>
            </a:p>
          </p:txBody>
        </p:sp>
        <p:sp>
          <p:nvSpPr>
            <p:cNvPr id="25" name="object 19">
              <a:extLst>
                <a:ext uri="{FF2B5EF4-FFF2-40B4-BE49-F238E27FC236}">
                  <a16:creationId xmlns:a16="http://schemas.microsoft.com/office/drawing/2014/main" id="{FE5E6AA7-B858-AF97-EAC8-99CB7EBB69F9}"/>
                </a:ext>
              </a:extLst>
            </p:cNvPr>
            <p:cNvSpPr/>
            <p:nvPr/>
          </p:nvSpPr>
          <p:spPr>
            <a:xfrm>
              <a:off x="13310882" y="2515789"/>
              <a:ext cx="2532380" cy="455930"/>
            </a:xfrm>
            <a:custGeom>
              <a:avLst/>
              <a:gdLst/>
              <a:ahLst/>
              <a:cxnLst/>
              <a:rect l="l" t="t" r="r" b="b"/>
              <a:pathLst>
                <a:path w="2532380" h="455930">
                  <a:moveTo>
                    <a:pt x="2304314" y="455788"/>
                  </a:moveTo>
                  <a:lnTo>
                    <a:pt x="227849" y="455788"/>
                  </a:lnTo>
                  <a:lnTo>
                    <a:pt x="216698" y="455515"/>
                  </a:lnTo>
                  <a:lnTo>
                    <a:pt x="172507" y="448957"/>
                  </a:lnTo>
                  <a:lnTo>
                    <a:pt x="130443" y="433904"/>
                  </a:lnTo>
                  <a:lnTo>
                    <a:pt x="92124" y="410934"/>
                  </a:lnTo>
                  <a:lnTo>
                    <a:pt x="59023" y="380930"/>
                  </a:lnTo>
                  <a:lnTo>
                    <a:pt x="32412" y="345045"/>
                  </a:lnTo>
                  <a:lnTo>
                    <a:pt x="13314" y="304657"/>
                  </a:lnTo>
                  <a:lnTo>
                    <a:pt x="2461" y="261320"/>
                  </a:lnTo>
                  <a:lnTo>
                    <a:pt x="0" y="227883"/>
                  </a:lnTo>
                  <a:lnTo>
                    <a:pt x="272" y="216698"/>
                  </a:lnTo>
                  <a:lnTo>
                    <a:pt x="6829" y="172506"/>
                  </a:lnTo>
                  <a:lnTo>
                    <a:pt x="21883" y="130443"/>
                  </a:lnTo>
                  <a:lnTo>
                    <a:pt x="44851" y="92125"/>
                  </a:lnTo>
                  <a:lnTo>
                    <a:pt x="74857" y="59025"/>
                  </a:lnTo>
                  <a:lnTo>
                    <a:pt x="110742" y="32414"/>
                  </a:lnTo>
                  <a:lnTo>
                    <a:pt x="151129" y="13315"/>
                  </a:lnTo>
                  <a:lnTo>
                    <a:pt x="194467" y="2463"/>
                  </a:lnTo>
                  <a:lnTo>
                    <a:pt x="2304269" y="0"/>
                  </a:lnTo>
                  <a:lnTo>
                    <a:pt x="2315465" y="273"/>
                  </a:lnTo>
                  <a:lnTo>
                    <a:pt x="2359656" y="6831"/>
                  </a:lnTo>
                  <a:lnTo>
                    <a:pt x="2401717" y="21884"/>
                  </a:lnTo>
                  <a:lnTo>
                    <a:pt x="2440034" y="44854"/>
                  </a:lnTo>
                  <a:lnTo>
                    <a:pt x="2473136" y="74858"/>
                  </a:lnTo>
                  <a:lnTo>
                    <a:pt x="2499745" y="110743"/>
                  </a:lnTo>
                  <a:lnTo>
                    <a:pt x="2518845" y="151131"/>
                  </a:lnTo>
                  <a:lnTo>
                    <a:pt x="2529699" y="194468"/>
                  </a:lnTo>
                  <a:lnTo>
                    <a:pt x="2532163" y="227894"/>
                  </a:lnTo>
                  <a:lnTo>
                    <a:pt x="2531889" y="239090"/>
                  </a:lnTo>
                  <a:lnTo>
                    <a:pt x="2525331" y="283282"/>
                  </a:lnTo>
                  <a:lnTo>
                    <a:pt x="2510278" y="325345"/>
                  </a:lnTo>
                  <a:lnTo>
                    <a:pt x="2487307" y="363663"/>
                  </a:lnTo>
                  <a:lnTo>
                    <a:pt x="2457305" y="396763"/>
                  </a:lnTo>
                  <a:lnTo>
                    <a:pt x="2421418" y="423375"/>
                  </a:lnTo>
                  <a:lnTo>
                    <a:pt x="2381031" y="442473"/>
                  </a:lnTo>
                  <a:lnTo>
                    <a:pt x="2337694" y="453326"/>
                  </a:lnTo>
                  <a:lnTo>
                    <a:pt x="2304314" y="455788"/>
                  </a:lnTo>
                  <a:close/>
                </a:path>
              </a:pathLst>
            </a:custGeom>
            <a:grpFill/>
          </p:spPr>
          <p:txBody>
            <a:bodyPr wrap="square" lIns="0" tIns="0" rIns="0" bIns="0" rtlCol="0"/>
            <a:lstStyle/>
            <a:p>
              <a:endParaRPr sz="1200"/>
            </a:p>
          </p:txBody>
        </p:sp>
      </p:grpSp>
      <p:sp>
        <p:nvSpPr>
          <p:cNvPr id="26" name="object 20">
            <a:extLst>
              <a:ext uri="{FF2B5EF4-FFF2-40B4-BE49-F238E27FC236}">
                <a16:creationId xmlns:a16="http://schemas.microsoft.com/office/drawing/2014/main" id="{1B9C5134-6A43-D481-8E03-5D8061467184}"/>
              </a:ext>
            </a:extLst>
          </p:cNvPr>
          <p:cNvSpPr txBox="1"/>
          <p:nvPr/>
        </p:nvSpPr>
        <p:spPr>
          <a:xfrm>
            <a:off x="8784712" y="1774182"/>
            <a:ext cx="911860" cy="427403"/>
          </a:xfrm>
          <a:prstGeom prst="rect">
            <a:avLst/>
          </a:prstGeom>
        </p:spPr>
        <p:txBody>
          <a:bodyPr vert="horz" wrap="square" lIns="0" tIns="113453" rIns="0" bIns="0" rtlCol="0">
            <a:spAutoFit/>
          </a:bodyPr>
          <a:lstStyle/>
          <a:p>
            <a:pPr algn="ctr">
              <a:spcBef>
                <a:spcPts val="833"/>
              </a:spcBef>
            </a:pPr>
            <a:r>
              <a:rPr sz="2033" b="1" spc="33" dirty="0">
                <a:solidFill>
                  <a:srgbClr val="FFFFFF"/>
                </a:solidFill>
                <a:latin typeface="Arial"/>
                <a:cs typeface="Arial"/>
              </a:rPr>
              <a:t>1.072,8</a:t>
            </a:r>
            <a:endParaRPr sz="2033" dirty="0">
              <a:latin typeface="Arial"/>
              <a:cs typeface="Arial"/>
            </a:endParaRPr>
          </a:p>
        </p:txBody>
      </p:sp>
      <p:sp>
        <p:nvSpPr>
          <p:cNvPr id="27" name="object 21">
            <a:extLst>
              <a:ext uri="{FF2B5EF4-FFF2-40B4-BE49-F238E27FC236}">
                <a16:creationId xmlns:a16="http://schemas.microsoft.com/office/drawing/2014/main" id="{4F82D1C1-7505-533D-3636-64AA0418AF87}"/>
              </a:ext>
            </a:extLst>
          </p:cNvPr>
          <p:cNvSpPr txBox="1"/>
          <p:nvPr/>
        </p:nvSpPr>
        <p:spPr>
          <a:xfrm>
            <a:off x="10307298" y="1589669"/>
            <a:ext cx="1638666" cy="530809"/>
          </a:xfrm>
          <a:prstGeom prst="rect">
            <a:avLst/>
          </a:prstGeom>
        </p:spPr>
        <p:txBody>
          <a:bodyPr vert="horz" wrap="square" lIns="0" tIns="8467" rIns="0" bIns="0" rtlCol="0">
            <a:spAutoFit/>
          </a:bodyPr>
          <a:lstStyle/>
          <a:p>
            <a:pPr marL="533400" marR="3387" indent="-403225">
              <a:lnSpc>
                <a:spcPct val="114999"/>
              </a:lnSpc>
              <a:spcBef>
                <a:spcPts val="1003"/>
              </a:spcBef>
            </a:pPr>
            <a:r>
              <a:rPr sz="1500" spc="-107" dirty="0">
                <a:latin typeface="Lucida Sans Unicode"/>
                <a:cs typeface="Lucida Sans Unicode"/>
              </a:rPr>
              <a:t>1</a:t>
            </a:r>
            <a:r>
              <a:rPr sz="1500" spc="-87" dirty="0">
                <a:latin typeface="Lucida Sans Unicode"/>
                <a:cs typeface="Lucida Sans Unicode"/>
              </a:rPr>
              <a:t>.</a:t>
            </a:r>
            <a:r>
              <a:rPr sz="1500" spc="-107" dirty="0">
                <a:latin typeface="Lucida Sans Unicode"/>
                <a:cs typeface="Lucida Sans Unicode"/>
              </a:rPr>
              <a:t>07</a:t>
            </a:r>
            <a:r>
              <a:rPr sz="1500" spc="-103" dirty="0">
                <a:latin typeface="Lucida Sans Unicode"/>
                <a:cs typeface="Lucida Sans Unicode"/>
              </a:rPr>
              <a:t>0</a:t>
            </a:r>
            <a:r>
              <a:rPr sz="1500" spc="-97" dirty="0">
                <a:latin typeface="Lucida Sans Unicode"/>
                <a:cs typeface="Lucida Sans Unicode"/>
              </a:rPr>
              <a:t> </a:t>
            </a:r>
            <a:r>
              <a:rPr sz="1500" spc="-10" dirty="0">
                <a:latin typeface="Lucida Sans Unicode"/>
                <a:cs typeface="Lucida Sans Unicode"/>
              </a:rPr>
              <a:t>m</a:t>
            </a:r>
            <a:r>
              <a:rPr sz="1500" spc="-63" dirty="0">
                <a:latin typeface="Lucida Sans Unicode"/>
                <a:cs typeface="Lucida Sans Unicode"/>
              </a:rPr>
              <a:t>ill</a:t>
            </a:r>
            <a:r>
              <a:rPr sz="1500" spc="-23" dirty="0">
                <a:latin typeface="Lucida Sans Unicode"/>
                <a:cs typeface="Lucida Sans Unicode"/>
              </a:rPr>
              <a:t>o</a:t>
            </a:r>
            <a:r>
              <a:rPr sz="1500" spc="-17" dirty="0">
                <a:latin typeface="Lucida Sans Unicode"/>
                <a:cs typeface="Lucida Sans Unicode"/>
              </a:rPr>
              <a:t>n</a:t>
            </a:r>
            <a:r>
              <a:rPr sz="1500" dirty="0">
                <a:latin typeface="Lucida Sans Unicode"/>
                <a:cs typeface="Lucida Sans Unicode"/>
              </a:rPr>
              <a:t>e</a:t>
            </a:r>
            <a:r>
              <a:rPr sz="1500" spc="-43" dirty="0">
                <a:latin typeface="Lucida Sans Unicode"/>
                <a:cs typeface="Lucida Sans Unicode"/>
              </a:rPr>
              <a:t>s  </a:t>
            </a:r>
            <a:r>
              <a:rPr sz="1500" spc="-13" dirty="0">
                <a:latin typeface="Lucida Sans Unicode"/>
                <a:cs typeface="Lucida Sans Unicode"/>
              </a:rPr>
              <a:t>de</a:t>
            </a:r>
            <a:r>
              <a:rPr sz="1500" spc="-107" dirty="0">
                <a:latin typeface="Lucida Sans Unicode"/>
                <a:cs typeface="Lucida Sans Unicode"/>
              </a:rPr>
              <a:t> </a:t>
            </a:r>
            <a:r>
              <a:rPr sz="1500" spc="-57" dirty="0">
                <a:latin typeface="Lucida Sans Unicode"/>
                <a:cs typeface="Lucida Sans Unicode"/>
              </a:rPr>
              <a:t>m3</a:t>
            </a:r>
            <a:endParaRPr sz="1500" dirty="0">
              <a:latin typeface="Lucida Sans Unicode"/>
              <a:cs typeface="Lucida Sans Unicode"/>
            </a:endParaRPr>
          </a:p>
        </p:txBody>
      </p:sp>
      <p:sp>
        <p:nvSpPr>
          <p:cNvPr id="28" name="object 22">
            <a:extLst>
              <a:ext uri="{FF2B5EF4-FFF2-40B4-BE49-F238E27FC236}">
                <a16:creationId xmlns:a16="http://schemas.microsoft.com/office/drawing/2014/main" id="{8BFC9190-62C5-F646-4991-DD9CE979652D}"/>
              </a:ext>
            </a:extLst>
          </p:cNvPr>
          <p:cNvSpPr txBox="1"/>
          <p:nvPr/>
        </p:nvSpPr>
        <p:spPr>
          <a:xfrm>
            <a:off x="3765683" y="2330644"/>
            <a:ext cx="4516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1.07</a:t>
            </a:r>
            <a:r>
              <a:rPr sz="1333" b="1" spc="17" dirty="0">
                <a:latin typeface="Arial"/>
                <a:cs typeface="Arial"/>
              </a:rPr>
              <a:t>0</a:t>
            </a:r>
            <a:endParaRPr sz="1333" dirty="0">
              <a:latin typeface="Arial"/>
              <a:cs typeface="Arial"/>
            </a:endParaRPr>
          </a:p>
        </p:txBody>
      </p:sp>
      <p:sp>
        <p:nvSpPr>
          <p:cNvPr id="29" name="object 23">
            <a:extLst>
              <a:ext uri="{FF2B5EF4-FFF2-40B4-BE49-F238E27FC236}">
                <a16:creationId xmlns:a16="http://schemas.microsoft.com/office/drawing/2014/main" id="{E2A95C66-7EF2-D64B-2541-D4BC7AC3B9AF}"/>
              </a:ext>
            </a:extLst>
          </p:cNvPr>
          <p:cNvSpPr txBox="1"/>
          <p:nvPr/>
        </p:nvSpPr>
        <p:spPr>
          <a:xfrm>
            <a:off x="5792612" y="2332242"/>
            <a:ext cx="4516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1.04</a:t>
            </a:r>
            <a:r>
              <a:rPr sz="1333" b="1" spc="17" dirty="0">
                <a:latin typeface="Arial"/>
                <a:cs typeface="Arial"/>
              </a:rPr>
              <a:t>1</a:t>
            </a:r>
            <a:endParaRPr sz="1333" dirty="0">
              <a:latin typeface="Arial"/>
              <a:cs typeface="Arial"/>
            </a:endParaRPr>
          </a:p>
        </p:txBody>
      </p:sp>
      <p:sp>
        <p:nvSpPr>
          <p:cNvPr id="30" name="object 24">
            <a:extLst>
              <a:ext uri="{FF2B5EF4-FFF2-40B4-BE49-F238E27FC236}">
                <a16:creationId xmlns:a16="http://schemas.microsoft.com/office/drawing/2014/main" id="{959DD5B8-6B48-A9D5-EF4A-AEF3EBE4CBD2}"/>
              </a:ext>
            </a:extLst>
          </p:cNvPr>
          <p:cNvSpPr txBox="1"/>
          <p:nvPr/>
        </p:nvSpPr>
        <p:spPr>
          <a:xfrm>
            <a:off x="7873433" y="2330644"/>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96</a:t>
            </a:r>
            <a:r>
              <a:rPr sz="1333" b="1" spc="17" dirty="0">
                <a:latin typeface="Arial"/>
                <a:cs typeface="Arial"/>
              </a:rPr>
              <a:t>8</a:t>
            </a:r>
            <a:endParaRPr sz="1333" dirty="0">
              <a:latin typeface="Arial"/>
              <a:cs typeface="Arial"/>
            </a:endParaRPr>
          </a:p>
        </p:txBody>
      </p:sp>
      <p:sp>
        <p:nvSpPr>
          <p:cNvPr id="31" name="object 25">
            <a:extLst>
              <a:ext uri="{FF2B5EF4-FFF2-40B4-BE49-F238E27FC236}">
                <a16:creationId xmlns:a16="http://schemas.microsoft.com/office/drawing/2014/main" id="{0BB70377-A478-ED92-7907-D2830FD6C255}"/>
              </a:ext>
            </a:extLst>
          </p:cNvPr>
          <p:cNvSpPr txBox="1"/>
          <p:nvPr/>
        </p:nvSpPr>
        <p:spPr>
          <a:xfrm>
            <a:off x="9742646" y="2331802"/>
            <a:ext cx="4516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1.07</a:t>
            </a:r>
            <a:r>
              <a:rPr sz="1333" b="1" spc="17" dirty="0">
                <a:latin typeface="Arial"/>
                <a:cs typeface="Arial"/>
              </a:rPr>
              <a:t>0</a:t>
            </a:r>
            <a:endParaRPr sz="1333" dirty="0">
              <a:latin typeface="Arial"/>
              <a:cs typeface="Arial"/>
            </a:endParaRPr>
          </a:p>
        </p:txBody>
      </p:sp>
      <p:sp>
        <p:nvSpPr>
          <p:cNvPr id="32" name="object 26">
            <a:extLst>
              <a:ext uri="{FF2B5EF4-FFF2-40B4-BE49-F238E27FC236}">
                <a16:creationId xmlns:a16="http://schemas.microsoft.com/office/drawing/2014/main" id="{522C30A9-0344-D849-966F-FA2CB7322DBF}"/>
              </a:ext>
            </a:extLst>
          </p:cNvPr>
          <p:cNvSpPr txBox="1"/>
          <p:nvPr/>
        </p:nvSpPr>
        <p:spPr>
          <a:xfrm>
            <a:off x="166408" y="2796892"/>
            <a:ext cx="2055283" cy="868742"/>
          </a:xfrm>
          <a:prstGeom prst="rect">
            <a:avLst/>
          </a:prstGeom>
        </p:spPr>
        <p:txBody>
          <a:bodyPr vert="horz" wrap="square" lIns="0" tIns="8043" rIns="0" bIns="0" rtlCol="0">
            <a:spAutoFit/>
          </a:bodyPr>
          <a:lstStyle/>
          <a:p>
            <a:pPr marL="8467" marR="3387" algn="ctr">
              <a:lnSpc>
                <a:spcPct val="117000"/>
              </a:lnSpc>
              <a:spcBef>
                <a:spcPts val="63"/>
              </a:spcBef>
            </a:pPr>
            <a:r>
              <a:rPr sz="1400" spc="-7" dirty="0">
                <a:latin typeface="Lucida Sans Unicode"/>
                <a:cs typeface="Lucida Sans Unicode"/>
              </a:rPr>
              <a:t>Producción</a:t>
            </a:r>
            <a:r>
              <a:rPr sz="1400" spc="-83" dirty="0">
                <a:latin typeface="Lucida Sans Unicode"/>
                <a:cs typeface="Lucida Sans Unicode"/>
              </a:rPr>
              <a:t> </a:t>
            </a:r>
            <a:r>
              <a:rPr sz="1400" spc="-7" dirty="0">
                <a:latin typeface="Lucida Sans Unicode"/>
                <a:cs typeface="Lucida Sans Unicode"/>
              </a:rPr>
              <a:t>promedio  </a:t>
            </a:r>
            <a:r>
              <a:rPr sz="1400" spc="-13" dirty="0">
                <a:latin typeface="Lucida Sans Unicode"/>
                <a:cs typeface="Lucida Sans Unicode"/>
              </a:rPr>
              <a:t>diaria</a:t>
            </a:r>
            <a:r>
              <a:rPr sz="1400" spc="-97" dirty="0">
                <a:latin typeface="Lucida Sans Unicode"/>
                <a:cs typeface="Lucida Sans Unicode"/>
              </a:rPr>
              <a:t> </a:t>
            </a:r>
            <a:r>
              <a:rPr sz="1400" dirty="0">
                <a:latin typeface="Lucida Sans Unicode"/>
                <a:cs typeface="Lucida Sans Unicode"/>
              </a:rPr>
              <a:t>de</a:t>
            </a:r>
            <a:r>
              <a:rPr sz="1400" spc="-97" dirty="0">
                <a:latin typeface="Lucida Sans Unicode"/>
                <a:cs typeface="Lucida Sans Unicode"/>
              </a:rPr>
              <a:t> </a:t>
            </a:r>
            <a:r>
              <a:rPr sz="1400" spc="-13" dirty="0">
                <a:latin typeface="Lucida Sans Unicode"/>
                <a:cs typeface="Lucida Sans Unicode"/>
              </a:rPr>
              <a:t>crudo</a:t>
            </a:r>
            <a:r>
              <a:rPr sz="1400" spc="-93" dirty="0">
                <a:latin typeface="Lucida Sans Unicode"/>
                <a:cs typeface="Lucida Sans Unicode"/>
              </a:rPr>
              <a:t> </a:t>
            </a:r>
            <a:r>
              <a:rPr sz="1400" spc="-20" dirty="0">
                <a:latin typeface="Lucida Sans Unicode"/>
                <a:cs typeface="Lucida Sans Unicode"/>
              </a:rPr>
              <a:t>(ANH)</a:t>
            </a:r>
            <a:endParaRPr sz="1400" dirty="0">
              <a:latin typeface="Lucida Sans Unicode"/>
              <a:cs typeface="Lucida Sans Unicode"/>
            </a:endParaRPr>
          </a:p>
          <a:p>
            <a:pPr marR="36408" algn="ctr">
              <a:spcBef>
                <a:spcPts val="1133"/>
              </a:spcBef>
            </a:pPr>
            <a:r>
              <a:rPr sz="1400" b="1" spc="120" dirty="0">
                <a:latin typeface="Arial"/>
                <a:cs typeface="Arial"/>
              </a:rPr>
              <a:t>Meta</a:t>
            </a:r>
            <a:r>
              <a:rPr sz="1400" b="1" spc="-47" dirty="0">
                <a:latin typeface="Arial"/>
                <a:cs typeface="Arial"/>
              </a:rPr>
              <a:t> </a:t>
            </a:r>
            <a:r>
              <a:rPr sz="1400" b="1" spc="70" dirty="0">
                <a:latin typeface="Arial"/>
                <a:cs typeface="Arial"/>
              </a:rPr>
              <a:t>anual</a:t>
            </a:r>
            <a:endParaRPr sz="1400" dirty="0">
              <a:latin typeface="Arial"/>
              <a:cs typeface="Arial"/>
            </a:endParaRPr>
          </a:p>
        </p:txBody>
      </p:sp>
      <p:grpSp>
        <p:nvGrpSpPr>
          <p:cNvPr id="33" name="object 27">
            <a:extLst>
              <a:ext uri="{FF2B5EF4-FFF2-40B4-BE49-F238E27FC236}">
                <a16:creationId xmlns:a16="http://schemas.microsoft.com/office/drawing/2014/main" id="{99B37F95-B4A7-E497-3994-F280AE84F6FF}"/>
              </a:ext>
            </a:extLst>
          </p:cNvPr>
          <p:cNvGrpSpPr/>
          <p:nvPr/>
        </p:nvGrpSpPr>
        <p:grpSpPr>
          <a:xfrm>
            <a:off x="2487566" y="2938841"/>
            <a:ext cx="1688253" cy="303953"/>
            <a:chOff x="3996042" y="4476489"/>
            <a:chExt cx="2532380" cy="455930"/>
          </a:xfrm>
          <a:solidFill>
            <a:srgbClr val="5F83FD"/>
          </a:solidFill>
        </p:grpSpPr>
        <p:sp>
          <p:nvSpPr>
            <p:cNvPr id="34" name="object 28">
              <a:extLst>
                <a:ext uri="{FF2B5EF4-FFF2-40B4-BE49-F238E27FC236}">
                  <a16:creationId xmlns:a16="http://schemas.microsoft.com/office/drawing/2014/main" id="{49457BD2-27FA-7270-6456-649DB5BDA0EE}"/>
                </a:ext>
              </a:extLst>
            </p:cNvPr>
            <p:cNvSpPr/>
            <p:nvPr/>
          </p:nvSpPr>
          <p:spPr>
            <a:xfrm>
              <a:off x="3996042" y="4476489"/>
              <a:ext cx="2532380" cy="455930"/>
            </a:xfrm>
            <a:custGeom>
              <a:avLst/>
              <a:gdLst/>
              <a:ahLst/>
              <a:cxnLst/>
              <a:rect l="l" t="t" r="r" b="b"/>
              <a:pathLst>
                <a:path w="2532379" h="455929">
                  <a:moveTo>
                    <a:pt x="2304281" y="455789"/>
                  </a:moveTo>
                  <a:lnTo>
                    <a:pt x="227882" y="455789"/>
                  </a:lnTo>
                  <a:lnTo>
                    <a:pt x="216698" y="455515"/>
                  </a:lnTo>
                  <a:lnTo>
                    <a:pt x="172506" y="448957"/>
                  </a:lnTo>
                  <a:lnTo>
                    <a:pt x="130443" y="433903"/>
                  </a:lnTo>
                  <a:lnTo>
                    <a:pt x="92125" y="410934"/>
                  </a:lnTo>
                  <a:lnTo>
                    <a:pt x="59025" y="380930"/>
                  </a:lnTo>
                  <a:lnTo>
                    <a:pt x="32413" y="345044"/>
                  </a:lnTo>
                  <a:lnTo>
                    <a:pt x="13315" y="304657"/>
                  </a:lnTo>
                  <a:lnTo>
                    <a:pt x="2462" y="261320"/>
                  </a:lnTo>
                  <a:lnTo>
                    <a:pt x="0" y="227905"/>
                  </a:lnTo>
                  <a:lnTo>
                    <a:pt x="273" y="216698"/>
                  </a:lnTo>
                  <a:lnTo>
                    <a:pt x="6831" y="172507"/>
                  </a:lnTo>
                  <a:lnTo>
                    <a:pt x="21884" y="130444"/>
                  </a:lnTo>
                  <a:lnTo>
                    <a:pt x="44854" y="92125"/>
                  </a:lnTo>
                  <a:lnTo>
                    <a:pt x="74858" y="59024"/>
                  </a:lnTo>
                  <a:lnTo>
                    <a:pt x="110743" y="32413"/>
                  </a:lnTo>
                  <a:lnTo>
                    <a:pt x="151130" y="13315"/>
                  </a:lnTo>
                  <a:lnTo>
                    <a:pt x="194468" y="2462"/>
                  </a:lnTo>
                  <a:lnTo>
                    <a:pt x="227894" y="0"/>
                  </a:lnTo>
                  <a:lnTo>
                    <a:pt x="2304269" y="0"/>
                  </a:lnTo>
                  <a:lnTo>
                    <a:pt x="2348728" y="4378"/>
                  </a:lnTo>
                  <a:lnTo>
                    <a:pt x="2391479" y="17347"/>
                  </a:lnTo>
                  <a:lnTo>
                    <a:pt x="2430879" y="38406"/>
                  </a:lnTo>
                  <a:lnTo>
                    <a:pt x="2465414" y="66748"/>
                  </a:lnTo>
                  <a:lnTo>
                    <a:pt x="2493755" y="101283"/>
                  </a:lnTo>
                  <a:lnTo>
                    <a:pt x="2514815" y="140683"/>
                  </a:lnTo>
                  <a:lnTo>
                    <a:pt x="2527783" y="183434"/>
                  </a:lnTo>
                  <a:lnTo>
                    <a:pt x="2532163" y="227905"/>
                  </a:lnTo>
                  <a:lnTo>
                    <a:pt x="2531889" y="239090"/>
                  </a:lnTo>
                  <a:lnTo>
                    <a:pt x="2525331" y="283281"/>
                  </a:lnTo>
                  <a:lnTo>
                    <a:pt x="2510277" y="325344"/>
                  </a:lnTo>
                  <a:lnTo>
                    <a:pt x="2487308" y="363662"/>
                  </a:lnTo>
                  <a:lnTo>
                    <a:pt x="2457304" y="396763"/>
                  </a:lnTo>
                  <a:lnTo>
                    <a:pt x="2421418" y="423374"/>
                  </a:lnTo>
                  <a:lnTo>
                    <a:pt x="2381030" y="442472"/>
                  </a:lnTo>
                  <a:lnTo>
                    <a:pt x="2337693" y="453325"/>
                  </a:lnTo>
                  <a:lnTo>
                    <a:pt x="2304281" y="455789"/>
                  </a:lnTo>
                  <a:close/>
                </a:path>
              </a:pathLst>
            </a:custGeom>
            <a:grpFill/>
          </p:spPr>
          <p:txBody>
            <a:bodyPr wrap="square" lIns="0" tIns="0" rIns="0" bIns="0" rtlCol="0"/>
            <a:lstStyle/>
            <a:p>
              <a:endParaRPr sz="1200"/>
            </a:p>
          </p:txBody>
        </p:sp>
        <p:sp>
          <p:nvSpPr>
            <p:cNvPr id="35" name="object 29">
              <a:extLst>
                <a:ext uri="{FF2B5EF4-FFF2-40B4-BE49-F238E27FC236}">
                  <a16:creationId xmlns:a16="http://schemas.microsoft.com/office/drawing/2014/main" id="{25824D6A-14F0-BF9C-E807-F234813368C9}"/>
                </a:ext>
              </a:extLst>
            </p:cNvPr>
            <p:cNvSpPr/>
            <p:nvPr/>
          </p:nvSpPr>
          <p:spPr>
            <a:xfrm>
              <a:off x="3996042" y="4476489"/>
              <a:ext cx="2532380" cy="455930"/>
            </a:xfrm>
            <a:custGeom>
              <a:avLst/>
              <a:gdLst/>
              <a:ahLst/>
              <a:cxnLst/>
              <a:rect l="l" t="t" r="r" b="b"/>
              <a:pathLst>
                <a:path w="2532379" h="455929">
                  <a:moveTo>
                    <a:pt x="2304281" y="455789"/>
                  </a:moveTo>
                  <a:lnTo>
                    <a:pt x="227882" y="455789"/>
                  </a:lnTo>
                  <a:lnTo>
                    <a:pt x="216698" y="455515"/>
                  </a:lnTo>
                  <a:lnTo>
                    <a:pt x="172506" y="448957"/>
                  </a:lnTo>
                  <a:lnTo>
                    <a:pt x="130443" y="433903"/>
                  </a:lnTo>
                  <a:lnTo>
                    <a:pt x="92125" y="410934"/>
                  </a:lnTo>
                  <a:lnTo>
                    <a:pt x="59025" y="380930"/>
                  </a:lnTo>
                  <a:lnTo>
                    <a:pt x="32413" y="345044"/>
                  </a:lnTo>
                  <a:lnTo>
                    <a:pt x="13315" y="304657"/>
                  </a:lnTo>
                  <a:lnTo>
                    <a:pt x="2462" y="261320"/>
                  </a:lnTo>
                  <a:lnTo>
                    <a:pt x="0" y="227905"/>
                  </a:lnTo>
                  <a:lnTo>
                    <a:pt x="273" y="216698"/>
                  </a:lnTo>
                  <a:lnTo>
                    <a:pt x="6831" y="172507"/>
                  </a:lnTo>
                  <a:lnTo>
                    <a:pt x="21884" y="130444"/>
                  </a:lnTo>
                  <a:lnTo>
                    <a:pt x="44854" y="92125"/>
                  </a:lnTo>
                  <a:lnTo>
                    <a:pt x="74858" y="59024"/>
                  </a:lnTo>
                  <a:lnTo>
                    <a:pt x="110743" y="32413"/>
                  </a:lnTo>
                  <a:lnTo>
                    <a:pt x="151130" y="13315"/>
                  </a:lnTo>
                  <a:lnTo>
                    <a:pt x="194468" y="2462"/>
                  </a:lnTo>
                  <a:lnTo>
                    <a:pt x="227894" y="0"/>
                  </a:lnTo>
                  <a:lnTo>
                    <a:pt x="2304269" y="0"/>
                  </a:lnTo>
                  <a:lnTo>
                    <a:pt x="2348728" y="4378"/>
                  </a:lnTo>
                  <a:lnTo>
                    <a:pt x="2391479" y="17347"/>
                  </a:lnTo>
                  <a:lnTo>
                    <a:pt x="2430879" y="38406"/>
                  </a:lnTo>
                  <a:lnTo>
                    <a:pt x="2465414" y="66748"/>
                  </a:lnTo>
                  <a:lnTo>
                    <a:pt x="2493755" y="101283"/>
                  </a:lnTo>
                  <a:lnTo>
                    <a:pt x="2514815" y="140683"/>
                  </a:lnTo>
                  <a:lnTo>
                    <a:pt x="2527783" y="183434"/>
                  </a:lnTo>
                  <a:lnTo>
                    <a:pt x="2532163" y="227905"/>
                  </a:lnTo>
                  <a:lnTo>
                    <a:pt x="2531889" y="239090"/>
                  </a:lnTo>
                  <a:lnTo>
                    <a:pt x="2525331" y="283281"/>
                  </a:lnTo>
                  <a:lnTo>
                    <a:pt x="2510277" y="325344"/>
                  </a:lnTo>
                  <a:lnTo>
                    <a:pt x="2487308" y="363662"/>
                  </a:lnTo>
                  <a:lnTo>
                    <a:pt x="2457304" y="396763"/>
                  </a:lnTo>
                  <a:lnTo>
                    <a:pt x="2421418" y="423374"/>
                  </a:lnTo>
                  <a:lnTo>
                    <a:pt x="2381030" y="442472"/>
                  </a:lnTo>
                  <a:lnTo>
                    <a:pt x="2337693" y="453325"/>
                  </a:lnTo>
                  <a:lnTo>
                    <a:pt x="2304281" y="455789"/>
                  </a:lnTo>
                  <a:close/>
                </a:path>
              </a:pathLst>
            </a:custGeom>
            <a:grpFill/>
          </p:spPr>
          <p:txBody>
            <a:bodyPr wrap="square" lIns="0" tIns="0" rIns="0" bIns="0" rtlCol="0"/>
            <a:lstStyle/>
            <a:p>
              <a:endParaRPr sz="1200"/>
            </a:p>
          </p:txBody>
        </p:sp>
      </p:grpSp>
      <p:grpSp>
        <p:nvGrpSpPr>
          <p:cNvPr id="36" name="object 30">
            <a:extLst>
              <a:ext uri="{FF2B5EF4-FFF2-40B4-BE49-F238E27FC236}">
                <a16:creationId xmlns:a16="http://schemas.microsoft.com/office/drawing/2014/main" id="{E117D4C6-4841-C222-3550-FE92B1D744EE}"/>
              </a:ext>
            </a:extLst>
          </p:cNvPr>
          <p:cNvGrpSpPr/>
          <p:nvPr/>
        </p:nvGrpSpPr>
        <p:grpSpPr>
          <a:xfrm>
            <a:off x="4433805" y="2948125"/>
            <a:ext cx="1688253" cy="303953"/>
            <a:chOff x="7297365" y="4420964"/>
            <a:chExt cx="2532380" cy="455930"/>
          </a:xfrm>
          <a:solidFill>
            <a:srgbClr val="5F83FD"/>
          </a:solidFill>
        </p:grpSpPr>
        <p:sp>
          <p:nvSpPr>
            <p:cNvPr id="37" name="object 31">
              <a:extLst>
                <a:ext uri="{FF2B5EF4-FFF2-40B4-BE49-F238E27FC236}">
                  <a16:creationId xmlns:a16="http://schemas.microsoft.com/office/drawing/2014/main" id="{3EBE8850-FBBD-FEC3-2037-011C7FDC44AF}"/>
                </a:ext>
              </a:extLst>
            </p:cNvPr>
            <p:cNvSpPr/>
            <p:nvPr/>
          </p:nvSpPr>
          <p:spPr>
            <a:xfrm>
              <a:off x="7297365" y="4420964"/>
              <a:ext cx="2532380" cy="455930"/>
            </a:xfrm>
            <a:custGeom>
              <a:avLst/>
              <a:gdLst/>
              <a:ahLst/>
              <a:cxnLst/>
              <a:rect l="l" t="t" r="r" b="b"/>
              <a:pathLst>
                <a:path w="2532379" h="455929">
                  <a:moveTo>
                    <a:pt x="2304284" y="455789"/>
                  </a:moveTo>
                  <a:lnTo>
                    <a:pt x="227878" y="455789"/>
                  </a:lnTo>
                  <a:lnTo>
                    <a:pt x="216698" y="455515"/>
                  </a:lnTo>
                  <a:lnTo>
                    <a:pt x="172506" y="448957"/>
                  </a:lnTo>
                  <a:lnTo>
                    <a:pt x="130443" y="433904"/>
                  </a:lnTo>
                  <a:lnTo>
                    <a:pt x="92125" y="410933"/>
                  </a:lnTo>
                  <a:lnTo>
                    <a:pt x="59025" y="380930"/>
                  </a:lnTo>
                  <a:lnTo>
                    <a:pt x="32413" y="345044"/>
                  </a:lnTo>
                  <a:lnTo>
                    <a:pt x="13314" y="304657"/>
                  </a:lnTo>
                  <a:lnTo>
                    <a:pt x="2461" y="261320"/>
                  </a:lnTo>
                  <a:lnTo>
                    <a:pt x="0" y="227909"/>
                  </a:lnTo>
                  <a:lnTo>
                    <a:pt x="272" y="216698"/>
                  </a:lnTo>
                  <a:lnTo>
                    <a:pt x="6830" y="172506"/>
                  </a:lnTo>
                  <a:lnTo>
                    <a:pt x="21884" y="130443"/>
                  </a:lnTo>
                  <a:lnTo>
                    <a:pt x="44854" y="92125"/>
                  </a:lnTo>
                  <a:lnTo>
                    <a:pt x="74858" y="59025"/>
                  </a:lnTo>
                  <a:lnTo>
                    <a:pt x="110743" y="32414"/>
                  </a:lnTo>
                  <a:lnTo>
                    <a:pt x="151130" y="13315"/>
                  </a:lnTo>
                  <a:lnTo>
                    <a:pt x="194467" y="2462"/>
                  </a:lnTo>
                  <a:lnTo>
                    <a:pt x="227894" y="0"/>
                  </a:lnTo>
                  <a:lnTo>
                    <a:pt x="2304268" y="0"/>
                  </a:lnTo>
                  <a:lnTo>
                    <a:pt x="2348728" y="4378"/>
                  </a:lnTo>
                  <a:lnTo>
                    <a:pt x="2391479" y="17347"/>
                  </a:lnTo>
                  <a:lnTo>
                    <a:pt x="2430879" y="38406"/>
                  </a:lnTo>
                  <a:lnTo>
                    <a:pt x="2465414" y="66748"/>
                  </a:lnTo>
                  <a:lnTo>
                    <a:pt x="2493755" y="101282"/>
                  </a:lnTo>
                  <a:lnTo>
                    <a:pt x="2514815" y="140682"/>
                  </a:lnTo>
                  <a:lnTo>
                    <a:pt x="2527785" y="183434"/>
                  </a:lnTo>
                  <a:lnTo>
                    <a:pt x="2532163" y="227909"/>
                  </a:lnTo>
                  <a:lnTo>
                    <a:pt x="2531890" y="239090"/>
                  </a:lnTo>
                  <a:lnTo>
                    <a:pt x="2525331" y="283281"/>
                  </a:lnTo>
                  <a:lnTo>
                    <a:pt x="2510277" y="325344"/>
                  </a:lnTo>
                  <a:lnTo>
                    <a:pt x="2487308" y="363662"/>
                  </a:lnTo>
                  <a:lnTo>
                    <a:pt x="2457304" y="396763"/>
                  </a:lnTo>
                  <a:lnTo>
                    <a:pt x="2421419" y="423374"/>
                  </a:lnTo>
                  <a:lnTo>
                    <a:pt x="2381032" y="442473"/>
                  </a:lnTo>
                  <a:lnTo>
                    <a:pt x="2337694" y="453325"/>
                  </a:lnTo>
                  <a:lnTo>
                    <a:pt x="2304284" y="455789"/>
                  </a:lnTo>
                  <a:close/>
                </a:path>
              </a:pathLst>
            </a:custGeom>
            <a:grpFill/>
          </p:spPr>
          <p:txBody>
            <a:bodyPr wrap="square" lIns="0" tIns="0" rIns="0" bIns="0" rtlCol="0"/>
            <a:lstStyle/>
            <a:p>
              <a:endParaRPr sz="1200"/>
            </a:p>
          </p:txBody>
        </p:sp>
        <p:sp>
          <p:nvSpPr>
            <p:cNvPr id="38" name="object 32">
              <a:extLst>
                <a:ext uri="{FF2B5EF4-FFF2-40B4-BE49-F238E27FC236}">
                  <a16:creationId xmlns:a16="http://schemas.microsoft.com/office/drawing/2014/main" id="{6F6F4E94-4689-F43E-2C41-0FD60AC214A0}"/>
                </a:ext>
              </a:extLst>
            </p:cNvPr>
            <p:cNvSpPr/>
            <p:nvPr/>
          </p:nvSpPr>
          <p:spPr>
            <a:xfrm>
              <a:off x="7297365" y="4420964"/>
              <a:ext cx="2286635" cy="455930"/>
            </a:xfrm>
            <a:custGeom>
              <a:avLst/>
              <a:gdLst/>
              <a:ahLst/>
              <a:cxnLst/>
              <a:rect l="l" t="t" r="r" b="b"/>
              <a:pathLst>
                <a:path w="2286634" h="455929">
                  <a:moveTo>
                    <a:pt x="2058664" y="455789"/>
                  </a:moveTo>
                  <a:lnTo>
                    <a:pt x="227878" y="455789"/>
                  </a:lnTo>
                  <a:lnTo>
                    <a:pt x="216698" y="455515"/>
                  </a:lnTo>
                  <a:lnTo>
                    <a:pt x="172506" y="448957"/>
                  </a:lnTo>
                  <a:lnTo>
                    <a:pt x="130443" y="433904"/>
                  </a:lnTo>
                  <a:lnTo>
                    <a:pt x="92125" y="410933"/>
                  </a:lnTo>
                  <a:lnTo>
                    <a:pt x="59025" y="380930"/>
                  </a:lnTo>
                  <a:lnTo>
                    <a:pt x="32413" y="345044"/>
                  </a:lnTo>
                  <a:lnTo>
                    <a:pt x="13314" y="304657"/>
                  </a:lnTo>
                  <a:lnTo>
                    <a:pt x="2461" y="261320"/>
                  </a:lnTo>
                  <a:lnTo>
                    <a:pt x="0" y="227909"/>
                  </a:lnTo>
                  <a:lnTo>
                    <a:pt x="272" y="216698"/>
                  </a:lnTo>
                  <a:lnTo>
                    <a:pt x="6830" y="172506"/>
                  </a:lnTo>
                  <a:lnTo>
                    <a:pt x="21884" y="130443"/>
                  </a:lnTo>
                  <a:lnTo>
                    <a:pt x="44854" y="92125"/>
                  </a:lnTo>
                  <a:lnTo>
                    <a:pt x="74858" y="59025"/>
                  </a:lnTo>
                  <a:lnTo>
                    <a:pt x="110743" y="32414"/>
                  </a:lnTo>
                  <a:lnTo>
                    <a:pt x="151130" y="13315"/>
                  </a:lnTo>
                  <a:lnTo>
                    <a:pt x="194467" y="2462"/>
                  </a:lnTo>
                  <a:lnTo>
                    <a:pt x="227894" y="0"/>
                  </a:lnTo>
                  <a:lnTo>
                    <a:pt x="2058648" y="0"/>
                  </a:lnTo>
                  <a:lnTo>
                    <a:pt x="2103107" y="4378"/>
                  </a:lnTo>
                  <a:lnTo>
                    <a:pt x="2145858" y="17347"/>
                  </a:lnTo>
                  <a:lnTo>
                    <a:pt x="2185259" y="38406"/>
                  </a:lnTo>
                  <a:lnTo>
                    <a:pt x="2219794" y="66748"/>
                  </a:lnTo>
                  <a:lnTo>
                    <a:pt x="2248135" y="101282"/>
                  </a:lnTo>
                  <a:lnTo>
                    <a:pt x="2269195" y="140682"/>
                  </a:lnTo>
                  <a:lnTo>
                    <a:pt x="2282164" y="183434"/>
                  </a:lnTo>
                  <a:lnTo>
                    <a:pt x="2286543" y="227909"/>
                  </a:lnTo>
                  <a:lnTo>
                    <a:pt x="2286270" y="239090"/>
                  </a:lnTo>
                  <a:lnTo>
                    <a:pt x="2279712" y="283281"/>
                  </a:lnTo>
                  <a:lnTo>
                    <a:pt x="2264657" y="325344"/>
                  </a:lnTo>
                  <a:lnTo>
                    <a:pt x="2241688" y="363662"/>
                  </a:lnTo>
                  <a:lnTo>
                    <a:pt x="2211683" y="396763"/>
                  </a:lnTo>
                  <a:lnTo>
                    <a:pt x="2175798" y="423374"/>
                  </a:lnTo>
                  <a:lnTo>
                    <a:pt x="2135410" y="442473"/>
                  </a:lnTo>
                  <a:lnTo>
                    <a:pt x="2092074" y="453325"/>
                  </a:lnTo>
                  <a:lnTo>
                    <a:pt x="2058664" y="455789"/>
                  </a:lnTo>
                  <a:close/>
                </a:path>
              </a:pathLst>
            </a:custGeom>
            <a:grpFill/>
          </p:spPr>
          <p:txBody>
            <a:bodyPr wrap="square" lIns="0" tIns="0" rIns="0" bIns="0" rtlCol="0"/>
            <a:lstStyle/>
            <a:p>
              <a:endParaRPr sz="1200"/>
            </a:p>
          </p:txBody>
        </p:sp>
      </p:grpSp>
      <p:sp>
        <p:nvSpPr>
          <p:cNvPr id="39" name="object 33">
            <a:extLst>
              <a:ext uri="{FF2B5EF4-FFF2-40B4-BE49-F238E27FC236}">
                <a16:creationId xmlns:a16="http://schemas.microsoft.com/office/drawing/2014/main" id="{4234E133-D101-9D5A-629D-EA95750120B2}"/>
              </a:ext>
            </a:extLst>
          </p:cNvPr>
          <p:cNvSpPr txBox="1"/>
          <p:nvPr/>
        </p:nvSpPr>
        <p:spPr>
          <a:xfrm>
            <a:off x="2899481" y="2925260"/>
            <a:ext cx="789093"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885</a:t>
            </a:r>
            <a:r>
              <a:rPr sz="1933" b="1" spc="20" dirty="0">
                <a:solidFill>
                  <a:srgbClr val="FFFFFF"/>
                </a:solidFill>
                <a:latin typeface="Arial"/>
                <a:cs typeface="Arial"/>
              </a:rPr>
              <a:t>,</a:t>
            </a:r>
            <a:r>
              <a:rPr sz="1933" b="1" spc="23" dirty="0">
                <a:solidFill>
                  <a:srgbClr val="FFFFFF"/>
                </a:solidFill>
                <a:latin typeface="Arial"/>
                <a:cs typeface="Arial"/>
              </a:rPr>
              <a:t>8</a:t>
            </a:r>
            <a:r>
              <a:rPr sz="1933" b="1" spc="27" dirty="0">
                <a:solidFill>
                  <a:srgbClr val="FFFFFF"/>
                </a:solidFill>
                <a:latin typeface="Arial"/>
                <a:cs typeface="Arial"/>
              </a:rPr>
              <a:t>3</a:t>
            </a:r>
            <a:endParaRPr sz="1933" dirty="0">
              <a:latin typeface="Arial"/>
              <a:cs typeface="Arial"/>
            </a:endParaRPr>
          </a:p>
        </p:txBody>
      </p:sp>
      <p:grpSp>
        <p:nvGrpSpPr>
          <p:cNvPr id="40" name="object 34">
            <a:extLst>
              <a:ext uri="{FF2B5EF4-FFF2-40B4-BE49-F238E27FC236}">
                <a16:creationId xmlns:a16="http://schemas.microsoft.com/office/drawing/2014/main" id="{310BC99E-98E8-8115-C554-D14E2897BB96}"/>
              </a:ext>
            </a:extLst>
          </p:cNvPr>
          <p:cNvGrpSpPr/>
          <p:nvPr/>
        </p:nvGrpSpPr>
        <p:grpSpPr>
          <a:xfrm>
            <a:off x="6436217" y="2966422"/>
            <a:ext cx="1688253" cy="303953"/>
            <a:chOff x="10457006" y="4413414"/>
            <a:chExt cx="2532380" cy="455930"/>
          </a:xfrm>
          <a:solidFill>
            <a:srgbClr val="5F83FD"/>
          </a:solidFill>
        </p:grpSpPr>
        <p:sp>
          <p:nvSpPr>
            <p:cNvPr id="41" name="object 35">
              <a:extLst>
                <a:ext uri="{FF2B5EF4-FFF2-40B4-BE49-F238E27FC236}">
                  <a16:creationId xmlns:a16="http://schemas.microsoft.com/office/drawing/2014/main" id="{FF268842-E4EF-C48E-C2A6-7C94BC2D2911}"/>
                </a:ext>
              </a:extLst>
            </p:cNvPr>
            <p:cNvSpPr/>
            <p:nvPr/>
          </p:nvSpPr>
          <p:spPr>
            <a:xfrm>
              <a:off x="10457006" y="4413414"/>
              <a:ext cx="2532380" cy="455930"/>
            </a:xfrm>
            <a:custGeom>
              <a:avLst/>
              <a:gdLst/>
              <a:ahLst/>
              <a:cxnLst/>
              <a:rect l="l" t="t" r="r" b="b"/>
              <a:pathLst>
                <a:path w="2532379" h="455929">
                  <a:moveTo>
                    <a:pt x="2304281" y="455789"/>
                  </a:moveTo>
                  <a:lnTo>
                    <a:pt x="227881" y="455789"/>
                  </a:lnTo>
                  <a:lnTo>
                    <a:pt x="216698" y="455515"/>
                  </a:lnTo>
                  <a:lnTo>
                    <a:pt x="172505" y="448957"/>
                  </a:lnTo>
                  <a:lnTo>
                    <a:pt x="130442" y="433903"/>
                  </a:lnTo>
                  <a:lnTo>
                    <a:pt x="92123" y="410933"/>
                  </a:lnTo>
                  <a:lnTo>
                    <a:pt x="59023" y="380930"/>
                  </a:lnTo>
                  <a:lnTo>
                    <a:pt x="32412" y="345044"/>
                  </a:lnTo>
                  <a:lnTo>
                    <a:pt x="13314" y="304657"/>
                  </a:lnTo>
                  <a:lnTo>
                    <a:pt x="2462" y="261320"/>
                  </a:lnTo>
                  <a:lnTo>
                    <a:pt x="0" y="227915"/>
                  </a:lnTo>
                  <a:lnTo>
                    <a:pt x="273" y="216698"/>
                  </a:lnTo>
                  <a:lnTo>
                    <a:pt x="6830" y="172507"/>
                  </a:lnTo>
                  <a:lnTo>
                    <a:pt x="21883" y="130443"/>
                  </a:lnTo>
                  <a:lnTo>
                    <a:pt x="44853" y="92125"/>
                  </a:lnTo>
                  <a:lnTo>
                    <a:pt x="74856" y="59025"/>
                  </a:lnTo>
                  <a:lnTo>
                    <a:pt x="110741" y="32414"/>
                  </a:lnTo>
                  <a:lnTo>
                    <a:pt x="151129" y="13315"/>
                  </a:lnTo>
                  <a:lnTo>
                    <a:pt x="194468" y="2462"/>
                  </a:lnTo>
                  <a:lnTo>
                    <a:pt x="227894" y="0"/>
                  </a:lnTo>
                  <a:lnTo>
                    <a:pt x="2304268" y="0"/>
                  </a:lnTo>
                  <a:lnTo>
                    <a:pt x="2348728" y="4378"/>
                  </a:lnTo>
                  <a:lnTo>
                    <a:pt x="2391477" y="17347"/>
                  </a:lnTo>
                  <a:lnTo>
                    <a:pt x="2430876" y="38406"/>
                  </a:lnTo>
                  <a:lnTo>
                    <a:pt x="2465412" y="66748"/>
                  </a:lnTo>
                  <a:lnTo>
                    <a:pt x="2493754" y="101282"/>
                  </a:lnTo>
                  <a:lnTo>
                    <a:pt x="2514814" y="140682"/>
                  </a:lnTo>
                  <a:lnTo>
                    <a:pt x="2527783" y="183434"/>
                  </a:lnTo>
                  <a:lnTo>
                    <a:pt x="2532162" y="227915"/>
                  </a:lnTo>
                  <a:lnTo>
                    <a:pt x="2531888" y="239090"/>
                  </a:lnTo>
                  <a:lnTo>
                    <a:pt x="2525331" y="283282"/>
                  </a:lnTo>
                  <a:lnTo>
                    <a:pt x="2510277" y="325344"/>
                  </a:lnTo>
                  <a:lnTo>
                    <a:pt x="2487307" y="363662"/>
                  </a:lnTo>
                  <a:lnTo>
                    <a:pt x="2457304" y="396763"/>
                  </a:lnTo>
                  <a:lnTo>
                    <a:pt x="2421418" y="423373"/>
                  </a:lnTo>
                  <a:lnTo>
                    <a:pt x="2381030" y="442473"/>
                  </a:lnTo>
                  <a:lnTo>
                    <a:pt x="2337693" y="453325"/>
                  </a:lnTo>
                  <a:lnTo>
                    <a:pt x="2304281" y="455789"/>
                  </a:lnTo>
                  <a:close/>
                </a:path>
              </a:pathLst>
            </a:custGeom>
            <a:grpFill/>
          </p:spPr>
          <p:txBody>
            <a:bodyPr wrap="square" lIns="0" tIns="0" rIns="0" bIns="0" rtlCol="0"/>
            <a:lstStyle/>
            <a:p>
              <a:endParaRPr sz="1200"/>
            </a:p>
          </p:txBody>
        </p:sp>
        <p:sp>
          <p:nvSpPr>
            <p:cNvPr id="42" name="object 36">
              <a:extLst>
                <a:ext uri="{FF2B5EF4-FFF2-40B4-BE49-F238E27FC236}">
                  <a16:creationId xmlns:a16="http://schemas.microsoft.com/office/drawing/2014/main" id="{E4BAA617-6F56-E34C-ACA4-FC9013B6174C}"/>
                </a:ext>
              </a:extLst>
            </p:cNvPr>
            <p:cNvSpPr/>
            <p:nvPr/>
          </p:nvSpPr>
          <p:spPr>
            <a:xfrm>
              <a:off x="10457006" y="4413414"/>
              <a:ext cx="2155825" cy="455930"/>
            </a:xfrm>
            <a:custGeom>
              <a:avLst/>
              <a:gdLst/>
              <a:ahLst/>
              <a:cxnLst/>
              <a:rect l="l" t="t" r="r" b="b"/>
              <a:pathLst>
                <a:path w="2155825" h="455929">
                  <a:moveTo>
                    <a:pt x="1927495" y="455789"/>
                  </a:moveTo>
                  <a:lnTo>
                    <a:pt x="227881" y="455789"/>
                  </a:lnTo>
                  <a:lnTo>
                    <a:pt x="216698" y="455515"/>
                  </a:lnTo>
                  <a:lnTo>
                    <a:pt x="172505" y="448957"/>
                  </a:lnTo>
                  <a:lnTo>
                    <a:pt x="130442" y="433903"/>
                  </a:lnTo>
                  <a:lnTo>
                    <a:pt x="92123" y="410933"/>
                  </a:lnTo>
                  <a:lnTo>
                    <a:pt x="59023" y="380930"/>
                  </a:lnTo>
                  <a:lnTo>
                    <a:pt x="32412" y="345044"/>
                  </a:lnTo>
                  <a:lnTo>
                    <a:pt x="13314" y="304657"/>
                  </a:lnTo>
                  <a:lnTo>
                    <a:pt x="2462" y="261320"/>
                  </a:lnTo>
                  <a:lnTo>
                    <a:pt x="0" y="227915"/>
                  </a:lnTo>
                  <a:lnTo>
                    <a:pt x="273" y="216698"/>
                  </a:lnTo>
                  <a:lnTo>
                    <a:pt x="6830" y="172507"/>
                  </a:lnTo>
                  <a:lnTo>
                    <a:pt x="21883" y="130443"/>
                  </a:lnTo>
                  <a:lnTo>
                    <a:pt x="44853" y="92125"/>
                  </a:lnTo>
                  <a:lnTo>
                    <a:pt x="74856" y="59025"/>
                  </a:lnTo>
                  <a:lnTo>
                    <a:pt x="110741" y="32414"/>
                  </a:lnTo>
                  <a:lnTo>
                    <a:pt x="151129" y="13315"/>
                  </a:lnTo>
                  <a:lnTo>
                    <a:pt x="194468" y="2462"/>
                  </a:lnTo>
                  <a:lnTo>
                    <a:pt x="227894" y="0"/>
                  </a:lnTo>
                  <a:lnTo>
                    <a:pt x="1927482" y="0"/>
                  </a:lnTo>
                  <a:lnTo>
                    <a:pt x="1971943" y="4378"/>
                  </a:lnTo>
                  <a:lnTo>
                    <a:pt x="2014693" y="17347"/>
                  </a:lnTo>
                  <a:lnTo>
                    <a:pt x="2054093" y="38406"/>
                  </a:lnTo>
                  <a:lnTo>
                    <a:pt x="2088628" y="66748"/>
                  </a:lnTo>
                  <a:lnTo>
                    <a:pt x="2116970" y="101282"/>
                  </a:lnTo>
                  <a:lnTo>
                    <a:pt x="2138029" y="140682"/>
                  </a:lnTo>
                  <a:lnTo>
                    <a:pt x="2150998" y="183434"/>
                  </a:lnTo>
                  <a:lnTo>
                    <a:pt x="2155377" y="227874"/>
                  </a:lnTo>
                  <a:lnTo>
                    <a:pt x="2155103" y="239090"/>
                  </a:lnTo>
                  <a:lnTo>
                    <a:pt x="2148545" y="283282"/>
                  </a:lnTo>
                  <a:lnTo>
                    <a:pt x="2133492" y="325344"/>
                  </a:lnTo>
                  <a:lnTo>
                    <a:pt x="2110522" y="363662"/>
                  </a:lnTo>
                  <a:lnTo>
                    <a:pt x="2080519" y="396763"/>
                  </a:lnTo>
                  <a:lnTo>
                    <a:pt x="2044632" y="423373"/>
                  </a:lnTo>
                  <a:lnTo>
                    <a:pt x="2004244" y="442473"/>
                  </a:lnTo>
                  <a:lnTo>
                    <a:pt x="1960908" y="453325"/>
                  </a:lnTo>
                  <a:lnTo>
                    <a:pt x="1927495" y="455789"/>
                  </a:lnTo>
                  <a:close/>
                </a:path>
              </a:pathLst>
            </a:custGeom>
            <a:grpFill/>
          </p:spPr>
          <p:txBody>
            <a:bodyPr wrap="square" lIns="0" tIns="0" rIns="0" bIns="0" rtlCol="0"/>
            <a:lstStyle/>
            <a:p>
              <a:endParaRPr sz="1200"/>
            </a:p>
          </p:txBody>
        </p:sp>
      </p:grpSp>
      <p:sp>
        <p:nvSpPr>
          <p:cNvPr id="43" name="object 37">
            <a:extLst>
              <a:ext uri="{FF2B5EF4-FFF2-40B4-BE49-F238E27FC236}">
                <a16:creationId xmlns:a16="http://schemas.microsoft.com/office/drawing/2014/main" id="{B6BD4F88-D0B1-13D3-06EA-C3CC3B5E9D81}"/>
              </a:ext>
            </a:extLst>
          </p:cNvPr>
          <p:cNvSpPr txBox="1"/>
          <p:nvPr/>
        </p:nvSpPr>
        <p:spPr>
          <a:xfrm>
            <a:off x="6873429" y="2933053"/>
            <a:ext cx="68834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736</a:t>
            </a:r>
            <a:r>
              <a:rPr sz="2033" b="1" spc="27" dirty="0">
                <a:solidFill>
                  <a:srgbClr val="FFFFFF"/>
                </a:solidFill>
                <a:latin typeface="Arial"/>
                <a:cs typeface="Arial"/>
              </a:rPr>
              <a:t>,</a:t>
            </a:r>
            <a:r>
              <a:rPr sz="2033" b="1" spc="40" dirty="0">
                <a:solidFill>
                  <a:srgbClr val="FFFFFF"/>
                </a:solidFill>
                <a:latin typeface="Arial"/>
                <a:cs typeface="Arial"/>
              </a:rPr>
              <a:t>3</a:t>
            </a:r>
            <a:endParaRPr sz="2033">
              <a:latin typeface="Arial"/>
              <a:cs typeface="Arial"/>
            </a:endParaRPr>
          </a:p>
        </p:txBody>
      </p:sp>
      <p:grpSp>
        <p:nvGrpSpPr>
          <p:cNvPr id="44" name="object 38">
            <a:extLst>
              <a:ext uri="{FF2B5EF4-FFF2-40B4-BE49-F238E27FC236}">
                <a16:creationId xmlns:a16="http://schemas.microsoft.com/office/drawing/2014/main" id="{0DB1F3D2-6F17-0F32-168A-5690C96ABC54}"/>
              </a:ext>
            </a:extLst>
          </p:cNvPr>
          <p:cNvGrpSpPr/>
          <p:nvPr/>
        </p:nvGrpSpPr>
        <p:grpSpPr>
          <a:xfrm>
            <a:off x="8389498" y="2960664"/>
            <a:ext cx="1688253" cy="303953"/>
            <a:chOff x="13522571" y="4405864"/>
            <a:chExt cx="2532380" cy="455930"/>
          </a:xfrm>
          <a:solidFill>
            <a:srgbClr val="5F83FD"/>
          </a:solidFill>
        </p:grpSpPr>
        <p:sp>
          <p:nvSpPr>
            <p:cNvPr id="45" name="object 39">
              <a:extLst>
                <a:ext uri="{FF2B5EF4-FFF2-40B4-BE49-F238E27FC236}">
                  <a16:creationId xmlns:a16="http://schemas.microsoft.com/office/drawing/2014/main" id="{02584FEF-93CE-ED4F-A5B6-90E37AD1CDB2}"/>
                </a:ext>
              </a:extLst>
            </p:cNvPr>
            <p:cNvSpPr/>
            <p:nvPr/>
          </p:nvSpPr>
          <p:spPr>
            <a:xfrm>
              <a:off x="13522572" y="4405864"/>
              <a:ext cx="2532380" cy="455930"/>
            </a:xfrm>
            <a:custGeom>
              <a:avLst/>
              <a:gdLst/>
              <a:ahLst/>
              <a:cxnLst/>
              <a:rect l="l" t="t" r="r" b="b"/>
              <a:pathLst>
                <a:path w="2532380" h="455929">
                  <a:moveTo>
                    <a:pt x="2304278" y="455789"/>
                  </a:moveTo>
                  <a:lnTo>
                    <a:pt x="227884" y="455789"/>
                  </a:lnTo>
                  <a:lnTo>
                    <a:pt x="216697" y="455515"/>
                  </a:lnTo>
                  <a:lnTo>
                    <a:pt x="172504" y="448957"/>
                  </a:lnTo>
                  <a:lnTo>
                    <a:pt x="130439" y="433904"/>
                  </a:lnTo>
                  <a:lnTo>
                    <a:pt x="92122" y="410934"/>
                  </a:lnTo>
                  <a:lnTo>
                    <a:pt x="59024" y="380930"/>
                  </a:lnTo>
                  <a:lnTo>
                    <a:pt x="32411" y="345044"/>
                  </a:lnTo>
                  <a:lnTo>
                    <a:pt x="13312" y="304657"/>
                  </a:lnTo>
                  <a:lnTo>
                    <a:pt x="2460" y="261320"/>
                  </a:lnTo>
                  <a:lnTo>
                    <a:pt x="0" y="227861"/>
                  </a:lnTo>
                  <a:lnTo>
                    <a:pt x="272" y="216698"/>
                  </a:lnTo>
                  <a:lnTo>
                    <a:pt x="6828" y="172507"/>
                  </a:lnTo>
                  <a:lnTo>
                    <a:pt x="21881" y="130443"/>
                  </a:lnTo>
                  <a:lnTo>
                    <a:pt x="44853" y="92125"/>
                  </a:lnTo>
                  <a:lnTo>
                    <a:pt x="74857" y="59025"/>
                  </a:lnTo>
                  <a:lnTo>
                    <a:pt x="110739" y="32414"/>
                  </a:lnTo>
                  <a:lnTo>
                    <a:pt x="151127" y="13315"/>
                  </a:lnTo>
                  <a:lnTo>
                    <a:pt x="194466" y="2462"/>
                  </a:lnTo>
                  <a:lnTo>
                    <a:pt x="2304269" y="0"/>
                  </a:lnTo>
                  <a:lnTo>
                    <a:pt x="2315464" y="273"/>
                  </a:lnTo>
                  <a:lnTo>
                    <a:pt x="2359655" y="6831"/>
                  </a:lnTo>
                  <a:lnTo>
                    <a:pt x="2401718" y="21884"/>
                  </a:lnTo>
                  <a:lnTo>
                    <a:pt x="2440037" y="44854"/>
                  </a:lnTo>
                  <a:lnTo>
                    <a:pt x="2473138" y="74858"/>
                  </a:lnTo>
                  <a:lnTo>
                    <a:pt x="2499750" y="110743"/>
                  </a:lnTo>
                  <a:lnTo>
                    <a:pt x="2518847" y="151131"/>
                  </a:lnTo>
                  <a:lnTo>
                    <a:pt x="2529699" y="194469"/>
                  </a:lnTo>
                  <a:lnTo>
                    <a:pt x="2532162" y="227894"/>
                  </a:lnTo>
                  <a:lnTo>
                    <a:pt x="2531890" y="239090"/>
                  </a:lnTo>
                  <a:lnTo>
                    <a:pt x="2525330" y="283282"/>
                  </a:lnTo>
                  <a:lnTo>
                    <a:pt x="2510277" y="325344"/>
                  </a:lnTo>
                  <a:lnTo>
                    <a:pt x="2487307" y="363663"/>
                  </a:lnTo>
                  <a:lnTo>
                    <a:pt x="2457302" y="396763"/>
                  </a:lnTo>
                  <a:lnTo>
                    <a:pt x="2421416" y="423374"/>
                  </a:lnTo>
                  <a:lnTo>
                    <a:pt x="2381031" y="442473"/>
                  </a:lnTo>
                  <a:lnTo>
                    <a:pt x="2337692" y="453326"/>
                  </a:lnTo>
                  <a:lnTo>
                    <a:pt x="2304278" y="455789"/>
                  </a:lnTo>
                  <a:close/>
                </a:path>
              </a:pathLst>
            </a:custGeom>
            <a:grpFill/>
          </p:spPr>
          <p:txBody>
            <a:bodyPr wrap="square" lIns="0" tIns="0" rIns="0" bIns="0" rtlCol="0"/>
            <a:lstStyle/>
            <a:p>
              <a:endParaRPr sz="1200"/>
            </a:p>
          </p:txBody>
        </p:sp>
        <p:sp>
          <p:nvSpPr>
            <p:cNvPr id="46" name="object 40">
              <a:extLst>
                <a:ext uri="{FF2B5EF4-FFF2-40B4-BE49-F238E27FC236}">
                  <a16:creationId xmlns:a16="http://schemas.microsoft.com/office/drawing/2014/main" id="{94ACA1D9-C2EB-CFA5-4C6D-FDF19DF85650}"/>
                </a:ext>
              </a:extLst>
            </p:cNvPr>
            <p:cNvSpPr/>
            <p:nvPr/>
          </p:nvSpPr>
          <p:spPr>
            <a:xfrm>
              <a:off x="13522571" y="4405864"/>
              <a:ext cx="2208530" cy="455930"/>
            </a:xfrm>
            <a:custGeom>
              <a:avLst/>
              <a:gdLst/>
              <a:ahLst/>
              <a:cxnLst/>
              <a:rect l="l" t="t" r="r" b="b"/>
              <a:pathLst>
                <a:path w="2208530" h="455929">
                  <a:moveTo>
                    <a:pt x="1980161" y="455789"/>
                  </a:moveTo>
                  <a:lnTo>
                    <a:pt x="227885" y="455789"/>
                  </a:lnTo>
                  <a:lnTo>
                    <a:pt x="216698" y="455515"/>
                  </a:lnTo>
                  <a:lnTo>
                    <a:pt x="172505" y="448957"/>
                  </a:lnTo>
                  <a:lnTo>
                    <a:pt x="130440" y="433904"/>
                  </a:lnTo>
                  <a:lnTo>
                    <a:pt x="92122" y="410934"/>
                  </a:lnTo>
                  <a:lnTo>
                    <a:pt x="59025" y="380930"/>
                  </a:lnTo>
                  <a:lnTo>
                    <a:pt x="32412" y="345044"/>
                  </a:lnTo>
                  <a:lnTo>
                    <a:pt x="13313" y="304657"/>
                  </a:lnTo>
                  <a:lnTo>
                    <a:pt x="2461" y="261320"/>
                  </a:lnTo>
                  <a:lnTo>
                    <a:pt x="0" y="227894"/>
                  </a:lnTo>
                  <a:lnTo>
                    <a:pt x="273" y="216698"/>
                  </a:lnTo>
                  <a:lnTo>
                    <a:pt x="6829" y="172507"/>
                  </a:lnTo>
                  <a:lnTo>
                    <a:pt x="21882" y="130443"/>
                  </a:lnTo>
                  <a:lnTo>
                    <a:pt x="44854" y="92125"/>
                  </a:lnTo>
                  <a:lnTo>
                    <a:pt x="74857" y="59025"/>
                  </a:lnTo>
                  <a:lnTo>
                    <a:pt x="110740" y="32414"/>
                  </a:lnTo>
                  <a:lnTo>
                    <a:pt x="151128" y="13315"/>
                  </a:lnTo>
                  <a:lnTo>
                    <a:pt x="194466" y="2462"/>
                  </a:lnTo>
                  <a:lnTo>
                    <a:pt x="1980152" y="0"/>
                  </a:lnTo>
                  <a:lnTo>
                    <a:pt x="1991347" y="273"/>
                  </a:lnTo>
                  <a:lnTo>
                    <a:pt x="2035537" y="6831"/>
                  </a:lnTo>
                  <a:lnTo>
                    <a:pt x="2077599" y="21884"/>
                  </a:lnTo>
                  <a:lnTo>
                    <a:pt x="2115918" y="44854"/>
                  </a:lnTo>
                  <a:lnTo>
                    <a:pt x="2149018" y="74858"/>
                  </a:lnTo>
                  <a:lnTo>
                    <a:pt x="2175629" y="110743"/>
                  </a:lnTo>
                  <a:lnTo>
                    <a:pt x="2194728" y="151131"/>
                  </a:lnTo>
                  <a:lnTo>
                    <a:pt x="2205581" y="194469"/>
                  </a:lnTo>
                  <a:lnTo>
                    <a:pt x="2208046" y="227894"/>
                  </a:lnTo>
                  <a:lnTo>
                    <a:pt x="2207772" y="239090"/>
                  </a:lnTo>
                  <a:lnTo>
                    <a:pt x="2201212" y="283282"/>
                  </a:lnTo>
                  <a:lnTo>
                    <a:pt x="2186158" y="325344"/>
                  </a:lnTo>
                  <a:lnTo>
                    <a:pt x="2163188" y="363663"/>
                  </a:lnTo>
                  <a:lnTo>
                    <a:pt x="2133185" y="396763"/>
                  </a:lnTo>
                  <a:lnTo>
                    <a:pt x="2097299" y="423374"/>
                  </a:lnTo>
                  <a:lnTo>
                    <a:pt x="2056912" y="442473"/>
                  </a:lnTo>
                  <a:lnTo>
                    <a:pt x="2013575" y="453326"/>
                  </a:lnTo>
                  <a:lnTo>
                    <a:pt x="1980161" y="455789"/>
                  </a:lnTo>
                  <a:close/>
                </a:path>
              </a:pathLst>
            </a:custGeom>
            <a:grpFill/>
          </p:spPr>
          <p:txBody>
            <a:bodyPr wrap="square" lIns="0" tIns="0" rIns="0" bIns="0" rtlCol="0"/>
            <a:lstStyle/>
            <a:p>
              <a:endParaRPr sz="1200"/>
            </a:p>
          </p:txBody>
        </p:sp>
      </p:grpSp>
      <p:sp>
        <p:nvSpPr>
          <p:cNvPr id="47" name="object 41">
            <a:extLst>
              <a:ext uri="{FF2B5EF4-FFF2-40B4-BE49-F238E27FC236}">
                <a16:creationId xmlns:a16="http://schemas.microsoft.com/office/drawing/2014/main" id="{2637F672-C766-ADC6-51FB-626DB3F75D68}"/>
              </a:ext>
            </a:extLst>
          </p:cNvPr>
          <p:cNvSpPr txBox="1"/>
          <p:nvPr/>
        </p:nvSpPr>
        <p:spPr>
          <a:xfrm>
            <a:off x="9001742" y="2940313"/>
            <a:ext cx="463973"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75</a:t>
            </a:r>
            <a:r>
              <a:rPr sz="2033" b="1" spc="40" dirty="0">
                <a:solidFill>
                  <a:srgbClr val="FFFFFF"/>
                </a:solidFill>
                <a:latin typeface="Arial"/>
                <a:cs typeface="Arial"/>
              </a:rPr>
              <a:t>4</a:t>
            </a:r>
            <a:endParaRPr sz="2033">
              <a:latin typeface="Arial"/>
              <a:cs typeface="Arial"/>
            </a:endParaRPr>
          </a:p>
        </p:txBody>
      </p:sp>
      <p:sp>
        <p:nvSpPr>
          <p:cNvPr id="48" name="object 42">
            <a:extLst>
              <a:ext uri="{FF2B5EF4-FFF2-40B4-BE49-F238E27FC236}">
                <a16:creationId xmlns:a16="http://schemas.microsoft.com/office/drawing/2014/main" id="{89EF52E9-5ABB-0DD9-4B28-B56FAC1E8E72}"/>
              </a:ext>
            </a:extLst>
          </p:cNvPr>
          <p:cNvSpPr txBox="1"/>
          <p:nvPr/>
        </p:nvSpPr>
        <p:spPr>
          <a:xfrm>
            <a:off x="3854773" y="3357231"/>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86</a:t>
            </a:r>
            <a:r>
              <a:rPr sz="1333" b="1" spc="17" dirty="0">
                <a:latin typeface="Arial"/>
                <a:cs typeface="Arial"/>
              </a:rPr>
              <a:t>5</a:t>
            </a:r>
            <a:endParaRPr sz="1333" dirty="0">
              <a:latin typeface="Arial"/>
              <a:cs typeface="Arial"/>
            </a:endParaRPr>
          </a:p>
        </p:txBody>
      </p:sp>
      <p:sp>
        <p:nvSpPr>
          <p:cNvPr id="49" name="object 43">
            <a:extLst>
              <a:ext uri="{FF2B5EF4-FFF2-40B4-BE49-F238E27FC236}">
                <a16:creationId xmlns:a16="http://schemas.microsoft.com/office/drawing/2014/main" id="{02956FCA-CB1B-E203-4231-495E156AA966}"/>
              </a:ext>
            </a:extLst>
          </p:cNvPr>
          <p:cNvSpPr txBox="1"/>
          <p:nvPr/>
        </p:nvSpPr>
        <p:spPr>
          <a:xfrm>
            <a:off x="5815141" y="3348151"/>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86</a:t>
            </a:r>
            <a:r>
              <a:rPr sz="1333" b="1" spc="17" dirty="0">
                <a:latin typeface="Arial"/>
                <a:cs typeface="Arial"/>
              </a:rPr>
              <a:t>5</a:t>
            </a:r>
            <a:endParaRPr sz="1333">
              <a:latin typeface="Arial"/>
              <a:cs typeface="Arial"/>
            </a:endParaRPr>
          </a:p>
        </p:txBody>
      </p:sp>
      <p:sp>
        <p:nvSpPr>
          <p:cNvPr id="50" name="object 44">
            <a:extLst>
              <a:ext uri="{FF2B5EF4-FFF2-40B4-BE49-F238E27FC236}">
                <a16:creationId xmlns:a16="http://schemas.microsoft.com/office/drawing/2014/main" id="{B734EF6C-BC9D-93C7-FE27-5AA9175316EA}"/>
              </a:ext>
            </a:extLst>
          </p:cNvPr>
          <p:cNvSpPr txBox="1"/>
          <p:nvPr/>
        </p:nvSpPr>
        <p:spPr>
          <a:xfrm>
            <a:off x="7850055" y="3345903"/>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86</a:t>
            </a:r>
            <a:r>
              <a:rPr sz="1333" b="1" spc="17" dirty="0">
                <a:latin typeface="Arial"/>
                <a:cs typeface="Arial"/>
              </a:rPr>
              <a:t>5</a:t>
            </a:r>
            <a:endParaRPr sz="1333" dirty="0">
              <a:latin typeface="Arial"/>
              <a:cs typeface="Arial"/>
            </a:endParaRPr>
          </a:p>
        </p:txBody>
      </p:sp>
      <p:sp>
        <p:nvSpPr>
          <p:cNvPr id="51" name="object 45">
            <a:extLst>
              <a:ext uri="{FF2B5EF4-FFF2-40B4-BE49-F238E27FC236}">
                <a16:creationId xmlns:a16="http://schemas.microsoft.com/office/drawing/2014/main" id="{5CFC5365-69E5-9987-FA7B-94FB65B38C67}"/>
              </a:ext>
            </a:extLst>
          </p:cNvPr>
          <p:cNvSpPr txBox="1"/>
          <p:nvPr/>
        </p:nvSpPr>
        <p:spPr>
          <a:xfrm>
            <a:off x="4987085" y="2929780"/>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781</a:t>
            </a:r>
            <a:r>
              <a:rPr sz="1933" b="1" spc="20" dirty="0">
                <a:solidFill>
                  <a:srgbClr val="FFFFFF"/>
                </a:solidFill>
                <a:latin typeface="Arial"/>
                <a:cs typeface="Arial"/>
              </a:rPr>
              <a:t>,</a:t>
            </a:r>
            <a:r>
              <a:rPr sz="1933" b="1" spc="27" dirty="0">
                <a:solidFill>
                  <a:srgbClr val="FFFFFF"/>
                </a:solidFill>
                <a:latin typeface="Arial"/>
                <a:cs typeface="Arial"/>
              </a:rPr>
              <a:t>1</a:t>
            </a:r>
            <a:endParaRPr sz="1933" dirty="0">
              <a:latin typeface="Arial"/>
              <a:cs typeface="Arial"/>
            </a:endParaRPr>
          </a:p>
        </p:txBody>
      </p:sp>
      <p:grpSp>
        <p:nvGrpSpPr>
          <p:cNvPr id="52" name="object 46">
            <a:extLst>
              <a:ext uri="{FF2B5EF4-FFF2-40B4-BE49-F238E27FC236}">
                <a16:creationId xmlns:a16="http://schemas.microsoft.com/office/drawing/2014/main" id="{6B8304DB-30DD-E394-0020-762C85534976}"/>
              </a:ext>
            </a:extLst>
          </p:cNvPr>
          <p:cNvGrpSpPr/>
          <p:nvPr/>
        </p:nvGrpSpPr>
        <p:grpSpPr>
          <a:xfrm>
            <a:off x="10422409" y="2212805"/>
            <a:ext cx="1145117" cy="206163"/>
            <a:chOff x="16400729" y="3369774"/>
            <a:chExt cx="1717675" cy="309245"/>
          </a:xfrm>
        </p:grpSpPr>
        <p:sp>
          <p:nvSpPr>
            <p:cNvPr id="53" name="object 47">
              <a:extLst>
                <a:ext uri="{FF2B5EF4-FFF2-40B4-BE49-F238E27FC236}">
                  <a16:creationId xmlns:a16="http://schemas.microsoft.com/office/drawing/2014/main" id="{9331F680-424C-36FD-C303-E5F6AD5C517F}"/>
                </a:ext>
              </a:extLst>
            </p:cNvPr>
            <p:cNvSpPr/>
            <p:nvPr/>
          </p:nvSpPr>
          <p:spPr>
            <a:xfrm>
              <a:off x="16400729" y="3369774"/>
              <a:ext cx="1717675" cy="309245"/>
            </a:xfrm>
            <a:custGeom>
              <a:avLst/>
              <a:gdLst/>
              <a:ahLst/>
              <a:cxnLst/>
              <a:rect l="l" t="t" r="r" b="b"/>
              <a:pathLst>
                <a:path w="1717675" h="309245">
                  <a:moveTo>
                    <a:pt x="1562606" y="309084"/>
                  </a:moveTo>
                  <a:lnTo>
                    <a:pt x="154533" y="309084"/>
                  </a:lnTo>
                  <a:lnTo>
                    <a:pt x="139318" y="308349"/>
                  </a:lnTo>
                  <a:lnTo>
                    <a:pt x="95398" y="297320"/>
                  </a:lnTo>
                  <a:lnTo>
                    <a:pt x="56547" y="274065"/>
                  </a:lnTo>
                  <a:lnTo>
                    <a:pt x="26017" y="240417"/>
                  </a:lnTo>
                  <a:lnTo>
                    <a:pt x="6614" y="199336"/>
                  </a:lnTo>
                  <a:lnTo>
                    <a:pt x="0" y="154539"/>
                  </a:lnTo>
                  <a:lnTo>
                    <a:pt x="734" y="139318"/>
                  </a:lnTo>
                  <a:lnTo>
                    <a:pt x="11761" y="95401"/>
                  </a:lnTo>
                  <a:lnTo>
                    <a:pt x="35017" y="56548"/>
                  </a:lnTo>
                  <a:lnTo>
                    <a:pt x="68665" y="26020"/>
                  </a:lnTo>
                  <a:lnTo>
                    <a:pt x="109746" y="6616"/>
                  </a:lnTo>
                  <a:lnTo>
                    <a:pt x="154542" y="0"/>
                  </a:lnTo>
                  <a:lnTo>
                    <a:pt x="1562596" y="0"/>
                  </a:lnTo>
                  <a:lnTo>
                    <a:pt x="1607389" y="6616"/>
                  </a:lnTo>
                  <a:lnTo>
                    <a:pt x="1648471" y="26020"/>
                  </a:lnTo>
                  <a:lnTo>
                    <a:pt x="1682119" y="56548"/>
                  </a:lnTo>
                  <a:lnTo>
                    <a:pt x="1705373" y="95401"/>
                  </a:lnTo>
                  <a:lnTo>
                    <a:pt x="1716402" y="139318"/>
                  </a:lnTo>
                  <a:lnTo>
                    <a:pt x="1717138" y="154542"/>
                  </a:lnTo>
                  <a:lnTo>
                    <a:pt x="1716402" y="169766"/>
                  </a:lnTo>
                  <a:lnTo>
                    <a:pt x="1705372" y="213682"/>
                  </a:lnTo>
                  <a:lnTo>
                    <a:pt x="1682117" y="252535"/>
                  </a:lnTo>
                  <a:lnTo>
                    <a:pt x="1648469" y="283063"/>
                  </a:lnTo>
                  <a:lnTo>
                    <a:pt x="1607389" y="302467"/>
                  </a:lnTo>
                  <a:lnTo>
                    <a:pt x="1562606" y="309084"/>
                  </a:lnTo>
                  <a:close/>
                </a:path>
              </a:pathLst>
            </a:custGeom>
            <a:solidFill>
              <a:srgbClr val="D9D9D9"/>
            </a:solidFill>
          </p:spPr>
          <p:txBody>
            <a:bodyPr wrap="square" lIns="0" tIns="0" rIns="0" bIns="0" rtlCol="0"/>
            <a:lstStyle/>
            <a:p>
              <a:endParaRPr sz="1200"/>
            </a:p>
          </p:txBody>
        </p:sp>
        <p:sp>
          <p:nvSpPr>
            <p:cNvPr id="54" name="object 48">
              <a:extLst>
                <a:ext uri="{FF2B5EF4-FFF2-40B4-BE49-F238E27FC236}">
                  <a16:creationId xmlns:a16="http://schemas.microsoft.com/office/drawing/2014/main" id="{F97772E6-8ADE-466E-29CC-7269734CD37F}"/>
                </a:ext>
              </a:extLst>
            </p:cNvPr>
            <p:cNvSpPr/>
            <p:nvPr/>
          </p:nvSpPr>
          <p:spPr>
            <a:xfrm>
              <a:off x="16400729" y="3369774"/>
              <a:ext cx="1717675" cy="309245"/>
            </a:xfrm>
            <a:custGeom>
              <a:avLst/>
              <a:gdLst/>
              <a:ahLst/>
              <a:cxnLst/>
              <a:rect l="l" t="t" r="r" b="b"/>
              <a:pathLst>
                <a:path w="1717675" h="309245">
                  <a:moveTo>
                    <a:pt x="1562606" y="309084"/>
                  </a:moveTo>
                  <a:lnTo>
                    <a:pt x="154533" y="309084"/>
                  </a:lnTo>
                  <a:lnTo>
                    <a:pt x="139318" y="308349"/>
                  </a:lnTo>
                  <a:lnTo>
                    <a:pt x="95398" y="297320"/>
                  </a:lnTo>
                  <a:lnTo>
                    <a:pt x="56547" y="274065"/>
                  </a:lnTo>
                  <a:lnTo>
                    <a:pt x="26017" y="240417"/>
                  </a:lnTo>
                  <a:lnTo>
                    <a:pt x="6614" y="199336"/>
                  </a:lnTo>
                  <a:lnTo>
                    <a:pt x="0" y="154539"/>
                  </a:lnTo>
                  <a:lnTo>
                    <a:pt x="734" y="139318"/>
                  </a:lnTo>
                  <a:lnTo>
                    <a:pt x="11761" y="95401"/>
                  </a:lnTo>
                  <a:lnTo>
                    <a:pt x="35017" y="56548"/>
                  </a:lnTo>
                  <a:lnTo>
                    <a:pt x="68665" y="26020"/>
                  </a:lnTo>
                  <a:lnTo>
                    <a:pt x="109746" y="6616"/>
                  </a:lnTo>
                  <a:lnTo>
                    <a:pt x="154542" y="0"/>
                  </a:lnTo>
                  <a:lnTo>
                    <a:pt x="1562596" y="0"/>
                  </a:lnTo>
                  <a:lnTo>
                    <a:pt x="1607389" y="6616"/>
                  </a:lnTo>
                  <a:lnTo>
                    <a:pt x="1648471" y="26020"/>
                  </a:lnTo>
                  <a:lnTo>
                    <a:pt x="1682119" y="56548"/>
                  </a:lnTo>
                  <a:lnTo>
                    <a:pt x="1705373" y="95401"/>
                  </a:lnTo>
                  <a:lnTo>
                    <a:pt x="1716402" y="139318"/>
                  </a:lnTo>
                  <a:lnTo>
                    <a:pt x="1717138" y="154542"/>
                  </a:lnTo>
                  <a:lnTo>
                    <a:pt x="1716402" y="169766"/>
                  </a:lnTo>
                  <a:lnTo>
                    <a:pt x="1705372" y="213682"/>
                  </a:lnTo>
                  <a:lnTo>
                    <a:pt x="1682117" y="252535"/>
                  </a:lnTo>
                  <a:lnTo>
                    <a:pt x="1648469" y="283063"/>
                  </a:lnTo>
                  <a:lnTo>
                    <a:pt x="1607389" y="302467"/>
                  </a:lnTo>
                  <a:lnTo>
                    <a:pt x="1562606" y="309084"/>
                  </a:lnTo>
                  <a:close/>
                </a:path>
              </a:pathLst>
            </a:custGeom>
            <a:solidFill>
              <a:srgbClr val="004AAC"/>
            </a:solidFill>
          </p:spPr>
          <p:txBody>
            <a:bodyPr wrap="square" lIns="0" tIns="0" rIns="0" bIns="0" rtlCol="0"/>
            <a:lstStyle/>
            <a:p>
              <a:endParaRPr sz="1200"/>
            </a:p>
          </p:txBody>
        </p:sp>
      </p:grpSp>
      <p:sp>
        <p:nvSpPr>
          <p:cNvPr id="55" name="object 49">
            <a:extLst>
              <a:ext uri="{FF2B5EF4-FFF2-40B4-BE49-F238E27FC236}">
                <a16:creationId xmlns:a16="http://schemas.microsoft.com/office/drawing/2014/main" id="{20EADD37-7E5E-184D-C45F-5BF7B55F5945}"/>
              </a:ext>
            </a:extLst>
          </p:cNvPr>
          <p:cNvSpPr txBox="1"/>
          <p:nvPr/>
        </p:nvSpPr>
        <p:spPr>
          <a:xfrm>
            <a:off x="10765077" y="2201786"/>
            <a:ext cx="459317" cy="213670"/>
          </a:xfrm>
          <a:prstGeom prst="rect">
            <a:avLst/>
          </a:prstGeom>
        </p:spPr>
        <p:txBody>
          <a:bodyPr vert="horz" wrap="square" lIns="0" tIns="8467" rIns="0" bIns="0" rtlCol="0">
            <a:spAutoFit/>
          </a:bodyPr>
          <a:lstStyle/>
          <a:p>
            <a:pPr marL="8467">
              <a:spcBef>
                <a:spcPts val="67"/>
              </a:spcBef>
            </a:pPr>
            <a:r>
              <a:rPr sz="1333" b="1" spc="13" dirty="0">
                <a:solidFill>
                  <a:srgbClr val="FFFFFF"/>
                </a:solidFill>
                <a:latin typeface="Arial"/>
                <a:cs typeface="Arial"/>
              </a:rPr>
              <a:t>100%</a:t>
            </a:r>
            <a:endParaRPr sz="1333" dirty="0">
              <a:latin typeface="Arial"/>
              <a:cs typeface="Arial"/>
            </a:endParaRPr>
          </a:p>
        </p:txBody>
      </p:sp>
      <p:grpSp>
        <p:nvGrpSpPr>
          <p:cNvPr id="56" name="object 50">
            <a:extLst>
              <a:ext uri="{FF2B5EF4-FFF2-40B4-BE49-F238E27FC236}">
                <a16:creationId xmlns:a16="http://schemas.microsoft.com/office/drawing/2014/main" id="{DDC2E30D-7E7E-F0CB-0BD5-B817A5B75C0E}"/>
              </a:ext>
            </a:extLst>
          </p:cNvPr>
          <p:cNvGrpSpPr/>
          <p:nvPr/>
        </p:nvGrpSpPr>
        <p:grpSpPr>
          <a:xfrm>
            <a:off x="10456417" y="3303515"/>
            <a:ext cx="1149220" cy="244979"/>
            <a:chOff x="16527068" y="5457016"/>
            <a:chExt cx="1717675" cy="309245"/>
          </a:xfrm>
        </p:grpSpPr>
        <p:sp>
          <p:nvSpPr>
            <p:cNvPr id="57" name="object 51">
              <a:extLst>
                <a:ext uri="{FF2B5EF4-FFF2-40B4-BE49-F238E27FC236}">
                  <a16:creationId xmlns:a16="http://schemas.microsoft.com/office/drawing/2014/main" id="{419860CF-D7E6-6B1B-36C2-55875B5E0DD8}"/>
                </a:ext>
              </a:extLst>
            </p:cNvPr>
            <p:cNvSpPr/>
            <p:nvPr/>
          </p:nvSpPr>
          <p:spPr>
            <a:xfrm>
              <a:off x="16527070" y="5457016"/>
              <a:ext cx="1717675" cy="309245"/>
            </a:xfrm>
            <a:custGeom>
              <a:avLst/>
              <a:gdLst/>
              <a:ahLst/>
              <a:cxnLst/>
              <a:rect l="l" t="t" r="r" b="b"/>
              <a:pathLst>
                <a:path w="1717675" h="309245">
                  <a:moveTo>
                    <a:pt x="1562595" y="309084"/>
                  </a:moveTo>
                  <a:lnTo>
                    <a:pt x="154541" y="309084"/>
                  </a:lnTo>
                  <a:lnTo>
                    <a:pt x="139316" y="308349"/>
                  </a:lnTo>
                  <a:lnTo>
                    <a:pt x="95398" y="297320"/>
                  </a:lnTo>
                  <a:lnTo>
                    <a:pt x="56546" y="274065"/>
                  </a:lnTo>
                  <a:lnTo>
                    <a:pt x="26017" y="240416"/>
                  </a:lnTo>
                  <a:lnTo>
                    <a:pt x="6614" y="199335"/>
                  </a:lnTo>
                  <a:lnTo>
                    <a:pt x="0" y="154512"/>
                  </a:lnTo>
                  <a:lnTo>
                    <a:pt x="732" y="139317"/>
                  </a:lnTo>
                  <a:lnTo>
                    <a:pt x="11758" y="95400"/>
                  </a:lnTo>
                  <a:lnTo>
                    <a:pt x="35016" y="56548"/>
                  </a:lnTo>
                  <a:lnTo>
                    <a:pt x="68664" y="26020"/>
                  </a:lnTo>
                  <a:lnTo>
                    <a:pt x="109744" y="6616"/>
                  </a:lnTo>
                  <a:lnTo>
                    <a:pt x="154539" y="0"/>
                  </a:lnTo>
                  <a:lnTo>
                    <a:pt x="1562598" y="0"/>
                  </a:lnTo>
                  <a:lnTo>
                    <a:pt x="1607388" y="6616"/>
                  </a:lnTo>
                  <a:lnTo>
                    <a:pt x="1648469" y="26020"/>
                  </a:lnTo>
                  <a:lnTo>
                    <a:pt x="1682117" y="56548"/>
                  </a:lnTo>
                  <a:lnTo>
                    <a:pt x="1705371" y="95400"/>
                  </a:lnTo>
                  <a:lnTo>
                    <a:pt x="1716401" y="139317"/>
                  </a:lnTo>
                  <a:lnTo>
                    <a:pt x="1717135" y="154512"/>
                  </a:lnTo>
                  <a:lnTo>
                    <a:pt x="1716401" y="169765"/>
                  </a:lnTo>
                  <a:lnTo>
                    <a:pt x="1705370" y="213682"/>
                  </a:lnTo>
                  <a:lnTo>
                    <a:pt x="1682117" y="252535"/>
                  </a:lnTo>
                  <a:lnTo>
                    <a:pt x="1648469" y="283063"/>
                  </a:lnTo>
                  <a:lnTo>
                    <a:pt x="1607388" y="302467"/>
                  </a:lnTo>
                  <a:lnTo>
                    <a:pt x="1562595" y="309084"/>
                  </a:lnTo>
                  <a:close/>
                </a:path>
              </a:pathLst>
            </a:custGeom>
            <a:solidFill>
              <a:srgbClr val="D9D9D9"/>
            </a:solidFill>
          </p:spPr>
          <p:txBody>
            <a:bodyPr wrap="square" lIns="0" tIns="0" rIns="0" bIns="0" rtlCol="0"/>
            <a:lstStyle/>
            <a:p>
              <a:endParaRPr sz="1200"/>
            </a:p>
          </p:txBody>
        </p:sp>
        <p:sp>
          <p:nvSpPr>
            <p:cNvPr id="58" name="object 52">
              <a:extLst>
                <a:ext uri="{FF2B5EF4-FFF2-40B4-BE49-F238E27FC236}">
                  <a16:creationId xmlns:a16="http://schemas.microsoft.com/office/drawing/2014/main" id="{3772DE7A-35F3-723A-54EF-967D828BCAA3}"/>
                </a:ext>
              </a:extLst>
            </p:cNvPr>
            <p:cNvSpPr/>
            <p:nvPr/>
          </p:nvSpPr>
          <p:spPr>
            <a:xfrm>
              <a:off x="16527068" y="5457016"/>
              <a:ext cx="1497965" cy="309245"/>
            </a:xfrm>
            <a:custGeom>
              <a:avLst/>
              <a:gdLst/>
              <a:ahLst/>
              <a:cxnLst/>
              <a:rect l="l" t="t" r="r" b="b"/>
              <a:pathLst>
                <a:path w="1497965" h="309245">
                  <a:moveTo>
                    <a:pt x="1342803" y="309084"/>
                  </a:moveTo>
                  <a:lnTo>
                    <a:pt x="154543" y="309084"/>
                  </a:lnTo>
                  <a:lnTo>
                    <a:pt x="139318" y="308349"/>
                  </a:lnTo>
                  <a:lnTo>
                    <a:pt x="95400" y="297320"/>
                  </a:lnTo>
                  <a:lnTo>
                    <a:pt x="56548" y="274065"/>
                  </a:lnTo>
                  <a:lnTo>
                    <a:pt x="26018" y="240417"/>
                  </a:lnTo>
                  <a:lnTo>
                    <a:pt x="6615" y="199336"/>
                  </a:lnTo>
                  <a:lnTo>
                    <a:pt x="0" y="154542"/>
                  </a:lnTo>
                  <a:lnTo>
                    <a:pt x="734" y="139317"/>
                  </a:lnTo>
                  <a:lnTo>
                    <a:pt x="11760" y="95400"/>
                  </a:lnTo>
                  <a:lnTo>
                    <a:pt x="35017" y="56548"/>
                  </a:lnTo>
                  <a:lnTo>
                    <a:pt x="68665" y="26020"/>
                  </a:lnTo>
                  <a:lnTo>
                    <a:pt x="109746" y="6616"/>
                  </a:lnTo>
                  <a:lnTo>
                    <a:pt x="154540" y="0"/>
                  </a:lnTo>
                  <a:lnTo>
                    <a:pt x="1342805" y="0"/>
                  </a:lnTo>
                  <a:lnTo>
                    <a:pt x="1387595" y="6616"/>
                  </a:lnTo>
                  <a:lnTo>
                    <a:pt x="1428675" y="26020"/>
                  </a:lnTo>
                  <a:lnTo>
                    <a:pt x="1462323" y="56548"/>
                  </a:lnTo>
                  <a:lnTo>
                    <a:pt x="1485578" y="95400"/>
                  </a:lnTo>
                  <a:lnTo>
                    <a:pt x="1496608" y="139317"/>
                  </a:lnTo>
                  <a:lnTo>
                    <a:pt x="1497344" y="154542"/>
                  </a:lnTo>
                  <a:lnTo>
                    <a:pt x="1496608" y="169765"/>
                  </a:lnTo>
                  <a:lnTo>
                    <a:pt x="1485578" y="213682"/>
                  </a:lnTo>
                  <a:lnTo>
                    <a:pt x="1462323" y="252535"/>
                  </a:lnTo>
                  <a:lnTo>
                    <a:pt x="1428675" y="283063"/>
                  </a:lnTo>
                  <a:lnTo>
                    <a:pt x="1387595" y="302467"/>
                  </a:lnTo>
                  <a:lnTo>
                    <a:pt x="1342803" y="309084"/>
                  </a:lnTo>
                  <a:close/>
                </a:path>
              </a:pathLst>
            </a:custGeom>
            <a:solidFill>
              <a:srgbClr val="004AAC"/>
            </a:solidFill>
          </p:spPr>
          <p:txBody>
            <a:bodyPr wrap="square" lIns="0" tIns="0" rIns="0" bIns="0" rtlCol="0"/>
            <a:lstStyle/>
            <a:p>
              <a:endParaRPr sz="1200"/>
            </a:p>
          </p:txBody>
        </p:sp>
      </p:grpSp>
      <p:sp>
        <p:nvSpPr>
          <p:cNvPr id="60" name="object 54">
            <a:extLst>
              <a:ext uri="{FF2B5EF4-FFF2-40B4-BE49-F238E27FC236}">
                <a16:creationId xmlns:a16="http://schemas.microsoft.com/office/drawing/2014/main" id="{3C254368-D099-F500-C3D4-E68BCC622A8F}"/>
              </a:ext>
            </a:extLst>
          </p:cNvPr>
          <p:cNvSpPr txBox="1"/>
          <p:nvPr/>
        </p:nvSpPr>
        <p:spPr>
          <a:xfrm>
            <a:off x="159983" y="3956060"/>
            <a:ext cx="2092537" cy="868742"/>
          </a:xfrm>
          <a:prstGeom prst="rect">
            <a:avLst/>
          </a:prstGeom>
        </p:spPr>
        <p:txBody>
          <a:bodyPr vert="horz" wrap="square" lIns="0" tIns="8043" rIns="0" bIns="0" rtlCol="0">
            <a:spAutoFit/>
          </a:bodyPr>
          <a:lstStyle/>
          <a:p>
            <a:pPr marL="8467" marR="3387" algn="ctr">
              <a:lnSpc>
                <a:spcPct val="117000"/>
              </a:lnSpc>
              <a:spcBef>
                <a:spcPts val="63"/>
              </a:spcBef>
            </a:pPr>
            <a:r>
              <a:rPr sz="1400" spc="-7" dirty="0">
                <a:latin typeface="Lucida Sans Unicode"/>
                <a:cs typeface="Lucida Sans Unicode"/>
              </a:rPr>
              <a:t>Reservas</a:t>
            </a:r>
            <a:r>
              <a:rPr sz="1400" spc="-107" dirty="0">
                <a:latin typeface="Lucida Sans Unicode"/>
                <a:cs typeface="Lucida Sans Unicode"/>
              </a:rPr>
              <a:t> </a:t>
            </a:r>
            <a:r>
              <a:rPr sz="1400" spc="-7" dirty="0">
                <a:latin typeface="Lucida Sans Unicode"/>
                <a:cs typeface="Lucida Sans Unicode"/>
              </a:rPr>
              <a:t>probadas</a:t>
            </a:r>
            <a:r>
              <a:rPr sz="1400" spc="-107" dirty="0">
                <a:latin typeface="Lucida Sans Unicode"/>
                <a:cs typeface="Lucida Sans Unicode"/>
              </a:rPr>
              <a:t> </a:t>
            </a:r>
            <a:r>
              <a:rPr sz="1400" dirty="0">
                <a:latin typeface="Lucida Sans Unicode"/>
                <a:cs typeface="Lucida Sans Unicode"/>
              </a:rPr>
              <a:t>de </a:t>
            </a:r>
            <a:r>
              <a:rPr sz="1400" spc="-487" dirty="0">
                <a:latin typeface="Lucida Sans Unicode"/>
                <a:cs typeface="Lucida Sans Unicode"/>
              </a:rPr>
              <a:t> </a:t>
            </a:r>
            <a:r>
              <a:rPr sz="1400" spc="-47" dirty="0">
                <a:latin typeface="Lucida Sans Unicode"/>
                <a:cs typeface="Lucida Sans Unicode"/>
              </a:rPr>
              <a:t>gas</a:t>
            </a:r>
            <a:r>
              <a:rPr sz="1400" spc="-83" dirty="0">
                <a:latin typeface="Lucida Sans Unicode"/>
                <a:cs typeface="Lucida Sans Unicode"/>
              </a:rPr>
              <a:t> </a:t>
            </a:r>
            <a:r>
              <a:rPr sz="1400" spc="-20" dirty="0">
                <a:latin typeface="Lucida Sans Unicode"/>
                <a:cs typeface="Lucida Sans Unicode"/>
              </a:rPr>
              <a:t>(ANH)</a:t>
            </a:r>
            <a:endParaRPr sz="1400" dirty="0">
              <a:latin typeface="Lucida Sans Unicode"/>
              <a:cs typeface="Lucida Sans Unicode"/>
            </a:endParaRPr>
          </a:p>
          <a:p>
            <a:pPr marL="10161" algn="ctr">
              <a:spcBef>
                <a:spcPts val="1133"/>
              </a:spcBef>
            </a:pPr>
            <a:r>
              <a:rPr sz="1400" b="1" spc="120" dirty="0">
                <a:latin typeface="Arial"/>
                <a:cs typeface="Arial"/>
              </a:rPr>
              <a:t>Meta</a:t>
            </a:r>
            <a:r>
              <a:rPr sz="1400" b="1" spc="-73" dirty="0">
                <a:latin typeface="Arial"/>
                <a:cs typeface="Arial"/>
              </a:rPr>
              <a:t> </a:t>
            </a:r>
            <a:r>
              <a:rPr sz="1400" b="1" spc="70" dirty="0">
                <a:latin typeface="Arial"/>
                <a:cs typeface="Arial"/>
              </a:rPr>
              <a:t>anual</a:t>
            </a:r>
            <a:endParaRPr sz="1400" dirty="0">
              <a:latin typeface="Arial"/>
              <a:cs typeface="Arial"/>
            </a:endParaRPr>
          </a:p>
        </p:txBody>
      </p:sp>
      <p:grpSp>
        <p:nvGrpSpPr>
          <p:cNvPr id="61" name="object 55">
            <a:extLst>
              <a:ext uri="{FF2B5EF4-FFF2-40B4-BE49-F238E27FC236}">
                <a16:creationId xmlns:a16="http://schemas.microsoft.com/office/drawing/2014/main" id="{FCD1EC20-C6B8-498A-24B5-A79F1DA0C0CC}"/>
              </a:ext>
            </a:extLst>
          </p:cNvPr>
          <p:cNvGrpSpPr/>
          <p:nvPr/>
        </p:nvGrpSpPr>
        <p:grpSpPr>
          <a:xfrm>
            <a:off x="2485541" y="4096544"/>
            <a:ext cx="1688253" cy="303953"/>
            <a:chOff x="4062454" y="6508206"/>
            <a:chExt cx="2532380" cy="455930"/>
          </a:xfrm>
          <a:solidFill>
            <a:srgbClr val="5F83FD"/>
          </a:solidFill>
        </p:grpSpPr>
        <p:sp>
          <p:nvSpPr>
            <p:cNvPr id="62" name="object 56">
              <a:extLst>
                <a:ext uri="{FF2B5EF4-FFF2-40B4-BE49-F238E27FC236}">
                  <a16:creationId xmlns:a16="http://schemas.microsoft.com/office/drawing/2014/main" id="{AC05F6A1-D89C-8D3C-3E6F-B38EB04E35DA}"/>
                </a:ext>
              </a:extLst>
            </p:cNvPr>
            <p:cNvSpPr/>
            <p:nvPr/>
          </p:nvSpPr>
          <p:spPr>
            <a:xfrm>
              <a:off x="4062454" y="6508206"/>
              <a:ext cx="2532380" cy="455930"/>
            </a:xfrm>
            <a:custGeom>
              <a:avLst/>
              <a:gdLst/>
              <a:ahLst/>
              <a:cxnLst/>
              <a:rect l="l" t="t" r="r" b="b"/>
              <a:pathLst>
                <a:path w="2532379" h="455929">
                  <a:moveTo>
                    <a:pt x="2304295" y="455789"/>
                  </a:moveTo>
                  <a:lnTo>
                    <a:pt x="227868" y="455789"/>
                  </a:lnTo>
                  <a:lnTo>
                    <a:pt x="216698" y="455516"/>
                  </a:lnTo>
                  <a:lnTo>
                    <a:pt x="172506" y="448957"/>
                  </a:lnTo>
                  <a:lnTo>
                    <a:pt x="130443" y="433903"/>
                  </a:lnTo>
                  <a:lnTo>
                    <a:pt x="92125" y="410933"/>
                  </a:lnTo>
                  <a:lnTo>
                    <a:pt x="59025" y="380929"/>
                  </a:lnTo>
                  <a:lnTo>
                    <a:pt x="32413" y="345043"/>
                  </a:lnTo>
                  <a:lnTo>
                    <a:pt x="13315" y="304656"/>
                  </a:lnTo>
                  <a:lnTo>
                    <a:pt x="2462" y="261319"/>
                  </a:lnTo>
                  <a:lnTo>
                    <a:pt x="0" y="227890"/>
                  </a:lnTo>
                  <a:lnTo>
                    <a:pt x="273" y="216698"/>
                  </a:lnTo>
                  <a:lnTo>
                    <a:pt x="6830" y="172506"/>
                  </a:lnTo>
                  <a:lnTo>
                    <a:pt x="21884" y="130443"/>
                  </a:lnTo>
                  <a:lnTo>
                    <a:pt x="44854" y="92125"/>
                  </a:lnTo>
                  <a:lnTo>
                    <a:pt x="74858" y="59024"/>
                  </a:lnTo>
                  <a:lnTo>
                    <a:pt x="110743" y="32414"/>
                  </a:lnTo>
                  <a:lnTo>
                    <a:pt x="151131" y="13315"/>
                  </a:lnTo>
                  <a:lnTo>
                    <a:pt x="194468" y="2463"/>
                  </a:lnTo>
                  <a:lnTo>
                    <a:pt x="227894" y="0"/>
                  </a:lnTo>
                  <a:lnTo>
                    <a:pt x="2304269" y="0"/>
                  </a:lnTo>
                  <a:lnTo>
                    <a:pt x="2348728" y="4379"/>
                  </a:lnTo>
                  <a:lnTo>
                    <a:pt x="2391479" y="17346"/>
                  </a:lnTo>
                  <a:lnTo>
                    <a:pt x="2430879" y="38406"/>
                  </a:lnTo>
                  <a:lnTo>
                    <a:pt x="2465414" y="66748"/>
                  </a:lnTo>
                  <a:lnTo>
                    <a:pt x="2493755" y="101281"/>
                  </a:lnTo>
                  <a:lnTo>
                    <a:pt x="2514814" y="140681"/>
                  </a:lnTo>
                  <a:lnTo>
                    <a:pt x="2527783" y="183433"/>
                  </a:lnTo>
                  <a:lnTo>
                    <a:pt x="2532163" y="227896"/>
                  </a:lnTo>
                  <a:lnTo>
                    <a:pt x="2531889" y="239090"/>
                  </a:lnTo>
                  <a:lnTo>
                    <a:pt x="2525331" y="283281"/>
                  </a:lnTo>
                  <a:lnTo>
                    <a:pt x="2510277" y="325344"/>
                  </a:lnTo>
                  <a:lnTo>
                    <a:pt x="2487308" y="363662"/>
                  </a:lnTo>
                  <a:lnTo>
                    <a:pt x="2457304" y="396763"/>
                  </a:lnTo>
                  <a:lnTo>
                    <a:pt x="2421418" y="423374"/>
                  </a:lnTo>
                  <a:lnTo>
                    <a:pt x="2381031" y="442473"/>
                  </a:lnTo>
                  <a:lnTo>
                    <a:pt x="2337694" y="453326"/>
                  </a:lnTo>
                  <a:lnTo>
                    <a:pt x="2304295" y="455789"/>
                  </a:lnTo>
                  <a:close/>
                </a:path>
              </a:pathLst>
            </a:custGeom>
            <a:grpFill/>
          </p:spPr>
          <p:txBody>
            <a:bodyPr wrap="square" lIns="0" tIns="0" rIns="0" bIns="0" rtlCol="0"/>
            <a:lstStyle/>
            <a:p>
              <a:endParaRPr sz="1200"/>
            </a:p>
          </p:txBody>
        </p:sp>
        <p:sp>
          <p:nvSpPr>
            <p:cNvPr id="63" name="object 57">
              <a:extLst>
                <a:ext uri="{FF2B5EF4-FFF2-40B4-BE49-F238E27FC236}">
                  <a16:creationId xmlns:a16="http://schemas.microsoft.com/office/drawing/2014/main" id="{C7D60BDD-46BF-E5D7-F2EE-F9C2BAD8A265}"/>
                </a:ext>
              </a:extLst>
            </p:cNvPr>
            <p:cNvSpPr/>
            <p:nvPr/>
          </p:nvSpPr>
          <p:spPr>
            <a:xfrm>
              <a:off x="4062454" y="6508206"/>
              <a:ext cx="2132330" cy="455930"/>
            </a:xfrm>
            <a:custGeom>
              <a:avLst/>
              <a:gdLst/>
              <a:ahLst/>
              <a:cxnLst/>
              <a:rect l="l" t="t" r="r" b="b"/>
              <a:pathLst>
                <a:path w="2132329" h="455929">
                  <a:moveTo>
                    <a:pt x="1904213" y="455789"/>
                  </a:moveTo>
                  <a:lnTo>
                    <a:pt x="227868" y="455789"/>
                  </a:lnTo>
                  <a:lnTo>
                    <a:pt x="216698" y="455516"/>
                  </a:lnTo>
                  <a:lnTo>
                    <a:pt x="172506" y="448957"/>
                  </a:lnTo>
                  <a:lnTo>
                    <a:pt x="130443" y="433903"/>
                  </a:lnTo>
                  <a:lnTo>
                    <a:pt x="92125" y="410933"/>
                  </a:lnTo>
                  <a:lnTo>
                    <a:pt x="59025" y="380929"/>
                  </a:lnTo>
                  <a:lnTo>
                    <a:pt x="32413" y="345043"/>
                  </a:lnTo>
                  <a:lnTo>
                    <a:pt x="13315" y="304656"/>
                  </a:lnTo>
                  <a:lnTo>
                    <a:pt x="2462" y="261319"/>
                  </a:lnTo>
                  <a:lnTo>
                    <a:pt x="0" y="227896"/>
                  </a:lnTo>
                  <a:lnTo>
                    <a:pt x="273" y="216698"/>
                  </a:lnTo>
                  <a:lnTo>
                    <a:pt x="6830" y="172506"/>
                  </a:lnTo>
                  <a:lnTo>
                    <a:pt x="21884" y="130443"/>
                  </a:lnTo>
                  <a:lnTo>
                    <a:pt x="44854" y="92125"/>
                  </a:lnTo>
                  <a:lnTo>
                    <a:pt x="74858" y="59024"/>
                  </a:lnTo>
                  <a:lnTo>
                    <a:pt x="110743" y="32414"/>
                  </a:lnTo>
                  <a:lnTo>
                    <a:pt x="151131" y="13315"/>
                  </a:lnTo>
                  <a:lnTo>
                    <a:pt x="194468" y="2463"/>
                  </a:lnTo>
                  <a:lnTo>
                    <a:pt x="227894" y="0"/>
                  </a:lnTo>
                  <a:lnTo>
                    <a:pt x="1904187" y="0"/>
                  </a:lnTo>
                  <a:lnTo>
                    <a:pt x="1948646" y="4379"/>
                  </a:lnTo>
                  <a:lnTo>
                    <a:pt x="1991397" y="17346"/>
                  </a:lnTo>
                  <a:lnTo>
                    <a:pt x="2030798" y="38406"/>
                  </a:lnTo>
                  <a:lnTo>
                    <a:pt x="2065332" y="66748"/>
                  </a:lnTo>
                  <a:lnTo>
                    <a:pt x="2093674" y="101281"/>
                  </a:lnTo>
                  <a:lnTo>
                    <a:pt x="2114734" y="140681"/>
                  </a:lnTo>
                  <a:lnTo>
                    <a:pt x="2127702" y="183433"/>
                  </a:lnTo>
                  <a:lnTo>
                    <a:pt x="2132082" y="227896"/>
                  </a:lnTo>
                  <a:lnTo>
                    <a:pt x="2131808" y="239090"/>
                  </a:lnTo>
                  <a:lnTo>
                    <a:pt x="2125249" y="283281"/>
                  </a:lnTo>
                  <a:lnTo>
                    <a:pt x="2110196" y="325344"/>
                  </a:lnTo>
                  <a:lnTo>
                    <a:pt x="2087226" y="363662"/>
                  </a:lnTo>
                  <a:lnTo>
                    <a:pt x="2057222" y="396763"/>
                  </a:lnTo>
                  <a:lnTo>
                    <a:pt x="2021337" y="423374"/>
                  </a:lnTo>
                  <a:lnTo>
                    <a:pt x="1980949" y="442473"/>
                  </a:lnTo>
                  <a:lnTo>
                    <a:pt x="1937612" y="453326"/>
                  </a:lnTo>
                  <a:lnTo>
                    <a:pt x="1904213" y="455789"/>
                  </a:lnTo>
                  <a:close/>
                </a:path>
              </a:pathLst>
            </a:custGeom>
            <a:grpFill/>
          </p:spPr>
          <p:txBody>
            <a:bodyPr wrap="square" lIns="0" tIns="0" rIns="0" bIns="0" rtlCol="0"/>
            <a:lstStyle/>
            <a:p>
              <a:endParaRPr sz="1200"/>
            </a:p>
          </p:txBody>
        </p:sp>
      </p:grpSp>
      <p:grpSp>
        <p:nvGrpSpPr>
          <p:cNvPr id="64" name="object 58">
            <a:extLst>
              <a:ext uri="{FF2B5EF4-FFF2-40B4-BE49-F238E27FC236}">
                <a16:creationId xmlns:a16="http://schemas.microsoft.com/office/drawing/2014/main" id="{E17FEFA0-A0A7-F4DB-EE6A-C1EA5644C574}"/>
              </a:ext>
            </a:extLst>
          </p:cNvPr>
          <p:cNvGrpSpPr/>
          <p:nvPr/>
        </p:nvGrpSpPr>
        <p:grpSpPr>
          <a:xfrm>
            <a:off x="4436128" y="4096544"/>
            <a:ext cx="1688253" cy="303953"/>
            <a:chOff x="7127234" y="6508206"/>
            <a:chExt cx="2532380" cy="455930"/>
          </a:xfrm>
          <a:solidFill>
            <a:srgbClr val="5F83FD"/>
          </a:solidFill>
        </p:grpSpPr>
        <p:sp>
          <p:nvSpPr>
            <p:cNvPr id="65" name="object 59">
              <a:extLst>
                <a:ext uri="{FF2B5EF4-FFF2-40B4-BE49-F238E27FC236}">
                  <a16:creationId xmlns:a16="http://schemas.microsoft.com/office/drawing/2014/main" id="{007240DE-9BC8-38A0-F1E7-52973A8F8C9E}"/>
                </a:ext>
              </a:extLst>
            </p:cNvPr>
            <p:cNvSpPr/>
            <p:nvPr/>
          </p:nvSpPr>
          <p:spPr>
            <a:xfrm>
              <a:off x="7127234" y="6508206"/>
              <a:ext cx="2532380" cy="455930"/>
            </a:xfrm>
            <a:custGeom>
              <a:avLst/>
              <a:gdLst/>
              <a:ahLst/>
              <a:cxnLst/>
              <a:rect l="l" t="t" r="r" b="b"/>
              <a:pathLst>
                <a:path w="2532379" h="455929">
                  <a:moveTo>
                    <a:pt x="2304295" y="455789"/>
                  </a:moveTo>
                  <a:lnTo>
                    <a:pt x="227867" y="455789"/>
                  </a:lnTo>
                  <a:lnTo>
                    <a:pt x="216698" y="455516"/>
                  </a:lnTo>
                  <a:lnTo>
                    <a:pt x="172505" y="448957"/>
                  </a:lnTo>
                  <a:lnTo>
                    <a:pt x="130443" y="433903"/>
                  </a:lnTo>
                  <a:lnTo>
                    <a:pt x="92125" y="410933"/>
                  </a:lnTo>
                  <a:lnTo>
                    <a:pt x="59025" y="380929"/>
                  </a:lnTo>
                  <a:lnTo>
                    <a:pt x="32413" y="345043"/>
                  </a:lnTo>
                  <a:lnTo>
                    <a:pt x="13314" y="304656"/>
                  </a:lnTo>
                  <a:lnTo>
                    <a:pt x="2462" y="261319"/>
                  </a:lnTo>
                  <a:lnTo>
                    <a:pt x="0" y="227898"/>
                  </a:lnTo>
                  <a:lnTo>
                    <a:pt x="273" y="216698"/>
                  </a:lnTo>
                  <a:lnTo>
                    <a:pt x="6830" y="172506"/>
                  </a:lnTo>
                  <a:lnTo>
                    <a:pt x="21883" y="130443"/>
                  </a:lnTo>
                  <a:lnTo>
                    <a:pt x="44853" y="92125"/>
                  </a:lnTo>
                  <a:lnTo>
                    <a:pt x="74858" y="59024"/>
                  </a:lnTo>
                  <a:lnTo>
                    <a:pt x="110743" y="32414"/>
                  </a:lnTo>
                  <a:lnTo>
                    <a:pt x="151130" y="13315"/>
                  </a:lnTo>
                  <a:lnTo>
                    <a:pt x="194467" y="2463"/>
                  </a:lnTo>
                  <a:lnTo>
                    <a:pt x="227894" y="0"/>
                  </a:lnTo>
                  <a:lnTo>
                    <a:pt x="2304269" y="0"/>
                  </a:lnTo>
                  <a:lnTo>
                    <a:pt x="2348727" y="4379"/>
                  </a:lnTo>
                  <a:lnTo>
                    <a:pt x="2391478" y="17346"/>
                  </a:lnTo>
                  <a:lnTo>
                    <a:pt x="2430877" y="38406"/>
                  </a:lnTo>
                  <a:lnTo>
                    <a:pt x="2465413" y="66748"/>
                  </a:lnTo>
                  <a:lnTo>
                    <a:pt x="2493754" y="101281"/>
                  </a:lnTo>
                  <a:lnTo>
                    <a:pt x="2514815" y="140681"/>
                  </a:lnTo>
                  <a:lnTo>
                    <a:pt x="2527784" y="183433"/>
                  </a:lnTo>
                  <a:lnTo>
                    <a:pt x="2532163" y="227898"/>
                  </a:lnTo>
                  <a:lnTo>
                    <a:pt x="2531889" y="239090"/>
                  </a:lnTo>
                  <a:lnTo>
                    <a:pt x="2525331" y="283281"/>
                  </a:lnTo>
                  <a:lnTo>
                    <a:pt x="2510276" y="325344"/>
                  </a:lnTo>
                  <a:lnTo>
                    <a:pt x="2487306" y="363662"/>
                  </a:lnTo>
                  <a:lnTo>
                    <a:pt x="2457303" y="396763"/>
                  </a:lnTo>
                  <a:lnTo>
                    <a:pt x="2421417" y="423374"/>
                  </a:lnTo>
                  <a:lnTo>
                    <a:pt x="2381031" y="442473"/>
                  </a:lnTo>
                  <a:lnTo>
                    <a:pt x="2337695" y="453326"/>
                  </a:lnTo>
                  <a:lnTo>
                    <a:pt x="2304295" y="455789"/>
                  </a:lnTo>
                  <a:close/>
                </a:path>
              </a:pathLst>
            </a:custGeom>
            <a:grpFill/>
          </p:spPr>
          <p:txBody>
            <a:bodyPr wrap="square" lIns="0" tIns="0" rIns="0" bIns="0" rtlCol="0"/>
            <a:lstStyle/>
            <a:p>
              <a:endParaRPr sz="1200"/>
            </a:p>
          </p:txBody>
        </p:sp>
        <p:sp>
          <p:nvSpPr>
            <p:cNvPr id="66" name="object 60">
              <a:extLst>
                <a:ext uri="{FF2B5EF4-FFF2-40B4-BE49-F238E27FC236}">
                  <a16:creationId xmlns:a16="http://schemas.microsoft.com/office/drawing/2014/main" id="{635CD0A3-5C2B-F9B1-7933-0D6D1E84D381}"/>
                </a:ext>
              </a:extLst>
            </p:cNvPr>
            <p:cNvSpPr/>
            <p:nvPr/>
          </p:nvSpPr>
          <p:spPr>
            <a:xfrm>
              <a:off x="7127234" y="6508206"/>
              <a:ext cx="1980564" cy="455930"/>
            </a:xfrm>
            <a:custGeom>
              <a:avLst/>
              <a:gdLst/>
              <a:ahLst/>
              <a:cxnLst/>
              <a:rect l="l" t="t" r="r" b="b"/>
              <a:pathLst>
                <a:path w="1980565" h="455929">
                  <a:moveTo>
                    <a:pt x="1752283" y="455789"/>
                  </a:moveTo>
                  <a:lnTo>
                    <a:pt x="227867" y="455789"/>
                  </a:lnTo>
                  <a:lnTo>
                    <a:pt x="216698" y="455516"/>
                  </a:lnTo>
                  <a:lnTo>
                    <a:pt x="172505" y="448957"/>
                  </a:lnTo>
                  <a:lnTo>
                    <a:pt x="130443" y="433903"/>
                  </a:lnTo>
                  <a:lnTo>
                    <a:pt x="92125" y="410933"/>
                  </a:lnTo>
                  <a:lnTo>
                    <a:pt x="59025" y="380929"/>
                  </a:lnTo>
                  <a:lnTo>
                    <a:pt x="32413" y="345043"/>
                  </a:lnTo>
                  <a:lnTo>
                    <a:pt x="13314" y="304656"/>
                  </a:lnTo>
                  <a:lnTo>
                    <a:pt x="2462" y="261319"/>
                  </a:lnTo>
                  <a:lnTo>
                    <a:pt x="0" y="227898"/>
                  </a:lnTo>
                  <a:lnTo>
                    <a:pt x="273" y="216698"/>
                  </a:lnTo>
                  <a:lnTo>
                    <a:pt x="6830" y="172506"/>
                  </a:lnTo>
                  <a:lnTo>
                    <a:pt x="21883" y="130443"/>
                  </a:lnTo>
                  <a:lnTo>
                    <a:pt x="44853" y="92125"/>
                  </a:lnTo>
                  <a:lnTo>
                    <a:pt x="74858" y="59024"/>
                  </a:lnTo>
                  <a:lnTo>
                    <a:pt x="110743" y="32414"/>
                  </a:lnTo>
                  <a:lnTo>
                    <a:pt x="151130" y="13315"/>
                  </a:lnTo>
                  <a:lnTo>
                    <a:pt x="194467" y="2463"/>
                  </a:lnTo>
                  <a:lnTo>
                    <a:pt x="227894" y="0"/>
                  </a:lnTo>
                  <a:lnTo>
                    <a:pt x="1752257" y="0"/>
                  </a:lnTo>
                  <a:lnTo>
                    <a:pt x="1796716" y="4379"/>
                  </a:lnTo>
                  <a:lnTo>
                    <a:pt x="1839467" y="17346"/>
                  </a:lnTo>
                  <a:lnTo>
                    <a:pt x="1878868" y="38406"/>
                  </a:lnTo>
                  <a:lnTo>
                    <a:pt x="1913403" y="66748"/>
                  </a:lnTo>
                  <a:lnTo>
                    <a:pt x="1941744" y="101281"/>
                  </a:lnTo>
                  <a:lnTo>
                    <a:pt x="1962803" y="140681"/>
                  </a:lnTo>
                  <a:lnTo>
                    <a:pt x="1975771" y="183433"/>
                  </a:lnTo>
                  <a:lnTo>
                    <a:pt x="1980151" y="227898"/>
                  </a:lnTo>
                  <a:lnTo>
                    <a:pt x="1979877" y="239090"/>
                  </a:lnTo>
                  <a:lnTo>
                    <a:pt x="1973318" y="283281"/>
                  </a:lnTo>
                  <a:lnTo>
                    <a:pt x="1958265" y="325344"/>
                  </a:lnTo>
                  <a:lnTo>
                    <a:pt x="1935296" y="363662"/>
                  </a:lnTo>
                  <a:lnTo>
                    <a:pt x="1905293" y="396763"/>
                  </a:lnTo>
                  <a:lnTo>
                    <a:pt x="1869407" y="423374"/>
                  </a:lnTo>
                  <a:lnTo>
                    <a:pt x="1829019" y="442473"/>
                  </a:lnTo>
                  <a:lnTo>
                    <a:pt x="1785683" y="453326"/>
                  </a:lnTo>
                  <a:lnTo>
                    <a:pt x="1752283" y="455789"/>
                  </a:lnTo>
                  <a:close/>
                </a:path>
              </a:pathLst>
            </a:custGeom>
            <a:grpFill/>
          </p:spPr>
          <p:txBody>
            <a:bodyPr wrap="square" lIns="0" tIns="0" rIns="0" bIns="0" rtlCol="0"/>
            <a:lstStyle/>
            <a:p>
              <a:endParaRPr sz="1200"/>
            </a:p>
          </p:txBody>
        </p:sp>
      </p:grpSp>
      <p:sp>
        <p:nvSpPr>
          <p:cNvPr id="67" name="object 61">
            <a:extLst>
              <a:ext uri="{FF2B5EF4-FFF2-40B4-BE49-F238E27FC236}">
                <a16:creationId xmlns:a16="http://schemas.microsoft.com/office/drawing/2014/main" id="{CF8919B9-E23E-34B5-D773-3C8C9BE029C3}"/>
              </a:ext>
            </a:extLst>
          </p:cNvPr>
          <p:cNvSpPr txBox="1"/>
          <p:nvPr/>
        </p:nvSpPr>
        <p:spPr>
          <a:xfrm>
            <a:off x="3145412" y="4062411"/>
            <a:ext cx="368723"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3</a:t>
            </a:r>
            <a:r>
              <a:rPr sz="1933" b="1" spc="20" dirty="0">
                <a:solidFill>
                  <a:srgbClr val="FFFFFF"/>
                </a:solidFill>
                <a:latin typeface="Arial"/>
                <a:cs typeface="Arial"/>
              </a:rPr>
              <a:t>,</a:t>
            </a:r>
            <a:r>
              <a:rPr sz="1933" b="1" spc="27" dirty="0">
                <a:solidFill>
                  <a:srgbClr val="FFFFFF"/>
                </a:solidFill>
                <a:latin typeface="Arial"/>
                <a:cs typeface="Arial"/>
              </a:rPr>
              <a:t>2</a:t>
            </a:r>
            <a:endParaRPr sz="1933">
              <a:latin typeface="Arial"/>
              <a:cs typeface="Arial"/>
            </a:endParaRPr>
          </a:p>
        </p:txBody>
      </p:sp>
      <p:grpSp>
        <p:nvGrpSpPr>
          <p:cNvPr id="68" name="object 62">
            <a:extLst>
              <a:ext uri="{FF2B5EF4-FFF2-40B4-BE49-F238E27FC236}">
                <a16:creationId xmlns:a16="http://schemas.microsoft.com/office/drawing/2014/main" id="{C1EC1192-E140-38DC-B19C-429EB5501185}"/>
              </a:ext>
            </a:extLst>
          </p:cNvPr>
          <p:cNvGrpSpPr/>
          <p:nvPr/>
        </p:nvGrpSpPr>
        <p:grpSpPr>
          <a:xfrm>
            <a:off x="6426809" y="4091512"/>
            <a:ext cx="1688253" cy="303953"/>
            <a:chOff x="10286875" y="6500657"/>
            <a:chExt cx="2532380" cy="455930"/>
          </a:xfrm>
          <a:solidFill>
            <a:srgbClr val="5F83FD"/>
          </a:solidFill>
        </p:grpSpPr>
        <p:sp>
          <p:nvSpPr>
            <p:cNvPr id="69" name="object 63">
              <a:extLst>
                <a:ext uri="{FF2B5EF4-FFF2-40B4-BE49-F238E27FC236}">
                  <a16:creationId xmlns:a16="http://schemas.microsoft.com/office/drawing/2014/main" id="{04D8428F-185C-30F8-7C28-BBB33C1D4220}"/>
                </a:ext>
              </a:extLst>
            </p:cNvPr>
            <p:cNvSpPr/>
            <p:nvPr/>
          </p:nvSpPr>
          <p:spPr>
            <a:xfrm>
              <a:off x="10286875" y="6500657"/>
              <a:ext cx="2532380" cy="455930"/>
            </a:xfrm>
            <a:custGeom>
              <a:avLst/>
              <a:gdLst/>
              <a:ahLst/>
              <a:cxnLst/>
              <a:rect l="l" t="t" r="r" b="b"/>
              <a:pathLst>
                <a:path w="2532379" h="455929">
                  <a:moveTo>
                    <a:pt x="2304286" y="455789"/>
                  </a:moveTo>
                  <a:lnTo>
                    <a:pt x="227877" y="455789"/>
                  </a:lnTo>
                  <a:lnTo>
                    <a:pt x="216698" y="455515"/>
                  </a:lnTo>
                  <a:lnTo>
                    <a:pt x="172506" y="448957"/>
                  </a:lnTo>
                  <a:lnTo>
                    <a:pt x="130442" y="433903"/>
                  </a:lnTo>
                  <a:lnTo>
                    <a:pt x="92124" y="410934"/>
                  </a:lnTo>
                  <a:lnTo>
                    <a:pt x="59024" y="380930"/>
                  </a:lnTo>
                  <a:lnTo>
                    <a:pt x="32412" y="345044"/>
                  </a:lnTo>
                  <a:lnTo>
                    <a:pt x="13314" y="304656"/>
                  </a:lnTo>
                  <a:lnTo>
                    <a:pt x="2461" y="261320"/>
                  </a:lnTo>
                  <a:lnTo>
                    <a:pt x="0" y="227904"/>
                  </a:lnTo>
                  <a:lnTo>
                    <a:pt x="272" y="216698"/>
                  </a:lnTo>
                  <a:lnTo>
                    <a:pt x="6830" y="172506"/>
                  </a:lnTo>
                  <a:lnTo>
                    <a:pt x="21882" y="130443"/>
                  </a:lnTo>
                  <a:lnTo>
                    <a:pt x="44853" y="92125"/>
                  </a:lnTo>
                  <a:lnTo>
                    <a:pt x="74858" y="59025"/>
                  </a:lnTo>
                  <a:lnTo>
                    <a:pt x="110743" y="32414"/>
                  </a:lnTo>
                  <a:lnTo>
                    <a:pt x="151130" y="13315"/>
                  </a:lnTo>
                  <a:lnTo>
                    <a:pt x="194468" y="2462"/>
                  </a:lnTo>
                  <a:lnTo>
                    <a:pt x="227894" y="0"/>
                  </a:lnTo>
                  <a:lnTo>
                    <a:pt x="2304269" y="0"/>
                  </a:lnTo>
                  <a:lnTo>
                    <a:pt x="2348727" y="4378"/>
                  </a:lnTo>
                  <a:lnTo>
                    <a:pt x="2391478" y="17347"/>
                  </a:lnTo>
                  <a:lnTo>
                    <a:pt x="2430877" y="38407"/>
                  </a:lnTo>
                  <a:lnTo>
                    <a:pt x="2465415" y="66748"/>
                  </a:lnTo>
                  <a:lnTo>
                    <a:pt x="2493754" y="101282"/>
                  </a:lnTo>
                  <a:lnTo>
                    <a:pt x="2514815" y="140682"/>
                  </a:lnTo>
                  <a:lnTo>
                    <a:pt x="2527784" y="183434"/>
                  </a:lnTo>
                  <a:lnTo>
                    <a:pt x="2532164" y="227904"/>
                  </a:lnTo>
                  <a:lnTo>
                    <a:pt x="2531890" y="239090"/>
                  </a:lnTo>
                  <a:lnTo>
                    <a:pt x="2525332" y="283281"/>
                  </a:lnTo>
                  <a:lnTo>
                    <a:pt x="2510278" y="325344"/>
                  </a:lnTo>
                  <a:lnTo>
                    <a:pt x="2487308" y="363663"/>
                  </a:lnTo>
                  <a:lnTo>
                    <a:pt x="2457303" y="396764"/>
                  </a:lnTo>
                  <a:lnTo>
                    <a:pt x="2421417" y="423373"/>
                  </a:lnTo>
                  <a:lnTo>
                    <a:pt x="2381030" y="442473"/>
                  </a:lnTo>
                  <a:lnTo>
                    <a:pt x="2337693" y="453326"/>
                  </a:lnTo>
                  <a:lnTo>
                    <a:pt x="2304286" y="455789"/>
                  </a:lnTo>
                  <a:close/>
                </a:path>
              </a:pathLst>
            </a:custGeom>
            <a:grpFill/>
          </p:spPr>
          <p:txBody>
            <a:bodyPr wrap="square" lIns="0" tIns="0" rIns="0" bIns="0" rtlCol="0"/>
            <a:lstStyle/>
            <a:p>
              <a:endParaRPr sz="1200"/>
            </a:p>
          </p:txBody>
        </p:sp>
        <p:sp>
          <p:nvSpPr>
            <p:cNvPr id="70" name="object 64">
              <a:extLst>
                <a:ext uri="{FF2B5EF4-FFF2-40B4-BE49-F238E27FC236}">
                  <a16:creationId xmlns:a16="http://schemas.microsoft.com/office/drawing/2014/main" id="{7AF94D9F-1D65-AF24-29FC-5EFFE7AD7B92}"/>
                </a:ext>
              </a:extLst>
            </p:cNvPr>
            <p:cNvSpPr/>
            <p:nvPr/>
          </p:nvSpPr>
          <p:spPr>
            <a:xfrm>
              <a:off x="10286875" y="6500657"/>
              <a:ext cx="2134870" cy="455930"/>
            </a:xfrm>
            <a:custGeom>
              <a:avLst/>
              <a:gdLst/>
              <a:ahLst/>
              <a:cxnLst/>
              <a:rect l="l" t="t" r="r" b="b"/>
              <a:pathLst>
                <a:path w="2134870" h="455929">
                  <a:moveTo>
                    <a:pt x="1906736" y="455789"/>
                  </a:moveTo>
                  <a:lnTo>
                    <a:pt x="227877" y="455789"/>
                  </a:lnTo>
                  <a:lnTo>
                    <a:pt x="216698" y="455515"/>
                  </a:lnTo>
                  <a:lnTo>
                    <a:pt x="172506" y="448957"/>
                  </a:lnTo>
                  <a:lnTo>
                    <a:pt x="130442" y="433903"/>
                  </a:lnTo>
                  <a:lnTo>
                    <a:pt x="92124" y="410934"/>
                  </a:lnTo>
                  <a:lnTo>
                    <a:pt x="59024" y="380930"/>
                  </a:lnTo>
                  <a:lnTo>
                    <a:pt x="32412" y="345044"/>
                  </a:lnTo>
                  <a:lnTo>
                    <a:pt x="13314" y="304656"/>
                  </a:lnTo>
                  <a:lnTo>
                    <a:pt x="2461" y="261320"/>
                  </a:lnTo>
                  <a:lnTo>
                    <a:pt x="0" y="227904"/>
                  </a:lnTo>
                  <a:lnTo>
                    <a:pt x="272" y="216698"/>
                  </a:lnTo>
                  <a:lnTo>
                    <a:pt x="6830" y="172506"/>
                  </a:lnTo>
                  <a:lnTo>
                    <a:pt x="21882" y="130443"/>
                  </a:lnTo>
                  <a:lnTo>
                    <a:pt x="44853" y="92125"/>
                  </a:lnTo>
                  <a:lnTo>
                    <a:pt x="74858" y="59025"/>
                  </a:lnTo>
                  <a:lnTo>
                    <a:pt x="110743" y="32414"/>
                  </a:lnTo>
                  <a:lnTo>
                    <a:pt x="151130" y="13315"/>
                  </a:lnTo>
                  <a:lnTo>
                    <a:pt x="194468" y="2462"/>
                  </a:lnTo>
                  <a:lnTo>
                    <a:pt x="227894" y="0"/>
                  </a:lnTo>
                  <a:lnTo>
                    <a:pt x="1906719" y="0"/>
                  </a:lnTo>
                  <a:lnTo>
                    <a:pt x="1951178" y="4378"/>
                  </a:lnTo>
                  <a:lnTo>
                    <a:pt x="1993930" y="17347"/>
                  </a:lnTo>
                  <a:lnTo>
                    <a:pt x="2033329" y="38407"/>
                  </a:lnTo>
                  <a:lnTo>
                    <a:pt x="2067865" y="66748"/>
                  </a:lnTo>
                  <a:lnTo>
                    <a:pt x="2096206" y="101282"/>
                  </a:lnTo>
                  <a:lnTo>
                    <a:pt x="2117265" y="140682"/>
                  </a:lnTo>
                  <a:lnTo>
                    <a:pt x="2130235" y="183434"/>
                  </a:lnTo>
                  <a:lnTo>
                    <a:pt x="2134614" y="227904"/>
                  </a:lnTo>
                  <a:lnTo>
                    <a:pt x="2134340" y="239090"/>
                  </a:lnTo>
                  <a:lnTo>
                    <a:pt x="2127781" y="283281"/>
                  </a:lnTo>
                  <a:lnTo>
                    <a:pt x="2112728" y="325344"/>
                  </a:lnTo>
                  <a:lnTo>
                    <a:pt x="2089758" y="363663"/>
                  </a:lnTo>
                  <a:lnTo>
                    <a:pt x="2059753" y="396764"/>
                  </a:lnTo>
                  <a:lnTo>
                    <a:pt x="2023869" y="423373"/>
                  </a:lnTo>
                  <a:lnTo>
                    <a:pt x="1983480" y="442473"/>
                  </a:lnTo>
                  <a:lnTo>
                    <a:pt x="1940144" y="453326"/>
                  </a:lnTo>
                  <a:lnTo>
                    <a:pt x="1906736" y="455789"/>
                  </a:lnTo>
                  <a:close/>
                </a:path>
              </a:pathLst>
            </a:custGeom>
            <a:grpFill/>
          </p:spPr>
          <p:txBody>
            <a:bodyPr wrap="square" lIns="0" tIns="0" rIns="0" bIns="0" rtlCol="0"/>
            <a:lstStyle/>
            <a:p>
              <a:endParaRPr sz="1200"/>
            </a:p>
          </p:txBody>
        </p:sp>
      </p:grpSp>
      <p:sp>
        <p:nvSpPr>
          <p:cNvPr id="71" name="object 65">
            <a:extLst>
              <a:ext uri="{FF2B5EF4-FFF2-40B4-BE49-F238E27FC236}">
                <a16:creationId xmlns:a16="http://schemas.microsoft.com/office/drawing/2014/main" id="{8D5B67CF-0A8C-30C8-E1BA-D7242971F270}"/>
              </a:ext>
            </a:extLst>
          </p:cNvPr>
          <p:cNvSpPr txBox="1"/>
          <p:nvPr/>
        </p:nvSpPr>
        <p:spPr>
          <a:xfrm>
            <a:off x="7051955" y="4042171"/>
            <a:ext cx="539327"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3</a:t>
            </a:r>
            <a:r>
              <a:rPr sz="2033" b="1" spc="27" dirty="0">
                <a:solidFill>
                  <a:srgbClr val="FFFFFF"/>
                </a:solidFill>
                <a:latin typeface="Arial"/>
                <a:cs typeface="Arial"/>
              </a:rPr>
              <a:t>,</a:t>
            </a:r>
            <a:r>
              <a:rPr sz="2033" b="1" spc="37" dirty="0">
                <a:solidFill>
                  <a:srgbClr val="FFFFFF"/>
                </a:solidFill>
                <a:latin typeface="Arial"/>
                <a:cs typeface="Arial"/>
              </a:rPr>
              <a:t>1</a:t>
            </a:r>
            <a:r>
              <a:rPr sz="2033" b="1" spc="40" dirty="0">
                <a:solidFill>
                  <a:srgbClr val="FFFFFF"/>
                </a:solidFill>
                <a:latin typeface="Arial"/>
                <a:cs typeface="Arial"/>
              </a:rPr>
              <a:t>6</a:t>
            </a:r>
            <a:endParaRPr sz="2033">
              <a:latin typeface="Arial"/>
              <a:cs typeface="Arial"/>
            </a:endParaRPr>
          </a:p>
        </p:txBody>
      </p:sp>
      <p:sp>
        <p:nvSpPr>
          <p:cNvPr id="72" name="object 66">
            <a:extLst>
              <a:ext uri="{FF2B5EF4-FFF2-40B4-BE49-F238E27FC236}">
                <a16:creationId xmlns:a16="http://schemas.microsoft.com/office/drawing/2014/main" id="{E8C4C392-1297-17B1-B1C9-4DB74F75DE63}"/>
              </a:ext>
            </a:extLst>
          </p:cNvPr>
          <p:cNvSpPr/>
          <p:nvPr/>
        </p:nvSpPr>
        <p:spPr>
          <a:xfrm>
            <a:off x="8389498" y="4086478"/>
            <a:ext cx="1688253" cy="303953"/>
          </a:xfrm>
          <a:custGeom>
            <a:avLst/>
            <a:gdLst/>
            <a:ahLst/>
            <a:cxnLst/>
            <a:rect l="l" t="t" r="r" b="b"/>
            <a:pathLst>
              <a:path w="2532380" h="455929">
                <a:moveTo>
                  <a:pt x="2304288" y="455789"/>
                </a:moveTo>
                <a:lnTo>
                  <a:pt x="227874" y="455789"/>
                </a:lnTo>
                <a:lnTo>
                  <a:pt x="216697" y="455515"/>
                </a:lnTo>
                <a:lnTo>
                  <a:pt x="172503" y="448957"/>
                </a:lnTo>
                <a:lnTo>
                  <a:pt x="130441" y="433903"/>
                </a:lnTo>
                <a:lnTo>
                  <a:pt x="92123" y="410934"/>
                </a:lnTo>
                <a:lnTo>
                  <a:pt x="59023" y="380930"/>
                </a:lnTo>
                <a:lnTo>
                  <a:pt x="32412" y="345044"/>
                </a:lnTo>
                <a:lnTo>
                  <a:pt x="13313" y="304657"/>
                </a:lnTo>
                <a:lnTo>
                  <a:pt x="2461" y="261320"/>
                </a:lnTo>
                <a:lnTo>
                  <a:pt x="0" y="227932"/>
                </a:lnTo>
                <a:lnTo>
                  <a:pt x="271" y="216698"/>
                </a:lnTo>
                <a:lnTo>
                  <a:pt x="6829" y="172506"/>
                </a:lnTo>
                <a:lnTo>
                  <a:pt x="21881" y="130443"/>
                </a:lnTo>
                <a:lnTo>
                  <a:pt x="44851" y="92126"/>
                </a:lnTo>
                <a:lnTo>
                  <a:pt x="74856" y="59025"/>
                </a:lnTo>
                <a:lnTo>
                  <a:pt x="110740" y="32414"/>
                </a:lnTo>
                <a:lnTo>
                  <a:pt x="151128" y="13315"/>
                </a:lnTo>
                <a:lnTo>
                  <a:pt x="194466" y="2462"/>
                </a:lnTo>
                <a:lnTo>
                  <a:pt x="227893" y="0"/>
                </a:lnTo>
                <a:lnTo>
                  <a:pt x="2304269" y="0"/>
                </a:lnTo>
                <a:lnTo>
                  <a:pt x="2348726" y="4378"/>
                </a:lnTo>
                <a:lnTo>
                  <a:pt x="2391479" y="17347"/>
                </a:lnTo>
                <a:lnTo>
                  <a:pt x="2430878" y="38406"/>
                </a:lnTo>
                <a:lnTo>
                  <a:pt x="2465414" y="66748"/>
                </a:lnTo>
                <a:lnTo>
                  <a:pt x="2493754" y="101282"/>
                </a:lnTo>
                <a:lnTo>
                  <a:pt x="2514813" y="140682"/>
                </a:lnTo>
                <a:lnTo>
                  <a:pt x="2527782" y="183433"/>
                </a:lnTo>
                <a:lnTo>
                  <a:pt x="2532162" y="227932"/>
                </a:lnTo>
                <a:lnTo>
                  <a:pt x="2531889" y="239090"/>
                </a:lnTo>
                <a:lnTo>
                  <a:pt x="2525331" y="283281"/>
                </a:lnTo>
                <a:lnTo>
                  <a:pt x="2510277" y="325344"/>
                </a:lnTo>
                <a:lnTo>
                  <a:pt x="2487306" y="363662"/>
                </a:lnTo>
                <a:lnTo>
                  <a:pt x="2457304" y="396763"/>
                </a:lnTo>
                <a:lnTo>
                  <a:pt x="2421417" y="423374"/>
                </a:lnTo>
                <a:lnTo>
                  <a:pt x="2381031" y="442472"/>
                </a:lnTo>
                <a:lnTo>
                  <a:pt x="2337694" y="453325"/>
                </a:lnTo>
                <a:lnTo>
                  <a:pt x="2304288" y="455789"/>
                </a:lnTo>
                <a:close/>
              </a:path>
            </a:pathLst>
          </a:custGeom>
          <a:solidFill>
            <a:srgbClr val="494E56"/>
          </a:solidFill>
        </p:spPr>
        <p:txBody>
          <a:bodyPr wrap="square" lIns="0" tIns="0" rIns="0" bIns="0" rtlCol="0"/>
          <a:lstStyle/>
          <a:p>
            <a:endParaRPr sz="1200"/>
          </a:p>
        </p:txBody>
      </p:sp>
      <p:sp>
        <p:nvSpPr>
          <p:cNvPr id="73" name="object 67">
            <a:extLst>
              <a:ext uri="{FF2B5EF4-FFF2-40B4-BE49-F238E27FC236}">
                <a16:creationId xmlns:a16="http://schemas.microsoft.com/office/drawing/2014/main" id="{A264E723-544E-6FBF-C520-8FC18A3A7812}"/>
              </a:ext>
            </a:extLst>
          </p:cNvPr>
          <p:cNvSpPr txBox="1"/>
          <p:nvPr/>
        </p:nvSpPr>
        <p:spPr>
          <a:xfrm>
            <a:off x="9057492" y="4068209"/>
            <a:ext cx="422487" cy="323957"/>
          </a:xfrm>
          <a:prstGeom prst="rect">
            <a:avLst/>
          </a:prstGeom>
        </p:spPr>
        <p:txBody>
          <a:bodyPr vert="horz" wrap="square" lIns="0" tIns="11007" rIns="0" bIns="0" rtlCol="0">
            <a:spAutoFit/>
          </a:bodyPr>
          <a:lstStyle/>
          <a:p>
            <a:pPr marL="8467">
              <a:spcBef>
                <a:spcPts val="87"/>
              </a:spcBef>
            </a:pPr>
            <a:r>
              <a:rPr sz="2033" b="1" spc="197" dirty="0">
                <a:solidFill>
                  <a:srgbClr val="FFFFFF"/>
                </a:solidFill>
                <a:latin typeface="Arial"/>
                <a:cs typeface="Arial"/>
              </a:rPr>
              <a:t>N</a:t>
            </a:r>
            <a:r>
              <a:rPr sz="2033" b="1" spc="50" dirty="0">
                <a:solidFill>
                  <a:srgbClr val="FFFFFF"/>
                </a:solidFill>
                <a:latin typeface="Arial"/>
                <a:cs typeface="Arial"/>
              </a:rPr>
              <a:t>D</a:t>
            </a:r>
            <a:endParaRPr sz="2033" dirty="0">
              <a:latin typeface="Arial"/>
              <a:cs typeface="Arial"/>
            </a:endParaRPr>
          </a:p>
        </p:txBody>
      </p:sp>
      <p:sp>
        <p:nvSpPr>
          <p:cNvPr id="74" name="object 68">
            <a:extLst>
              <a:ext uri="{FF2B5EF4-FFF2-40B4-BE49-F238E27FC236}">
                <a16:creationId xmlns:a16="http://schemas.microsoft.com/office/drawing/2014/main" id="{D3BCB8E4-682F-3E6F-72FC-599900BF08C6}"/>
              </a:ext>
            </a:extLst>
          </p:cNvPr>
          <p:cNvSpPr txBox="1"/>
          <p:nvPr/>
        </p:nvSpPr>
        <p:spPr>
          <a:xfrm>
            <a:off x="3858092" y="4529849"/>
            <a:ext cx="25950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a:t>
            </a:r>
            <a:r>
              <a:rPr sz="1333" b="1" spc="10" dirty="0">
                <a:latin typeface="Arial"/>
                <a:cs typeface="Arial"/>
              </a:rPr>
              <a:t>,</a:t>
            </a:r>
            <a:r>
              <a:rPr sz="1333" b="1" spc="17" dirty="0">
                <a:latin typeface="Arial"/>
                <a:cs typeface="Arial"/>
              </a:rPr>
              <a:t>8</a:t>
            </a:r>
            <a:endParaRPr sz="1333">
              <a:latin typeface="Arial"/>
              <a:cs typeface="Arial"/>
            </a:endParaRPr>
          </a:p>
        </p:txBody>
      </p:sp>
      <p:sp>
        <p:nvSpPr>
          <p:cNvPr id="75" name="object 69">
            <a:extLst>
              <a:ext uri="{FF2B5EF4-FFF2-40B4-BE49-F238E27FC236}">
                <a16:creationId xmlns:a16="http://schemas.microsoft.com/office/drawing/2014/main" id="{6B5BA22A-4722-9A25-D0CF-BD13E12F3420}"/>
              </a:ext>
            </a:extLst>
          </p:cNvPr>
          <p:cNvSpPr txBox="1"/>
          <p:nvPr/>
        </p:nvSpPr>
        <p:spPr>
          <a:xfrm>
            <a:off x="5792623" y="4529849"/>
            <a:ext cx="35602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a:t>
            </a:r>
            <a:r>
              <a:rPr sz="1333" b="1" spc="10" dirty="0">
                <a:latin typeface="Arial"/>
                <a:cs typeface="Arial"/>
              </a:rPr>
              <a:t>,</a:t>
            </a:r>
            <a:r>
              <a:rPr sz="1333" b="1" spc="13" dirty="0">
                <a:latin typeface="Arial"/>
                <a:cs typeface="Arial"/>
              </a:rPr>
              <a:t>7</a:t>
            </a:r>
            <a:r>
              <a:rPr sz="1333" b="1" spc="17" dirty="0">
                <a:latin typeface="Arial"/>
                <a:cs typeface="Arial"/>
              </a:rPr>
              <a:t>7</a:t>
            </a:r>
            <a:endParaRPr sz="1333" dirty="0">
              <a:latin typeface="Arial"/>
              <a:cs typeface="Arial"/>
            </a:endParaRPr>
          </a:p>
        </p:txBody>
      </p:sp>
      <p:sp>
        <p:nvSpPr>
          <p:cNvPr id="76" name="object 70">
            <a:extLst>
              <a:ext uri="{FF2B5EF4-FFF2-40B4-BE49-F238E27FC236}">
                <a16:creationId xmlns:a16="http://schemas.microsoft.com/office/drawing/2014/main" id="{A3B6A687-9E25-A602-2AE6-FC9B26DF4B87}"/>
              </a:ext>
            </a:extLst>
          </p:cNvPr>
          <p:cNvSpPr txBox="1"/>
          <p:nvPr/>
        </p:nvSpPr>
        <p:spPr>
          <a:xfrm>
            <a:off x="7781185" y="4529849"/>
            <a:ext cx="35602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a:t>
            </a:r>
            <a:r>
              <a:rPr sz="1333" b="1" spc="10" dirty="0">
                <a:latin typeface="Arial"/>
                <a:cs typeface="Arial"/>
              </a:rPr>
              <a:t>,</a:t>
            </a:r>
            <a:r>
              <a:rPr sz="1333" b="1" spc="13" dirty="0">
                <a:latin typeface="Arial"/>
                <a:cs typeface="Arial"/>
              </a:rPr>
              <a:t>7</a:t>
            </a:r>
            <a:r>
              <a:rPr sz="1333" b="1" spc="17" dirty="0">
                <a:latin typeface="Arial"/>
                <a:cs typeface="Arial"/>
              </a:rPr>
              <a:t>5</a:t>
            </a:r>
            <a:endParaRPr sz="1333">
              <a:latin typeface="Arial"/>
              <a:cs typeface="Arial"/>
            </a:endParaRPr>
          </a:p>
        </p:txBody>
      </p:sp>
      <p:sp>
        <p:nvSpPr>
          <p:cNvPr id="77" name="object 71">
            <a:extLst>
              <a:ext uri="{FF2B5EF4-FFF2-40B4-BE49-F238E27FC236}">
                <a16:creationId xmlns:a16="http://schemas.microsoft.com/office/drawing/2014/main" id="{7ACF44C1-9365-D7C5-2E50-6EF6644A0051}"/>
              </a:ext>
            </a:extLst>
          </p:cNvPr>
          <p:cNvSpPr txBox="1"/>
          <p:nvPr/>
        </p:nvSpPr>
        <p:spPr>
          <a:xfrm>
            <a:off x="9830870" y="4533151"/>
            <a:ext cx="25950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a:t>
            </a:r>
            <a:r>
              <a:rPr sz="1333" b="1" spc="10" dirty="0">
                <a:latin typeface="Arial"/>
                <a:cs typeface="Arial"/>
              </a:rPr>
              <a:t>,</a:t>
            </a:r>
            <a:r>
              <a:rPr sz="1333" b="1" spc="17" dirty="0">
                <a:latin typeface="Arial"/>
                <a:cs typeface="Arial"/>
              </a:rPr>
              <a:t>8</a:t>
            </a:r>
            <a:endParaRPr sz="1333" dirty="0">
              <a:latin typeface="Arial"/>
              <a:cs typeface="Arial"/>
            </a:endParaRPr>
          </a:p>
        </p:txBody>
      </p:sp>
      <p:sp>
        <p:nvSpPr>
          <p:cNvPr id="78" name="object 72">
            <a:extLst>
              <a:ext uri="{FF2B5EF4-FFF2-40B4-BE49-F238E27FC236}">
                <a16:creationId xmlns:a16="http://schemas.microsoft.com/office/drawing/2014/main" id="{C10C7C4C-CF94-1B07-5E3B-238288AE1A14}"/>
              </a:ext>
            </a:extLst>
          </p:cNvPr>
          <p:cNvSpPr txBox="1"/>
          <p:nvPr/>
        </p:nvSpPr>
        <p:spPr>
          <a:xfrm>
            <a:off x="5014636" y="4073349"/>
            <a:ext cx="508847"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2</a:t>
            </a:r>
            <a:r>
              <a:rPr sz="1933" b="1" spc="20" dirty="0">
                <a:solidFill>
                  <a:srgbClr val="FFFFFF"/>
                </a:solidFill>
                <a:latin typeface="Arial"/>
                <a:cs typeface="Arial"/>
              </a:rPr>
              <a:t>,</a:t>
            </a:r>
            <a:r>
              <a:rPr sz="1933" b="1" spc="23" dirty="0">
                <a:solidFill>
                  <a:srgbClr val="FFFFFF"/>
                </a:solidFill>
                <a:latin typeface="Arial"/>
                <a:cs typeface="Arial"/>
              </a:rPr>
              <a:t>9</a:t>
            </a:r>
            <a:r>
              <a:rPr sz="1933" b="1" spc="27" dirty="0">
                <a:solidFill>
                  <a:srgbClr val="FFFFFF"/>
                </a:solidFill>
                <a:latin typeface="Arial"/>
                <a:cs typeface="Arial"/>
              </a:rPr>
              <a:t>5</a:t>
            </a:r>
            <a:endParaRPr sz="1933">
              <a:latin typeface="Arial"/>
              <a:cs typeface="Arial"/>
            </a:endParaRPr>
          </a:p>
        </p:txBody>
      </p:sp>
      <p:grpSp>
        <p:nvGrpSpPr>
          <p:cNvPr id="79" name="object 73">
            <a:extLst>
              <a:ext uri="{FF2B5EF4-FFF2-40B4-BE49-F238E27FC236}">
                <a16:creationId xmlns:a16="http://schemas.microsoft.com/office/drawing/2014/main" id="{5509247E-A25E-EE23-BD41-F83B15864982}"/>
              </a:ext>
            </a:extLst>
          </p:cNvPr>
          <p:cNvGrpSpPr/>
          <p:nvPr/>
        </p:nvGrpSpPr>
        <p:grpSpPr>
          <a:xfrm>
            <a:off x="10433610" y="4496109"/>
            <a:ext cx="1145117" cy="206163"/>
            <a:chOff x="16400729" y="7274225"/>
            <a:chExt cx="1717675" cy="309245"/>
          </a:xfrm>
        </p:grpSpPr>
        <p:sp>
          <p:nvSpPr>
            <p:cNvPr id="80" name="object 74">
              <a:extLst>
                <a:ext uri="{FF2B5EF4-FFF2-40B4-BE49-F238E27FC236}">
                  <a16:creationId xmlns:a16="http://schemas.microsoft.com/office/drawing/2014/main" id="{EA190022-E1BE-3336-68ED-3402F0CC0333}"/>
                </a:ext>
              </a:extLst>
            </p:cNvPr>
            <p:cNvSpPr/>
            <p:nvPr/>
          </p:nvSpPr>
          <p:spPr>
            <a:xfrm>
              <a:off x="16400729" y="7274225"/>
              <a:ext cx="1717675" cy="309245"/>
            </a:xfrm>
            <a:custGeom>
              <a:avLst/>
              <a:gdLst/>
              <a:ahLst/>
              <a:cxnLst/>
              <a:rect l="l" t="t" r="r" b="b"/>
              <a:pathLst>
                <a:path w="1717675" h="309245">
                  <a:moveTo>
                    <a:pt x="1562599" y="309084"/>
                  </a:moveTo>
                  <a:lnTo>
                    <a:pt x="154540" y="309084"/>
                  </a:lnTo>
                  <a:lnTo>
                    <a:pt x="139318" y="308349"/>
                  </a:lnTo>
                  <a:lnTo>
                    <a:pt x="95398" y="297319"/>
                  </a:lnTo>
                  <a:lnTo>
                    <a:pt x="56547" y="274064"/>
                  </a:lnTo>
                  <a:lnTo>
                    <a:pt x="26017" y="240417"/>
                  </a:lnTo>
                  <a:lnTo>
                    <a:pt x="6614" y="199335"/>
                  </a:lnTo>
                  <a:lnTo>
                    <a:pt x="0" y="154539"/>
                  </a:lnTo>
                  <a:lnTo>
                    <a:pt x="734" y="139317"/>
                  </a:lnTo>
                  <a:lnTo>
                    <a:pt x="11761" y="95400"/>
                  </a:lnTo>
                  <a:lnTo>
                    <a:pt x="35016" y="56547"/>
                  </a:lnTo>
                  <a:lnTo>
                    <a:pt x="68665" y="26019"/>
                  </a:lnTo>
                  <a:lnTo>
                    <a:pt x="109746" y="6616"/>
                  </a:lnTo>
                  <a:lnTo>
                    <a:pt x="154542" y="0"/>
                  </a:lnTo>
                  <a:lnTo>
                    <a:pt x="1562596" y="0"/>
                  </a:lnTo>
                  <a:lnTo>
                    <a:pt x="1577819" y="735"/>
                  </a:lnTo>
                  <a:lnTo>
                    <a:pt x="1621736" y="11762"/>
                  </a:lnTo>
                  <a:lnTo>
                    <a:pt x="1660588" y="35018"/>
                  </a:lnTo>
                  <a:lnTo>
                    <a:pt x="1691117" y="68665"/>
                  </a:lnTo>
                  <a:lnTo>
                    <a:pt x="1710520" y="109747"/>
                  </a:lnTo>
                  <a:lnTo>
                    <a:pt x="1717138" y="154542"/>
                  </a:lnTo>
                  <a:lnTo>
                    <a:pt x="1716402" y="169765"/>
                  </a:lnTo>
                  <a:lnTo>
                    <a:pt x="1705372" y="213682"/>
                  </a:lnTo>
                  <a:lnTo>
                    <a:pt x="1682117" y="252534"/>
                  </a:lnTo>
                  <a:lnTo>
                    <a:pt x="1648469" y="283062"/>
                  </a:lnTo>
                  <a:lnTo>
                    <a:pt x="1607389" y="302466"/>
                  </a:lnTo>
                  <a:lnTo>
                    <a:pt x="1562599" y="309084"/>
                  </a:lnTo>
                  <a:close/>
                </a:path>
              </a:pathLst>
            </a:custGeom>
            <a:solidFill>
              <a:srgbClr val="D9D9D9"/>
            </a:solidFill>
          </p:spPr>
          <p:txBody>
            <a:bodyPr wrap="square" lIns="0" tIns="0" rIns="0" bIns="0" rtlCol="0"/>
            <a:lstStyle/>
            <a:p>
              <a:endParaRPr sz="1200"/>
            </a:p>
          </p:txBody>
        </p:sp>
        <p:sp>
          <p:nvSpPr>
            <p:cNvPr id="81" name="object 75">
              <a:extLst>
                <a:ext uri="{FF2B5EF4-FFF2-40B4-BE49-F238E27FC236}">
                  <a16:creationId xmlns:a16="http://schemas.microsoft.com/office/drawing/2014/main" id="{0A6AA348-AD27-5AEB-ED4C-3AB988D204A5}"/>
                </a:ext>
              </a:extLst>
            </p:cNvPr>
            <p:cNvSpPr/>
            <p:nvPr/>
          </p:nvSpPr>
          <p:spPr>
            <a:xfrm>
              <a:off x="16400729" y="7274225"/>
              <a:ext cx="1428750" cy="309245"/>
            </a:xfrm>
            <a:custGeom>
              <a:avLst/>
              <a:gdLst/>
              <a:ahLst/>
              <a:cxnLst/>
              <a:rect l="l" t="t" r="r" b="b"/>
              <a:pathLst>
                <a:path w="1428750" h="309245">
                  <a:moveTo>
                    <a:pt x="1274120" y="309084"/>
                  </a:moveTo>
                  <a:lnTo>
                    <a:pt x="154540" y="309084"/>
                  </a:lnTo>
                  <a:lnTo>
                    <a:pt x="139318" y="308349"/>
                  </a:lnTo>
                  <a:lnTo>
                    <a:pt x="95398" y="297319"/>
                  </a:lnTo>
                  <a:lnTo>
                    <a:pt x="56548" y="274064"/>
                  </a:lnTo>
                  <a:lnTo>
                    <a:pt x="26017" y="240417"/>
                  </a:lnTo>
                  <a:lnTo>
                    <a:pt x="6614" y="199335"/>
                  </a:lnTo>
                  <a:lnTo>
                    <a:pt x="0" y="154542"/>
                  </a:lnTo>
                  <a:lnTo>
                    <a:pt x="734" y="139317"/>
                  </a:lnTo>
                  <a:lnTo>
                    <a:pt x="11761" y="95400"/>
                  </a:lnTo>
                  <a:lnTo>
                    <a:pt x="35017" y="56547"/>
                  </a:lnTo>
                  <a:lnTo>
                    <a:pt x="68665" y="26019"/>
                  </a:lnTo>
                  <a:lnTo>
                    <a:pt x="109746" y="6616"/>
                  </a:lnTo>
                  <a:lnTo>
                    <a:pt x="154543" y="0"/>
                  </a:lnTo>
                  <a:lnTo>
                    <a:pt x="1274117" y="0"/>
                  </a:lnTo>
                  <a:lnTo>
                    <a:pt x="1318910" y="6616"/>
                  </a:lnTo>
                  <a:lnTo>
                    <a:pt x="1359989" y="26019"/>
                  </a:lnTo>
                  <a:lnTo>
                    <a:pt x="1393637" y="56547"/>
                  </a:lnTo>
                  <a:lnTo>
                    <a:pt x="1416892" y="95400"/>
                  </a:lnTo>
                  <a:lnTo>
                    <a:pt x="1427922" y="139317"/>
                  </a:lnTo>
                  <a:lnTo>
                    <a:pt x="1428659" y="154542"/>
                  </a:lnTo>
                  <a:lnTo>
                    <a:pt x="1427922" y="169765"/>
                  </a:lnTo>
                  <a:lnTo>
                    <a:pt x="1416892" y="213682"/>
                  </a:lnTo>
                  <a:lnTo>
                    <a:pt x="1393637" y="252534"/>
                  </a:lnTo>
                  <a:lnTo>
                    <a:pt x="1359989" y="283062"/>
                  </a:lnTo>
                  <a:lnTo>
                    <a:pt x="1318910" y="302466"/>
                  </a:lnTo>
                  <a:lnTo>
                    <a:pt x="1274120" y="309084"/>
                  </a:lnTo>
                  <a:close/>
                </a:path>
              </a:pathLst>
            </a:custGeom>
            <a:solidFill>
              <a:srgbClr val="004AAC"/>
            </a:solidFill>
          </p:spPr>
          <p:txBody>
            <a:bodyPr wrap="square" lIns="0" tIns="0" rIns="0" bIns="0" rtlCol="0"/>
            <a:lstStyle/>
            <a:p>
              <a:endParaRPr sz="1200"/>
            </a:p>
          </p:txBody>
        </p:sp>
      </p:grpSp>
      <p:sp>
        <p:nvSpPr>
          <p:cNvPr id="82" name="object 76">
            <a:extLst>
              <a:ext uri="{FF2B5EF4-FFF2-40B4-BE49-F238E27FC236}">
                <a16:creationId xmlns:a16="http://schemas.microsoft.com/office/drawing/2014/main" id="{1FF12DE0-7064-4EA8-5501-0A107E9BFB74}"/>
              </a:ext>
            </a:extLst>
          </p:cNvPr>
          <p:cNvSpPr txBox="1"/>
          <p:nvPr/>
        </p:nvSpPr>
        <p:spPr>
          <a:xfrm>
            <a:off x="10422409" y="3872973"/>
            <a:ext cx="1251553" cy="530809"/>
          </a:xfrm>
          <a:prstGeom prst="rect">
            <a:avLst/>
          </a:prstGeom>
        </p:spPr>
        <p:txBody>
          <a:bodyPr vert="horz" wrap="square" lIns="0" tIns="8467" rIns="0" bIns="0" rtlCol="0">
            <a:spAutoFit/>
          </a:bodyPr>
          <a:lstStyle/>
          <a:p>
            <a:pPr marL="232422" marR="3387" indent="-224378">
              <a:lnSpc>
                <a:spcPct val="114999"/>
              </a:lnSpc>
              <a:spcBef>
                <a:spcPts val="67"/>
              </a:spcBef>
            </a:pPr>
            <a:r>
              <a:rPr sz="1500" spc="-107" dirty="0">
                <a:latin typeface="Lucida Sans Unicode"/>
                <a:cs typeface="Lucida Sans Unicode"/>
              </a:rPr>
              <a:t>3</a:t>
            </a:r>
            <a:r>
              <a:rPr sz="1500" spc="-120" dirty="0">
                <a:latin typeface="Lucida Sans Unicode"/>
                <a:cs typeface="Lucida Sans Unicode"/>
              </a:rPr>
              <a:t>,</a:t>
            </a:r>
            <a:r>
              <a:rPr sz="1500" spc="-103" dirty="0">
                <a:latin typeface="Lucida Sans Unicode"/>
                <a:cs typeface="Lucida Sans Unicode"/>
              </a:rPr>
              <a:t>8</a:t>
            </a:r>
            <a:r>
              <a:rPr sz="1500" spc="-97" dirty="0">
                <a:latin typeface="Lucida Sans Unicode"/>
                <a:cs typeface="Lucida Sans Unicode"/>
              </a:rPr>
              <a:t> </a:t>
            </a:r>
            <a:r>
              <a:rPr sz="1500" spc="-136" dirty="0" err="1">
                <a:latin typeface="Lucida Sans Unicode"/>
                <a:cs typeface="Lucida Sans Unicode"/>
              </a:rPr>
              <a:t>T</a:t>
            </a:r>
            <a:r>
              <a:rPr sz="1500" dirty="0" err="1">
                <a:latin typeface="Lucida Sans Unicode"/>
                <a:cs typeface="Lucida Sans Unicode"/>
              </a:rPr>
              <a:t>e</a:t>
            </a:r>
            <a:r>
              <a:rPr sz="1500" spc="-7" dirty="0" err="1">
                <a:latin typeface="Lucida Sans Unicode"/>
                <a:cs typeface="Lucida Sans Unicode"/>
              </a:rPr>
              <a:t>r</a:t>
            </a:r>
            <a:r>
              <a:rPr sz="1500" dirty="0" err="1">
                <a:latin typeface="Lucida Sans Unicode"/>
                <a:cs typeface="Lucida Sans Unicode"/>
              </a:rPr>
              <a:t>a</a:t>
            </a:r>
            <a:r>
              <a:rPr sz="1500" spc="-33" dirty="0" err="1">
                <a:latin typeface="Lucida Sans Unicode"/>
                <a:cs typeface="Lucida Sans Unicode"/>
              </a:rPr>
              <a:t>p</a:t>
            </a:r>
            <a:r>
              <a:rPr sz="1500" spc="-63" dirty="0" err="1">
                <a:latin typeface="Lucida Sans Unicode"/>
                <a:cs typeface="Lucida Sans Unicode"/>
              </a:rPr>
              <a:t>i</a:t>
            </a:r>
            <a:r>
              <a:rPr sz="1500" dirty="0" err="1">
                <a:latin typeface="Lucida Sans Unicode"/>
                <a:cs typeface="Lucida Sans Unicode"/>
              </a:rPr>
              <a:t>e</a:t>
            </a:r>
            <a:r>
              <a:rPr sz="1500" spc="-43" dirty="0" err="1">
                <a:latin typeface="Lucida Sans Unicode"/>
                <a:cs typeface="Lucida Sans Unicode"/>
              </a:rPr>
              <a:t>s</a:t>
            </a:r>
            <a:r>
              <a:rPr sz="1500" spc="-43" dirty="0">
                <a:latin typeface="Lucida Sans Unicode"/>
                <a:cs typeface="Lucida Sans Unicode"/>
              </a:rPr>
              <a:t>  </a:t>
            </a:r>
            <a:r>
              <a:rPr sz="1500" spc="-47" dirty="0" err="1">
                <a:latin typeface="Lucida Sans Unicode"/>
                <a:cs typeface="Lucida Sans Unicode"/>
              </a:rPr>
              <a:t>cubicos</a:t>
            </a:r>
            <a:endParaRPr sz="1500" dirty="0">
              <a:latin typeface="Lucida Sans Unicode"/>
              <a:cs typeface="Lucida Sans Unicode"/>
            </a:endParaRPr>
          </a:p>
        </p:txBody>
      </p:sp>
      <p:sp>
        <p:nvSpPr>
          <p:cNvPr id="83" name="object 77">
            <a:extLst>
              <a:ext uri="{FF2B5EF4-FFF2-40B4-BE49-F238E27FC236}">
                <a16:creationId xmlns:a16="http://schemas.microsoft.com/office/drawing/2014/main" id="{01307BB1-9107-51C5-7547-7E6A39F03AD5}"/>
              </a:ext>
            </a:extLst>
          </p:cNvPr>
          <p:cNvSpPr txBox="1"/>
          <p:nvPr/>
        </p:nvSpPr>
        <p:spPr>
          <a:xfrm>
            <a:off x="121955" y="5063433"/>
            <a:ext cx="2092537" cy="868742"/>
          </a:xfrm>
          <a:prstGeom prst="rect">
            <a:avLst/>
          </a:prstGeom>
        </p:spPr>
        <p:txBody>
          <a:bodyPr vert="horz" wrap="square" lIns="0" tIns="8043" rIns="0" bIns="0" rtlCol="0">
            <a:spAutoFit/>
          </a:bodyPr>
          <a:lstStyle/>
          <a:p>
            <a:pPr marL="8467" marR="3387" algn="ctr">
              <a:lnSpc>
                <a:spcPct val="117000"/>
              </a:lnSpc>
              <a:spcBef>
                <a:spcPts val="63"/>
              </a:spcBef>
            </a:pPr>
            <a:r>
              <a:rPr sz="1400" spc="-7" dirty="0">
                <a:latin typeface="Lucida Sans Unicode"/>
                <a:cs typeface="Lucida Sans Unicode"/>
              </a:rPr>
              <a:t>Reservas</a:t>
            </a:r>
            <a:r>
              <a:rPr sz="1400" spc="-107" dirty="0">
                <a:latin typeface="Lucida Sans Unicode"/>
                <a:cs typeface="Lucida Sans Unicode"/>
              </a:rPr>
              <a:t> </a:t>
            </a:r>
            <a:r>
              <a:rPr sz="1400" spc="-7" dirty="0">
                <a:latin typeface="Lucida Sans Unicode"/>
                <a:cs typeface="Lucida Sans Unicode"/>
              </a:rPr>
              <a:t>probadas</a:t>
            </a:r>
            <a:r>
              <a:rPr sz="1400" spc="-107" dirty="0">
                <a:latin typeface="Lucida Sans Unicode"/>
                <a:cs typeface="Lucida Sans Unicode"/>
              </a:rPr>
              <a:t> </a:t>
            </a:r>
            <a:r>
              <a:rPr sz="1400" dirty="0">
                <a:latin typeface="Lucida Sans Unicode"/>
                <a:cs typeface="Lucida Sans Unicode"/>
              </a:rPr>
              <a:t>de </a:t>
            </a:r>
            <a:r>
              <a:rPr sz="1400" spc="-487" dirty="0">
                <a:latin typeface="Lucida Sans Unicode"/>
                <a:cs typeface="Lucida Sans Unicode"/>
              </a:rPr>
              <a:t> </a:t>
            </a:r>
            <a:r>
              <a:rPr sz="1400" spc="-13" dirty="0">
                <a:latin typeface="Lucida Sans Unicode"/>
                <a:cs typeface="Lucida Sans Unicode"/>
              </a:rPr>
              <a:t>crudo</a:t>
            </a:r>
            <a:r>
              <a:rPr sz="1400" spc="-87" dirty="0">
                <a:latin typeface="Lucida Sans Unicode"/>
                <a:cs typeface="Lucida Sans Unicode"/>
              </a:rPr>
              <a:t> </a:t>
            </a:r>
            <a:r>
              <a:rPr sz="1400" spc="-20" dirty="0">
                <a:latin typeface="Lucida Sans Unicode"/>
                <a:cs typeface="Lucida Sans Unicode"/>
              </a:rPr>
              <a:t>(ANH)</a:t>
            </a:r>
            <a:endParaRPr sz="1400" dirty="0">
              <a:latin typeface="Lucida Sans Unicode"/>
              <a:cs typeface="Lucida Sans Unicode"/>
            </a:endParaRPr>
          </a:p>
          <a:p>
            <a:pPr marL="10161" algn="ctr">
              <a:spcBef>
                <a:spcPts val="1133"/>
              </a:spcBef>
            </a:pPr>
            <a:r>
              <a:rPr sz="1400" b="1" spc="120" dirty="0">
                <a:latin typeface="Arial"/>
                <a:cs typeface="Arial"/>
              </a:rPr>
              <a:t>Meta</a:t>
            </a:r>
            <a:r>
              <a:rPr sz="1400" b="1" spc="-47" dirty="0">
                <a:latin typeface="Arial"/>
                <a:cs typeface="Arial"/>
              </a:rPr>
              <a:t> </a:t>
            </a:r>
            <a:r>
              <a:rPr sz="1400" b="1" spc="70" dirty="0">
                <a:latin typeface="Arial"/>
                <a:cs typeface="Arial"/>
              </a:rPr>
              <a:t>anual</a:t>
            </a:r>
            <a:endParaRPr sz="1400" dirty="0">
              <a:latin typeface="Arial"/>
              <a:cs typeface="Arial"/>
            </a:endParaRPr>
          </a:p>
        </p:txBody>
      </p:sp>
      <p:grpSp>
        <p:nvGrpSpPr>
          <p:cNvPr id="84" name="object 78">
            <a:extLst>
              <a:ext uri="{FF2B5EF4-FFF2-40B4-BE49-F238E27FC236}">
                <a16:creationId xmlns:a16="http://schemas.microsoft.com/office/drawing/2014/main" id="{2A51D4D1-6C5C-4375-54E2-69E76407E8DE}"/>
              </a:ext>
            </a:extLst>
          </p:cNvPr>
          <p:cNvGrpSpPr/>
          <p:nvPr/>
        </p:nvGrpSpPr>
        <p:grpSpPr>
          <a:xfrm>
            <a:off x="2492561" y="5326949"/>
            <a:ext cx="1688253" cy="303953"/>
            <a:chOff x="4020896" y="8666332"/>
            <a:chExt cx="2532380" cy="455930"/>
          </a:xfrm>
          <a:solidFill>
            <a:srgbClr val="5F83FD"/>
          </a:solidFill>
        </p:grpSpPr>
        <p:sp>
          <p:nvSpPr>
            <p:cNvPr id="85" name="object 79">
              <a:extLst>
                <a:ext uri="{FF2B5EF4-FFF2-40B4-BE49-F238E27FC236}">
                  <a16:creationId xmlns:a16="http://schemas.microsoft.com/office/drawing/2014/main" id="{8164D126-9836-0C7A-72DB-FC328D3522B0}"/>
                </a:ext>
              </a:extLst>
            </p:cNvPr>
            <p:cNvSpPr/>
            <p:nvPr/>
          </p:nvSpPr>
          <p:spPr>
            <a:xfrm>
              <a:off x="4020896" y="8666332"/>
              <a:ext cx="2532380" cy="455930"/>
            </a:xfrm>
            <a:custGeom>
              <a:avLst/>
              <a:gdLst/>
              <a:ahLst/>
              <a:cxnLst/>
              <a:rect l="l" t="t" r="r" b="b"/>
              <a:pathLst>
                <a:path w="2532379" h="455929">
                  <a:moveTo>
                    <a:pt x="2304297" y="455789"/>
                  </a:moveTo>
                  <a:lnTo>
                    <a:pt x="227867" y="455789"/>
                  </a:lnTo>
                  <a:lnTo>
                    <a:pt x="216698" y="455516"/>
                  </a:lnTo>
                  <a:lnTo>
                    <a:pt x="172506" y="448957"/>
                  </a:lnTo>
                  <a:lnTo>
                    <a:pt x="130443" y="433904"/>
                  </a:lnTo>
                  <a:lnTo>
                    <a:pt x="92125" y="410934"/>
                  </a:lnTo>
                  <a:lnTo>
                    <a:pt x="59025" y="380929"/>
                  </a:lnTo>
                  <a:lnTo>
                    <a:pt x="32414" y="345043"/>
                  </a:lnTo>
                  <a:lnTo>
                    <a:pt x="13315" y="304656"/>
                  </a:lnTo>
                  <a:lnTo>
                    <a:pt x="2462" y="261320"/>
                  </a:lnTo>
                  <a:lnTo>
                    <a:pt x="0" y="227903"/>
                  </a:lnTo>
                  <a:lnTo>
                    <a:pt x="273" y="216698"/>
                  </a:lnTo>
                  <a:lnTo>
                    <a:pt x="6830" y="172506"/>
                  </a:lnTo>
                  <a:lnTo>
                    <a:pt x="21884" y="130442"/>
                  </a:lnTo>
                  <a:lnTo>
                    <a:pt x="44854" y="92125"/>
                  </a:lnTo>
                  <a:lnTo>
                    <a:pt x="74858" y="59025"/>
                  </a:lnTo>
                  <a:lnTo>
                    <a:pt x="110743" y="32414"/>
                  </a:lnTo>
                  <a:lnTo>
                    <a:pt x="151132" y="13314"/>
                  </a:lnTo>
                  <a:lnTo>
                    <a:pt x="194473" y="2462"/>
                  </a:lnTo>
                  <a:lnTo>
                    <a:pt x="2304269" y="0"/>
                  </a:lnTo>
                  <a:lnTo>
                    <a:pt x="2315466" y="273"/>
                  </a:lnTo>
                  <a:lnTo>
                    <a:pt x="2359657" y="6831"/>
                  </a:lnTo>
                  <a:lnTo>
                    <a:pt x="2401719" y="21883"/>
                  </a:lnTo>
                  <a:lnTo>
                    <a:pt x="2440036" y="44854"/>
                  </a:lnTo>
                  <a:lnTo>
                    <a:pt x="2473137" y="74858"/>
                  </a:lnTo>
                  <a:lnTo>
                    <a:pt x="2499747" y="110743"/>
                  </a:lnTo>
                  <a:lnTo>
                    <a:pt x="2518846" y="151131"/>
                  </a:lnTo>
                  <a:lnTo>
                    <a:pt x="2529699" y="194468"/>
                  </a:lnTo>
                  <a:lnTo>
                    <a:pt x="2532163" y="227903"/>
                  </a:lnTo>
                  <a:lnTo>
                    <a:pt x="2531889" y="239090"/>
                  </a:lnTo>
                  <a:lnTo>
                    <a:pt x="2525331" y="283281"/>
                  </a:lnTo>
                  <a:lnTo>
                    <a:pt x="2510277" y="325344"/>
                  </a:lnTo>
                  <a:lnTo>
                    <a:pt x="2487307" y="363662"/>
                  </a:lnTo>
                  <a:lnTo>
                    <a:pt x="2457304" y="396762"/>
                  </a:lnTo>
                  <a:lnTo>
                    <a:pt x="2421418" y="423374"/>
                  </a:lnTo>
                  <a:lnTo>
                    <a:pt x="2381031" y="442473"/>
                  </a:lnTo>
                  <a:lnTo>
                    <a:pt x="2337694" y="453326"/>
                  </a:lnTo>
                  <a:lnTo>
                    <a:pt x="2304297" y="455789"/>
                  </a:lnTo>
                  <a:close/>
                </a:path>
              </a:pathLst>
            </a:custGeom>
            <a:grpFill/>
          </p:spPr>
          <p:txBody>
            <a:bodyPr wrap="square" lIns="0" tIns="0" rIns="0" bIns="0" rtlCol="0"/>
            <a:lstStyle/>
            <a:p>
              <a:endParaRPr sz="1200"/>
            </a:p>
          </p:txBody>
        </p:sp>
        <p:sp>
          <p:nvSpPr>
            <p:cNvPr id="86" name="object 80">
              <a:extLst>
                <a:ext uri="{FF2B5EF4-FFF2-40B4-BE49-F238E27FC236}">
                  <a16:creationId xmlns:a16="http://schemas.microsoft.com/office/drawing/2014/main" id="{D4382450-748F-D8FE-56CC-B5452FDA7066}"/>
                </a:ext>
              </a:extLst>
            </p:cNvPr>
            <p:cNvSpPr/>
            <p:nvPr/>
          </p:nvSpPr>
          <p:spPr>
            <a:xfrm>
              <a:off x="4020896" y="8666332"/>
              <a:ext cx="2532380" cy="455930"/>
            </a:xfrm>
            <a:custGeom>
              <a:avLst/>
              <a:gdLst/>
              <a:ahLst/>
              <a:cxnLst/>
              <a:rect l="l" t="t" r="r" b="b"/>
              <a:pathLst>
                <a:path w="2532379" h="455929">
                  <a:moveTo>
                    <a:pt x="2304297" y="455789"/>
                  </a:moveTo>
                  <a:lnTo>
                    <a:pt x="227867" y="455789"/>
                  </a:lnTo>
                  <a:lnTo>
                    <a:pt x="216698" y="455516"/>
                  </a:lnTo>
                  <a:lnTo>
                    <a:pt x="172506" y="448957"/>
                  </a:lnTo>
                  <a:lnTo>
                    <a:pt x="130443" y="433904"/>
                  </a:lnTo>
                  <a:lnTo>
                    <a:pt x="92125" y="410934"/>
                  </a:lnTo>
                  <a:lnTo>
                    <a:pt x="59025" y="380929"/>
                  </a:lnTo>
                  <a:lnTo>
                    <a:pt x="32414" y="345043"/>
                  </a:lnTo>
                  <a:lnTo>
                    <a:pt x="13315" y="304656"/>
                  </a:lnTo>
                  <a:lnTo>
                    <a:pt x="2462" y="261320"/>
                  </a:lnTo>
                  <a:lnTo>
                    <a:pt x="0" y="227903"/>
                  </a:lnTo>
                  <a:lnTo>
                    <a:pt x="273" y="216698"/>
                  </a:lnTo>
                  <a:lnTo>
                    <a:pt x="6830" y="172506"/>
                  </a:lnTo>
                  <a:lnTo>
                    <a:pt x="21884" y="130442"/>
                  </a:lnTo>
                  <a:lnTo>
                    <a:pt x="44854" y="92125"/>
                  </a:lnTo>
                  <a:lnTo>
                    <a:pt x="74858" y="59025"/>
                  </a:lnTo>
                  <a:lnTo>
                    <a:pt x="110743" y="32414"/>
                  </a:lnTo>
                  <a:lnTo>
                    <a:pt x="151132" y="13314"/>
                  </a:lnTo>
                  <a:lnTo>
                    <a:pt x="194473" y="2462"/>
                  </a:lnTo>
                  <a:lnTo>
                    <a:pt x="2304269" y="0"/>
                  </a:lnTo>
                  <a:lnTo>
                    <a:pt x="2315466" y="273"/>
                  </a:lnTo>
                  <a:lnTo>
                    <a:pt x="2359657" y="6831"/>
                  </a:lnTo>
                  <a:lnTo>
                    <a:pt x="2401719" y="21883"/>
                  </a:lnTo>
                  <a:lnTo>
                    <a:pt x="2440036" y="44854"/>
                  </a:lnTo>
                  <a:lnTo>
                    <a:pt x="2473137" y="74858"/>
                  </a:lnTo>
                  <a:lnTo>
                    <a:pt x="2499747" y="110743"/>
                  </a:lnTo>
                  <a:lnTo>
                    <a:pt x="2518846" y="151131"/>
                  </a:lnTo>
                  <a:lnTo>
                    <a:pt x="2529699" y="194468"/>
                  </a:lnTo>
                  <a:lnTo>
                    <a:pt x="2532163" y="227903"/>
                  </a:lnTo>
                  <a:lnTo>
                    <a:pt x="2531889" y="239090"/>
                  </a:lnTo>
                  <a:lnTo>
                    <a:pt x="2525331" y="283281"/>
                  </a:lnTo>
                  <a:lnTo>
                    <a:pt x="2510277" y="325344"/>
                  </a:lnTo>
                  <a:lnTo>
                    <a:pt x="2487307" y="363662"/>
                  </a:lnTo>
                  <a:lnTo>
                    <a:pt x="2457304" y="396762"/>
                  </a:lnTo>
                  <a:lnTo>
                    <a:pt x="2421418" y="423374"/>
                  </a:lnTo>
                  <a:lnTo>
                    <a:pt x="2381031" y="442473"/>
                  </a:lnTo>
                  <a:lnTo>
                    <a:pt x="2337694" y="453326"/>
                  </a:lnTo>
                  <a:lnTo>
                    <a:pt x="2304297" y="455789"/>
                  </a:lnTo>
                  <a:close/>
                </a:path>
              </a:pathLst>
            </a:custGeom>
            <a:grpFill/>
          </p:spPr>
          <p:txBody>
            <a:bodyPr wrap="square" lIns="0" tIns="0" rIns="0" bIns="0" rtlCol="0"/>
            <a:lstStyle/>
            <a:p>
              <a:endParaRPr sz="1200"/>
            </a:p>
          </p:txBody>
        </p:sp>
      </p:grpSp>
      <p:grpSp>
        <p:nvGrpSpPr>
          <p:cNvPr id="87" name="object 81">
            <a:extLst>
              <a:ext uri="{FF2B5EF4-FFF2-40B4-BE49-F238E27FC236}">
                <a16:creationId xmlns:a16="http://schemas.microsoft.com/office/drawing/2014/main" id="{855F50FA-D240-2D2C-F085-0ED27D4325DF}"/>
              </a:ext>
            </a:extLst>
          </p:cNvPr>
          <p:cNvGrpSpPr/>
          <p:nvPr/>
        </p:nvGrpSpPr>
        <p:grpSpPr>
          <a:xfrm>
            <a:off x="4419997" y="5326949"/>
            <a:ext cx="1688253" cy="303953"/>
            <a:chOff x="7085676" y="8666332"/>
            <a:chExt cx="2532380" cy="455930"/>
          </a:xfrm>
          <a:solidFill>
            <a:srgbClr val="5F83FD"/>
          </a:solidFill>
        </p:grpSpPr>
        <p:sp>
          <p:nvSpPr>
            <p:cNvPr id="88" name="object 82">
              <a:extLst>
                <a:ext uri="{FF2B5EF4-FFF2-40B4-BE49-F238E27FC236}">
                  <a16:creationId xmlns:a16="http://schemas.microsoft.com/office/drawing/2014/main" id="{14848A23-9E63-4A3E-A2B7-EED0558232F1}"/>
                </a:ext>
              </a:extLst>
            </p:cNvPr>
            <p:cNvSpPr/>
            <p:nvPr/>
          </p:nvSpPr>
          <p:spPr>
            <a:xfrm>
              <a:off x="7085676" y="8666332"/>
              <a:ext cx="2532380" cy="455930"/>
            </a:xfrm>
            <a:custGeom>
              <a:avLst/>
              <a:gdLst/>
              <a:ahLst/>
              <a:cxnLst/>
              <a:rect l="l" t="t" r="r" b="b"/>
              <a:pathLst>
                <a:path w="2532379" h="455929">
                  <a:moveTo>
                    <a:pt x="2304296" y="455789"/>
                  </a:moveTo>
                  <a:lnTo>
                    <a:pt x="227866" y="455789"/>
                  </a:lnTo>
                  <a:lnTo>
                    <a:pt x="216698" y="455516"/>
                  </a:lnTo>
                  <a:lnTo>
                    <a:pt x="172506" y="448957"/>
                  </a:lnTo>
                  <a:lnTo>
                    <a:pt x="130443" y="433904"/>
                  </a:lnTo>
                  <a:lnTo>
                    <a:pt x="92124" y="410934"/>
                  </a:lnTo>
                  <a:lnTo>
                    <a:pt x="59024" y="380929"/>
                  </a:lnTo>
                  <a:lnTo>
                    <a:pt x="32413" y="345043"/>
                  </a:lnTo>
                  <a:lnTo>
                    <a:pt x="13314" y="304656"/>
                  </a:lnTo>
                  <a:lnTo>
                    <a:pt x="2462" y="261320"/>
                  </a:lnTo>
                  <a:lnTo>
                    <a:pt x="0" y="227888"/>
                  </a:lnTo>
                  <a:lnTo>
                    <a:pt x="273" y="216698"/>
                  </a:lnTo>
                  <a:lnTo>
                    <a:pt x="6830" y="172506"/>
                  </a:lnTo>
                  <a:lnTo>
                    <a:pt x="21883" y="130442"/>
                  </a:lnTo>
                  <a:lnTo>
                    <a:pt x="44854" y="92125"/>
                  </a:lnTo>
                  <a:lnTo>
                    <a:pt x="74857" y="59025"/>
                  </a:lnTo>
                  <a:lnTo>
                    <a:pt x="110743" y="32414"/>
                  </a:lnTo>
                  <a:lnTo>
                    <a:pt x="151132" y="13314"/>
                  </a:lnTo>
                  <a:lnTo>
                    <a:pt x="194473" y="2462"/>
                  </a:lnTo>
                  <a:lnTo>
                    <a:pt x="2304269" y="0"/>
                  </a:lnTo>
                  <a:lnTo>
                    <a:pt x="2315466" y="273"/>
                  </a:lnTo>
                  <a:lnTo>
                    <a:pt x="2359656" y="6831"/>
                  </a:lnTo>
                  <a:lnTo>
                    <a:pt x="2401719" y="21883"/>
                  </a:lnTo>
                  <a:lnTo>
                    <a:pt x="2440037" y="44854"/>
                  </a:lnTo>
                  <a:lnTo>
                    <a:pt x="2473138" y="74858"/>
                  </a:lnTo>
                  <a:lnTo>
                    <a:pt x="2499748" y="110743"/>
                  </a:lnTo>
                  <a:lnTo>
                    <a:pt x="2518847" y="151131"/>
                  </a:lnTo>
                  <a:lnTo>
                    <a:pt x="2529699" y="194468"/>
                  </a:lnTo>
                  <a:lnTo>
                    <a:pt x="2532163" y="227894"/>
                  </a:lnTo>
                  <a:lnTo>
                    <a:pt x="2531889" y="239090"/>
                  </a:lnTo>
                  <a:lnTo>
                    <a:pt x="2525331" y="283281"/>
                  </a:lnTo>
                  <a:lnTo>
                    <a:pt x="2510278" y="325344"/>
                  </a:lnTo>
                  <a:lnTo>
                    <a:pt x="2487308" y="363662"/>
                  </a:lnTo>
                  <a:lnTo>
                    <a:pt x="2457304" y="396762"/>
                  </a:lnTo>
                  <a:lnTo>
                    <a:pt x="2421417" y="423374"/>
                  </a:lnTo>
                  <a:lnTo>
                    <a:pt x="2381030" y="442473"/>
                  </a:lnTo>
                  <a:lnTo>
                    <a:pt x="2337693" y="453326"/>
                  </a:lnTo>
                  <a:lnTo>
                    <a:pt x="2304296" y="455789"/>
                  </a:lnTo>
                  <a:close/>
                </a:path>
              </a:pathLst>
            </a:custGeom>
            <a:grpFill/>
          </p:spPr>
          <p:txBody>
            <a:bodyPr wrap="square" lIns="0" tIns="0" rIns="0" bIns="0" rtlCol="0"/>
            <a:lstStyle/>
            <a:p>
              <a:endParaRPr sz="1200"/>
            </a:p>
          </p:txBody>
        </p:sp>
        <p:sp>
          <p:nvSpPr>
            <p:cNvPr id="89" name="object 83">
              <a:extLst>
                <a:ext uri="{FF2B5EF4-FFF2-40B4-BE49-F238E27FC236}">
                  <a16:creationId xmlns:a16="http://schemas.microsoft.com/office/drawing/2014/main" id="{854CD126-9E34-AA1D-654E-EC82AB16382C}"/>
                </a:ext>
              </a:extLst>
            </p:cNvPr>
            <p:cNvSpPr/>
            <p:nvPr/>
          </p:nvSpPr>
          <p:spPr>
            <a:xfrm>
              <a:off x="7085676" y="8666332"/>
              <a:ext cx="2532380" cy="455930"/>
            </a:xfrm>
            <a:custGeom>
              <a:avLst/>
              <a:gdLst/>
              <a:ahLst/>
              <a:cxnLst/>
              <a:rect l="l" t="t" r="r" b="b"/>
              <a:pathLst>
                <a:path w="2532379" h="455929">
                  <a:moveTo>
                    <a:pt x="2304296" y="455789"/>
                  </a:moveTo>
                  <a:lnTo>
                    <a:pt x="227866" y="455789"/>
                  </a:lnTo>
                  <a:lnTo>
                    <a:pt x="216698" y="455516"/>
                  </a:lnTo>
                  <a:lnTo>
                    <a:pt x="172506" y="448957"/>
                  </a:lnTo>
                  <a:lnTo>
                    <a:pt x="130443" y="433904"/>
                  </a:lnTo>
                  <a:lnTo>
                    <a:pt x="92124" y="410934"/>
                  </a:lnTo>
                  <a:lnTo>
                    <a:pt x="59024" y="380929"/>
                  </a:lnTo>
                  <a:lnTo>
                    <a:pt x="32413" y="345043"/>
                  </a:lnTo>
                  <a:lnTo>
                    <a:pt x="13314" y="304656"/>
                  </a:lnTo>
                  <a:lnTo>
                    <a:pt x="2462" y="261320"/>
                  </a:lnTo>
                  <a:lnTo>
                    <a:pt x="0" y="227888"/>
                  </a:lnTo>
                  <a:lnTo>
                    <a:pt x="273" y="216698"/>
                  </a:lnTo>
                  <a:lnTo>
                    <a:pt x="6830" y="172506"/>
                  </a:lnTo>
                  <a:lnTo>
                    <a:pt x="21883" y="130442"/>
                  </a:lnTo>
                  <a:lnTo>
                    <a:pt x="44854" y="92125"/>
                  </a:lnTo>
                  <a:lnTo>
                    <a:pt x="74857" y="59025"/>
                  </a:lnTo>
                  <a:lnTo>
                    <a:pt x="110743" y="32414"/>
                  </a:lnTo>
                  <a:lnTo>
                    <a:pt x="151132" y="13314"/>
                  </a:lnTo>
                  <a:lnTo>
                    <a:pt x="194473" y="2462"/>
                  </a:lnTo>
                  <a:lnTo>
                    <a:pt x="2304269" y="0"/>
                  </a:lnTo>
                  <a:lnTo>
                    <a:pt x="2315466" y="273"/>
                  </a:lnTo>
                  <a:lnTo>
                    <a:pt x="2359656" y="6831"/>
                  </a:lnTo>
                  <a:lnTo>
                    <a:pt x="2401719" y="21883"/>
                  </a:lnTo>
                  <a:lnTo>
                    <a:pt x="2440037" y="44854"/>
                  </a:lnTo>
                  <a:lnTo>
                    <a:pt x="2473138" y="74858"/>
                  </a:lnTo>
                  <a:lnTo>
                    <a:pt x="2499748" y="110743"/>
                  </a:lnTo>
                  <a:lnTo>
                    <a:pt x="2518847" y="151131"/>
                  </a:lnTo>
                  <a:lnTo>
                    <a:pt x="2529699" y="194468"/>
                  </a:lnTo>
                  <a:lnTo>
                    <a:pt x="2532163" y="227894"/>
                  </a:lnTo>
                  <a:lnTo>
                    <a:pt x="2531889" y="239090"/>
                  </a:lnTo>
                  <a:lnTo>
                    <a:pt x="2525331" y="283281"/>
                  </a:lnTo>
                  <a:lnTo>
                    <a:pt x="2510278" y="325344"/>
                  </a:lnTo>
                  <a:lnTo>
                    <a:pt x="2487308" y="363662"/>
                  </a:lnTo>
                  <a:lnTo>
                    <a:pt x="2457304" y="396762"/>
                  </a:lnTo>
                  <a:lnTo>
                    <a:pt x="2421417" y="423374"/>
                  </a:lnTo>
                  <a:lnTo>
                    <a:pt x="2381030" y="442473"/>
                  </a:lnTo>
                  <a:lnTo>
                    <a:pt x="2337693" y="453326"/>
                  </a:lnTo>
                  <a:lnTo>
                    <a:pt x="2304296" y="455789"/>
                  </a:lnTo>
                  <a:close/>
                </a:path>
              </a:pathLst>
            </a:custGeom>
            <a:grpFill/>
          </p:spPr>
          <p:txBody>
            <a:bodyPr wrap="square" lIns="0" tIns="0" rIns="0" bIns="0" rtlCol="0"/>
            <a:lstStyle/>
            <a:p>
              <a:endParaRPr sz="1200"/>
            </a:p>
          </p:txBody>
        </p:sp>
      </p:grpSp>
      <p:sp>
        <p:nvSpPr>
          <p:cNvPr id="115" name="object 35">
            <a:extLst>
              <a:ext uri="{FF2B5EF4-FFF2-40B4-BE49-F238E27FC236}">
                <a16:creationId xmlns:a16="http://schemas.microsoft.com/office/drawing/2014/main" id="{1B053F7D-AE52-F072-DDB0-FBA3D6A6E48C}"/>
              </a:ext>
            </a:extLst>
          </p:cNvPr>
          <p:cNvSpPr/>
          <p:nvPr/>
        </p:nvSpPr>
        <p:spPr>
          <a:xfrm>
            <a:off x="4407747" y="1914533"/>
            <a:ext cx="1688253" cy="303953"/>
          </a:xfrm>
          <a:custGeom>
            <a:avLst/>
            <a:gdLst/>
            <a:ahLst/>
            <a:cxnLst/>
            <a:rect l="l" t="t" r="r" b="b"/>
            <a:pathLst>
              <a:path w="2532379" h="455929">
                <a:moveTo>
                  <a:pt x="2304281" y="455789"/>
                </a:moveTo>
                <a:lnTo>
                  <a:pt x="227881" y="455789"/>
                </a:lnTo>
                <a:lnTo>
                  <a:pt x="216698" y="455515"/>
                </a:lnTo>
                <a:lnTo>
                  <a:pt x="172505" y="448957"/>
                </a:lnTo>
                <a:lnTo>
                  <a:pt x="130442" y="433903"/>
                </a:lnTo>
                <a:lnTo>
                  <a:pt x="92123" y="410933"/>
                </a:lnTo>
                <a:lnTo>
                  <a:pt x="59023" y="380930"/>
                </a:lnTo>
                <a:lnTo>
                  <a:pt x="32412" y="345044"/>
                </a:lnTo>
                <a:lnTo>
                  <a:pt x="13314" y="304657"/>
                </a:lnTo>
                <a:lnTo>
                  <a:pt x="2462" y="261320"/>
                </a:lnTo>
                <a:lnTo>
                  <a:pt x="0" y="227915"/>
                </a:lnTo>
                <a:lnTo>
                  <a:pt x="273" y="216698"/>
                </a:lnTo>
                <a:lnTo>
                  <a:pt x="6830" y="172507"/>
                </a:lnTo>
                <a:lnTo>
                  <a:pt x="21883" y="130443"/>
                </a:lnTo>
                <a:lnTo>
                  <a:pt x="44853" y="92125"/>
                </a:lnTo>
                <a:lnTo>
                  <a:pt x="74856" y="59025"/>
                </a:lnTo>
                <a:lnTo>
                  <a:pt x="110741" y="32414"/>
                </a:lnTo>
                <a:lnTo>
                  <a:pt x="151129" y="13315"/>
                </a:lnTo>
                <a:lnTo>
                  <a:pt x="194468" y="2462"/>
                </a:lnTo>
                <a:lnTo>
                  <a:pt x="227894" y="0"/>
                </a:lnTo>
                <a:lnTo>
                  <a:pt x="2304268" y="0"/>
                </a:lnTo>
                <a:lnTo>
                  <a:pt x="2348728" y="4378"/>
                </a:lnTo>
                <a:lnTo>
                  <a:pt x="2391477" y="17347"/>
                </a:lnTo>
                <a:lnTo>
                  <a:pt x="2430876" y="38406"/>
                </a:lnTo>
                <a:lnTo>
                  <a:pt x="2465412" y="66748"/>
                </a:lnTo>
                <a:lnTo>
                  <a:pt x="2493754" y="101282"/>
                </a:lnTo>
                <a:lnTo>
                  <a:pt x="2514814" y="140682"/>
                </a:lnTo>
                <a:lnTo>
                  <a:pt x="2527783" y="183434"/>
                </a:lnTo>
                <a:lnTo>
                  <a:pt x="2532162" y="227915"/>
                </a:lnTo>
                <a:lnTo>
                  <a:pt x="2531888" y="239090"/>
                </a:lnTo>
                <a:lnTo>
                  <a:pt x="2525331" y="283282"/>
                </a:lnTo>
                <a:lnTo>
                  <a:pt x="2510277" y="325344"/>
                </a:lnTo>
                <a:lnTo>
                  <a:pt x="2487307" y="363662"/>
                </a:lnTo>
                <a:lnTo>
                  <a:pt x="2457304" y="396763"/>
                </a:lnTo>
                <a:lnTo>
                  <a:pt x="2421418" y="423373"/>
                </a:lnTo>
                <a:lnTo>
                  <a:pt x="2381030" y="442473"/>
                </a:lnTo>
                <a:lnTo>
                  <a:pt x="2337693" y="453325"/>
                </a:lnTo>
                <a:lnTo>
                  <a:pt x="2304281" y="455789"/>
                </a:lnTo>
                <a:close/>
              </a:path>
            </a:pathLst>
          </a:custGeom>
          <a:solidFill>
            <a:srgbClr val="5F83FD"/>
          </a:solidFill>
        </p:spPr>
        <p:txBody>
          <a:bodyPr wrap="square" lIns="0" tIns="0" rIns="0" bIns="0" rtlCol="0"/>
          <a:lstStyle/>
          <a:p>
            <a:endParaRPr sz="1200"/>
          </a:p>
        </p:txBody>
      </p:sp>
      <p:sp>
        <p:nvSpPr>
          <p:cNvPr id="90" name="object 84">
            <a:extLst>
              <a:ext uri="{FF2B5EF4-FFF2-40B4-BE49-F238E27FC236}">
                <a16:creationId xmlns:a16="http://schemas.microsoft.com/office/drawing/2014/main" id="{A75949D0-9FE5-3174-BACF-DA3EAA992CF9}"/>
              </a:ext>
            </a:extLst>
          </p:cNvPr>
          <p:cNvSpPr txBox="1"/>
          <p:nvPr/>
        </p:nvSpPr>
        <p:spPr>
          <a:xfrm>
            <a:off x="3029060" y="5298720"/>
            <a:ext cx="647700" cy="306003"/>
          </a:xfrm>
          <a:prstGeom prst="rect">
            <a:avLst/>
          </a:prstGeom>
        </p:spPr>
        <p:txBody>
          <a:bodyPr vert="horz" wrap="square" lIns="0" tIns="8467" rIns="0" bIns="0" rtlCol="0">
            <a:spAutoFit/>
          </a:bodyPr>
          <a:lstStyle/>
          <a:p>
            <a:pPr marL="8467">
              <a:spcBef>
                <a:spcPts val="67"/>
              </a:spcBef>
            </a:pPr>
            <a:r>
              <a:rPr sz="1933" b="1" spc="20" dirty="0">
                <a:solidFill>
                  <a:srgbClr val="FFFFFF"/>
                </a:solidFill>
                <a:latin typeface="Arial"/>
                <a:cs typeface="Arial"/>
              </a:rPr>
              <a:t>2.041</a:t>
            </a:r>
            <a:endParaRPr sz="1933">
              <a:latin typeface="Arial"/>
              <a:cs typeface="Arial"/>
            </a:endParaRPr>
          </a:p>
        </p:txBody>
      </p:sp>
      <p:grpSp>
        <p:nvGrpSpPr>
          <p:cNvPr id="91" name="object 85">
            <a:extLst>
              <a:ext uri="{FF2B5EF4-FFF2-40B4-BE49-F238E27FC236}">
                <a16:creationId xmlns:a16="http://schemas.microsoft.com/office/drawing/2014/main" id="{CE9E3718-94B8-A1B3-88C1-9BA79A4FEC02}"/>
              </a:ext>
            </a:extLst>
          </p:cNvPr>
          <p:cNvGrpSpPr/>
          <p:nvPr/>
        </p:nvGrpSpPr>
        <p:grpSpPr>
          <a:xfrm>
            <a:off x="6399104" y="5321916"/>
            <a:ext cx="1688253" cy="303953"/>
            <a:chOff x="10245317" y="8658782"/>
            <a:chExt cx="2532380" cy="455930"/>
          </a:xfrm>
          <a:solidFill>
            <a:srgbClr val="5F83FD"/>
          </a:solidFill>
        </p:grpSpPr>
        <p:sp>
          <p:nvSpPr>
            <p:cNvPr id="92" name="object 86">
              <a:extLst>
                <a:ext uri="{FF2B5EF4-FFF2-40B4-BE49-F238E27FC236}">
                  <a16:creationId xmlns:a16="http://schemas.microsoft.com/office/drawing/2014/main" id="{165F9BDB-63CE-0A4D-F7CA-E689D77CDD6F}"/>
                </a:ext>
              </a:extLst>
            </p:cNvPr>
            <p:cNvSpPr/>
            <p:nvPr/>
          </p:nvSpPr>
          <p:spPr>
            <a:xfrm>
              <a:off x="10245317" y="8658782"/>
              <a:ext cx="2532380" cy="455930"/>
            </a:xfrm>
            <a:custGeom>
              <a:avLst/>
              <a:gdLst/>
              <a:ahLst/>
              <a:cxnLst/>
              <a:rect l="l" t="t" r="r" b="b"/>
              <a:pathLst>
                <a:path w="2532379" h="455929">
                  <a:moveTo>
                    <a:pt x="2304287" y="455789"/>
                  </a:moveTo>
                  <a:lnTo>
                    <a:pt x="227876" y="455789"/>
                  </a:lnTo>
                  <a:lnTo>
                    <a:pt x="216698" y="455515"/>
                  </a:lnTo>
                  <a:lnTo>
                    <a:pt x="172505" y="448957"/>
                  </a:lnTo>
                  <a:lnTo>
                    <a:pt x="130441" y="433904"/>
                  </a:lnTo>
                  <a:lnTo>
                    <a:pt x="92124" y="410933"/>
                  </a:lnTo>
                  <a:lnTo>
                    <a:pt x="59024" y="380929"/>
                  </a:lnTo>
                  <a:lnTo>
                    <a:pt x="32413" y="345043"/>
                  </a:lnTo>
                  <a:lnTo>
                    <a:pt x="13315" y="304655"/>
                  </a:lnTo>
                  <a:lnTo>
                    <a:pt x="2462" y="261319"/>
                  </a:lnTo>
                  <a:lnTo>
                    <a:pt x="0" y="227887"/>
                  </a:lnTo>
                  <a:lnTo>
                    <a:pt x="273" y="216698"/>
                  </a:lnTo>
                  <a:lnTo>
                    <a:pt x="6830" y="172506"/>
                  </a:lnTo>
                  <a:lnTo>
                    <a:pt x="21882" y="130443"/>
                  </a:lnTo>
                  <a:lnTo>
                    <a:pt x="44853" y="92125"/>
                  </a:lnTo>
                  <a:lnTo>
                    <a:pt x="74857" y="59025"/>
                  </a:lnTo>
                  <a:lnTo>
                    <a:pt x="110742" y="32413"/>
                  </a:lnTo>
                  <a:lnTo>
                    <a:pt x="151130" y="13315"/>
                  </a:lnTo>
                  <a:lnTo>
                    <a:pt x="194467" y="2462"/>
                  </a:lnTo>
                  <a:lnTo>
                    <a:pt x="2304269" y="0"/>
                  </a:lnTo>
                  <a:lnTo>
                    <a:pt x="2315465" y="273"/>
                  </a:lnTo>
                  <a:lnTo>
                    <a:pt x="2359656" y="6830"/>
                  </a:lnTo>
                  <a:lnTo>
                    <a:pt x="2401719" y="21883"/>
                  </a:lnTo>
                  <a:lnTo>
                    <a:pt x="2440036" y="44854"/>
                  </a:lnTo>
                  <a:lnTo>
                    <a:pt x="2473137" y="74858"/>
                  </a:lnTo>
                  <a:lnTo>
                    <a:pt x="2499747" y="110743"/>
                  </a:lnTo>
                  <a:lnTo>
                    <a:pt x="2518846" y="151130"/>
                  </a:lnTo>
                  <a:lnTo>
                    <a:pt x="2529700" y="194467"/>
                  </a:lnTo>
                  <a:lnTo>
                    <a:pt x="2532163" y="227898"/>
                  </a:lnTo>
                  <a:lnTo>
                    <a:pt x="2531890" y="239089"/>
                  </a:lnTo>
                  <a:lnTo>
                    <a:pt x="2525331" y="283280"/>
                  </a:lnTo>
                  <a:lnTo>
                    <a:pt x="2510276" y="325343"/>
                  </a:lnTo>
                  <a:lnTo>
                    <a:pt x="2487306" y="363661"/>
                  </a:lnTo>
                  <a:lnTo>
                    <a:pt x="2457302" y="396763"/>
                  </a:lnTo>
                  <a:lnTo>
                    <a:pt x="2421419" y="423374"/>
                  </a:lnTo>
                  <a:lnTo>
                    <a:pt x="2381031" y="442473"/>
                  </a:lnTo>
                  <a:lnTo>
                    <a:pt x="2337695" y="453326"/>
                  </a:lnTo>
                  <a:lnTo>
                    <a:pt x="2304287" y="455789"/>
                  </a:lnTo>
                  <a:close/>
                </a:path>
              </a:pathLst>
            </a:custGeom>
            <a:grpFill/>
          </p:spPr>
          <p:txBody>
            <a:bodyPr wrap="square" lIns="0" tIns="0" rIns="0" bIns="0" rtlCol="0"/>
            <a:lstStyle/>
            <a:p>
              <a:endParaRPr sz="1200"/>
            </a:p>
          </p:txBody>
        </p:sp>
        <p:sp>
          <p:nvSpPr>
            <p:cNvPr id="93" name="object 87">
              <a:extLst>
                <a:ext uri="{FF2B5EF4-FFF2-40B4-BE49-F238E27FC236}">
                  <a16:creationId xmlns:a16="http://schemas.microsoft.com/office/drawing/2014/main" id="{A5911E05-B593-CD34-0268-4C66C8C7A632}"/>
                </a:ext>
              </a:extLst>
            </p:cNvPr>
            <p:cNvSpPr/>
            <p:nvPr/>
          </p:nvSpPr>
          <p:spPr>
            <a:xfrm>
              <a:off x="10245317" y="8658782"/>
              <a:ext cx="2532380" cy="455930"/>
            </a:xfrm>
            <a:custGeom>
              <a:avLst/>
              <a:gdLst/>
              <a:ahLst/>
              <a:cxnLst/>
              <a:rect l="l" t="t" r="r" b="b"/>
              <a:pathLst>
                <a:path w="2532379" h="455929">
                  <a:moveTo>
                    <a:pt x="2304287" y="455789"/>
                  </a:moveTo>
                  <a:lnTo>
                    <a:pt x="227876" y="455789"/>
                  </a:lnTo>
                  <a:lnTo>
                    <a:pt x="216698" y="455515"/>
                  </a:lnTo>
                  <a:lnTo>
                    <a:pt x="172505" y="448957"/>
                  </a:lnTo>
                  <a:lnTo>
                    <a:pt x="130441" y="433904"/>
                  </a:lnTo>
                  <a:lnTo>
                    <a:pt x="92124" y="410933"/>
                  </a:lnTo>
                  <a:lnTo>
                    <a:pt x="59024" y="380929"/>
                  </a:lnTo>
                  <a:lnTo>
                    <a:pt x="32413" y="345043"/>
                  </a:lnTo>
                  <a:lnTo>
                    <a:pt x="13315" y="304655"/>
                  </a:lnTo>
                  <a:lnTo>
                    <a:pt x="2462" y="261319"/>
                  </a:lnTo>
                  <a:lnTo>
                    <a:pt x="0" y="227887"/>
                  </a:lnTo>
                  <a:lnTo>
                    <a:pt x="273" y="216698"/>
                  </a:lnTo>
                  <a:lnTo>
                    <a:pt x="6830" y="172506"/>
                  </a:lnTo>
                  <a:lnTo>
                    <a:pt x="21882" y="130443"/>
                  </a:lnTo>
                  <a:lnTo>
                    <a:pt x="44853" y="92125"/>
                  </a:lnTo>
                  <a:lnTo>
                    <a:pt x="74857" y="59025"/>
                  </a:lnTo>
                  <a:lnTo>
                    <a:pt x="110742" y="32413"/>
                  </a:lnTo>
                  <a:lnTo>
                    <a:pt x="151130" y="13315"/>
                  </a:lnTo>
                  <a:lnTo>
                    <a:pt x="194467" y="2462"/>
                  </a:lnTo>
                  <a:lnTo>
                    <a:pt x="2304269" y="0"/>
                  </a:lnTo>
                  <a:lnTo>
                    <a:pt x="2315465" y="273"/>
                  </a:lnTo>
                  <a:lnTo>
                    <a:pt x="2359656" y="6830"/>
                  </a:lnTo>
                  <a:lnTo>
                    <a:pt x="2401719" y="21883"/>
                  </a:lnTo>
                  <a:lnTo>
                    <a:pt x="2440036" y="44854"/>
                  </a:lnTo>
                  <a:lnTo>
                    <a:pt x="2473137" y="74858"/>
                  </a:lnTo>
                  <a:lnTo>
                    <a:pt x="2499747" y="110743"/>
                  </a:lnTo>
                  <a:lnTo>
                    <a:pt x="2518846" y="151130"/>
                  </a:lnTo>
                  <a:lnTo>
                    <a:pt x="2529700" y="194467"/>
                  </a:lnTo>
                  <a:lnTo>
                    <a:pt x="2532163" y="227898"/>
                  </a:lnTo>
                  <a:lnTo>
                    <a:pt x="2531890" y="239089"/>
                  </a:lnTo>
                  <a:lnTo>
                    <a:pt x="2525331" y="283280"/>
                  </a:lnTo>
                  <a:lnTo>
                    <a:pt x="2510276" y="325343"/>
                  </a:lnTo>
                  <a:lnTo>
                    <a:pt x="2487306" y="363661"/>
                  </a:lnTo>
                  <a:lnTo>
                    <a:pt x="2457302" y="396763"/>
                  </a:lnTo>
                  <a:lnTo>
                    <a:pt x="2421419" y="423374"/>
                  </a:lnTo>
                  <a:lnTo>
                    <a:pt x="2381031" y="442473"/>
                  </a:lnTo>
                  <a:lnTo>
                    <a:pt x="2337695" y="453326"/>
                  </a:lnTo>
                  <a:lnTo>
                    <a:pt x="2304287" y="455789"/>
                  </a:lnTo>
                  <a:close/>
                </a:path>
              </a:pathLst>
            </a:custGeom>
            <a:grpFill/>
          </p:spPr>
          <p:txBody>
            <a:bodyPr wrap="square" lIns="0" tIns="0" rIns="0" bIns="0" rtlCol="0"/>
            <a:lstStyle/>
            <a:p>
              <a:endParaRPr sz="1200"/>
            </a:p>
          </p:txBody>
        </p:sp>
      </p:grpSp>
      <p:sp>
        <p:nvSpPr>
          <p:cNvPr id="94" name="object 88">
            <a:extLst>
              <a:ext uri="{FF2B5EF4-FFF2-40B4-BE49-F238E27FC236}">
                <a16:creationId xmlns:a16="http://schemas.microsoft.com/office/drawing/2014/main" id="{100C8632-F28B-A2DA-E9DA-78D6A051B6BA}"/>
              </a:ext>
            </a:extLst>
          </p:cNvPr>
          <p:cNvSpPr txBox="1"/>
          <p:nvPr/>
        </p:nvSpPr>
        <p:spPr>
          <a:xfrm>
            <a:off x="6927434" y="5296532"/>
            <a:ext cx="687070" cy="323957"/>
          </a:xfrm>
          <a:prstGeom prst="rect">
            <a:avLst/>
          </a:prstGeom>
        </p:spPr>
        <p:txBody>
          <a:bodyPr vert="horz" wrap="square" lIns="0" tIns="11007" rIns="0" bIns="0" rtlCol="0">
            <a:spAutoFit/>
          </a:bodyPr>
          <a:lstStyle/>
          <a:p>
            <a:pPr marL="8467">
              <a:spcBef>
                <a:spcPts val="87"/>
              </a:spcBef>
            </a:pPr>
            <a:r>
              <a:rPr sz="2033" b="1" spc="30" dirty="0">
                <a:solidFill>
                  <a:srgbClr val="FFFFFF"/>
                </a:solidFill>
                <a:latin typeface="Arial"/>
                <a:cs typeface="Arial"/>
              </a:rPr>
              <a:t>2.03</a:t>
            </a:r>
            <a:r>
              <a:rPr sz="2033" b="1" spc="40" dirty="0">
                <a:solidFill>
                  <a:srgbClr val="FFFFFF"/>
                </a:solidFill>
                <a:latin typeface="Arial"/>
                <a:cs typeface="Arial"/>
              </a:rPr>
              <a:t>9</a:t>
            </a:r>
            <a:endParaRPr sz="2033">
              <a:latin typeface="Arial"/>
              <a:cs typeface="Arial"/>
            </a:endParaRPr>
          </a:p>
        </p:txBody>
      </p:sp>
      <p:sp>
        <p:nvSpPr>
          <p:cNvPr id="95" name="object 89">
            <a:extLst>
              <a:ext uri="{FF2B5EF4-FFF2-40B4-BE49-F238E27FC236}">
                <a16:creationId xmlns:a16="http://schemas.microsoft.com/office/drawing/2014/main" id="{803D3312-C706-1384-CACC-C555D6CAE291}"/>
              </a:ext>
            </a:extLst>
          </p:cNvPr>
          <p:cNvSpPr/>
          <p:nvPr/>
        </p:nvSpPr>
        <p:spPr>
          <a:xfrm>
            <a:off x="8361793" y="5316882"/>
            <a:ext cx="1688253" cy="303953"/>
          </a:xfrm>
          <a:custGeom>
            <a:avLst/>
            <a:gdLst/>
            <a:ahLst/>
            <a:cxnLst/>
            <a:rect l="l" t="t" r="r" b="b"/>
            <a:pathLst>
              <a:path w="2532380" h="455929">
                <a:moveTo>
                  <a:pt x="2304290" y="455789"/>
                </a:moveTo>
                <a:lnTo>
                  <a:pt x="227873" y="455789"/>
                </a:lnTo>
                <a:lnTo>
                  <a:pt x="216698" y="455516"/>
                </a:lnTo>
                <a:lnTo>
                  <a:pt x="172507" y="448957"/>
                </a:lnTo>
                <a:lnTo>
                  <a:pt x="130443" y="433904"/>
                </a:lnTo>
                <a:lnTo>
                  <a:pt x="92124" y="410934"/>
                </a:lnTo>
                <a:lnTo>
                  <a:pt x="59023" y="380930"/>
                </a:lnTo>
                <a:lnTo>
                  <a:pt x="32412" y="345043"/>
                </a:lnTo>
                <a:lnTo>
                  <a:pt x="13314" y="304656"/>
                </a:lnTo>
                <a:lnTo>
                  <a:pt x="2461" y="261319"/>
                </a:lnTo>
                <a:lnTo>
                  <a:pt x="0" y="227905"/>
                </a:lnTo>
                <a:lnTo>
                  <a:pt x="272" y="216698"/>
                </a:lnTo>
                <a:lnTo>
                  <a:pt x="6829" y="172506"/>
                </a:lnTo>
                <a:lnTo>
                  <a:pt x="21883" y="130443"/>
                </a:lnTo>
                <a:lnTo>
                  <a:pt x="44852" y="92125"/>
                </a:lnTo>
                <a:lnTo>
                  <a:pt x="74857" y="59025"/>
                </a:lnTo>
                <a:lnTo>
                  <a:pt x="110742" y="32414"/>
                </a:lnTo>
                <a:lnTo>
                  <a:pt x="151129" y="13315"/>
                </a:lnTo>
                <a:lnTo>
                  <a:pt x="194467" y="2463"/>
                </a:lnTo>
                <a:lnTo>
                  <a:pt x="227894" y="0"/>
                </a:lnTo>
                <a:lnTo>
                  <a:pt x="2304269" y="0"/>
                </a:lnTo>
                <a:lnTo>
                  <a:pt x="2348729" y="4379"/>
                </a:lnTo>
                <a:lnTo>
                  <a:pt x="2391478" y="17347"/>
                </a:lnTo>
                <a:lnTo>
                  <a:pt x="2430877" y="38406"/>
                </a:lnTo>
                <a:lnTo>
                  <a:pt x="2465413" y="66748"/>
                </a:lnTo>
                <a:lnTo>
                  <a:pt x="2493753" y="101283"/>
                </a:lnTo>
                <a:lnTo>
                  <a:pt x="2514814" y="140682"/>
                </a:lnTo>
                <a:lnTo>
                  <a:pt x="2527784" y="183433"/>
                </a:lnTo>
                <a:lnTo>
                  <a:pt x="2532164" y="227883"/>
                </a:lnTo>
                <a:lnTo>
                  <a:pt x="2531889" y="239090"/>
                </a:lnTo>
                <a:lnTo>
                  <a:pt x="2525331" y="283280"/>
                </a:lnTo>
                <a:lnTo>
                  <a:pt x="2510278" y="325343"/>
                </a:lnTo>
                <a:lnTo>
                  <a:pt x="2487307" y="363662"/>
                </a:lnTo>
                <a:lnTo>
                  <a:pt x="2457305" y="396763"/>
                </a:lnTo>
                <a:lnTo>
                  <a:pt x="2421418" y="423374"/>
                </a:lnTo>
                <a:lnTo>
                  <a:pt x="2381031" y="442473"/>
                </a:lnTo>
                <a:lnTo>
                  <a:pt x="2337695" y="453326"/>
                </a:lnTo>
                <a:lnTo>
                  <a:pt x="2304290" y="455789"/>
                </a:lnTo>
                <a:close/>
              </a:path>
            </a:pathLst>
          </a:custGeom>
          <a:solidFill>
            <a:srgbClr val="494E56"/>
          </a:solidFill>
        </p:spPr>
        <p:txBody>
          <a:bodyPr wrap="square" lIns="0" tIns="0" rIns="0" bIns="0" rtlCol="0"/>
          <a:lstStyle/>
          <a:p>
            <a:endParaRPr sz="1200"/>
          </a:p>
        </p:txBody>
      </p:sp>
      <p:sp>
        <p:nvSpPr>
          <p:cNvPr id="96" name="object 90">
            <a:extLst>
              <a:ext uri="{FF2B5EF4-FFF2-40B4-BE49-F238E27FC236}">
                <a16:creationId xmlns:a16="http://schemas.microsoft.com/office/drawing/2014/main" id="{7EE9EBAC-92E1-5340-5E48-FD10F18B1511}"/>
              </a:ext>
            </a:extLst>
          </p:cNvPr>
          <p:cNvSpPr txBox="1"/>
          <p:nvPr/>
        </p:nvSpPr>
        <p:spPr>
          <a:xfrm>
            <a:off x="8994774" y="5278479"/>
            <a:ext cx="422487" cy="323957"/>
          </a:xfrm>
          <a:prstGeom prst="rect">
            <a:avLst/>
          </a:prstGeom>
        </p:spPr>
        <p:txBody>
          <a:bodyPr vert="horz" wrap="square" lIns="0" tIns="11007" rIns="0" bIns="0" rtlCol="0">
            <a:spAutoFit/>
          </a:bodyPr>
          <a:lstStyle/>
          <a:p>
            <a:pPr marL="8467">
              <a:spcBef>
                <a:spcPts val="87"/>
              </a:spcBef>
            </a:pPr>
            <a:r>
              <a:rPr sz="2033" b="1" spc="197" dirty="0">
                <a:solidFill>
                  <a:srgbClr val="FFFFFF"/>
                </a:solidFill>
                <a:latin typeface="Arial"/>
                <a:cs typeface="Arial"/>
              </a:rPr>
              <a:t>N</a:t>
            </a:r>
            <a:r>
              <a:rPr sz="2033" b="1" spc="50" dirty="0">
                <a:solidFill>
                  <a:srgbClr val="FFFFFF"/>
                </a:solidFill>
                <a:latin typeface="Arial"/>
                <a:cs typeface="Arial"/>
              </a:rPr>
              <a:t>D</a:t>
            </a:r>
            <a:endParaRPr sz="2033">
              <a:latin typeface="Arial"/>
              <a:cs typeface="Arial"/>
            </a:endParaRPr>
          </a:p>
        </p:txBody>
      </p:sp>
      <p:sp>
        <p:nvSpPr>
          <p:cNvPr id="97" name="object 91">
            <a:extLst>
              <a:ext uri="{FF2B5EF4-FFF2-40B4-BE49-F238E27FC236}">
                <a16:creationId xmlns:a16="http://schemas.microsoft.com/office/drawing/2014/main" id="{CAB91F27-A0AC-C735-4458-41E76A9AC97E}"/>
              </a:ext>
            </a:extLst>
          </p:cNvPr>
          <p:cNvSpPr txBox="1"/>
          <p:nvPr/>
        </p:nvSpPr>
        <p:spPr>
          <a:xfrm>
            <a:off x="3758253" y="5760253"/>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184</a:t>
            </a:r>
            <a:r>
              <a:rPr sz="1333" b="1" spc="17" dirty="0">
                <a:latin typeface="Arial"/>
                <a:cs typeface="Arial"/>
              </a:rPr>
              <a:t>8</a:t>
            </a:r>
            <a:endParaRPr sz="1333" dirty="0">
              <a:latin typeface="Arial"/>
              <a:cs typeface="Arial"/>
            </a:endParaRPr>
          </a:p>
        </p:txBody>
      </p:sp>
      <p:sp>
        <p:nvSpPr>
          <p:cNvPr id="98" name="object 92">
            <a:extLst>
              <a:ext uri="{FF2B5EF4-FFF2-40B4-BE49-F238E27FC236}">
                <a16:creationId xmlns:a16="http://schemas.microsoft.com/office/drawing/2014/main" id="{E7DEE7D6-005D-A374-4BF8-F3F682F065A4}"/>
              </a:ext>
            </a:extLst>
          </p:cNvPr>
          <p:cNvSpPr txBox="1"/>
          <p:nvPr/>
        </p:nvSpPr>
        <p:spPr>
          <a:xfrm>
            <a:off x="5741104" y="5760253"/>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180</a:t>
            </a:r>
            <a:r>
              <a:rPr sz="1333" b="1" spc="17" dirty="0">
                <a:latin typeface="Arial"/>
                <a:cs typeface="Arial"/>
              </a:rPr>
              <a:t>4</a:t>
            </a:r>
            <a:endParaRPr sz="1333">
              <a:latin typeface="Arial"/>
              <a:cs typeface="Arial"/>
            </a:endParaRPr>
          </a:p>
        </p:txBody>
      </p:sp>
      <p:sp>
        <p:nvSpPr>
          <p:cNvPr id="99" name="object 93">
            <a:extLst>
              <a:ext uri="{FF2B5EF4-FFF2-40B4-BE49-F238E27FC236}">
                <a16:creationId xmlns:a16="http://schemas.microsoft.com/office/drawing/2014/main" id="{92FDB9C5-EF10-FEA5-3C57-F678057DD9CF}"/>
              </a:ext>
            </a:extLst>
          </p:cNvPr>
          <p:cNvSpPr txBox="1"/>
          <p:nvPr/>
        </p:nvSpPr>
        <p:spPr>
          <a:xfrm>
            <a:off x="7729667" y="5760253"/>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178</a:t>
            </a:r>
            <a:r>
              <a:rPr sz="1333" b="1" spc="17" dirty="0">
                <a:latin typeface="Arial"/>
                <a:cs typeface="Arial"/>
              </a:rPr>
              <a:t>2</a:t>
            </a:r>
            <a:endParaRPr sz="1333">
              <a:latin typeface="Arial"/>
              <a:cs typeface="Arial"/>
            </a:endParaRPr>
          </a:p>
        </p:txBody>
      </p:sp>
      <p:sp>
        <p:nvSpPr>
          <p:cNvPr id="100" name="object 94">
            <a:extLst>
              <a:ext uri="{FF2B5EF4-FFF2-40B4-BE49-F238E27FC236}">
                <a16:creationId xmlns:a16="http://schemas.microsoft.com/office/drawing/2014/main" id="{A0AC8C04-42A5-0CD5-5DAA-88611DF0A71A}"/>
              </a:ext>
            </a:extLst>
          </p:cNvPr>
          <p:cNvSpPr txBox="1"/>
          <p:nvPr/>
        </p:nvSpPr>
        <p:spPr>
          <a:xfrm>
            <a:off x="9696572" y="5718505"/>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178</a:t>
            </a:r>
            <a:r>
              <a:rPr sz="1333" b="1" spc="17" dirty="0">
                <a:latin typeface="Arial"/>
                <a:cs typeface="Arial"/>
              </a:rPr>
              <a:t>2</a:t>
            </a:r>
            <a:endParaRPr sz="1333" dirty="0">
              <a:latin typeface="Arial"/>
              <a:cs typeface="Arial"/>
            </a:endParaRPr>
          </a:p>
        </p:txBody>
      </p:sp>
      <p:sp>
        <p:nvSpPr>
          <p:cNvPr id="101" name="object 95">
            <a:extLst>
              <a:ext uri="{FF2B5EF4-FFF2-40B4-BE49-F238E27FC236}">
                <a16:creationId xmlns:a16="http://schemas.microsoft.com/office/drawing/2014/main" id="{14DBB43C-AB81-B8D5-4E2A-707263D6019D}"/>
              </a:ext>
            </a:extLst>
          </p:cNvPr>
          <p:cNvSpPr txBox="1"/>
          <p:nvPr/>
        </p:nvSpPr>
        <p:spPr>
          <a:xfrm>
            <a:off x="4968333" y="5318854"/>
            <a:ext cx="647700" cy="306003"/>
          </a:xfrm>
          <a:prstGeom prst="rect">
            <a:avLst/>
          </a:prstGeom>
        </p:spPr>
        <p:txBody>
          <a:bodyPr vert="horz" wrap="square" lIns="0" tIns="8467" rIns="0" bIns="0" rtlCol="0">
            <a:spAutoFit/>
          </a:bodyPr>
          <a:lstStyle/>
          <a:p>
            <a:pPr marL="8467">
              <a:spcBef>
                <a:spcPts val="67"/>
              </a:spcBef>
            </a:pPr>
            <a:r>
              <a:rPr sz="1933" b="1" spc="20" dirty="0">
                <a:solidFill>
                  <a:srgbClr val="FFFFFF"/>
                </a:solidFill>
                <a:latin typeface="Arial"/>
                <a:cs typeface="Arial"/>
              </a:rPr>
              <a:t>1.816</a:t>
            </a:r>
            <a:endParaRPr sz="1933">
              <a:latin typeface="Arial"/>
              <a:cs typeface="Arial"/>
            </a:endParaRPr>
          </a:p>
        </p:txBody>
      </p:sp>
      <p:grpSp>
        <p:nvGrpSpPr>
          <p:cNvPr id="102" name="object 96">
            <a:extLst>
              <a:ext uri="{FF2B5EF4-FFF2-40B4-BE49-F238E27FC236}">
                <a16:creationId xmlns:a16="http://schemas.microsoft.com/office/drawing/2014/main" id="{44D86B52-DD36-BC9E-9317-D197826DF1CA}"/>
              </a:ext>
            </a:extLst>
          </p:cNvPr>
          <p:cNvGrpSpPr/>
          <p:nvPr/>
        </p:nvGrpSpPr>
        <p:grpSpPr>
          <a:xfrm>
            <a:off x="10387153" y="5762318"/>
            <a:ext cx="1145117" cy="206163"/>
            <a:chOff x="16359171" y="9432352"/>
            <a:chExt cx="1717675" cy="309245"/>
          </a:xfrm>
        </p:grpSpPr>
        <p:sp>
          <p:nvSpPr>
            <p:cNvPr id="103" name="object 97">
              <a:extLst>
                <a:ext uri="{FF2B5EF4-FFF2-40B4-BE49-F238E27FC236}">
                  <a16:creationId xmlns:a16="http://schemas.microsoft.com/office/drawing/2014/main" id="{D400D3B7-DAF4-CF1F-1B6C-62ABE43A2247}"/>
                </a:ext>
              </a:extLst>
            </p:cNvPr>
            <p:cNvSpPr/>
            <p:nvPr/>
          </p:nvSpPr>
          <p:spPr>
            <a:xfrm>
              <a:off x="16359171" y="9432352"/>
              <a:ext cx="1717675" cy="309245"/>
            </a:xfrm>
            <a:custGeom>
              <a:avLst/>
              <a:gdLst/>
              <a:ahLst/>
              <a:cxnLst/>
              <a:rect l="l" t="t" r="r" b="b"/>
              <a:pathLst>
                <a:path w="1717675" h="309245">
                  <a:moveTo>
                    <a:pt x="1562596" y="309084"/>
                  </a:moveTo>
                  <a:lnTo>
                    <a:pt x="154542" y="309084"/>
                  </a:lnTo>
                  <a:lnTo>
                    <a:pt x="139318" y="308348"/>
                  </a:lnTo>
                  <a:lnTo>
                    <a:pt x="95398" y="297319"/>
                  </a:lnTo>
                  <a:lnTo>
                    <a:pt x="56547" y="274064"/>
                  </a:lnTo>
                  <a:lnTo>
                    <a:pt x="26018" y="240416"/>
                  </a:lnTo>
                  <a:lnTo>
                    <a:pt x="6616" y="199335"/>
                  </a:lnTo>
                  <a:lnTo>
                    <a:pt x="0" y="154538"/>
                  </a:lnTo>
                  <a:lnTo>
                    <a:pt x="734" y="139317"/>
                  </a:lnTo>
                  <a:lnTo>
                    <a:pt x="11762" y="95400"/>
                  </a:lnTo>
                  <a:lnTo>
                    <a:pt x="35016" y="56548"/>
                  </a:lnTo>
                  <a:lnTo>
                    <a:pt x="68665" y="26020"/>
                  </a:lnTo>
                  <a:lnTo>
                    <a:pt x="109746" y="6616"/>
                  </a:lnTo>
                  <a:lnTo>
                    <a:pt x="154542" y="0"/>
                  </a:lnTo>
                  <a:lnTo>
                    <a:pt x="1562596" y="0"/>
                  </a:lnTo>
                  <a:lnTo>
                    <a:pt x="1577819" y="735"/>
                  </a:lnTo>
                  <a:lnTo>
                    <a:pt x="1621735" y="11763"/>
                  </a:lnTo>
                  <a:lnTo>
                    <a:pt x="1660587" y="35018"/>
                  </a:lnTo>
                  <a:lnTo>
                    <a:pt x="1691115" y="68666"/>
                  </a:lnTo>
                  <a:lnTo>
                    <a:pt x="1710520" y="109747"/>
                  </a:lnTo>
                  <a:lnTo>
                    <a:pt x="1717138" y="154542"/>
                  </a:lnTo>
                  <a:lnTo>
                    <a:pt x="1716402" y="169765"/>
                  </a:lnTo>
                  <a:lnTo>
                    <a:pt x="1705372" y="213681"/>
                  </a:lnTo>
                  <a:lnTo>
                    <a:pt x="1682116" y="252534"/>
                  </a:lnTo>
                  <a:lnTo>
                    <a:pt x="1648469" y="283063"/>
                  </a:lnTo>
                  <a:lnTo>
                    <a:pt x="1607389" y="302466"/>
                  </a:lnTo>
                  <a:lnTo>
                    <a:pt x="1562596" y="309084"/>
                  </a:lnTo>
                  <a:close/>
                </a:path>
              </a:pathLst>
            </a:custGeom>
            <a:solidFill>
              <a:srgbClr val="D9D9D9"/>
            </a:solidFill>
          </p:spPr>
          <p:txBody>
            <a:bodyPr wrap="square" lIns="0" tIns="0" rIns="0" bIns="0" rtlCol="0"/>
            <a:lstStyle/>
            <a:p>
              <a:endParaRPr sz="1200"/>
            </a:p>
          </p:txBody>
        </p:sp>
        <p:sp>
          <p:nvSpPr>
            <p:cNvPr id="104" name="object 98">
              <a:extLst>
                <a:ext uri="{FF2B5EF4-FFF2-40B4-BE49-F238E27FC236}">
                  <a16:creationId xmlns:a16="http://schemas.microsoft.com/office/drawing/2014/main" id="{1ACCB8F9-3370-4001-B784-4264B0F69AA9}"/>
                </a:ext>
              </a:extLst>
            </p:cNvPr>
            <p:cNvSpPr/>
            <p:nvPr/>
          </p:nvSpPr>
          <p:spPr>
            <a:xfrm>
              <a:off x="16359171" y="9432352"/>
              <a:ext cx="1717675" cy="309245"/>
            </a:xfrm>
            <a:custGeom>
              <a:avLst/>
              <a:gdLst/>
              <a:ahLst/>
              <a:cxnLst/>
              <a:rect l="l" t="t" r="r" b="b"/>
              <a:pathLst>
                <a:path w="1717675" h="309245">
                  <a:moveTo>
                    <a:pt x="1562596" y="309084"/>
                  </a:moveTo>
                  <a:lnTo>
                    <a:pt x="154542" y="309084"/>
                  </a:lnTo>
                  <a:lnTo>
                    <a:pt x="139318" y="308348"/>
                  </a:lnTo>
                  <a:lnTo>
                    <a:pt x="95398" y="297319"/>
                  </a:lnTo>
                  <a:lnTo>
                    <a:pt x="56547" y="274064"/>
                  </a:lnTo>
                  <a:lnTo>
                    <a:pt x="26018" y="240416"/>
                  </a:lnTo>
                  <a:lnTo>
                    <a:pt x="6616" y="199335"/>
                  </a:lnTo>
                  <a:lnTo>
                    <a:pt x="0" y="154538"/>
                  </a:lnTo>
                  <a:lnTo>
                    <a:pt x="734" y="139317"/>
                  </a:lnTo>
                  <a:lnTo>
                    <a:pt x="11762" y="95400"/>
                  </a:lnTo>
                  <a:lnTo>
                    <a:pt x="35016" y="56548"/>
                  </a:lnTo>
                  <a:lnTo>
                    <a:pt x="68665" y="26020"/>
                  </a:lnTo>
                  <a:lnTo>
                    <a:pt x="109746" y="6616"/>
                  </a:lnTo>
                  <a:lnTo>
                    <a:pt x="154542" y="0"/>
                  </a:lnTo>
                  <a:lnTo>
                    <a:pt x="1562596" y="0"/>
                  </a:lnTo>
                  <a:lnTo>
                    <a:pt x="1577819" y="735"/>
                  </a:lnTo>
                  <a:lnTo>
                    <a:pt x="1621735" y="11763"/>
                  </a:lnTo>
                  <a:lnTo>
                    <a:pt x="1660587" y="35018"/>
                  </a:lnTo>
                  <a:lnTo>
                    <a:pt x="1691115" y="68666"/>
                  </a:lnTo>
                  <a:lnTo>
                    <a:pt x="1710520" y="109747"/>
                  </a:lnTo>
                  <a:lnTo>
                    <a:pt x="1717138" y="154542"/>
                  </a:lnTo>
                  <a:lnTo>
                    <a:pt x="1716402" y="169765"/>
                  </a:lnTo>
                  <a:lnTo>
                    <a:pt x="1705372" y="213681"/>
                  </a:lnTo>
                  <a:lnTo>
                    <a:pt x="1682116" y="252534"/>
                  </a:lnTo>
                  <a:lnTo>
                    <a:pt x="1648469" y="283063"/>
                  </a:lnTo>
                  <a:lnTo>
                    <a:pt x="1607389" y="302466"/>
                  </a:lnTo>
                  <a:lnTo>
                    <a:pt x="1562596" y="309084"/>
                  </a:lnTo>
                  <a:close/>
                </a:path>
              </a:pathLst>
            </a:custGeom>
            <a:solidFill>
              <a:srgbClr val="004AAC"/>
            </a:solidFill>
          </p:spPr>
          <p:txBody>
            <a:bodyPr wrap="square" lIns="0" tIns="0" rIns="0" bIns="0" rtlCol="0"/>
            <a:lstStyle/>
            <a:p>
              <a:endParaRPr sz="1200"/>
            </a:p>
          </p:txBody>
        </p:sp>
      </p:grpSp>
      <p:sp>
        <p:nvSpPr>
          <p:cNvPr id="105" name="object 99">
            <a:extLst>
              <a:ext uri="{FF2B5EF4-FFF2-40B4-BE49-F238E27FC236}">
                <a16:creationId xmlns:a16="http://schemas.microsoft.com/office/drawing/2014/main" id="{9A934F20-55CD-79D4-0154-7442559ACB6A}"/>
              </a:ext>
            </a:extLst>
          </p:cNvPr>
          <p:cNvSpPr txBox="1"/>
          <p:nvPr/>
        </p:nvSpPr>
        <p:spPr>
          <a:xfrm>
            <a:off x="10314959" y="5116652"/>
            <a:ext cx="1447377" cy="530809"/>
          </a:xfrm>
          <a:prstGeom prst="rect">
            <a:avLst/>
          </a:prstGeom>
        </p:spPr>
        <p:txBody>
          <a:bodyPr vert="horz" wrap="square" lIns="0" tIns="8467" rIns="0" bIns="0" rtlCol="0">
            <a:spAutoFit/>
          </a:bodyPr>
          <a:lstStyle/>
          <a:p>
            <a:pPr marL="198130" marR="3387" indent="-190086">
              <a:lnSpc>
                <a:spcPct val="114999"/>
              </a:lnSpc>
              <a:spcBef>
                <a:spcPts val="67"/>
              </a:spcBef>
            </a:pPr>
            <a:r>
              <a:rPr sz="1500" spc="-107" dirty="0">
                <a:latin typeface="Lucida Sans Unicode"/>
                <a:cs typeface="Lucida Sans Unicode"/>
              </a:rPr>
              <a:t>1</a:t>
            </a:r>
            <a:r>
              <a:rPr sz="1500" spc="-87" dirty="0">
                <a:latin typeface="Lucida Sans Unicode"/>
                <a:cs typeface="Lucida Sans Unicode"/>
              </a:rPr>
              <a:t>.</a:t>
            </a:r>
            <a:r>
              <a:rPr sz="1500" spc="-107" dirty="0">
                <a:latin typeface="Lucida Sans Unicode"/>
                <a:cs typeface="Lucida Sans Unicode"/>
              </a:rPr>
              <a:t>78</a:t>
            </a:r>
            <a:r>
              <a:rPr sz="1500" spc="-103" dirty="0">
                <a:latin typeface="Lucida Sans Unicode"/>
                <a:cs typeface="Lucida Sans Unicode"/>
              </a:rPr>
              <a:t>2</a:t>
            </a:r>
            <a:r>
              <a:rPr sz="1500" spc="-97" dirty="0">
                <a:latin typeface="Lucida Sans Unicode"/>
                <a:cs typeface="Lucida Sans Unicode"/>
              </a:rPr>
              <a:t> </a:t>
            </a:r>
            <a:r>
              <a:rPr sz="1500" spc="-10" dirty="0">
                <a:latin typeface="Lucida Sans Unicode"/>
                <a:cs typeface="Lucida Sans Unicode"/>
              </a:rPr>
              <a:t>m</a:t>
            </a:r>
            <a:r>
              <a:rPr sz="1500" spc="-63" dirty="0">
                <a:latin typeface="Lucida Sans Unicode"/>
                <a:cs typeface="Lucida Sans Unicode"/>
              </a:rPr>
              <a:t>ill</a:t>
            </a:r>
            <a:r>
              <a:rPr sz="1500" spc="-23" dirty="0">
                <a:latin typeface="Lucida Sans Unicode"/>
                <a:cs typeface="Lucida Sans Unicode"/>
              </a:rPr>
              <a:t>o</a:t>
            </a:r>
            <a:r>
              <a:rPr sz="1500" spc="-17" dirty="0">
                <a:latin typeface="Lucida Sans Unicode"/>
                <a:cs typeface="Lucida Sans Unicode"/>
              </a:rPr>
              <a:t>n</a:t>
            </a:r>
            <a:r>
              <a:rPr sz="1500" dirty="0">
                <a:latin typeface="Lucida Sans Unicode"/>
                <a:cs typeface="Lucida Sans Unicode"/>
              </a:rPr>
              <a:t>e</a:t>
            </a:r>
            <a:r>
              <a:rPr sz="1500" spc="-43" dirty="0">
                <a:latin typeface="Lucida Sans Unicode"/>
                <a:cs typeface="Lucida Sans Unicode"/>
              </a:rPr>
              <a:t>s  </a:t>
            </a:r>
            <a:r>
              <a:rPr sz="1500" spc="-13" dirty="0">
                <a:latin typeface="Lucida Sans Unicode"/>
                <a:cs typeface="Lucida Sans Unicode"/>
              </a:rPr>
              <a:t>de</a:t>
            </a:r>
            <a:r>
              <a:rPr sz="1500" spc="-110" dirty="0">
                <a:latin typeface="Lucida Sans Unicode"/>
                <a:cs typeface="Lucida Sans Unicode"/>
              </a:rPr>
              <a:t> </a:t>
            </a:r>
            <a:r>
              <a:rPr sz="1500" spc="-27" dirty="0" err="1">
                <a:latin typeface="Lucida Sans Unicode"/>
                <a:cs typeface="Lucida Sans Unicode"/>
              </a:rPr>
              <a:t>barriles</a:t>
            </a:r>
            <a:endParaRPr sz="1500" dirty="0">
              <a:latin typeface="Lucida Sans Unicode"/>
              <a:cs typeface="Lucida Sans Unicode"/>
            </a:endParaRPr>
          </a:p>
        </p:txBody>
      </p:sp>
      <p:sp>
        <p:nvSpPr>
          <p:cNvPr id="3" name="object 44">
            <a:extLst>
              <a:ext uri="{FF2B5EF4-FFF2-40B4-BE49-F238E27FC236}">
                <a16:creationId xmlns:a16="http://schemas.microsoft.com/office/drawing/2014/main" id="{7E934ED8-74FE-5F18-645A-38E9DE9B1C6C}"/>
              </a:ext>
            </a:extLst>
          </p:cNvPr>
          <p:cNvSpPr txBox="1"/>
          <p:nvPr/>
        </p:nvSpPr>
        <p:spPr>
          <a:xfrm>
            <a:off x="9770834" y="3356927"/>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86</a:t>
            </a:r>
            <a:r>
              <a:rPr sz="1333" b="1" spc="17" dirty="0">
                <a:latin typeface="Arial"/>
                <a:cs typeface="Arial"/>
              </a:rPr>
              <a:t>5</a:t>
            </a:r>
            <a:endParaRPr sz="1333" dirty="0">
              <a:latin typeface="Arial"/>
              <a:cs typeface="Arial"/>
            </a:endParaRPr>
          </a:p>
        </p:txBody>
      </p:sp>
      <p:sp>
        <p:nvSpPr>
          <p:cNvPr id="8" name="object 21">
            <a:extLst>
              <a:ext uri="{FF2B5EF4-FFF2-40B4-BE49-F238E27FC236}">
                <a16:creationId xmlns:a16="http://schemas.microsoft.com/office/drawing/2014/main" id="{2963537A-594F-7AF4-52C2-CF815ADF76E5}"/>
              </a:ext>
            </a:extLst>
          </p:cNvPr>
          <p:cNvSpPr txBox="1"/>
          <p:nvPr/>
        </p:nvSpPr>
        <p:spPr>
          <a:xfrm>
            <a:off x="10181934" y="2830867"/>
            <a:ext cx="1638667" cy="470215"/>
          </a:xfrm>
          <a:prstGeom prst="rect">
            <a:avLst/>
          </a:prstGeom>
        </p:spPr>
        <p:txBody>
          <a:bodyPr vert="horz" wrap="square" lIns="0" tIns="8467" rIns="0" bIns="0" rtlCol="0">
            <a:spAutoFit/>
          </a:bodyPr>
          <a:lstStyle/>
          <a:p>
            <a:pPr marL="450850" indent="-358775" algn="ctr">
              <a:spcBef>
                <a:spcPts val="367"/>
              </a:spcBef>
            </a:pPr>
            <a:r>
              <a:rPr lang="es-CO" sz="1500" spc="-103" dirty="0">
                <a:latin typeface="Lucida Sans Unicode"/>
                <a:cs typeface="Lucida Sans Unicode"/>
              </a:rPr>
              <a:t>865 </a:t>
            </a:r>
            <a:r>
              <a:rPr lang="es-CO" sz="1500" spc="-103" dirty="0" err="1">
                <a:latin typeface="Lucida Sans Unicode"/>
                <a:cs typeface="Lucida Sans Unicode"/>
              </a:rPr>
              <a:t>K</a:t>
            </a:r>
            <a:r>
              <a:rPr lang="es-CO" sz="1500" spc="-63" dirty="0" err="1">
                <a:latin typeface="Lucida Sans Unicode"/>
                <a:cs typeface="Lucida Sans Unicode"/>
              </a:rPr>
              <a:t>il</a:t>
            </a:r>
            <a:r>
              <a:rPr lang="es-CO" sz="1500" spc="-23" dirty="0" err="1">
                <a:latin typeface="Lucida Sans Unicode"/>
                <a:cs typeface="Lucida Sans Unicode"/>
              </a:rPr>
              <a:t>o</a:t>
            </a:r>
            <a:r>
              <a:rPr lang="es-CO" sz="1500" spc="-33" dirty="0" err="1">
                <a:latin typeface="Lucida Sans Unicode"/>
                <a:cs typeface="Lucida Sans Unicode"/>
              </a:rPr>
              <a:t>b</a:t>
            </a:r>
            <a:r>
              <a:rPr lang="es-CO" sz="1500" dirty="0" err="1">
                <a:latin typeface="Lucida Sans Unicode"/>
                <a:cs typeface="Lucida Sans Unicode"/>
              </a:rPr>
              <a:t>a</a:t>
            </a:r>
            <a:r>
              <a:rPr lang="es-CO" sz="1500" spc="-7" dirty="0" err="1">
                <a:latin typeface="Lucida Sans Unicode"/>
                <a:cs typeface="Lucida Sans Unicode"/>
              </a:rPr>
              <a:t>rr</a:t>
            </a:r>
            <a:r>
              <a:rPr lang="es-CO" sz="1500" spc="-63" dirty="0" err="1">
                <a:latin typeface="Lucida Sans Unicode"/>
                <a:cs typeface="Lucida Sans Unicode"/>
              </a:rPr>
              <a:t>il</a:t>
            </a:r>
            <a:r>
              <a:rPr lang="es-CO" sz="1500" dirty="0" err="1">
                <a:latin typeface="Lucida Sans Unicode"/>
                <a:cs typeface="Lucida Sans Unicode"/>
              </a:rPr>
              <a:t>e</a:t>
            </a:r>
            <a:r>
              <a:rPr lang="es-CO" sz="1500" spc="-57" dirty="0" err="1">
                <a:latin typeface="Lucida Sans Unicode"/>
                <a:cs typeface="Lucida Sans Unicode"/>
              </a:rPr>
              <a:t>s</a:t>
            </a:r>
            <a:r>
              <a:rPr lang="es-CO" sz="1500" spc="-97" dirty="0">
                <a:latin typeface="Lucida Sans Unicode"/>
                <a:cs typeface="Lucida Sans Unicode"/>
              </a:rPr>
              <a:t> día</a:t>
            </a:r>
            <a:endParaRPr lang="es-CO" sz="1500" dirty="0">
              <a:latin typeface="Lucida Sans Unicode"/>
              <a:cs typeface="Lucida Sans Unicode"/>
            </a:endParaRPr>
          </a:p>
        </p:txBody>
      </p:sp>
      <p:sp>
        <p:nvSpPr>
          <p:cNvPr id="107" name="CuadroTexto 106">
            <a:extLst>
              <a:ext uri="{FF2B5EF4-FFF2-40B4-BE49-F238E27FC236}">
                <a16:creationId xmlns:a16="http://schemas.microsoft.com/office/drawing/2014/main" id="{DE7E9C9E-DFE1-952D-1CB4-790A7F4139E8}"/>
              </a:ext>
            </a:extLst>
          </p:cNvPr>
          <p:cNvSpPr txBox="1"/>
          <p:nvPr/>
        </p:nvSpPr>
        <p:spPr>
          <a:xfrm>
            <a:off x="10101656" y="5696875"/>
            <a:ext cx="1380473" cy="292388"/>
          </a:xfrm>
          <a:prstGeom prst="rect">
            <a:avLst/>
          </a:prstGeom>
          <a:noFill/>
        </p:spPr>
        <p:txBody>
          <a:bodyPr wrap="square">
            <a:spAutoFit/>
          </a:bodyPr>
          <a:lstStyle/>
          <a:p>
            <a:pPr marL="475004">
              <a:spcBef>
                <a:spcPts val="1283"/>
              </a:spcBef>
            </a:pPr>
            <a:r>
              <a:rPr lang="es-CO" sz="1300" b="1" spc="13" dirty="0">
                <a:solidFill>
                  <a:srgbClr val="FFFFFF"/>
                </a:solidFill>
                <a:latin typeface="Arial"/>
                <a:cs typeface="Arial"/>
              </a:rPr>
              <a:t>114,4%</a:t>
            </a:r>
            <a:endParaRPr lang="es-CO" sz="1300" dirty="0">
              <a:latin typeface="Arial"/>
              <a:cs typeface="Arial"/>
            </a:endParaRPr>
          </a:p>
        </p:txBody>
      </p:sp>
      <p:sp>
        <p:nvSpPr>
          <p:cNvPr id="109" name="CuadroTexto 108">
            <a:extLst>
              <a:ext uri="{FF2B5EF4-FFF2-40B4-BE49-F238E27FC236}">
                <a16:creationId xmlns:a16="http://schemas.microsoft.com/office/drawing/2014/main" id="{01708041-D0C2-2887-3DDA-29954EA3DFC1}"/>
              </a:ext>
            </a:extLst>
          </p:cNvPr>
          <p:cNvSpPr txBox="1"/>
          <p:nvPr/>
        </p:nvSpPr>
        <p:spPr>
          <a:xfrm>
            <a:off x="10517094" y="3278209"/>
            <a:ext cx="767450" cy="292388"/>
          </a:xfrm>
          <a:prstGeom prst="rect">
            <a:avLst/>
          </a:prstGeom>
          <a:noFill/>
        </p:spPr>
        <p:txBody>
          <a:bodyPr wrap="square">
            <a:spAutoFit/>
          </a:bodyPr>
          <a:lstStyle/>
          <a:p>
            <a:pPr marL="92075">
              <a:spcBef>
                <a:spcPts val="337"/>
              </a:spcBef>
            </a:pPr>
            <a:r>
              <a:rPr lang="es-CO" sz="1300" b="1" spc="13" dirty="0">
                <a:solidFill>
                  <a:schemeClr val="bg1"/>
                </a:solidFill>
                <a:latin typeface="Arial"/>
                <a:cs typeface="Arial"/>
              </a:rPr>
              <a:t>87,2</a:t>
            </a:r>
            <a:r>
              <a:rPr lang="es-CO" sz="1300" b="1" spc="13" dirty="0">
                <a:solidFill>
                  <a:srgbClr val="FFFFFF"/>
                </a:solidFill>
                <a:latin typeface="Arial"/>
                <a:cs typeface="Arial"/>
              </a:rPr>
              <a:t>%</a:t>
            </a:r>
            <a:endParaRPr lang="es-CO" sz="1300" dirty="0">
              <a:latin typeface="Arial"/>
              <a:cs typeface="Arial"/>
            </a:endParaRPr>
          </a:p>
        </p:txBody>
      </p:sp>
      <p:sp>
        <p:nvSpPr>
          <p:cNvPr id="111" name="CuadroTexto 110">
            <a:extLst>
              <a:ext uri="{FF2B5EF4-FFF2-40B4-BE49-F238E27FC236}">
                <a16:creationId xmlns:a16="http://schemas.microsoft.com/office/drawing/2014/main" id="{64F19FB6-F915-32FB-C14C-0450D26A7CBA}"/>
              </a:ext>
            </a:extLst>
          </p:cNvPr>
          <p:cNvSpPr txBox="1"/>
          <p:nvPr/>
        </p:nvSpPr>
        <p:spPr>
          <a:xfrm>
            <a:off x="10198312" y="4446515"/>
            <a:ext cx="1372961" cy="292388"/>
          </a:xfrm>
          <a:prstGeom prst="rect">
            <a:avLst/>
          </a:prstGeom>
          <a:noFill/>
        </p:spPr>
        <p:txBody>
          <a:bodyPr wrap="square">
            <a:spAutoFit/>
          </a:bodyPr>
          <a:lstStyle/>
          <a:p>
            <a:pPr marL="389063">
              <a:spcBef>
                <a:spcPts val="1283"/>
              </a:spcBef>
            </a:pPr>
            <a:r>
              <a:rPr lang="es-CO" sz="1300" b="1" spc="13" dirty="0">
                <a:solidFill>
                  <a:srgbClr val="FFFFFF"/>
                </a:solidFill>
                <a:latin typeface="Arial"/>
                <a:cs typeface="Arial"/>
              </a:rPr>
              <a:t>83,2%</a:t>
            </a:r>
            <a:endParaRPr lang="es-CO" sz="1300" dirty="0">
              <a:latin typeface="Arial"/>
              <a:cs typeface="Arial"/>
            </a:endParaRPr>
          </a:p>
        </p:txBody>
      </p:sp>
      <p:sp>
        <p:nvSpPr>
          <p:cNvPr id="18" name="object 12">
            <a:extLst>
              <a:ext uri="{FF2B5EF4-FFF2-40B4-BE49-F238E27FC236}">
                <a16:creationId xmlns:a16="http://schemas.microsoft.com/office/drawing/2014/main" id="{76107C56-26DA-4D55-86EB-010F0975F824}"/>
              </a:ext>
            </a:extLst>
          </p:cNvPr>
          <p:cNvSpPr txBox="1"/>
          <p:nvPr/>
        </p:nvSpPr>
        <p:spPr>
          <a:xfrm>
            <a:off x="4758886" y="1819812"/>
            <a:ext cx="911860" cy="397054"/>
          </a:xfrm>
          <a:prstGeom prst="rect">
            <a:avLst/>
          </a:prstGeom>
        </p:spPr>
        <p:txBody>
          <a:bodyPr vert="horz" wrap="square" lIns="0" tIns="83397" rIns="0" bIns="0" rtlCol="0">
            <a:spAutoFit/>
          </a:bodyPr>
          <a:lstStyle/>
          <a:p>
            <a:pPr marR="3387" algn="r">
              <a:spcBef>
                <a:spcPts val="597"/>
              </a:spcBef>
            </a:pPr>
            <a:r>
              <a:rPr sz="2033" b="1" spc="33" dirty="0">
                <a:solidFill>
                  <a:schemeClr val="bg1"/>
                </a:solidFill>
                <a:latin typeface="Arial"/>
                <a:cs typeface="Arial"/>
              </a:rPr>
              <a:t>1.041,4</a:t>
            </a:r>
            <a:endParaRPr sz="2033" dirty="0">
              <a:solidFill>
                <a:schemeClr val="bg1"/>
              </a:solidFill>
              <a:latin typeface="Arial"/>
              <a:cs typeface="Arial"/>
            </a:endParaRPr>
          </a:p>
        </p:txBody>
      </p:sp>
      <p:sp>
        <p:nvSpPr>
          <p:cNvPr id="117" name="CuadroTexto 116">
            <a:extLst>
              <a:ext uri="{FF2B5EF4-FFF2-40B4-BE49-F238E27FC236}">
                <a16:creationId xmlns:a16="http://schemas.microsoft.com/office/drawing/2014/main" id="{A8634144-E984-C280-D62E-9C11F1AA3C36}"/>
              </a:ext>
            </a:extLst>
          </p:cNvPr>
          <p:cNvSpPr txBox="1"/>
          <p:nvPr/>
        </p:nvSpPr>
        <p:spPr>
          <a:xfrm>
            <a:off x="2910845" y="1227523"/>
            <a:ext cx="879458" cy="400110"/>
          </a:xfrm>
          <a:prstGeom prst="rect">
            <a:avLst/>
          </a:prstGeom>
          <a:noFill/>
        </p:spPr>
        <p:txBody>
          <a:bodyPr wrap="square">
            <a:spAutoFit/>
          </a:bodyPr>
          <a:lstStyle/>
          <a:p>
            <a:pPr marL="8467">
              <a:spcBef>
                <a:spcPts val="1153"/>
              </a:spcBef>
            </a:pPr>
            <a:r>
              <a:rPr lang="es-CO" sz="2000" b="1" spc="67" dirty="0">
                <a:latin typeface="Arial"/>
                <a:cs typeface="Arial"/>
              </a:rPr>
              <a:t>201</a:t>
            </a:r>
            <a:r>
              <a:rPr lang="es-CO" sz="2000" b="1" spc="70" dirty="0">
                <a:latin typeface="Arial"/>
                <a:cs typeface="Arial"/>
              </a:rPr>
              <a:t>9</a:t>
            </a:r>
            <a:endParaRPr lang="es-CO" sz="2000" dirty="0">
              <a:latin typeface="Arial"/>
              <a:cs typeface="Arial"/>
            </a:endParaRPr>
          </a:p>
        </p:txBody>
      </p:sp>
      <p:sp>
        <p:nvSpPr>
          <p:cNvPr id="118" name="CuadroTexto 117">
            <a:extLst>
              <a:ext uri="{FF2B5EF4-FFF2-40B4-BE49-F238E27FC236}">
                <a16:creationId xmlns:a16="http://schemas.microsoft.com/office/drawing/2014/main" id="{22256E2E-9991-A1E9-E028-5BC61B897D85}"/>
              </a:ext>
            </a:extLst>
          </p:cNvPr>
          <p:cNvSpPr txBox="1"/>
          <p:nvPr/>
        </p:nvSpPr>
        <p:spPr>
          <a:xfrm>
            <a:off x="4861646" y="1231240"/>
            <a:ext cx="879458" cy="400110"/>
          </a:xfrm>
          <a:prstGeom prst="rect">
            <a:avLst/>
          </a:prstGeom>
          <a:noFill/>
        </p:spPr>
        <p:txBody>
          <a:bodyPr wrap="square">
            <a:spAutoFit/>
          </a:bodyPr>
          <a:lstStyle/>
          <a:p>
            <a:pPr marL="8467">
              <a:spcBef>
                <a:spcPts val="1153"/>
              </a:spcBef>
            </a:pPr>
            <a:r>
              <a:rPr lang="es-CO" sz="2000" b="1" spc="67" dirty="0">
                <a:latin typeface="Arial"/>
                <a:cs typeface="Arial"/>
              </a:rPr>
              <a:t>2020</a:t>
            </a:r>
            <a:endParaRPr lang="es-CO" sz="2000" dirty="0">
              <a:latin typeface="Arial"/>
              <a:cs typeface="Arial"/>
            </a:endParaRPr>
          </a:p>
        </p:txBody>
      </p:sp>
      <p:sp>
        <p:nvSpPr>
          <p:cNvPr id="119" name="CuadroTexto 118">
            <a:extLst>
              <a:ext uri="{FF2B5EF4-FFF2-40B4-BE49-F238E27FC236}">
                <a16:creationId xmlns:a16="http://schemas.microsoft.com/office/drawing/2014/main" id="{79C13BD9-F23F-FBEE-81F5-780ED1DC0B05}"/>
              </a:ext>
            </a:extLst>
          </p:cNvPr>
          <p:cNvSpPr txBox="1"/>
          <p:nvPr/>
        </p:nvSpPr>
        <p:spPr>
          <a:xfrm>
            <a:off x="6965465" y="1230644"/>
            <a:ext cx="1208521" cy="400110"/>
          </a:xfrm>
          <a:prstGeom prst="rect">
            <a:avLst/>
          </a:prstGeom>
          <a:noFill/>
        </p:spPr>
        <p:txBody>
          <a:bodyPr wrap="square">
            <a:spAutoFit/>
          </a:bodyPr>
          <a:lstStyle/>
          <a:p>
            <a:pPr marL="8467">
              <a:spcBef>
                <a:spcPts val="1153"/>
              </a:spcBef>
            </a:pPr>
            <a:r>
              <a:rPr lang="es-CO" sz="2000" b="1" spc="67" dirty="0">
                <a:latin typeface="Arial"/>
                <a:cs typeface="Arial"/>
              </a:rPr>
              <a:t>2021</a:t>
            </a:r>
            <a:endParaRPr lang="es-CO" sz="2000" dirty="0">
              <a:latin typeface="Arial"/>
              <a:cs typeface="Arial"/>
            </a:endParaRPr>
          </a:p>
        </p:txBody>
      </p:sp>
      <p:sp>
        <p:nvSpPr>
          <p:cNvPr id="120" name="CuadroTexto 119">
            <a:extLst>
              <a:ext uri="{FF2B5EF4-FFF2-40B4-BE49-F238E27FC236}">
                <a16:creationId xmlns:a16="http://schemas.microsoft.com/office/drawing/2014/main" id="{1BD0B3EB-61BC-646E-F61E-9C23CB2A646A}"/>
              </a:ext>
            </a:extLst>
          </p:cNvPr>
          <p:cNvSpPr txBox="1"/>
          <p:nvPr/>
        </p:nvSpPr>
        <p:spPr>
          <a:xfrm>
            <a:off x="8793895" y="1240619"/>
            <a:ext cx="879458" cy="400110"/>
          </a:xfrm>
          <a:prstGeom prst="rect">
            <a:avLst/>
          </a:prstGeom>
          <a:noFill/>
        </p:spPr>
        <p:txBody>
          <a:bodyPr wrap="square">
            <a:spAutoFit/>
          </a:bodyPr>
          <a:lstStyle/>
          <a:p>
            <a:pPr marL="8467">
              <a:spcBef>
                <a:spcPts val="1153"/>
              </a:spcBef>
            </a:pPr>
            <a:r>
              <a:rPr lang="es-CO" sz="2000" b="1" spc="67" dirty="0">
                <a:latin typeface="Arial"/>
                <a:cs typeface="Arial"/>
              </a:rPr>
              <a:t>2022</a:t>
            </a:r>
            <a:endParaRPr lang="es-CO" sz="2000" dirty="0">
              <a:latin typeface="Arial"/>
              <a:cs typeface="Arial"/>
            </a:endParaRPr>
          </a:p>
        </p:txBody>
      </p:sp>
      <p:sp>
        <p:nvSpPr>
          <p:cNvPr id="122" name="object 46">
            <a:extLst>
              <a:ext uri="{FF2B5EF4-FFF2-40B4-BE49-F238E27FC236}">
                <a16:creationId xmlns:a16="http://schemas.microsoft.com/office/drawing/2014/main" id="{800C8386-A241-7160-B7A3-64CEE881A3BF}"/>
              </a:ext>
            </a:extLst>
          </p:cNvPr>
          <p:cNvSpPr txBox="1"/>
          <p:nvPr/>
        </p:nvSpPr>
        <p:spPr>
          <a:xfrm>
            <a:off x="10177020" y="707948"/>
            <a:ext cx="1768944" cy="550749"/>
          </a:xfrm>
          <a:prstGeom prst="rect">
            <a:avLst/>
          </a:prstGeom>
        </p:spPr>
        <p:txBody>
          <a:bodyPr vert="horz" wrap="square" lIns="0" tIns="8467" rIns="0" bIns="0" rtlCol="0">
            <a:spAutoFit/>
          </a:bodyPr>
          <a:lstStyle/>
          <a:p>
            <a:pPr marL="278144" marR="3387" indent="-270100">
              <a:lnSpc>
                <a:spcPct val="114999"/>
              </a:lnSpc>
              <a:spcBef>
                <a:spcPts val="67"/>
              </a:spcBef>
            </a:pPr>
            <a:r>
              <a:rPr sz="1600" b="1" spc="157" dirty="0">
                <a:latin typeface="Arial"/>
                <a:cs typeface="Arial"/>
              </a:rPr>
              <a:t>Meta</a:t>
            </a:r>
            <a:r>
              <a:rPr sz="1600" b="1" spc="-76" dirty="0">
                <a:latin typeface="Arial"/>
                <a:cs typeface="Arial"/>
              </a:rPr>
              <a:t> </a:t>
            </a:r>
            <a:r>
              <a:rPr sz="1600" b="1" spc="90" dirty="0">
                <a:latin typeface="Arial"/>
                <a:cs typeface="Arial"/>
              </a:rPr>
              <a:t>cuatrienio </a:t>
            </a:r>
            <a:r>
              <a:rPr sz="1600" b="1" spc="-453" dirty="0">
                <a:latin typeface="Arial"/>
                <a:cs typeface="Arial"/>
              </a:rPr>
              <a:t> </a:t>
            </a:r>
            <a:r>
              <a:rPr sz="1600" b="1" spc="60" dirty="0" err="1">
                <a:latin typeface="Arial"/>
                <a:cs typeface="Arial"/>
              </a:rPr>
              <a:t>Avance</a:t>
            </a:r>
            <a:r>
              <a:rPr sz="1600" b="1" spc="-43" dirty="0">
                <a:latin typeface="Arial"/>
                <a:cs typeface="Arial"/>
              </a:rPr>
              <a:t> </a:t>
            </a:r>
            <a:r>
              <a:rPr sz="1600" b="1" spc="60" dirty="0">
                <a:latin typeface="Arial"/>
                <a:cs typeface="Arial"/>
              </a:rPr>
              <a:t>(%)</a:t>
            </a:r>
            <a:endParaRPr lang="es-ES" sz="1600" b="1" dirty="0">
              <a:latin typeface="Arial"/>
              <a:cs typeface="Arial"/>
            </a:endParaRPr>
          </a:p>
        </p:txBody>
      </p:sp>
    </p:spTree>
    <p:extLst>
      <p:ext uri="{BB962C8B-B14F-4D97-AF65-F5344CB8AC3E}">
        <p14:creationId xmlns:p14="http://schemas.microsoft.com/office/powerpoint/2010/main" val="323742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n 122">
            <a:extLst>
              <a:ext uri="{FF2B5EF4-FFF2-40B4-BE49-F238E27FC236}">
                <a16:creationId xmlns:a16="http://schemas.microsoft.com/office/drawing/2014/main" id="{6C41B0B1-6124-036C-B449-385529BD8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5">
            <a:extLst>
              <a:ext uri="{FF2B5EF4-FFF2-40B4-BE49-F238E27FC236}">
                <a16:creationId xmlns:a16="http://schemas.microsoft.com/office/drawing/2014/main" id="{06462F49-D622-904A-00B2-6AF1A04BE45E}"/>
              </a:ext>
            </a:extLst>
          </p:cNvPr>
          <p:cNvSpPr txBox="1"/>
          <p:nvPr/>
        </p:nvSpPr>
        <p:spPr>
          <a:xfrm>
            <a:off x="1008984" y="273615"/>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Metas PND 2018 - 2022</a:t>
            </a:r>
          </a:p>
        </p:txBody>
      </p:sp>
      <p:grpSp>
        <p:nvGrpSpPr>
          <p:cNvPr id="3" name="object 5">
            <a:extLst>
              <a:ext uri="{FF2B5EF4-FFF2-40B4-BE49-F238E27FC236}">
                <a16:creationId xmlns:a16="http://schemas.microsoft.com/office/drawing/2014/main" id="{62D2CCE8-95A5-6D4D-6FCB-9308FD5F3E59}"/>
              </a:ext>
            </a:extLst>
          </p:cNvPr>
          <p:cNvGrpSpPr/>
          <p:nvPr/>
        </p:nvGrpSpPr>
        <p:grpSpPr>
          <a:xfrm>
            <a:off x="2489105" y="2003840"/>
            <a:ext cx="1688253" cy="303953"/>
            <a:chOff x="4020896" y="2530890"/>
            <a:chExt cx="2532380" cy="455930"/>
          </a:xfrm>
          <a:solidFill>
            <a:srgbClr val="5F83FD"/>
          </a:solidFill>
        </p:grpSpPr>
        <p:sp>
          <p:nvSpPr>
            <p:cNvPr id="4" name="object 6">
              <a:extLst>
                <a:ext uri="{FF2B5EF4-FFF2-40B4-BE49-F238E27FC236}">
                  <a16:creationId xmlns:a16="http://schemas.microsoft.com/office/drawing/2014/main" id="{E4FB8D57-C8DF-CBEE-3275-6369E9F5BB83}"/>
                </a:ext>
              </a:extLst>
            </p:cNvPr>
            <p:cNvSpPr/>
            <p:nvPr/>
          </p:nvSpPr>
          <p:spPr>
            <a:xfrm>
              <a:off x="4020896" y="2530890"/>
              <a:ext cx="2532380" cy="455930"/>
            </a:xfrm>
            <a:custGeom>
              <a:avLst/>
              <a:gdLst/>
              <a:ahLst/>
              <a:cxnLst/>
              <a:rect l="l" t="t" r="r" b="b"/>
              <a:pathLst>
                <a:path w="2532379" h="455930">
                  <a:moveTo>
                    <a:pt x="2304302" y="455788"/>
                  </a:moveTo>
                  <a:lnTo>
                    <a:pt x="227861" y="455788"/>
                  </a:lnTo>
                  <a:lnTo>
                    <a:pt x="216698" y="455515"/>
                  </a:lnTo>
                  <a:lnTo>
                    <a:pt x="172506" y="448957"/>
                  </a:lnTo>
                  <a:lnTo>
                    <a:pt x="130443" y="433904"/>
                  </a:lnTo>
                  <a:lnTo>
                    <a:pt x="92125" y="410934"/>
                  </a:lnTo>
                  <a:lnTo>
                    <a:pt x="59025" y="380929"/>
                  </a:lnTo>
                  <a:lnTo>
                    <a:pt x="32414" y="345044"/>
                  </a:lnTo>
                  <a:lnTo>
                    <a:pt x="13315" y="304657"/>
                  </a:lnTo>
                  <a:lnTo>
                    <a:pt x="2462" y="261320"/>
                  </a:lnTo>
                  <a:lnTo>
                    <a:pt x="0" y="227903"/>
                  </a:lnTo>
                  <a:lnTo>
                    <a:pt x="273" y="216698"/>
                  </a:lnTo>
                  <a:lnTo>
                    <a:pt x="6830" y="172507"/>
                  </a:lnTo>
                  <a:lnTo>
                    <a:pt x="21884" y="130443"/>
                  </a:lnTo>
                  <a:lnTo>
                    <a:pt x="44854" y="92125"/>
                  </a:lnTo>
                  <a:lnTo>
                    <a:pt x="74858" y="59025"/>
                  </a:lnTo>
                  <a:lnTo>
                    <a:pt x="110743" y="32414"/>
                  </a:lnTo>
                  <a:lnTo>
                    <a:pt x="151130" y="13315"/>
                  </a:lnTo>
                  <a:lnTo>
                    <a:pt x="194468" y="2463"/>
                  </a:lnTo>
                  <a:lnTo>
                    <a:pt x="227894" y="0"/>
                  </a:lnTo>
                  <a:lnTo>
                    <a:pt x="2304269" y="0"/>
                  </a:lnTo>
                  <a:lnTo>
                    <a:pt x="2348728" y="4378"/>
                  </a:lnTo>
                  <a:lnTo>
                    <a:pt x="2391479" y="17347"/>
                  </a:lnTo>
                  <a:lnTo>
                    <a:pt x="2430879" y="38406"/>
                  </a:lnTo>
                  <a:lnTo>
                    <a:pt x="2465414" y="66748"/>
                  </a:lnTo>
                  <a:lnTo>
                    <a:pt x="2493755" y="101282"/>
                  </a:lnTo>
                  <a:lnTo>
                    <a:pt x="2514815" y="140682"/>
                  </a:lnTo>
                  <a:lnTo>
                    <a:pt x="2527783" y="183434"/>
                  </a:lnTo>
                  <a:lnTo>
                    <a:pt x="2532163" y="227903"/>
                  </a:lnTo>
                  <a:lnTo>
                    <a:pt x="2531889" y="239090"/>
                  </a:lnTo>
                  <a:lnTo>
                    <a:pt x="2525331" y="283281"/>
                  </a:lnTo>
                  <a:lnTo>
                    <a:pt x="2510277" y="325344"/>
                  </a:lnTo>
                  <a:lnTo>
                    <a:pt x="2487307" y="363662"/>
                  </a:lnTo>
                  <a:lnTo>
                    <a:pt x="2457304" y="396763"/>
                  </a:lnTo>
                  <a:lnTo>
                    <a:pt x="2421418" y="423374"/>
                  </a:lnTo>
                  <a:lnTo>
                    <a:pt x="2381031" y="442473"/>
                  </a:lnTo>
                  <a:lnTo>
                    <a:pt x="2337694" y="453326"/>
                  </a:lnTo>
                  <a:lnTo>
                    <a:pt x="2304302" y="455788"/>
                  </a:lnTo>
                  <a:close/>
                </a:path>
              </a:pathLst>
            </a:custGeom>
            <a:grpFill/>
          </p:spPr>
          <p:txBody>
            <a:bodyPr wrap="square" lIns="0" tIns="0" rIns="0" bIns="0" rtlCol="0"/>
            <a:lstStyle/>
            <a:p>
              <a:endParaRPr sz="1200"/>
            </a:p>
          </p:txBody>
        </p:sp>
        <p:sp>
          <p:nvSpPr>
            <p:cNvPr id="5" name="object 7">
              <a:extLst>
                <a:ext uri="{FF2B5EF4-FFF2-40B4-BE49-F238E27FC236}">
                  <a16:creationId xmlns:a16="http://schemas.microsoft.com/office/drawing/2014/main" id="{311ADBF5-94C5-2C98-1299-0A1511A4A992}"/>
                </a:ext>
              </a:extLst>
            </p:cNvPr>
            <p:cNvSpPr/>
            <p:nvPr/>
          </p:nvSpPr>
          <p:spPr>
            <a:xfrm>
              <a:off x="4020896" y="2530890"/>
              <a:ext cx="2532380" cy="455930"/>
            </a:xfrm>
            <a:custGeom>
              <a:avLst/>
              <a:gdLst/>
              <a:ahLst/>
              <a:cxnLst/>
              <a:rect l="l" t="t" r="r" b="b"/>
              <a:pathLst>
                <a:path w="2532379" h="455930">
                  <a:moveTo>
                    <a:pt x="2304302" y="455788"/>
                  </a:moveTo>
                  <a:lnTo>
                    <a:pt x="227861" y="455788"/>
                  </a:lnTo>
                  <a:lnTo>
                    <a:pt x="216698" y="455515"/>
                  </a:lnTo>
                  <a:lnTo>
                    <a:pt x="172506" y="448957"/>
                  </a:lnTo>
                  <a:lnTo>
                    <a:pt x="130443" y="433904"/>
                  </a:lnTo>
                  <a:lnTo>
                    <a:pt x="92125" y="410934"/>
                  </a:lnTo>
                  <a:lnTo>
                    <a:pt x="59025" y="380929"/>
                  </a:lnTo>
                  <a:lnTo>
                    <a:pt x="32414" y="345044"/>
                  </a:lnTo>
                  <a:lnTo>
                    <a:pt x="13315" y="304657"/>
                  </a:lnTo>
                  <a:lnTo>
                    <a:pt x="2462" y="261320"/>
                  </a:lnTo>
                  <a:lnTo>
                    <a:pt x="0" y="227903"/>
                  </a:lnTo>
                  <a:lnTo>
                    <a:pt x="273" y="216698"/>
                  </a:lnTo>
                  <a:lnTo>
                    <a:pt x="6830" y="172507"/>
                  </a:lnTo>
                  <a:lnTo>
                    <a:pt x="21884" y="130443"/>
                  </a:lnTo>
                  <a:lnTo>
                    <a:pt x="44854" y="92125"/>
                  </a:lnTo>
                  <a:lnTo>
                    <a:pt x="74858" y="59025"/>
                  </a:lnTo>
                  <a:lnTo>
                    <a:pt x="110743" y="32414"/>
                  </a:lnTo>
                  <a:lnTo>
                    <a:pt x="151130" y="13315"/>
                  </a:lnTo>
                  <a:lnTo>
                    <a:pt x="194468" y="2463"/>
                  </a:lnTo>
                  <a:lnTo>
                    <a:pt x="227894" y="0"/>
                  </a:lnTo>
                  <a:lnTo>
                    <a:pt x="2304269" y="0"/>
                  </a:lnTo>
                  <a:lnTo>
                    <a:pt x="2348728" y="4378"/>
                  </a:lnTo>
                  <a:lnTo>
                    <a:pt x="2391479" y="17347"/>
                  </a:lnTo>
                  <a:lnTo>
                    <a:pt x="2430879" y="38406"/>
                  </a:lnTo>
                  <a:lnTo>
                    <a:pt x="2465414" y="66748"/>
                  </a:lnTo>
                  <a:lnTo>
                    <a:pt x="2493755" y="101282"/>
                  </a:lnTo>
                  <a:lnTo>
                    <a:pt x="2514815" y="140682"/>
                  </a:lnTo>
                  <a:lnTo>
                    <a:pt x="2527783" y="183434"/>
                  </a:lnTo>
                  <a:lnTo>
                    <a:pt x="2532163" y="227903"/>
                  </a:lnTo>
                  <a:lnTo>
                    <a:pt x="2531889" y="239090"/>
                  </a:lnTo>
                  <a:lnTo>
                    <a:pt x="2525331" y="283281"/>
                  </a:lnTo>
                  <a:lnTo>
                    <a:pt x="2510277" y="325344"/>
                  </a:lnTo>
                  <a:lnTo>
                    <a:pt x="2487307" y="363662"/>
                  </a:lnTo>
                  <a:lnTo>
                    <a:pt x="2457304" y="396763"/>
                  </a:lnTo>
                  <a:lnTo>
                    <a:pt x="2421418" y="423374"/>
                  </a:lnTo>
                  <a:lnTo>
                    <a:pt x="2381031" y="442473"/>
                  </a:lnTo>
                  <a:lnTo>
                    <a:pt x="2337694" y="453326"/>
                  </a:lnTo>
                  <a:lnTo>
                    <a:pt x="2304302" y="455788"/>
                  </a:lnTo>
                  <a:close/>
                </a:path>
              </a:pathLst>
            </a:custGeom>
            <a:grpFill/>
          </p:spPr>
          <p:txBody>
            <a:bodyPr wrap="square" lIns="0" tIns="0" rIns="0" bIns="0" rtlCol="0"/>
            <a:lstStyle/>
            <a:p>
              <a:endParaRPr sz="1200"/>
            </a:p>
          </p:txBody>
        </p:sp>
      </p:grpSp>
      <p:sp>
        <p:nvSpPr>
          <p:cNvPr id="6" name="object 8">
            <a:extLst>
              <a:ext uri="{FF2B5EF4-FFF2-40B4-BE49-F238E27FC236}">
                <a16:creationId xmlns:a16="http://schemas.microsoft.com/office/drawing/2014/main" id="{2E2A6933-DA00-9655-F7E5-28F25E2EE23A}"/>
              </a:ext>
            </a:extLst>
          </p:cNvPr>
          <p:cNvSpPr txBox="1"/>
          <p:nvPr/>
        </p:nvSpPr>
        <p:spPr>
          <a:xfrm>
            <a:off x="3068172" y="1860659"/>
            <a:ext cx="628650" cy="445357"/>
          </a:xfrm>
          <a:prstGeom prst="rect">
            <a:avLst/>
          </a:prstGeom>
        </p:spPr>
        <p:txBody>
          <a:bodyPr vert="horz" wrap="square" lIns="0" tIns="146473" rIns="0" bIns="0" rtlCol="0">
            <a:spAutoFit/>
          </a:bodyPr>
          <a:lstStyle/>
          <a:p>
            <a:pPr marL="22861">
              <a:spcBef>
                <a:spcPts val="1010"/>
              </a:spcBef>
            </a:pPr>
            <a:r>
              <a:rPr sz="1933" b="1" spc="23" dirty="0">
                <a:solidFill>
                  <a:srgbClr val="FFFFFF"/>
                </a:solidFill>
                <a:latin typeface="Arial"/>
                <a:cs typeface="Arial"/>
              </a:rPr>
              <a:t>6,3</a:t>
            </a:r>
            <a:endParaRPr sz="1933" dirty="0">
              <a:latin typeface="Arial"/>
              <a:cs typeface="Arial"/>
            </a:endParaRPr>
          </a:p>
        </p:txBody>
      </p:sp>
      <p:grpSp>
        <p:nvGrpSpPr>
          <p:cNvPr id="7" name="object 9">
            <a:extLst>
              <a:ext uri="{FF2B5EF4-FFF2-40B4-BE49-F238E27FC236}">
                <a16:creationId xmlns:a16="http://schemas.microsoft.com/office/drawing/2014/main" id="{27C35530-F499-787A-207B-A3E2DB621B25}"/>
              </a:ext>
            </a:extLst>
          </p:cNvPr>
          <p:cNvGrpSpPr/>
          <p:nvPr/>
        </p:nvGrpSpPr>
        <p:grpSpPr>
          <a:xfrm>
            <a:off x="4497566" y="2003840"/>
            <a:ext cx="1688253" cy="303953"/>
            <a:chOff x="7085676" y="2530890"/>
            <a:chExt cx="2532380" cy="455930"/>
          </a:xfrm>
          <a:solidFill>
            <a:srgbClr val="5F83FD"/>
          </a:solidFill>
        </p:grpSpPr>
        <p:sp>
          <p:nvSpPr>
            <p:cNvPr id="8" name="object 10">
              <a:extLst>
                <a:ext uri="{FF2B5EF4-FFF2-40B4-BE49-F238E27FC236}">
                  <a16:creationId xmlns:a16="http://schemas.microsoft.com/office/drawing/2014/main" id="{E9332E72-E40D-BF1E-9913-D148F0FA84AD}"/>
                </a:ext>
              </a:extLst>
            </p:cNvPr>
            <p:cNvSpPr/>
            <p:nvPr/>
          </p:nvSpPr>
          <p:spPr>
            <a:xfrm>
              <a:off x="7085676" y="2530890"/>
              <a:ext cx="2532380" cy="455930"/>
            </a:xfrm>
            <a:custGeom>
              <a:avLst/>
              <a:gdLst/>
              <a:ahLst/>
              <a:cxnLst/>
              <a:rect l="l" t="t" r="r" b="b"/>
              <a:pathLst>
                <a:path w="2532379" h="455930">
                  <a:moveTo>
                    <a:pt x="2304302" y="455788"/>
                  </a:moveTo>
                  <a:lnTo>
                    <a:pt x="227861" y="455788"/>
                  </a:lnTo>
                  <a:lnTo>
                    <a:pt x="216698" y="455515"/>
                  </a:lnTo>
                  <a:lnTo>
                    <a:pt x="172505" y="448957"/>
                  </a:lnTo>
                  <a:lnTo>
                    <a:pt x="130443" y="433904"/>
                  </a:lnTo>
                  <a:lnTo>
                    <a:pt x="92124" y="410934"/>
                  </a:lnTo>
                  <a:lnTo>
                    <a:pt x="59024" y="380929"/>
                  </a:lnTo>
                  <a:lnTo>
                    <a:pt x="32413" y="345044"/>
                  </a:lnTo>
                  <a:lnTo>
                    <a:pt x="13314" y="304657"/>
                  </a:lnTo>
                  <a:lnTo>
                    <a:pt x="2462" y="261320"/>
                  </a:lnTo>
                  <a:lnTo>
                    <a:pt x="0" y="227900"/>
                  </a:lnTo>
                  <a:lnTo>
                    <a:pt x="273" y="216698"/>
                  </a:lnTo>
                  <a:lnTo>
                    <a:pt x="6830" y="172507"/>
                  </a:lnTo>
                  <a:lnTo>
                    <a:pt x="21883" y="130443"/>
                  </a:lnTo>
                  <a:lnTo>
                    <a:pt x="44854" y="92125"/>
                  </a:lnTo>
                  <a:lnTo>
                    <a:pt x="74857" y="59025"/>
                  </a:lnTo>
                  <a:lnTo>
                    <a:pt x="110743" y="32414"/>
                  </a:lnTo>
                  <a:lnTo>
                    <a:pt x="151130" y="13315"/>
                  </a:lnTo>
                  <a:lnTo>
                    <a:pt x="194468" y="2463"/>
                  </a:lnTo>
                  <a:lnTo>
                    <a:pt x="227894" y="0"/>
                  </a:lnTo>
                  <a:lnTo>
                    <a:pt x="2304269" y="0"/>
                  </a:lnTo>
                  <a:lnTo>
                    <a:pt x="2348727" y="4378"/>
                  </a:lnTo>
                  <a:lnTo>
                    <a:pt x="2391479" y="17347"/>
                  </a:lnTo>
                  <a:lnTo>
                    <a:pt x="2430879" y="38406"/>
                  </a:lnTo>
                  <a:lnTo>
                    <a:pt x="2465415" y="66748"/>
                  </a:lnTo>
                  <a:lnTo>
                    <a:pt x="2493756" y="101282"/>
                  </a:lnTo>
                  <a:lnTo>
                    <a:pt x="2514815" y="140682"/>
                  </a:lnTo>
                  <a:lnTo>
                    <a:pt x="2527783" y="183434"/>
                  </a:lnTo>
                  <a:lnTo>
                    <a:pt x="2532163" y="227888"/>
                  </a:lnTo>
                  <a:lnTo>
                    <a:pt x="2531889" y="239090"/>
                  </a:lnTo>
                  <a:lnTo>
                    <a:pt x="2525331" y="283281"/>
                  </a:lnTo>
                  <a:lnTo>
                    <a:pt x="2510278" y="325344"/>
                  </a:lnTo>
                  <a:lnTo>
                    <a:pt x="2487308" y="363662"/>
                  </a:lnTo>
                  <a:lnTo>
                    <a:pt x="2457304" y="396763"/>
                  </a:lnTo>
                  <a:lnTo>
                    <a:pt x="2421417" y="423374"/>
                  </a:lnTo>
                  <a:lnTo>
                    <a:pt x="2381030" y="442473"/>
                  </a:lnTo>
                  <a:lnTo>
                    <a:pt x="2337693" y="453326"/>
                  </a:lnTo>
                  <a:lnTo>
                    <a:pt x="2304302" y="455788"/>
                  </a:lnTo>
                  <a:close/>
                </a:path>
              </a:pathLst>
            </a:custGeom>
            <a:grpFill/>
          </p:spPr>
          <p:txBody>
            <a:bodyPr wrap="square" lIns="0" tIns="0" rIns="0" bIns="0" rtlCol="0"/>
            <a:lstStyle/>
            <a:p>
              <a:endParaRPr sz="1200"/>
            </a:p>
          </p:txBody>
        </p:sp>
        <p:sp>
          <p:nvSpPr>
            <p:cNvPr id="10" name="object 11">
              <a:extLst>
                <a:ext uri="{FF2B5EF4-FFF2-40B4-BE49-F238E27FC236}">
                  <a16:creationId xmlns:a16="http://schemas.microsoft.com/office/drawing/2014/main" id="{8D3EEE05-EC3F-E068-0774-3DF91E0EB31D}"/>
                </a:ext>
              </a:extLst>
            </p:cNvPr>
            <p:cNvSpPr/>
            <p:nvPr/>
          </p:nvSpPr>
          <p:spPr>
            <a:xfrm>
              <a:off x="7085676" y="2530890"/>
              <a:ext cx="2532380" cy="455930"/>
            </a:xfrm>
            <a:custGeom>
              <a:avLst/>
              <a:gdLst/>
              <a:ahLst/>
              <a:cxnLst/>
              <a:rect l="l" t="t" r="r" b="b"/>
              <a:pathLst>
                <a:path w="2532379" h="455930">
                  <a:moveTo>
                    <a:pt x="2304302" y="455788"/>
                  </a:moveTo>
                  <a:lnTo>
                    <a:pt x="227861" y="455788"/>
                  </a:lnTo>
                  <a:lnTo>
                    <a:pt x="216698" y="455515"/>
                  </a:lnTo>
                  <a:lnTo>
                    <a:pt x="172505" y="448957"/>
                  </a:lnTo>
                  <a:lnTo>
                    <a:pt x="130443" y="433904"/>
                  </a:lnTo>
                  <a:lnTo>
                    <a:pt x="92124" y="410934"/>
                  </a:lnTo>
                  <a:lnTo>
                    <a:pt x="59024" y="380929"/>
                  </a:lnTo>
                  <a:lnTo>
                    <a:pt x="32413" y="345044"/>
                  </a:lnTo>
                  <a:lnTo>
                    <a:pt x="13314" y="304657"/>
                  </a:lnTo>
                  <a:lnTo>
                    <a:pt x="2462" y="261320"/>
                  </a:lnTo>
                  <a:lnTo>
                    <a:pt x="0" y="227900"/>
                  </a:lnTo>
                  <a:lnTo>
                    <a:pt x="273" y="216698"/>
                  </a:lnTo>
                  <a:lnTo>
                    <a:pt x="6830" y="172507"/>
                  </a:lnTo>
                  <a:lnTo>
                    <a:pt x="21883" y="130443"/>
                  </a:lnTo>
                  <a:lnTo>
                    <a:pt x="44854" y="92125"/>
                  </a:lnTo>
                  <a:lnTo>
                    <a:pt x="74857" y="59025"/>
                  </a:lnTo>
                  <a:lnTo>
                    <a:pt x="110743" y="32414"/>
                  </a:lnTo>
                  <a:lnTo>
                    <a:pt x="151130" y="13315"/>
                  </a:lnTo>
                  <a:lnTo>
                    <a:pt x="194468" y="2463"/>
                  </a:lnTo>
                  <a:lnTo>
                    <a:pt x="227894" y="0"/>
                  </a:lnTo>
                  <a:lnTo>
                    <a:pt x="2304269" y="0"/>
                  </a:lnTo>
                  <a:lnTo>
                    <a:pt x="2348727" y="4378"/>
                  </a:lnTo>
                  <a:lnTo>
                    <a:pt x="2391479" y="17347"/>
                  </a:lnTo>
                  <a:lnTo>
                    <a:pt x="2430879" y="38406"/>
                  </a:lnTo>
                  <a:lnTo>
                    <a:pt x="2465415" y="66748"/>
                  </a:lnTo>
                  <a:lnTo>
                    <a:pt x="2493756" y="101282"/>
                  </a:lnTo>
                  <a:lnTo>
                    <a:pt x="2514815" y="140682"/>
                  </a:lnTo>
                  <a:lnTo>
                    <a:pt x="2527783" y="183434"/>
                  </a:lnTo>
                  <a:lnTo>
                    <a:pt x="2532163" y="227888"/>
                  </a:lnTo>
                  <a:lnTo>
                    <a:pt x="2531889" y="239090"/>
                  </a:lnTo>
                  <a:lnTo>
                    <a:pt x="2525331" y="283281"/>
                  </a:lnTo>
                  <a:lnTo>
                    <a:pt x="2510278" y="325344"/>
                  </a:lnTo>
                  <a:lnTo>
                    <a:pt x="2487308" y="363662"/>
                  </a:lnTo>
                  <a:lnTo>
                    <a:pt x="2457304" y="396763"/>
                  </a:lnTo>
                  <a:lnTo>
                    <a:pt x="2421417" y="423374"/>
                  </a:lnTo>
                  <a:lnTo>
                    <a:pt x="2381030" y="442473"/>
                  </a:lnTo>
                  <a:lnTo>
                    <a:pt x="2337693" y="453326"/>
                  </a:lnTo>
                  <a:lnTo>
                    <a:pt x="2304302" y="455788"/>
                  </a:lnTo>
                  <a:close/>
                </a:path>
              </a:pathLst>
            </a:custGeom>
            <a:grpFill/>
          </p:spPr>
          <p:txBody>
            <a:bodyPr wrap="square" lIns="0" tIns="0" rIns="0" bIns="0" rtlCol="0"/>
            <a:lstStyle/>
            <a:p>
              <a:endParaRPr sz="1200"/>
            </a:p>
          </p:txBody>
        </p:sp>
      </p:grpSp>
      <p:sp>
        <p:nvSpPr>
          <p:cNvPr id="11" name="object 12">
            <a:extLst>
              <a:ext uri="{FF2B5EF4-FFF2-40B4-BE49-F238E27FC236}">
                <a16:creationId xmlns:a16="http://schemas.microsoft.com/office/drawing/2014/main" id="{5B9B5931-465E-9A63-0152-FD691CD125F7}"/>
              </a:ext>
            </a:extLst>
          </p:cNvPr>
          <p:cNvSpPr txBox="1"/>
          <p:nvPr/>
        </p:nvSpPr>
        <p:spPr>
          <a:xfrm>
            <a:off x="5169456" y="1867776"/>
            <a:ext cx="650663" cy="432533"/>
          </a:xfrm>
          <a:prstGeom prst="rect">
            <a:avLst/>
          </a:prstGeom>
        </p:spPr>
        <p:txBody>
          <a:bodyPr vert="horz" wrap="square" lIns="0" tIns="118533" rIns="0" bIns="0" rtlCol="0">
            <a:spAutoFit/>
          </a:bodyPr>
          <a:lstStyle/>
          <a:p>
            <a:pPr marL="8467">
              <a:spcBef>
                <a:spcPts val="870"/>
              </a:spcBef>
            </a:pPr>
            <a:r>
              <a:rPr sz="2033" b="1" spc="33" dirty="0">
                <a:solidFill>
                  <a:srgbClr val="FFFFFF"/>
                </a:solidFill>
                <a:latin typeface="Arial"/>
                <a:cs typeface="Arial"/>
              </a:rPr>
              <a:t>6,3</a:t>
            </a:r>
            <a:endParaRPr sz="2033" dirty="0">
              <a:latin typeface="Arial"/>
              <a:cs typeface="Arial"/>
            </a:endParaRPr>
          </a:p>
        </p:txBody>
      </p:sp>
      <p:grpSp>
        <p:nvGrpSpPr>
          <p:cNvPr id="12" name="object 13">
            <a:extLst>
              <a:ext uri="{FF2B5EF4-FFF2-40B4-BE49-F238E27FC236}">
                <a16:creationId xmlns:a16="http://schemas.microsoft.com/office/drawing/2014/main" id="{3317FDBA-7CCA-7E8A-7B34-6BD21DE51803}"/>
              </a:ext>
            </a:extLst>
          </p:cNvPr>
          <p:cNvGrpSpPr/>
          <p:nvPr/>
        </p:nvGrpSpPr>
        <p:grpSpPr>
          <a:xfrm>
            <a:off x="6627144" y="1998807"/>
            <a:ext cx="1688253" cy="303953"/>
            <a:chOff x="10245317" y="2523340"/>
            <a:chExt cx="2532380" cy="455930"/>
          </a:xfrm>
          <a:solidFill>
            <a:srgbClr val="5F83FD"/>
          </a:solidFill>
        </p:grpSpPr>
        <p:sp>
          <p:nvSpPr>
            <p:cNvPr id="13" name="object 14">
              <a:extLst>
                <a:ext uri="{FF2B5EF4-FFF2-40B4-BE49-F238E27FC236}">
                  <a16:creationId xmlns:a16="http://schemas.microsoft.com/office/drawing/2014/main" id="{FF936636-B936-6B68-84D0-E163CBBDD245}"/>
                </a:ext>
              </a:extLst>
            </p:cNvPr>
            <p:cNvSpPr/>
            <p:nvPr/>
          </p:nvSpPr>
          <p:spPr>
            <a:xfrm>
              <a:off x="10245317" y="2523340"/>
              <a:ext cx="2532380" cy="455930"/>
            </a:xfrm>
            <a:custGeom>
              <a:avLst/>
              <a:gdLst/>
              <a:ahLst/>
              <a:cxnLst/>
              <a:rect l="l" t="t" r="r" b="b"/>
              <a:pathLst>
                <a:path w="2532379" h="455930">
                  <a:moveTo>
                    <a:pt x="2304299" y="455788"/>
                  </a:moveTo>
                  <a:lnTo>
                    <a:pt x="227865" y="455788"/>
                  </a:lnTo>
                  <a:lnTo>
                    <a:pt x="216698" y="455515"/>
                  </a:lnTo>
                  <a:lnTo>
                    <a:pt x="172505" y="448957"/>
                  </a:lnTo>
                  <a:lnTo>
                    <a:pt x="130441" y="433904"/>
                  </a:lnTo>
                  <a:lnTo>
                    <a:pt x="92124" y="410934"/>
                  </a:lnTo>
                  <a:lnTo>
                    <a:pt x="59024" y="380930"/>
                  </a:lnTo>
                  <a:lnTo>
                    <a:pt x="32413" y="345044"/>
                  </a:lnTo>
                  <a:lnTo>
                    <a:pt x="13315" y="304657"/>
                  </a:lnTo>
                  <a:lnTo>
                    <a:pt x="2462" y="261320"/>
                  </a:lnTo>
                  <a:lnTo>
                    <a:pt x="0" y="227887"/>
                  </a:lnTo>
                  <a:lnTo>
                    <a:pt x="273" y="216698"/>
                  </a:lnTo>
                  <a:lnTo>
                    <a:pt x="6830" y="172506"/>
                  </a:lnTo>
                  <a:lnTo>
                    <a:pt x="21883" y="130443"/>
                  </a:lnTo>
                  <a:lnTo>
                    <a:pt x="44853" y="92125"/>
                  </a:lnTo>
                  <a:lnTo>
                    <a:pt x="74857" y="59025"/>
                  </a:lnTo>
                  <a:lnTo>
                    <a:pt x="110742" y="32414"/>
                  </a:lnTo>
                  <a:lnTo>
                    <a:pt x="151131" y="13315"/>
                  </a:lnTo>
                  <a:lnTo>
                    <a:pt x="194467" y="2463"/>
                  </a:lnTo>
                  <a:lnTo>
                    <a:pt x="227894" y="0"/>
                  </a:lnTo>
                  <a:lnTo>
                    <a:pt x="2304269" y="0"/>
                  </a:lnTo>
                  <a:lnTo>
                    <a:pt x="2348729" y="4378"/>
                  </a:lnTo>
                  <a:lnTo>
                    <a:pt x="2391481" y="17347"/>
                  </a:lnTo>
                  <a:lnTo>
                    <a:pt x="2430879" y="38406"/>
                  </a:lnTo>
                  <a:lnTo>
                    <a:pt x="2465415" y="66748"/>
                  </a:lnTo>
                  <a:lnTo>
                    <a:pt x="2493754" y="101282"/>
                  </a:lnTo>
                  <a:lnTo>
                    <a:pt x="2514815" y="140682"/>
                  </a:lnTo>
                  <a:lnTo>
                    <a:pt x="2527784" y="183434"/>
                  </a:lnTo>
                  <a:lnTo>
                    <a:pt x="2532163" y="227898"/>
                  </a:lnTo>
                  <a:lnTo>
                    <a:pt x="2531890" y="239090"/>
                  </a:lnTo>
                  <a:lnTo>
                    <a:pt x="2525331" y="283281"/>
                  </a:lnTo>
                  <a:lnTo>
                    <a:pt x="2510276" y="325344"/>
                  </a:lnTo>
                  <a:lnTo>
                    <a:pt x="2487307" y="363662"/>
                  </a:lnTo>
                  <a:lnTo>
                    <a:pt x="2457302" y="396763"/>
                  </a:lnTo>
                  <a:lnTo>
                    <a:pt x="2421419" y="423374"/>
                  </a:lnTo>
                  <a:lnTo>
                    <a:pt x="2381031" y="442473"/>
                  </a:lnTo>
                  <a:lnTo>
                    <a:pt x="2337695" y="453326"/>
                  </a:lnTo>
                  <a:lnTo>
                    <a:pt x="2304299" y="455788"/>
                  </a:lnTo>
                  <a:close/>
                </a:path>
              </a:pathLst>
            </a:custGeom>
            <a:grpFill/>
          </p:spPr>
          <p:txBody>
            <a:bodyPr wrap="square" lIns="0" tIns="0" rIns="0" bIns="0" rtlCol="0"/>
            <a:lstStyle/>
            <a:p>
              <a:endParaRPr sz="1200"/>
            </a:p>
          </p:txBody>
        </p:sp>
        <p:sp>
          <p:nvSpPr>
            <p:cNvPr id="14" name="object 15">
              <a:extLst>
                <a:ext uri="{FF2B5EF4-FFF2-40B4-BE49-F238E27FC236}">
                  <a16:creationId xmlns:a16="http://schemas.microsoft.com/office/drawing/2014/main" id="{7B943A11-C6F3-D8D3-B0AB-6194390EB1A1}"/>
                </a:ext>
              </a:extLst>
            </p:cNvPr>
            <p:cNvSpPr/>
            <p:nvPr/>
          </p:nvSpPr>
          <p:spPr>
            <a:xfrm>
              <a:off x="10245317" y="2523340"/>
              <a:ext cx="2532380" cy="455930"/>
            </a:xfrm>
            <a:custGeom>
              <a:avLst/>
              <a:gdLst/>
              <a:ahLst/>
              <a:cxnLst/>
              <a:rect l="l" t="t" r="r" b="b"/>
              <a:pathLst>
                <a:path w="2532379" h="455930">
                  <a:moveTo>
                    <a:pt x="2304299" y="455788"/>
                  </a:moveTo>
                  <a:lnTo>
                    <a:pt x="227865" y="455788"/>
                  </a:lnTo>
                  <a:lnTo>
                    <a:pt x="216698" y="455515"/>
                  </a:lnTo>
                  <a:lnTo>
                    <a:pt x="172505" y="448957"/>
                  </a:lnTo>
                  <a:lnTo>
                    <a:pt x="130441" y="433904"/>
                  </a:lnTo>
                  <a:lnTo>
                    <a:pt x="92124" y="410934"/>
                  </a:lnTo>
                  <a:lnTo>
                    <a:pt x="59024" y="380930"/>
                  </a:lnTo>
                  <a:lnTo>
                    <a:pt x="32413" y="345044"/>
                  </a:lnTo>
                  <a:lnTo>
                    <a:pt x="13315" y="304657"/>
                  </a:lnTo>
                  <a:lnTo>
                    <a:pt x="2462" y="261320"/>
                  </a:lnTo>
                  <a:lnTo>
                    <a:pt x="0" y="227887"/>
                  </a:lnTo>
                  <a:lnTo>
                    <a:pt x="273" y="216698"/>
                  </a:lnTo>
                  <a:lnTo>
                    <a:pt x="6830" y="172506"/>
                  </a:lnTo>
                  <a:lnTo>
                    <a:pt x="21883" y="130443"/>
                  </a:lnTo>
                  <a:lnTo>
                    <a:pt x="44853" y="92125"/>
                  </a:lnTo>
                  <a:lnTo>
                    <a:pt x="74857" y="59025"/>
                  </a:lnTo>
                  <a:lnTo>
                    <a:pt x="110742" y="32414"/>
                  </a:lnTo>
                  <a:lnTo>
                    <a:pt x="151131" y="13315"/>
                  </a:lnTo>
                  <a:lnTo>
                    <a:pt x="194467" y="2463"/>
                  </a:lnTo>
                  <a:lnTo>
                    <a:pt x="227894" y="0"/>
                  </a:lnTo>
                  <a:lnTo>
                    <a:pt x="2304269" y="0"/>
                  </a:lnTo>
                  <a:lnTo>
                    <a:pt x="2348729" y="4378"/>
                  </a:lnTo>
                  <a:lnTo>
                    <a:pt x="2391481" y="17347"/>
                  </a:lnTo>
                  <a:lnTo>
                    <a:pt x="2430879" y="38406"/>
                  </a:lnTo>
                  <a:lnTo>
                    <a:pt x="2465415" y="66748"/>
                  </a:lnTo>
                  <a:lnTo>
                    <a:pt x="2493754" y="101282"/>
                  </a:lnTo>
                  <a:lnTo>
                    <a:pt x="2514815" y="140682"/>
                  </a:lnTo>
                  <a:lnTo>
                    <a:pt x="2527784" y="183434"/>
                  </a:lnTo>
                  <a:lnTo>
                    <a:pt x="2532163" y="227898"/>
                  </a:lnTo>
                  <a:lnTo>
                    <a:pt x="2531890" y="239090"/>
                  </a:lnTo>
                  <a:lnTo>
                    <a:pt x="2525331" y="283281"/>
                  </a:lnTo>
                  <a:lnTo>
                    <a:pt x="2510276" y="325344"/>
                  </a:lnTo>
                  <a:lnTo>
                    <a:pt x="2487307" y="363662"/>
                  </a:lnTo>
                  <a:lnTo>
                    <a:pt x="2457302" y="396763"/>
                  </a:lnTo>
                  <a:lnTo>
                    <a:pt x="2421419" y="423374"/>
                  </a:lnTo>
                  <a:lnTo>
                    <a:pt x="2381031" y="442473"/>
                  </a:lnTo>
                  <a:lnTo>
                    <a:pt x="2337695" y="453326"/>
                  </a:lnTo>
                  <a:lnTo>
                    <a:pt x="2304299" y="455788"/>
                  </a:lnTo>
                  <a:close/>
                </a:path>
              </a:pathLst>
            </a:custGeom>
            <a:grpFill/>
          </p:spPr>
          <p:txBody>
            <a:bodyPr wrap="square" lIns="0" tIns="0" rIns="0" bIns="0" rtlCol="0"/>
            <a:lstStyle/>
            <a:p>
              <a:endParaRPr sz="1200"/>
            </a:p>
          </p:txBody>
        </p:sp>
      </p:grpSp>
      <p:sp>
        <p:nvSpPr>
          <p:cNvPr id="15" name="object 16">
            <a:extLst>
              <a:ext uri="{FF2B5EF4-FFF2-40B4-BE49-F238E27FC236}">
                <a16:creationId xmlns:a16="http://schemas.microsoft.com/office/drawing/2014/main" id="{FA3B4750-3965-E35C-EC91-A52B60757F01}"/>
              </a:ext>
            </a:extLst>
          </p:cNvPr>
          <p:cNvSpPr txBox="1"/>
          <p:nvPr/>
        </p:nvSpPr>
        <p:spPr>
          <a:xfrm>
            <a:off x="7078431" y="1875620"/>
            <a:ext cx="628650" cy="435526"/>
          </a:xfrm>
          <a:prstGeom prst="rect">
            <a:avLst/>
          </a:prstGeom>
        </p:spPr>
        <p:txBody>
          <a:bodyPr vert="horz" wrap="square" lIns="0" tIns="121497" rIns="0" bIns="0" rtlCol="0">
            <a:spAutoFit/>
          </a:bodyPr>
          <a:lstStyle/>
          <a:p>
            <a:pPr marR="85518" algn="r">
              <a:spcBef>
                <a:spcPts val="897"/>
              </a:spcBef>
            </a:pPr>
            <a:r>
              <a:rPr sz="2033" b="1" spc="33" dirty="0">
                <a:solidFill>
                  <a:srgbClr val="FFFFFF"/>
                </a:solidFill>
                <a:latin typeface="Arial"/>
                <a:cs typeface="Arial"/>
              </a:rPr>
              <a:t>6,3</a:t>
            </a:r>
            <a:endParaRPr sz="2033" dirty="0">
              <a:latin typeface="Arial"/>
              <a:cs typeface="Arial"/>
            </a:endParaRPr>
          </a:p>
        </p:txBody>
      </p:sp>
      <p:grpSp>
        <p:nvGrpSpPr>
          <p:cNvPr id="16" name="object 17">
            <a:extLst>
              <a:ext uri="{FF2B5EF4-FFF2-40B4-BE49-F238E27FC236}">
                <a16:creationId xmlns:a16="http://schemas.microsoft.com/office/drawing/2014/main" id="{B4F31A07-420C-19C8-A799-5B899F7E9611}"/>
              </a:ext>
            </a:extLst>
          </p:cNvPr>
          <p:cNvGrpSpPr/>
          <p:nvPr/>
        </p:nvGrpSpPr>
        <p:grpSpPr>
          <a:xfrm>
            <a:off x="8670854" y="1993773"/>
            <a:ext cx="1688253" cy="303953"/>
            <a:chOff x="13310882" y="2515789"/>
            <a:chExt cx="2532380" cy="455930"/>
          </a:xfrm>
          <a:solidFill>
            <a:srgbClr val="5F83FD"/>
          </a:solidFill>
        </p:grpSpPr>
        <p:sp>
          <p:nvSpPr>
            <p:cNvPr id="17" name="object 18">
              <a:extLst>
                <a:ext uri="{FF2B5EF4-FFF2-40B4-BE49-F238E27FC236}">
                  <a16:creationId xmlns:a16="http://schemas.microsoft.com/office/drawing/2014/main" id="{FF1F7359-8CB2-F5CC-E570-79D1021C777C}"/>
                </a:ext>
              </a:extLst>
            </p:cNvPr>
            <p:cNvSpPr/>
            <p:nvPr/>
          </p:nvSpPr>
          <p:spPr>
            <a:xfrm>
              <a:off x="13310882" y="2515789"/>
              <a:ext cx="2532380" cy="455930"/>
            </a:xfrm>
            <a:custGeom>
              <a:avLst/>
              <a:gdLst/>
              <a:ahLst/>
              <a:cxnLst/>
              <a:rect l="l" t="t" r="r" b="b"/>
              <a:pathLst>
                <a:path w="2532380" h="455930">
                  <a:moveTo>
                    <a:pt x="2304298" y="455788"/>
                  </a:moveTo>
                  <a:lnTo>
                    <a:pt x="227865" y="455788"/>
                  </a:lnTo>
                  <a:lnTo>
                    <a:pt x="216697" y="455515"/>
                  </a:lnTo>
                  <a:lnTo>
                    <a:pt x="172507" y="448957"/>
                  </a:lnTo>
                  <a:lnTo>
                    <a:pt x="130443" y="433904"/>
                  </a:lnTo>
                  <a:lnTo>
                    <a:pt x="92124" y="410934"/>
                  </a:lnTo>
                  <a:lnTo>
                    <a:pt x="59023" y="380930"/>
                  </a:lnTo>
                  <a:lnTo>
                    <a:pt x="32412" y="345044"/>
                  </a:lnTo>
                  <a:lnTo>
                    <a:pt x="13314" y="304657"/>
                  </a:lnTo>
                  <a:lnTo>
                    <a:pt x="2461" y="261320"/>
                  </a:lnTo>
                  <a:lnTo>
                    <a:pt x="0" y="227883"/>
                  </a:lnTo>
                  <a:lnTo>
                    <a:pt x="272" y="216698"/>
                  </a:lnTo>
                  <a:lnTo>
                    <a:pt x="6829" y="172507"/>
                  </a:lnTo>
                  <a:lnTo>
                    <a:pt x="21883" y="130443"/>
                  </a:lnTo>
                  <a:lnTo>
                    <a:pt x="44851" y="92126"/>
                  </a:lnTo>
                  <a:lnTo>
                    <a:pt x="74857" y="59025"/>
                  </a:lnTo>
                  <a:lnTo>
                    <a:pt x="110742" y="32414"/>
                  </a:lnTo>
                  <a:lnTo>
                    <a:pt x="151129" y="13315"/>
                  </a:lnTo>
                  <a:lnTo>
                    <a:pt x="194467" y="2463"/>
                  </a:lnTo>
                  <a:lnTo>
                    <a:pt x="2304269" y="0"/>
                  </a:lnTo>
                  <a:lnTo>
                    <a:pt x="2315465" y="273"/>
                  </a:lnTo>
                  <a:lnTo>
                    <a:pt x="2359656" y="6831"/>
                  </a:lnTo>
                  <a:lnTo>
                    <a:pt x="2401717" y="21884"/>
                  </a:lnTo>
                  <a:lnTo>
                    <a:pt x="2440034" y="44854"/>
                  </a:lnTo>
                  <a:lnTo>
                    <a:pt x="2473136" y="74858"/>
                  </a:lnTo>
                  <a:lnTo>
                    <a:pt x="2499745" y="110743"/>
                  </a:lnTo>
                  <a:lnTo>
                    <a:pt x="2518845" y="151131"/>
                  </a:lnTo>
                  <a:lnTo>
                    <a:pt x="2529699" y="194468"/>
                  </a:lnTo>
                  <a:lnTo>
                    <a:pt x="2532163" y="227894"/>
                  </a:lnTo>
                  <a:lnTo>
                    <a:pt x="2531889" y="239090"/>
                  </a:lnTo>
                  <a:lnTo>
                    <a:pt x="2525331" y="283281"/>
                  </a:lnTo>
                  <a:lnTo>
                    <a:pt x="2510278" y="325344"/>
                  </a:lnTo>
                  <a:lnTo>
                    <a:pt x="2487307" y="363662"/>
                  </a:lnTo>
                  <a:lnTo>
                    <a:pt x="2457305" y="396763"/>
                  </a:lnTo>
                  <a:lnTo>
                    <a:pt x="2421418" y="423374"/>
                  </a:lnTo>
                  <a:lnTo>
                    <a:pt x="2381031" y="442473"/>
                  </a:lnTo>
                  <a:lnTo>
                    <a:pt x="2337693" y="453326"/>
                  </a:lnTo>
                  <a:lnTo>
                    <a:pt x="2304298" y="455788"/>
                  </a:lnTo>
                  <a:close/>
                </a:path>
              </a:pathLst>
            </a:custGeom>
            <a:grpFill/>
          </p:spPr>
          <p:txBody>
            <a:bodyPr wrap="square" lIns="0" tIns="0" rIns="0" bIns="0" rtlCol="0"/>
            <a:lstStyle/>
            <a:p>
              <a:endParaRPr sz="1200"/>
            </a:p>
          </p:txBody>
        </p:sp>
        <p:sp>
          <p:nvSpPr>
            <p:cNvPr id="18" name="object 19">
              <a:extLst>
                <a:ext uri="{FF2B5EF4-FFF2-40B4-BE49-F238E27FC236}">
                  <a16:creationId xmlns:a16="http://schemas.microsoft.com/office/drawing/2014/main" id="{30AB8DBB-FB34-6AE1-F027-368DAD3277AC}"/>
                </a:ext>
              </a:extLst>
            </p:cNvPr>
            <p:cNvSpPr/>
            <p:nvPr/>
          </p:nvSpPr>
          <p:spPr>
            <a:xfrm>
              <a:off x="13310882" y="2515789"/>
              <a:ext cx="2532380" cy="455930"/>
            </a:xfrm>
            <a:custGeom>
              <a:avLst/>
              <a:gdLst/>
              <a:ahLst/>
              <a:cxnLst/>
              <a:rect l="l" t="t" r="r" b="b"/>
              <a:pathLst>
                <a:path w="2532380" h="455930">
                  <a:moveTo>
                    <a:pt x="2304298" y="455788"/>
                  </a:moveTo>
                  <a:lnTo>
                    <a:pt x="227865" y="455788"/>
                  </a:lnTo>
                  <a:lnTo>
                    <a:pt x="216697" y="455515"/>
                  </a:lnTo>
                  <a:lnTo>
                    <a:pt x="172507" y="448957"/>
                  </a:lnTo>
                  <a:lnTo>
                    <a:pt x="130443" y="433904"/>
                  </a:lnTo>
                  <a:lnTo>
                    <a:pt x="92124" y="410934"/>
                  </a:lnTo>
                  <a:lnTo>
                    <a:pt x="59023" y="380930"/>
                  </a:lnTo>
                  <a:lnTo>
                    <a:pt x="32412" y="345044"/>
                  </a:lnTo>
                  <a:lnTo>
                    <a:pt x="13314" y="304657"/>
                  </a:lnTo>
                  <a:lnTo>
                    <a:pt x="2461" y="261320"/>
                  </a:lnTo>
                  <a:lnTo>
                    <a:pt x="0" y="227883"/>
                  </a:lnTo>
                  <a:lnTo>
                    <a:pt x="272" y="216698"/>
                  </a:lnTo>
                  <a:lnTo>
                    <a:pt x="6829" y="172507"/>
                  </a:lnTo>
                  <a:lnTo>
                    <a:pt x="21883" y="130443"/>
                  </a:lnTo>
                  <a:lnTo>
                    <a:pt x="44851" y="92126"/>
                  </a:lnTo>
                  <a:lnTo>
                    <a:pt x="74857" y="59025"/>
                  </a:lnTo>
                  <a:lnTo>
                    <a:pt x="110742" y="32414"/>
                  </a:lnTo>
                  <a:lnTo>
                    <a:pt x="151129" y="13315"/>
                  </a:lnTo>
                  <a:lnTo>
                    <a:pt x="194467" y="2463"/>
                  </a:lnTo>
                  <a:lnTo>
                    <a:pt x="2304269" y="0"/>
                  </a:lnTo>
                  <a:lnTo>
                    <a:pt x="2315465" y="273"/>
                  </a:lnTo>
                  <a:lnTo>
                    <a:pt x="2359656" y="6831"/>
                  </a:lnTo>
                  <a:lnTo>
                    <a:pt x="2401717" y="21884"/>
                  </a:lnTo>
                  <a:lnTo>
                    <a:pt x="2440034" y="44854"/>
                  </a:lnTo>
                  <a:lnTo>
                    <a:pt x="2473136" y="74858"/>
                  </a:lnTo>
                  <a:lnTo>
                    <a:pt x="2499745" y="110743"/>
                  </a:lnTo>
                  <a:lnTo>
                    <a:pt x="2518845" y="151131"/>
                  </a:lnTo>
                  <a:lnTo>
                    <a:pt x="2529699" y="194468"/>
                  </a:lnTo>
                  <a:lnTo>
                    <a:pt x="2532163" y="227894"/>
                  </a:lnTo>
                  <a:lnTo>
                    <a:pt x="2531889" y="239090"/>
                  </a:lnTo>
                  <a:lnTo>
                    <a:pt x="2525331" y="283281"/>
                  </a:lnTo>
                  <a:lnTo>
                    <a:pt x="2510278" y="325344"/>
                  </a:lnTo>
                  <a:lnTo>
                    <a:pt x="2487307" y="363662"/>
                  </a:lnTo>
                  <a:lnTo>
                    <a:pt x="2457305" y="396763"/>
                  </a:lnTo>
                  <a:lnTo>
                    <a:pt x="2421418" y="423374"/>
                  </a:lnTo>
                  <a:lnTo>
                    <a:pt x="2381031" y="442473"/>
                  </a:lnTo>
                  <a:lnTo>
                    <a:pt x="2337693" y="453326"/>
                  </a:lnTo>
                  <a:lnTo>
                    <a:pt x="2304298" y="455788"/>
                  </a:lnTo>
                  <a:close/>
                </a:path>
              </a:pathLst>
            </a:custGeom>
            <a:grpFill/>
          </p:spPr>
          <p:txBody>
            <a:bodyPr wrap="square" lIns="0" tIns="0" rIns="0" bIns="0" rtlCol="0"/>
            <a:lstStyle/>
            <a:p>
              <a:endParaRPr sz="1200"/>
            </a:p>
          </p:txBody>
        </p:sp>
      </p:grpSp>
      <p:sp>
        <p:nvSpPr>
          <p:cNvPr id="19" name="object 20">
            <a:extLst>
              <a:ext uri="{FF2B5EF4-FFF2-40B4-BE49-F238E27FC236}">
                <a16:creationId xmlns:a16="http://schemas.microsoft.com/office/drawing/2014/main" id="{3FC341A4-4450-B89F-DF32-00FA50544E42}"/>
              </a:ext>
            </a:extLst>
          </p:cNvPr>
          <p:cNvSpPr txBox="1"/>
          <p:nvPr/>
        </p:nvSpPr>
        <p:spPr>
          <a:xfrm>
            <a:off x="9202881" y="1891873"/>
            <a:ext cx="628650" cy="427403"/>
          </a:xfrm>
          <a:prstGeom prst="rect">
            <a:avLst/>
          </a:prstGeom>
          <a:noFill/>
        </p:spPr>
        <p:txBody>
          <a:bodyPr vert="horz" wrap="square" lIns="0" tIns="113453" rIns="0" bIns="0" rtlCol="0">
            <a:spAutoFit/>
          </a:bodyPr>
          <a:lstStyle/>
          <a:p>
            <a:pPr marL="95678">
              <a:spcBef>
                <a:spcPts val="833"/>
              </a:spcBef>
            </a:pPr>
            <a:r>
              <a:rPr sz="2033" b="1" spc="33" dirty="0">
                <a:solidFill>
                  <a:srgbClr val="FFFFFF"/>
                </a:solidFill>
                <a:latin typeface="Arial"/>
                <a:cs typeface="Arial"/>
              </a:rPr>
              <a:t>7,6</a:t>
            </a:r>
            <a:endParaRPr sz="2033" dirty="0">
              <a:latin typeface="Arial"/>
              <a:cs typeface="Arial"/>
            </a:endParaRPr>
          </a:p>
        </p:txBody>
      </p:sp>
      <p:sp>
        <p:nvSpPr>
          <p:cNvPr id="20" name="object 21">
            <a:extLst>
              <a:ext uri="{FF2B5EF4-FFF2-40B4-BE49-F238E27FC236}">
                <a16:creationId xmlns:a16="http://schemas.microsoft.com/office/drawing/2014/main" id="{BA4D22AE-9BE7-8E07-1C15-03AEC52D6E8E}"/>
              </a:ext>
            </a:extLst>
          </p:cNvPr>
          <p:cNvSpPr txBox="1"/>
          <p:nvPr/>
        </p:nvSpPr>
        <p:spPr>
          <a:xfrm>
            <a:off x="3920356" y="2428635"/>
            <a:ext cx="25950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0" dirty="0">
                <a:latin typeface="Arial"/>
                <a:cs typeface="Arial"/>
              </a:rPr>
              <a:t>,</a:t>
            </a:r>
            <a:r>
              <a:rPr sz="1333" b="1" spc="17" dirty="0">
                <a:latin typeface="Arial"/>
                <a:cs typeface="Arial"/>
              </a:rPr>
              <a:t>7</a:t>
            </a:r>
            <a:endParaRPr sz="1333" dirty="0">
              <a:latin typeface="Arial"/>
              <a:cs typeface="Arial"/>
            </a:endParaRPr>
          </a:p>
        </p:txBody>
      </p:sp>
      <p:sp>
        <p:nvSpPr>
          <p:cNvPr id="21" name="object 22">
            <a:extLst>
              <a:ext uri="{FF2B5EF4-FFF2-40B4-BE49-F238E27FC236}">
                <a16:creationId xmlns:a16="http://schemas.microsoft.com/office/drawing/2014/main" id="{5DF63558-75C9-18DF-D1FF-6FE5F997BE32}"/>
              </a:ext>
            </a:extLst>
          </p:cNvPr>
          <p:cNvSpPr txBox="1"/>
          <p:nvPr/>
        </p:nvSpPr>
        <p:spPr>
          <a:xfrm>
            <a:off x="6039837" y="2437144"/>
            <a:ext cx="25950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0" dirty="0">
                <a:latin typeface="Arial"/>
                <a:cs typeface="Arial"/>
              </a:rPr>
              <a:t>,</a:t>
            </a:r>
            <a:r>
              <a:rPr sz="1333" b="1" spc="17" dirty="0">
                <a:latin typeface="Arial"/>
                <a:cs typeface="Arial"/>
              </a:rPr>
              <a:t>7</a:t>
            </a:r>
            <a:endParaRPr sz="1333" dirty="0">
              <a:latin typeface="Arial"/>
              <a:cs typeface="Arial"/>
            </a:endParaRPr>
          </a:p>
        </p:txBody>
      </p:sp>
      <p:sp>
        <p:nvSpPr>
          <p:cNvPr id="22" name="object 23">
            <a:extLst>
              <a:ext uri="{FF2B5EF4-FFF2-40B4-BE49-F238E27FC236}">
                <a16:creationId xmlns:a16="http://schemas.microsoft.com/office/drawing/2014/main" id="{E4D466B7-9552-119E-C1B7-F9237721E79B}"/>
              </a:ext>
            </a:extLst>
          </p:cNvPr>
          <p:cNvSpPr txBox="1"/>
          <p:nvPr/>
        </p:nvSpPr>
        <p:spPr>
          <a:xfrm>
            <a:off x="8069695" y="2470918"/>
            <a:ext cx="259503"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0" dirty="0">
                <a:latin typeface="Arial"/>
                <a:cs typeface="Arial"/>
              </a:rPr>
              <a:t>,</a:t>
            </a:r>
            <a:r>
              <a:rPr sz="1333" b="1" spc="17" dirty="0">
                <a:latin typeface="Arial"/>
                <a:cs typeface="Arial"/>
              </a:rPr>
              <a:t>7</a:t>
            </a:r>
            <a:endParaRPr sz="1333" dirty="0">
              <a:latin typeface="Arial"/>
              <a:cs typeface="Arial"/>
            </a:endParaRPr>
          </a:p>
        </p:txBody>
      </p:sp>
      <p:sp>
        <p:nvSpPr>
          <p:cNvPr id="23" name="object 24">
            <a:extLst>
              <a:ext uri="{FF2B5EF4-FFF2-40B4-BE49-F238E27FC236}">
                <a16:creationId xmlns:a16="http://schemas.microsoft.com/office/drawing/2014/main" id="{B95053F5-5C9D-C279-41BF-B9A58C33CC8E}"/>
              </a:ext>
            </a:extLst>
          </p:cNvPr>
          <p:cNvSpPr txBox="1"/>
          <p:nvPr/>
        </p:nvSpPr>
        <p:spPr>
          <a:xfrm>
            <a:off x="177230" y="2785915"/>
            <a:ext cx="2341457" cy="973963"/>
          </a:xfrm>
          <a:prstGeom prst="rect">
            <a:avLst/>
          </a:prstGeom>
        </p:spPr>
        <p:txBody>
          <a:bodyPr vert="horz" wrap="square" lIns="0" tIns="8043" rIns="0" bIns="0" rtlCol="0">
            <a:spAutoFit/>
          </a:bodyPr>
          <a:lstStyle/>
          <a:p>
            <a:pPr marL="174845" marR="169342" algn="ctr">
              <a:lnSpc>
                <a:spcPct val="117000"/>
              </a:lnSpc>
              <a:spcBef>
                <a:spcPts val="63"/>
              </a:spcBef>
            </a:pPr>
            <a:r>
              <a:rPr sz="1400" spc="7" dirty="0">
                <a:latin typeface="Lucida Sans Unicode"/>
                <a:cs typeface="Lucida Sans Unicode"/>
              </a:rPr>
              <a:t>Promedio</a:t>
            </a:r>
            <a:r>
              <a:rPr sz="1400" spc="-100" dirty="0">
                <a:latin typeface="Lucida Sans Unicode"/>
                <a:cs typeface="Lucida Sans Unicode"/>
              </a:rPr>
              <a:t> </a:t>
            </a:r>
            <a:r>
              <a:rPr sz="1400" spc="-23" dirty="0">
                <a:latin typeface="Lucida Sans Unicode"/>
                <a:cs typeface="Lucida Sans Unicode"/>
              </a:rPr>
              <a:t>móvil</a:t>
            </a:r>
            <a:r>
              <a:rPr sz="1400" spc="-97" dirty="0">
                <a:latin typeface="Lucida Sans Unicode"/>
                <a:cs typeface="Lucida Sans Unicode"/>
              </a:rPr>
              <a:t> </a:t>
            </a:r>
            <a:r>
              <a:rPr sz="1400" dirty="0">
                <a:latin typeface="Lucida Sans Unicode"/>
                <a:cs typeface="Lucida Sans Unicode"/>
              </a:rPr>
              <a:t>de</a:t>
            </a:r>
            <a:r>
              <a:rPr sz="1400" spc="-97" dirty="0">
                <a:latin typeface="Lucida Sans Unicode"/>
                <a:cs typeface="Lucida Sans Unicode"/>
              </a:rPr>
              <a:t> </a:t>
            </a:r>
            <a:r>
              <a:rPr sz="1400" spc="-20" dirty="0">
                <a:latin typeface="Lucida Sans Unicode"/>
                <a:cs typeface="Lucida Sans Unicode"/>
              </a:rPr>
              <a:t>la </a:t>
            </a:r>
            <a:r>
              <a:rPr sz="1400" spc="-487" dirty="0">
                <a:latin typeface="Lucida Sans Unicode"/>
                <a:cs typeface="Lucida Sans Unicode"/>
              </a:rPr>
              <a:t> </a:t>
            </a:r>
            <a:r>
              <a:rPr sz="1400" spc="-17" dirty="0">
                <a:latin typeface="Lucida Sans Unicode"/>
                <a:cs typeface="Lucida Sans Unicode"/>
              </a:rPr>
              <a:t>inversión</a:t>
            </a:r>
            <a:r>
              <a:rPr sz="1400" spc="-93" dirty="0">
                <a:latin typeface="Lucida Sans Unicode"/>
                <a:cs typeface="Lucida Sans Unicode"/>
              </a:rPr>
              <a:t> </a:t>
            </a:r>
            <a:r>
              <a:rPr sz="1400" spc="-17" dirty="0">
                <a:latin typeface="Lucida Sans Unicode"/>
                <a:cs typeface="Lucida Sans Unicode"/>
              </a:rPr>
              <a:t>extranjera</a:t>
            </a:r>
            <a:endParaRPr sz="1400" dirty="0">
              <a:latin typeface="Lucida Sans Unicode"/>
              <a:cs typeface="Lucida Sans Unicode"/>
            </a:endParaRPr>
          </a:p>
          <a:p>
            <a:pPr algn="ctr">
              <a:spcBef>
                <a:spcPts val="320"/>
              </a:spcBef>
            </a:pPr>
            <a:r>
              <a:rPr sz="1400" spc="-17" dirty="0">
                <a:latin typeface="Lucida Sans Unicode"/>
                <a:cs typeface="Lucida Sans Unicode"/>
              </a:rPr>
              <a:t>directa</a:t>
            </a:r>
            <a:r>
              <a:rPr sz="1400" spc="-93" dirty="0">
                <a:latin typeface="Lucida Sans Unicode"/>
                <a:cs typeface="Lucida Sans Unicode"/>
              </a:rPr>
              <a:t> </a:t>
            </a:r>
            <a:r>
              <a:rPr sz="1400" spc="7" dirty="0">
                <a:latin typeface="Lucida Sans Unicode"/>
                <a:cs typeface="Lucida Sans Unicode"/>
              </a:rPr>
              <a:t>en</a:t>
            </a:r>
            <a:r>
              <a:rPr sz="1400" spc="-93" dirty="0">
                <a:latin typeface="Lucida Sans Unicode"/>
                <a:cs typeface="Lucida Sans Unicode"/>
              </a:rPr>
              <a:t> </a:t>
            </a:r>
            <a:r>
              <a:rPr sz="1400" spc="-7" dirty="0">
                <a:latin typeface="Lucida Sans Unicode"/>
                <a:cs typeface="Lucida Sans Unicode"/>
              </a:rPr>
              <a:t>minería</a:t>
            </a:r>
            <a:r>
              <a:rPr sz="1400" spc="-93" dirty="0">
                <a:latin typeface="Lucida Sans Unicode"/>
                <a:cs typeface="Lucida Sans Unicode"/>
              </a:rPr>
              <a:t> </a:t>
            </a:r>
            <a:r>
              <a:rPr sz="1400" spc="3" dirty="0">
                <a:latin typeface="Lucida Sans Unicode"/>
                <a:cs typeface="Lucida Sans Unicode"/>
              </a:rPr>
              <a:t>(DME)</a:t>
            </a:r>
            <a:endParaRPr sz="1400" dirty="0">
              <a:latin typeface="Lucida Sans Unicode"/>
              <a:cs typeface="Lucida Sans Unicode"/>
            </a:endParaRPr>
          </a:p>
          <a:p>
            <a:pPr marL="793790">
              <a:spcBef>
                <a:spcPts val="83"/>
              </a:spcBef>
            </a:pPr>
            <a:r>
              <a:rPr sz="1200" b="1" spc="120" dirty="0">
                <a:latin typeface="Arial"/>
                <a:cs typeface="Arial"/>
              </a:rPr>
              <a:t>Meta</a:t>
            </a:r>
            <a:r>
              <a:rPr sz="1200" b="1" spc="-47" dirty="0">
                <a:latin typeface="Arial"/>
                <a:cs typeface="Arial"/>
              </a:rPr>
              <a:t> </a:t>
            </a:r>
            <a:r>
              <a:rPr sz="1200" b="1" spc="70" dirty="0">
                <a:latin typeface="Arial"/>
                <a:cs typeface="Arial"/>
              </a:rPr>
              <a:t>anual</a:t>
            </a:r>
            <a:endParaRPr sz="1200" dirty="0">
              <a:latin typeface="Arial"/>
              <a:cs typeface="Arial"/>
            </a:endParaRPr>
          </a:p>
        </p:txBody>
      </p:sp>
      <p:grpSp>
        <p:nvGrpSpPr>
          <p:cNvPr id="24" name="object 25">
            <a:extLst>
              <a:ext uri="{FF2B5EF4-FFF2-40B4-BE49-F238E27FC236}">
                <a16:creationId xmlns:a16="http://schemas.microsoft.com/office/drawing/2014/main" id="{DA773B5E-516A-844A-4E86-B07F8C81551E}"/>
              </a:ext>
            </a:extLst>
          </p:cNvPr>
          <p:cNvGrpSpPr/>
          <p:nvPr/>
        </p:nvGrpSpPr>
        <p:grpSpPr>
          <a:xfrm>
            <a:off x="2472535" y="2976817"/>
            <a:ext cx="1688253" cy="303953"/>
            <a:chOff x="3996042" y="4476490"/>
            <a:chExt cx="2532380" cy="455930"/>
          </a:xfrm>
        </p:grpSpPr>
        <p:sp>
          <p:nvSpPr>
            <p:cNvPr id="25" name="object 26">
              <a:extLst>
                <a:ext uri="{FF2B5EF4-FFF2-40B4-BE49-F238E27FC236}">
                  <a16:creationId xmlns:a16="http://schemas.microsoft.com/office/drawing/2014/main" id="{6D804089-5D34-26D1-58EC-B980645EFC66}"/>
                </a:ext>
              </a:extLst>
            </p:cNvPr>
            <p:cNvSpPr/>
            <p:nvPr/>
          </p:nvSpPr>
          <p:spPr>
            <a:xfrm>
              <a:off x="3996042" y="4476490"/>
              <a:ext cx="2532380" cy="455930"/>
            </a:xfrm>
            <a:custGeom>
              <a:avLst/>
              <a:gdLst/>
              <a:ahLst/>
              <a:cxnLst/>
              <a:rect l="l" t="t" r="r" b="b"/>
              <a:pathLst>
                <a:path w="2532379" h="455929">
                  <a:moveTo>
                    <a:pt x="2304295" y="455788"/>
                  </a:moveTo>
                  <a:lnTo>
                    <a:pt x="227868" y="455788"/>
                  </a:lnTo>
                  <a:lnTo>
                    <a:pt x="216698" y="455515"/>
                  </a:lnTo>
                  <a:lnTo>
                    <a:pt x="172506" y="448957"/>
                  </a:lnTo>
                  <a:lnTo>
                    <a:pt x="130443" y="433904"/>
                  </a:lnTo>
                  <a:lnTo>
                    <a:pt x="92125" y="410934"/>
                  </a:lnTo>
                  <a:lnTo>
                    <a:pt x="59025" y="380930"/>
                  </a:lnTo>
                  <a:lnTo>
                    <a:pt x="32413" y="345044"/>
                  </a:lnTo>
                  <a:lnTo>
                    <a:pt x="13315" y="304657"/>
                  </a:lnTo>
                  <a:lnTo>
                    <a:pt x="2462" y="261320"/>
                  </a:lnTo>
                  <a:lnTo>
                    <a:pt x="0" y="227905"/>
                  </a:lnTo>
                  <a:lnTo>
                    <a:pt x="273" y="216698"/>
                  </a:lnTo>
                  <a:lnTo>
                    <a:pt x="6831" y="172506"/>
                  </a:lnTo>
                  <a:lnTo>
                    <a:pt x="21884" y="130443"/>
                  </a:lnTo>
                  <a:lnTo>
                    <a:pt x="44854" y="92125"/>
                  </a:lnTo>
                  <a:lnTo>
                    <a:pt x="74858" y="59025"/>
                  </a:lnTo>
                  <a:lnTo>
                    <a:pt x="110743" y="32414"/>
                  </a:lnTo>
                  <a:lnTo>
                    <a:pt x="151131" y="13315"/>
                  </a:lnTo>
                  <a:lnTo>
                    <a:pt x="194469" y="2463"/>
                  </a:lnTo>
                  <a:lnTo>
                    <a:pt x="227894" y="0"/>
                  </a:lnTo>
                  <a:lnTo>
                    <a:pt x="2304269" y="0"/>
                  </a:lnTo>
                  <a:lnTo>
                    <a:pt x="2348729" y="4379"/>
                  </a:lnTo>
                  <a:lnTo>
                    <a:pt x="2391480" y="17347"/>
                  </a:lnTo>
                  <a:lnTo>
                    <a:pt x="2430879" y="38406"/>
                  </a:lnTo>
                  <a:lnTo>
                    <a:pt x="2465414" y="66748"/>
                  </a:lnTo>
                  <a:lnTo>
                    <a:pt x="2493755" y="101282"/>
                  </a:lnTo>
                  <a:lnTo>
                    <a:pt x="2514815" y="140682"/>
                  </a:lnTo>
                  <a:lnTo>
                    <a:pt x="2527783" y="183434"/>
                  </a:lnTo>
                  <a:lnTo>
                    <a:pt x="2532163" y="227905"/>
                  </a:lnTo>
                  <a:lnTo>
                    <a:pt x="2531889" y="239090"/>
                  </a:lnTo>
                  <a:lnTo>
                    <a:pt x="2525331" y="283281"/>
                  </a:lnTo>
                  <a:lnTo>
                    <a:pt x="2510277" y="325344"/>
                  </a:lnTo>
                  <a:lnTo>
                    <a:pt x="2487308" y="363663"/>
                  </a:lnTo>
                  <a:lnTo>
                    <a:pt x="2457304" y="396763"/>
                  </a:lnTo>
                  <a:lnTo>
                    <a:pt x="2421418" y="423374"/>
                  </a:lnTo>
                  <a:lnTo>
                    <a:pt x="2381030" y="442473"/>
                  </a:lnTo>
                  <a:lnTo>
                    <a:pt x="2337694" y="453325"/>
                  </a:lnTo>
                  <a:lnTo>
                    <a:pt x="2304295" y="455788"/>
                  </a:lnTo>
                  <a:close/>
                </a:path>
              </a:pathLst>
            </a:custGeom>
            <a:solidFill>
              <a:srgbClr val="494E56"/>
            </a:solidFill>
          </p:spPr>
          <p:txBody>
            <a:bodyPr wrap="square" lIns="0" tIns="0" rIns="0" bIns="0" rtlCol="0"/>
            <a:lstStyle/>
            <a:p>
              <a:endParaRPr sz="1200"/>
            </a:p>
          </p:txBody>
        </p:sp>
        <p:sp>
          <p:nvSpPr>
            <p:cNvPr id="26" name="object 27">
              <a:extLst>
                <a:ext uri="{FF2B5EF4-FFF2-40B4-BE49-F238E27FC236}">
                  <a16:creationId xmlns:a16="http://schemas.microsoft.com/office/drawing/2014/main" id="{8D7FEF91-EFE3-625B-94D9-D0962BEB51C8}"/>
                </a:ext>
              </a:extLst>
            </p:cNvPr>
            <p:cNvSpPr/>
            <p:nvPr/>
          </p:nvSpPr>
          <p:spPr>
            <a:xfrm>
              <a:off x="3996042" y="4476490"/>
              <a:ext cx="1760220" cy="455930"/>
            </a:xfrm>
            <a:custGeom>
              <a:avLst/>
              <a:gdLst/>
              <a:ahLst/>
              <a:cxnLst/>
              <a:rect l="l" t="t" r="r" b="b"/>
              <a:pathLst>
                <a:path w="1760220" h="455929">
                  <a:moveTo>
                    <a:pt x="1531984" y="455788"/>
                  </a:moveTo>
                  <a:lnTo>
                    <a:pt x="227868" y="455788"/>
                  </a:lnTo>
                  <a:lnTo>
                    <a:pt x="216698" y="455515"/>
                  </a:lnTo>
                  <a:lnTo>
                    <a:pt x="172506" y="448957"/>
                  </a:lnTo>
                  <a:lnTo>
                    <a:pt x="130443" y="433904"/>
                  </a:lnTo>
                  <a:lnTo>
                    <a:pt x="92125" y="410934"/>
                  </a:lnTo>
                  <a:lnTo>
                    <a:pt x="59025" y="380930"/>
                  </a:lnTo>
                  <a:lnTo>
                    <a:pt x="32413" y="345044"/>
                  </a:lnTo>
                  <a:lnTo>
                    <a:pt x="13315" y="304657"/>
                  </a:lnTo>
                  <a:lnTo>
                    <a:pt x="2462" y="261320"/>
                  </a:lnTo>
                  <a:lnTo>
                    <a:pt x="0" y="227905"/>
                  </a:lnTo>
                  <a:lnTo>
                    <a:pt x="273" y="216698"/>
                  </a:lnTo>
                  <a:lnTo>
                    <a:pt x="6831" y="172506"/>
                  </a:lnTo>
                  <a:lnTo>
                    <a:pt x="21884" y="130443"/>
                  </a:lnTo>
                  <a:lnTo>
                    <a:pt x="44854" y="92125"/>
                  </a:lnTo>
                  <a:lnTo>
                    <a:pt x="74858" y="59025"/>
                  </a:lnTo>
                  <a:lnTo>
                    <a:pt x="110743" y="32414"/>
                  </a:lnTo>
                  <a:lnTo>
                    <a:pt x="151131" y="13315"/>
                  </a:lnTo>
                  <a:lnTo>
                    <a:pt x="194469" y="2463"/>
                  </a:lnTo>
                  <a:lnTo>
                    <a:pt x="227894" y="0"/>
                  </a:lnTo>
                  <a:lnTo>
                    <a:pt x="1531958" y="0"/>
                  </a:lnTo>
                  <a:lnTo>
                    <a:pt x="1576419" y="4379"/>
                  </a:lnTo>
                  <a:lnTo>
                    <a:pt x="1619170" y="17347"/>
                  </a:lnTo>
                  <a:lnTo>
                    <a:pt x="1658569" y="38406"/>
                  </a:lnTo>
                  <a:lnTo>
                    <a:pt x="1693104" y="66748"/>
                  </a:lnTo>
                  <a:lnTo>
                    <a:pt x="1721446" y="101282"/>
                  </a:lnTo>
                  <a:lnTo>
                    <a:pt x="1742505" y="140682"/>
                  </a:lnTo>
                  <a:lnTo>
                    <a:pt x="1755474" y="183434"/>
                  </a:lnTo>
                  <a:lnTo>
                    <a:pt x="1759853" y="227905"/>
                  </a:lnTo>
                  <a:lnTo>
                    <a:pt x="1759580" y="239090"/>
                  </a:lnTo>
                  <a:lnTo>
                    <a:pt x="1753021" y="283281"/>
                  </a:lnTo>
                  <a:lnTo>
                    <a:pt x="1737968" y="325344"/>
                  </a:lnTo>
                  <a:lnTo>
                    <a:pt x="1714998" y="363663"/>
                  </a:lnTo>
                  <a:lnTo>
                    <a:pt x="1684994" y="396763"/>
                  </a:lnTo>
                  <a:lnTo>
                    <a:pt x="1649108" y="423374"/>
                  </a:lnTo>
                  <a:lnTo>
                    <a:pt x="1608721" y="442473"/>
                  </a:lnTo>
                  <a:lnTo>
                    <a:pt x="1565384" y="453325"/>
                  </a:lnTo>
                  <a:lnTo>
                    <a:pt x="1531984" y="455788"/>
                  </a:lnTo>
                  <a:close/>
                </a:path>
              </a:pathLst>
            </a:custGeom>
            <a:solidFill>
              <a:srgbClr val="5F83FD"/>
            </a:solidFill>
          </p:spPr>
          <p:txBody>
            <a:bodyPr wrap="square" lIns="0" tIns="0" rIns="0" bIns="0" rtlCol="0"/>
            <a:lstStyle/>
            <a:p>
              <a:endParaRPr sz="1200"/>
            </a:p>
          </p:txBody>
        </p:sp>
      </p:grpSp>
      <p:grpSp>
        <p:nvGrpSpPr>
          <p:cNvPr id="27" name="object 28">
            <a:extLst>
              <a:ext uri="{FF2B5EF4-FFF2-40B4-BE49-F238E27FC236}">
                <a16:creationId xmlns:a16="http://schemas.microsoft.com/office/drawing/2014/main" id="{BC3629B8-2518-CE2E-72B1-327D0423354D}"/>
              </a:ext>
            </a:extLst>
          </p:cNvPr>
          <p:cNvGrpSpPr/>
          <p:nvPr/>
        </p:nvGrpSpPr>
        <p:grpSpPr>
          <a:xfrm>
            <a:off x="4511367" y="2986100"/>
            <a:ext cx="1688253" cy="303953"/>
            <a:chOff x="7297365" y="4420964"/>
            <a:chExt cx="2532380" cy="455930"/>
          </a:xfrm>
        </p:grpSpPr>
        <p:sp>
          <p:nvSpPr>
            <p:cNvPr id="28" name="object 29">
              <a:extLst>
                <a:ext uri="{FF2B5EF4-FFF2-40B4-BE49-F238E27FC236}">
                  <a16:creationId xmlns:a16="http://schemas.microsoft.com/office/drawing/2014/main" id="{ACAFB039-7857-FCFB-0E5C-4933A92D3508}"/>
                </a:ext>
              </a:extLst>
            </p:cNvPr>
            <p:cNvSpPr/>
            <p:nvPr/>
          </p:nvSpPr>
          <p:spPr>
            <a:xfrm>
              <a:off x="7297365" y="4420964"/>
              <a:ext cx="2532380" cy="455930"/>
            </a:xfrm>
            <a:custGeom>
              <a:avLst/>
              <a:gdLst/>
              <a:ahLst/>
              <a:cxnLst/>
              <a:rect l="l" t="t" r="r" b="b"/>
              <a:pathLst>
                <a:path w="2532379" h="455929">
                  <a:moveTo>
                    <a:pt x="2304284" y="455789"/>
                  </a:moveTo>
                  <a:lnTo>
                    <a:pt x="227878" y="455789"/>
                  </a:lnTo>
                  <a:lnTo>
                    <a:pt x="216698" y="455515"/>
                  </a:lnTo>
                  <a:lnTo>
                    <a:pt x="172506" y="448957"/>
                  </a:lnTo>
                  <a:lnTo>
                    <a:pt x="130443" y="433904"/>
                  </a:lnTo>
                  <a:lnTo>
                    <a:pt x="92125" y="410933"/>
                  </a:lnTo>
                  <a:lnTo>
                    <a:pt x="59025" y="380930"/>
                  </a:lnTo>
                  <a:lnTo>
                    <a:pt x="32413" y="345044"/>
                  </a:lnTo>
                  <a:lnTo>
                    <a:pt x="13314" y="304657"/>
                  </a:lnTo>
                  <a:lnTo>
                    <a:pt x="2461" y="261320"/>
                  </a:lnTo>
                  <a:lnTo>
                    <a:pt x="0" y="227909"/>
                  </a:lnTo>
                  <a:lnTo>
                    <a:pt x="272" y="216698"/>
                  </a:lnTo>
                  <a:lnTo>
                    <a:pt x="6830" y="172506"/>
                  </a:lnTo>
                  <a:lnTo>
                    <a:pt x="21884" y="130443"/>
                  </a:lnTo>
                  <a:lnTo>
                    <a:pt x="44854" y="92125"/>
                  </a:lnTo>
                  <a:lnTo>
                    <a:pt x="74858" y="59025"/>
                  </a:lnTo>
                  <a:lnTo>
                    <a:pt x="110743" y="32414"/>
                  </a:lnTo>
                  <a:lnTo>
                    <a:pt x="151130" y="13315"/>
                  </a:lnTo>
                  <a:lnTo>
                    <a:pt x="194467" y="2462"/>
                  </a:lnTo>
                  <a:lnTo>
                    <a:pt x="227894" y="0"/>
                  </a:lnTo>
                  <a:lnTo>
                    <a:pt x="2304268" y="0"/>
                  </a:lnTo>
                  <a:lnTo>
                    <a:pt x="2348728" y="4378"/>
                  </a:lnTo>
                  <a:lnTo>
                    <a:pt x="2391479" y="17347"/>
                  </a:lnTo>
                  <a:lnTo>
                    <a:pt x="2430879" y="38406"/>
                  </a:lnTo>
                  <a:lnTo>
                    <a:pt x="2465414" y="66748"/>
                  </a:lnTo>
                  <a:lnTo>
                    <a:pt x="2493755" y="101282"/>
                  </a:lnTo>
                  <a:lnTo>
                    <a:pt x="2514815" y="140682"/>
                  </a:lnTo>
                  <a:lnTo>
                    <a:pt x="2527785" y="183434"/>
                  </a:lnTo>
                  <a:lnTo>
                    <a:pt x="2532163" y="227909"/>
                  </a:lnTo>
                  <a:lnTo>
                    <a:pt x="2531890" y="239090"/>
                  </a:lnTo>
                  <a:lnTo>
                    <a:pt x="2525331" y="283281"/>
                  </a:lnTo>
                  <a:lnTo>
                    <a:pt x="2510277" y="325344"/>
                  </a:lnTo>
                  <a:lnTo>
                    <a:pt x="2487308" y="363662"/>
                  </a:lnTo>
                  <a:lnTo>
                    <a:pt x="2457304" y="396763"/>
                  </a:lnTo>
                  <a:lnTo>
                    <a:pt x="2421419" y="423374"/>
                  </a:lnTo>
                  <a:lnTo>
                    <a:pt x="2381032" y="442473"/>
                  </a:lnTo>
                  <a:lnTo>
                    <a:pt x="2337694" y="453325"/>
                  </a:lnTo>
                  <a:lnTo>
                    <a:pt x="2304284" y="455789"/>
                  </a:lnTo>
                  <a:close/>
                </a:path>
              </a:pathLst>
            </a:custGeom>
            <a:solidFill>
              <a:srgbClr val="494E56"/>
            </a:solidFill>
          </p:spPr>
          <p:txBody>
            <a:bodyPr wrap="square" lIns="0" tIns="0" rIns="0" bIns="0" rtlCol="0"/>
            <a:lstStyle/>
            <a:p>
              <a:endParaRPr sz="1200"/>
            </a:p>
          </p:txBody>
        </p:sp>
        <p:sp>
          <p:nvSpPr>
            <p:cNvPr id="29" name="object 30">
              <a:extLst>
                <a:ext uri="{FF2B5EF4-FFF2-40B4-BE49-F238E27FC236}">
                  <a16:creationId xmlns:a16="http://schemas.microsoft.com/office/drawing/2014/main" id="{038EB1B3-E2B2-50BF-B972-F82A60AABFC4}"/>
                </a:ext>
              </a:extLst>
            </p:cNvPr>
            <p:cNvSpPr/>
            <p:nvPr/>
          </p:nvSpPr>
          <p:spPr>
            <a:xfrm>
              <a:off x="7297365" y="4420964"/>
              <a:ext cx="2200910" cy="455930"/>
            </a:xfrm>
            <a:custGeom>
              <a:avLst/>
              <a:gdLst/>
              <a:ahLst/>
              <a:cxnLst/>
              <a:rect l="l" t="t" r="r" b="b"/>
              <a:pathLst>
                <a:path w="2200909" h="455929">
                  <a:moveTo>
                    <a:pt x="1972571" y="455789"/>
                  </a:moveTo>
                  <a:lnTo>
                    <a:pt x="227878" y="455789"/>
                  </a:lnTo>
                  <a:lnTo>
                    <a:pt x="216698" y="455515"/>
                  </a:lnTo>
                  <a:lnTo>
                    <a:pt x="172506" y="448957"/>
                  </a:lnTo>
                  <a:lnTo>
                    <a:pt x="130443" y="433904"/>
                  </a:lnTo>
                  <a:lnTo>
                    <a:pt x="92125" y="410933"/>
                  </a:lnTo>
                  <a:lnTo>
                    <a:pt x="59025" y="380930"/>
                  </a:lnTo>
                  <a:lnTo>
                    <a:pt x="32413" y="345044"/>
                  </a:lnTo>
                  <a:lnTo>
                    <a:pt x="13314" y="304657"/>
                  </a:lnTo>
                  <a:lnTo>
                    <a:pt x="2461" y="261320"/>
                  </a:lnTo>
                  <a:lnTo>
                    <a:pt x="0" y="227909"/>
                  </a:lnTo>
                  <a:lnTo>
                    <a:pt x="272" y="216698"/>
                  </a:lnTo>
                  <a:lnTo>
                    <a:pt x="6830" y="172506"/>
                  </a:lnTo>
                  <a:lnTo>
                    <a:pt x="21884" y="130443"/>
                  </a:lnTo>
                  <a:lnTo>
                    <a:pt x="44854" y="92125"/>
                  </a:lnTo>
                  <a:lnTo>
                    <a:pt x="74858" y="59025"/>
                  </a:lnTo>
                  <a:lnTo>
                    <a:pt x="110743" y="32414"/>
                  </a:lnTo>
                  <a:lnTo>
                    <a:pt x="151130" y="13315"/>
                  </a:lnTo>
                  <a:lnTo>
                    <a:pt x="194467" y="2462"/>
                  </a:lnTo>
                  <a:lnTo>
                    <a:pt x="227894" y="0"/>
                  </a:lnTo>
                  <a:lnTo>
                    <a:pt x="1972555" y="0"/>
                  </a:lnTo>
                  <a:lnTo>
                    <a:pt x="2017015" y="4378"/>
                  </a:lnTo>
                  <a:lnTo>
                    <a:pt x="2059766" y="17347"/>
                  </a:lnTo>
                  <a:lnTo>
                    <a:pt x="2099165" y="38406"/>
                  </a:lnTo>
                  <a:lnTo>
                    <a:pt x="2133700" y="66748"/>
                  </a:lnTo>
                  <a:lnTo>
                    <a:pt x="2162042" y="101282"/>
                  </a:lnTo>
                  <a:lnTo>
                    <a:pt x="2183101" y="140682"/>
                  </a:lnTo>
                  <a:lnTo>
                    <a:pt x="2196070" y="183434"/>
                  </a:lnTo>
                  <a:lnTo>
                    <a:pt x="2200449" y="227909"/>
                  </a:lnTo>
                  <a:lnTo>
                    <a:pt x="2200176" y="239090"/>
                  </a:lnTo>
                  <a:lnTo>
                    <a:pt x="2193617" y="283281"/>
                  </a:lnTo>
                  <a:lnTo>
                    <a:pt x="2178563" y="325344"/>
                  </a:lnTo>
                  <a:lnTo>
                    <a:pt x="2155594" y="363662"/>
                  </a:lnTo>
                  <a:lnTo>
                    <a:pt x="2125590" y="396763"/>
                  </a:lnTo>
                  <a:lnTo>
                    <a:pt x="2089704" y="423374"/>
                  </a:lnTo>
                  <a:lnTo>
                    <a:pt x="2049317" y="442473"/>
                  </a:lnTo>
                  <a:lnTo>
                    <a:pt x="2005980" y="453325"/>
                  </a:lnTo>
                  <a:lnTo>
                    <a:pt x="1972571" y="455789"/>
                  </a:lnTo>
                  <a:close/>
                </a:path>
              </a:pathLst>
            </a:custGeom>
            <a:solidFill>
              <a:srgbClr val="5F83FD"/>
            </a:solidFill>
          </p:spPr>
          <p:txBody>
            <a:bodyPr wrap="square" lIns="0" tIns="0" rIns="0" bIns="0" rtlCol="0"/>
            <a:lstStyle/>
            <a:p>
              <a:endParaRPr sz="1200"/>
            </a:p>
          </p:txBody>
        </p:sp>
      </p:grpSp>
      <p:sp>
        <p:nvSpPr>
          <p:cNvPr id="30" name="object 31">
            <a:extLst>
              <a:ext uri="{FF2B5EF4-FFF2-40B4-BE49-F238E27FC236}">
                <a16:creationId xmlns:a16="http://schemas.microsoft.com/office/drawing/2014/main" id="{B60E928D-3354-E927-67AA-94EB94B17181}"/>
              </a:ext>
            </a:extLst>
          </p:cNvPr>
          <p:cNvSpPr txBox="1"/>
          <p:nvPr/>
        </p:nvSpPr>
        <p:spPr>
          <a:xfrm>
            <a:off x="2827727" y="2950638"/>
            <a:ext cx="647700" cy="306003"/>
          </a:xfrm>
          <a:prstGeom prst="rect">
            <a:avLst/>
          </a:prstGeom>
        </p:spPr>
        <p:txBody>
          <a:bodyPr vert="horz" wrap="square" lIns="0" tIns="8467" rIns="0" bIns="0" rtlCol="0">
            <a:spAutoFit/>
          </a:bodyPr>
          <a:lstStyle/>
          <a:p>
            <a:pPr marL="8467">
              <a:spcBef>
                <a:spcPts val="67"/>
              </a:spcBef>
            </a:pPr>
            <a:r>
              <a:rPr sz="1933" b="1" spc="20" dirty="0">
                <a:solidFill>
                  <a:srgbClr val="FFFFFF"/>
                </a:solidFill>
                <a:latin typeface="Arial"/>
                <a:cs typeface="Arial"/>
              </a:rPr>
              <a:t>1.043</a:t>
            </a:r>
            <a:endParaRPr sz="1933" dirty="0">
              <a:latin typeface="Arial"/>
              <a:cs typeface="Arial"/>
            </a:endParaRPr>
          </a:p>
        </p:txBody>
      </p:sp>
      <p:grpSp>
        <p:nvGrpSpPr>
          <p:cNvPr id="31" name="object 32">
            <a:extLst>
              <a:ext uri="{FF2B5EF4-FFF2-40B4-BE49-F238E27FC236}">
                <a16:creationId xmlns:a16="http://schemas.microsoft.com/office/drawing/2014/main" id="{3E002DEC-BD91-2777-B3DF-36A6DC14A316}"/>
              </a:ext>
            </a:extLst>
          </p:cNvPr>
          <p:cNvGrpSpPr/>
          <p:nvPr/>
        </p:nvGrpSpPr>
        <p:grpSpPr>
          <a:xfrm>
            <a:off x="6640945" y="2992642"/>
            <a:ext cx="1688253" cy="303953"/>
            <a:chOff x="10457006" y="4413415"/>
            <a:chExt cx="2532380" cy="455930"/>
          </a:xfrm>
        </p:grpSpPr>
        <p:sp>
          <p:nvSpPr>
            <p:cNvPr id="32" name="object 33">
              <a:extLst>
                <a:ext uri="{FF2B5EF4-FFF2-40B4-BE49-F238E27FC236}">
                  <a16:creationId xmlns:a16="http://schemas.microsoft.com/office/drawing/2014/main" id="{5670736A-82D3-EAD3-BF3B-44229CD3134D}"/>
                </a:ext>
              </a:extLst>
            </p:cNvPr>
            <p:cNvSpPr/>
            <p:nvPr/>
          </p:nvSpPr>
          <p:spPr>
            <a:xfrm>
              <a:off x="10457006" y="4413415"/>
              <a:ext cx="2532380" cy="455930"/>
            </a:xfrm>
            <a:custGeom>
              <a:avLst/>
              <a:gdLst/>
              <a:ahLst/>
              <a:cxnLst/>
              <a:rect l="l" t="t" r="r" b="b"/>
              <a:pathLst>
                <a:path w="2532379" h="455929">
                  <a:moveTo>
                    <a:pt x="2304278" y="455789"/>
                  </a:moveTo>
                  <a:lnTo>
                    <a:pt x="227884" y="455789"/>
                  </a:lnTo>
                  <a:lnTo>
                    <a:pt x="216698" y="455515"/>
                  </a:lnTo>
                  <a:lnTo>
                    <a:pt x="172506" y="448957"/>
                  </a:lnTo>
                  <a:lnTo>
                    <a:pt x="130442" y="433904"/>
                  </a:lnTo>
                  <a:lnTo>
                    <a:pt x="92123" y="410934"/>
                  </a:lnTo>
                  <a:lnTo>
                    <a:pt x="59023" y="380930"/>
                  </a:lnTo>
                  <a:lnTo>
                    <a:pt x="32412" y="345045"/>
                  </a:lnTo>
                  <a:lnTo>
                    <a:pt x="13314" y="304657"/>
                  </a:lnTo>
                  <a:lnTo>
                    <a:pt x="2462" y="261320"/>
                  </a:lnTo>
                  <a:lnTo>
                    <a:pt x="0" y="227915"/>
                  </a:lnTo>
                  <a:lnTo>
                    <a:pt x="273" y="216698"/>
                  </a:lnTo>
                  <a:lnTo>
                    <a:pt x="6830" y="172507"/>
                  </a:lnTo>
                  <a:lnTo>
                    <a:pt x="21883" y="130443"/>
                  </a:lnTo>
                  <a:lnTo>
                    <a:pt x="44853" y="92125"/>
                  </a:lnTo>
                  <a:lnTo>
                    <a:pt x="74856" y="59025"/>
                  </a:lnTo>
                  <a:lnTo>
                    <a:pt x="110742" y="32414"/>
                  </a:lnTo>
                  <a:lnTo>
                    <a:pt x="151129" y="13315"/>
                  </a:lnTo>
                  <a:lnTo>
                    <a:pt x="194467" y="2463"/>
                  </a:lnTo>
                  <a:lnTo>
                    <a:pt x="2304268" y="0"/>
                  </a:lnTo>
                  <a:lnTo>
                    <a:pt x="2315464" y="273"/>
                  </a:lnTo>
                  <a:lnTo>
                    <a:pt x="2359653" y="6831"/>
                  </a:lnTo>
                  <a:lnTo>
                    <a:pt x="2401716" y="21884"/>
                  </a:lnTo>
                  <a:lnTo>
                    <a:pt x="2440033" y="44854"/>
                  </a:lnTo>
                  <a:lnTo>
                    <a:pt x="2473135" y="74859"/>
                  </a:lnTo>
                  <a:lnTo>
                    <a:pt x="2499747" y="110744"/>
                  </a:lnTo>
                  <a:lnTo>
                    <a:pt x="2518846" y="151131"/>
                  </a:lnTo>
                  <a:lnTo>
                    <a:pt x="2529698" y="194468"/>
                  </a:lnTo>
                  <a:lnTo>
                    <a:pt x="2532162" y="227915"/>
                  </a:lnTo>
                  <a:lnTo>
                    <a:pt x="2531888" y="239090"/>
                  </a:lnTo>
                  <a:lnTo>
                    <a:pt x="2525331" y="283282"/>
                  </a:lnTo>
                  <a:lnTo>
                    <a:pt x="2510277" y="325345"/>
                  </a:lnTo>
                  <a:lnTo>
                    <a:pt x="2487307" y="363663"/>
                  </a:lnTo>
                  <a:lnTo>
                    <a:pt x="2457304" y="396763"/>
                  </a:lnTo>
                  <a:lnTo>
                    <a:pt x="2421418" y="423374"/>
                  </a:lnTo>
                  <a:lnTo>
                    <a:pt x="2381030" y="442473"/>
                  </a:lnTo>
                  <a:lnTo>
                    <a:pt x="2337693" y="453325"/>
                  </a:lnTo>
                  <a:lnTo>
                    <a:pt x="2304278" y="455789"/>
                  </a:lnTo>
                  <a:close/>
                </a:path>
              </a:pathLst>
            </a:custGeom>
            <a:solidFill>
              <a:srgbClr val="494E56"/>
            </a:solidFill>
          </p:spPr>
          <p:txBody>
            <a:bodyPr wrap="square" lIns="0" tIns="0" rIns="0" bIns="0" rtlCol="0"/>
            <a:lstStyle/>
            <a:p>
              <a:endParaRPr sz="1200"/>
            </a:p>
          </p:txBody>
        </p:sp>
        <p:sp>
          <p:nvSpPr>
            <p:cNvPr id="33" name="object 34">
              <a:extLst>
                <a:ext uri="{FF2B5EF4-FFF2-40B4-BE49-F238E27FC236}">
                  <a16:creationId xmlns:a16="http://schemas.microsoft.com/office/drawing/2014/main" id="{1FBBED3A-EE81-FA2C-82B6-7E945809D92A}"/>
                </a:ext>
              </a:extLst>
            </p:cNvPr>
            <p:cNvSpPr/>
            <p:nvPr/>
          </p:nvSpPr>
          <p:spPr>
            <a:xfrm>
              <a:off x="10457006" y="4413415"/>
              <a:ext cx="1689100" cy="455930"/>
            </a:xfrm>
            <a:custGeom>
              <a:avLst/>
              <a:gdLst/>
              <a:ahLst/>
              <a:cxnLst/>
              <a:rect l="l" t="t" r="r" b="b"/>
              <a:pathLst>
                <a:path w="1689100" h="455929">
                  <a:moveTo>
                    <a:pt x="1461068" y="455789"/>
                  </a:moveTo>
                  <a:lnTo>
                    <a:pt x="227884" y="455789"/>
                  </a:lnTo>
                  <a:lnTo>
                    <a:pt x="216698" y="455515"/>
                  </a:lnTo>
                  <a:lnTo>
                    <a:pt x="172506" y="448957"/>
                  </a:lnTo>
                  <a:lnTo>
                    <a:pt x="130442" y="433904"/>
                  </a:lnTo>
                  <a:lnTo>
                    <a:pt x="92123" y="410934"/>
                  </a:lnTo>
                  <a:lnTo>
                    <a:pt x="59023" y="380930"/>
                  </a:lnTo>
                  <a:lnTo>
                    <a:pt x="32412" y="345045"/>
                  </a:lnTo>
                  <a:lnTo>
                    <a:pt x="13314" y="304657"/>
                  </a:lnTo>
                  <a:lnTo>
                    <a:pt x="2462" y="261320"/>
                  </a:lnTo>
                  <a:lnTo>
                    <a:pt x="0" y="227915"/>
                  </a:lnTo>
                  <a:lnTo>
                    <a:pt x="273" y="216698"/>
                  </a:lnTo>
                  <a:lnTo>
                    <a:pt x="6830" y="172507"/>
                  </a:lnTo>
                  <a:lnTo>
                    <a:pt x="21883" y="130443"/>
                  </a:lnTo>
                  <a:lnTo>
                    <a:pt x="44853" y="92125"/>
                  </a:lnTo>
                  <a:lnTo>
                    <a:pt x="74856" y="59025"/>
                  </a:lnTo>
                  <a:lnTo>
                    <a:pt x="110742" y="32414"/>
                  </a:lnTo>
                  <a:lnTo>
                    <a:pt x="151129" y="13315"/>
                  </a:lnTo>
                  <a:lnTo>
                    <a:pt x="194467" y="2463"/>
                  </a:lnTo>
                  <a:lnTo>
                    <a:pt x="1461058" y="0"/>
                  </a:lnTo>
                  <a:lnTo>
                    <a:pt x="1472254" y="273"/>
                  </a:lnTo>
                  <a:lnTo>
                    <a:pt x="1516444" y="6831"/>
                  </a:lnTo>
                  <a:lnTo>
                    <a:pt x="1558507" y="21884"/>
                  </a:lnTo>
                  <a:lnTo>
                    <a:pt x="1596825" y="44854"/>
                  </a:lnTo>
                  <a:lnTo>
                    <a:pt x="1629926" y="74859"/>
                  </a:lnTo>
                  <a:lnTo>
                    <a:pt x="1656536" y="110744"/>
                  </a:lnTo>
                  <a:lnTo>
                    <a:pt x="1675635" y="151131"/>
                  </a:lnTo>
                  <a:lnTo>
                    <a:pt x="1686488" y="194468"/>
                  </a:lnTo>
                  <a:lnTo>
                    <a:pt x="1688952" y="227874"/>
                  </a:lnTo>
                  <a:lnTo>
                    <a:pt x="1688678" y="239090"/>
                  </a:lnTo>
                  <a:lnTo>
                    <a:pt x="1682120" y="283282"/>
                  </a:lnTo>
                  <a:lnTo>
                    <a:pt x="1667066" y="325345"/>
                  </a:lnTo>
                  <a:lnTo>
                    <a:pt x="1644096" y="363663"/>
                  </a:lnTo>
                  <a:lnTo>
                    <a:pt x="1614093" y="396763"/>
                  </a:lnTo>
                  <a:lnTo>
                    <a:pt x="1578207" y="423374"/>
                  </a:lnTo>
                  <a:lnTo>
                    <a:pt x="1537819" y="442473"/>
                  </a:lnTo>
                  <a:lnTo>
                    <a:pt x="1494482" y="453325"/>
                  </a:lnTo>
                  <a:lnTo>
                    <a:pt x="1461068" y="455789"/>
                  </a:lnTo>
                  <a:close/>
                </a:path>
              </a:pathLst>
            </a:custGeom>
            <a:solidFill>
              <a:srgbClr val="5F83FD"/>
            </a:solidFill>
          </p:spPr>
          <p:txBody>
            <a:bodyPr wrap="square" lIns="0" tIns="0" rIns="0" bIns="0" rtlCol="0"/>
            <a:lstStyle/>
            <a:p>
              <a:endParaRPr sz="1200"/>
            </a:p>
          </p:txBody>
        </p:sp>
      </p:grpSp>
      <p:sp>
        <p:nvSpPr>
          <p:cNvPr id="34" name="object 35">
            <a:extLst>
              <a:ext uri="{FF2B5EF4-FFF2-40B4-BE49-F238E27FC236}">
                <a16:creationId xmlns:a16="http://schemas.microsoft.com/office/drawing/2014/main" id="{A75EB00B-27F7-AEED-E5DD-E7EA7006A1EC}"/>
              </a:ext>
            </a:extLst>
          </p:cNvPr>
          <p:cNvSpPr txBox="1"/>
          <p:nvPr/>
        </p:nvSpPr>
        <p:spPr>
          <a:xfrm>
            <a:off x="6965465" y="2972638"/>
            <a:ext cx="687070" cy="323957"/>
          </a:xfrm>
          <a:prstGeom prst="rect">
            <a:avLst/>
          </a:prstGeom>
        </p:spPr>
        <p:txBody>
          <a:bodyPr vert="horz" wrap="square" lIns="0" tIns="11007" rIns="0" bIns="0" rtlCol="0">
            <a:spAutoFit/>
          </a:bodyPr>
          <a:lstStyle/>
          <a:p>
            <a:pPr marL="8467">
              <a:spcBef>
                <a:spcPts val="87"/>
              </a:spcBef>
            </a:pPr>
            <a:r>
              <a:rPr sz="2033" b="1" spc="30" dirty="0">
                <a:solidFill>
                  <a:srgbClr val="FFFFFF"/>
                </a:solidFill>
                <a:latin typeface="Arial"/>
                <a:cs typeface="Arial"/>
              </a:rPr>
              <a:t>1.00</a:t>
            </a:r>
            <a:r>
              <a:rPr sz="2033" b="1" spc="40" dirty="0">
                <a:solidFill>
                  <a:srgbClr val="FFFFFF"/>
                </a:solidFill>
                <a:latin typeface="Arial"/>
                <a:cs typeface="Arial"/>
              </a:rPr>
              <a:t>1</a:t>
            </a:r>
            <a:endParaRPr sz="2033" dirty="0">
              <a:latin typeface="Arial"/>
              <a:cs typeface="Arial"/>
            </a:endParaRPr>
          </a:p>
        </p:txBody>
      </p:sp>
      <p:sp>
        <p:nvSpPr>
          <p:cNvPr id="35" name="object 36">
            <a:extLst>
              <a:ext uri="{FF2B5EF4-FFF2-40B4-BE49-F238E27FC236}">
                <a16:creationId xmlns:a16="http://schemas.microsoft.com/office/drawing/2014/main" id="{5908F726-A6A3-99F1-BD8B-BE646775F31A}"/>
              </a:ext>
            </a:extLst>
          </p:cNvPr>
          <p:cNvSpPr/>
          <p:nvPr/>
        </p:nvSpPr>
        <p:spPr>
          <a:xfrm>
            <a:off x="8673080" y="2976033"/>
            <a:ext cx="1688253" cy="303953"/>
          </a:xfrm>
          <a:custGeom>
            <a:avLst/>
            <a:gdLst/>
            <a:ahLst/>
            <a:cxnLst/>
            <a:rect l="l" t="t" r="r" b="b"/>
            <a:pathLst>
              <a:path w="2532380" h="455929">
                <a:moveTo>
                  <a:pt x="2304278" y="455789"/>
                </a:moveTo>
                <a:lnTo>
                  <a:pt x="227884" y="455789"/>
                </a:lnTo>
                <a:lnTo>
                  <a:pt x="216697" y="455515"/>
                </a:lnTo>
                <a:lnTo>
                  <a:pt x="172504" y="448957"/>
                </a:lnTo>
                <a:lnTo>
                  <a:pt x="130439" y="433904"/>
                </a:lnTo>
                <a:lnTo>
                  <a:pt x="92122" y="410934"/>
                </a:lnTo>
                <a:lnTo>
                  <a:pt x="59024" y="380930"/>
                </a:lnTo>
                <a:lnTo>
                  <a:pt x="32411" y="345044"/>
                </a:lnTo>
                <a:lnTo>
                  <a:pt x="13312" y="304657"/>
                </a:lnTo>
                <a:lnTo>
                  <a:pt x="2460" y="261320"/>
                </a:lnTo>
                <a:lnTo>
                  <a:pt x="0" y="227861"/>
                </a:lnTo>
                <a:lnTo>
                  <a:pt x="272" y="216698"/>
                </a:lnTo>
                <a:lnTo>
                  <a:pt x="6828" y="172507"/>
                </a:lnTo>
                <a:lnTo>
                  <a:pt x="21881" y="130443"/>
                </a:lnTo>
                <a:lnTo>
                  <a:pt x="44853" y="92125"/>
                </a:lnTo>
                <a:lnTo>
                  <a:pt x="74857" y="59025"/>
                </a:lnTo>
                <a:lnTo>
                  <a:pt x="110739" y="32414"/>
                </a:lnTo>
                <a:lnTo>
                  <a:pt x="151127" y="13315"/>
                </a:lnTo>
                <a:lnTo>
                  <a:pt x="194466" y="2462"/>
                </a:lnTo>
                <a:lnTo>
                  <a:pt x="2304269" y="0"/>
                </a:lnTo>
                <a:lnTo>
                  <a:pt x="2315464" y="273"/>
                </a:lnTo>
                <a:lnTo>
                  <a:pt x="2359655" y="6831"/>
                </a:lnTo>
                <a:lnTo>
                  <a:pt x="2401718" y="21884"/>
                </a:lnTo>
                <a:lnTo>
                  <a:pt x="2440037" y="44854"/>
                </a:lnTo>
                <a:lnTo>
                  <a:pt x="2473138" y="74858"/>
                </a:lnTo>
                <a:lnTo>
                  <a:pt x="2499750" y="110743"/>
                </a:lnTo>
                <a:lnTo>
                  <a:pt x="2518847" y="151131"/>
                </a:lnTo>
                <a:lnTo>
                  <a:pt x="2529699" y="194469"/>
                </a:lnTo>
                <a:lnTo>
                  <a:pt x="2532162" y="227894"/>
                </a:lnTo>
                <a:lnTo>
                  <a:pt x="2531890" y="239090"/>
                </a:lnTo>
                <a:lnTo>
                  <a:pt x="2525330" y="283282"/>
                </a:lnTo>
                <a:lnTo>
                  <a:pt x="2510277" y="325344"/>
                </a:lnTo>
                <a:lnTo>
                  <a:pt x="2487307" y="363663"/>
                </a:lnTo>
                <a:lnTo>
                  <a:pt x="2457302" y="396763"/>
                </a:lnTo>
                <a:lnTo>
                  <a:pt x="2421416" y="423374"/>
                </a:lnTo>
                <a:lnTo>
                  <a:pt x="2381031" y="442473"/>
                </a:lnTo>
                <a:lnTo>
                  <a:pt x="2337692" y="453326"/>
                </a:lnTo>
                <a:lnTo>
                  <a:pt x="2304278" y="455789"/>
                </a:lnTo>
                <a:close/>
              </a:path>
            </a:pathLst>
          </a:custGeom>
          <a:solidFill>
            <a:srgbClr val="494E56"/>
          </a:solidFill>
        </p:spPr>
        <p:txBody>
          <a:bodyPr wrap="square" lIns="0" tIns="0" rIns="0" bIns="0" rtlCol="0"/>
          <a:lstStyle/>
          <a:p>
            <a:endParaRPr sz="1200"/>
          </a:p>
        </p:txBody>
      </p:sp>
      <p:sp>
        <p:nvSpPr>
          <p:cNvPr id="36" name="object 37">
            <a:extLst>
              <a:ext uri="{FF2B5EF4-FFF2-40B4-BE49-F238E27FC236}">
                <a16:creationId xmlns:a16="http://schemas.microsoft.com/office/drawing/2014/main" id="{AEE01008-7A3F-B6C0-0AAA-921138ECEDB9}"/>
              </a:ext>
            </a:extLst>
          </p:cNvPr>
          <p:cNvSpPr txBox="1"/>
          <p:nvPr/>
        </p:nvSpPr>
        <p:spPr>
          <a:xfrm>
            <a:off x="9327290" y="2972826"/>
            <a:ext cx="422487" cy="323957"/>
          </a:xfrm>
          <a:prstGeom prst="rect">
            <a:avLst/>
          </a:prstGeom>
        </p:spPr>
        <p:txBody>
          <a:bodyPr vert="horz" wrap="square" lIns="0" tIns="11007" rIns="0" bIns="0" rtlCol="0">
            <a:spAutoFit/>
          </a:bodyPr>
          <a:lstStyle/>
          <a:p>
            <a:pPr marL="8467">
              <a:spcBef>
                <a:spcPts val="87"/>
              </a:spcBef>
            </a:pPr>
            <a:r>
              <a:rPr sz="2033" b="1" spc="197" dirty="0">
                <a:solidFill>
                  <a:srgbClr val="FFFFFF"/>
                </a:solidFill>
                <a:latin typeface="Arial"/>
                <a:cs typeface="Arial"/>
              </a:rPr>
              <a:t>N</a:t>
            </a:r>
            <a:r>
              <a:rPr sz="2033" b="1" spc="50" dirty="0">
                <a:solidFill>
                  <a:srgbClr val="FFFFFF"/>
                </a:solidFill>
                <a:latin typeface="Arial"/>
                <a:cs typeface="Arial"/>
              </a:rPr>
              <a:t>D</a:t>
            </a:r>
            <a:endParaRPr sz="2033" dirty="0">
              <a:latin typeface="Arial"/>
              <a:cs typeface="Arial"/>
            </a:endParaRPr>
          </a:p>
        </p:txBody>
      </p:sp>
      <p:sp>
        <p:nvSpPr>
          <p:cNvPr id="37" name="object 38">
            <a:extLst>
              <a:ext uri="{FF2B5EF4-FFF2-40B4-BE49-F238E27FC236}">
                <a16:creationId xmlns:a16="http://schemas.microsoft.com/office/drawing/2014/main" id="{C553B995-0278-751B-D78E-C92BDA9374D7}"/>
              </a:ext>
            </a:extLst>
          </p:cNvPr>
          <p:cNvSpPr txBox="1"/>
          <p:nvPr/>
        </p:nvSpPr>
        <p:spPr>
          <a:xfrm>
            <a:off x="3850909" y="3360242"/>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150</a:t>
            </a:r>
            <a:r>
              <a:rPr sz="1333" b="1" spc="17" dirty="0">
                <a:latin typeface="Arial"/>
                <a:cs typeface="Arial"/>
              </a:rPr>
              <a:t>0</a:t>
            </a:r>
            <a:endParaRPr sz="1333" dirty="0">
              <a:latin typeface="Arial"/>
              <a:cs typeface="Arial"/>
            </a:endParaRPr>
          </a:p>
        </p:txBody>
      </p:sp>
      <p:sp>
        <p:nvSpPr>
          <p:cNvPr id="38" name="object 39">
            <a:extLst>
              <a:ext uri="{FF2B5EF4-FFF2-40B4-BE49-F238E27FC236}">
                <a16:creationId xmlns:a16="http://schemas.microsoft.com/office/drawing/2014/main" id="{FC6E1B5A-654D-5120-5845-63615084953D}"/>
              </a:ext>
            </a:extLst>
          </p:cNvPr>
          <p:cNvSpPr txBox="1"/>
          <p:nvPr/>
        </p:nvSpPr>
        <p:spPr>
          <a:xfrm>
            <a:off x="5890482" y="3326804"/>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150</a:t>
            </a:r>
            <a:r>
              <a:rPr sz="1333" b="1" spc="17" dirty="0">
                <a:latin typeface="Arial"/>
                <a:cs typeface="Arial"/>
              </a:rPr>
              <a:t>0</a:t>
            </a:r>
            <a:endParaRPr sz="1333" dirty="0">
              <a:latin typeface="Arial"/>
              <a:cs typeface="Arial"/>
            </a:endParaRPr>
          </a:p>
        </p:txBody>
      </p:sp>
      <p:sp>
        <p:nvSpPr>
          <p:cNvPr id="39" name="object 40">
            <a:extLst>
              <a:ext uri="{FF2B5EF4-FFF2-40B4-BE49-F238E27FC236}">
                <a16:creationId xmlns:a16="http://schemas.microsoft.com/office/drawing/2014/main" id="{F24CEE05-8CFF-81B2-55C9-B9F39CE22DFC}"/>
              </a:ext>
            </a:extLst>
          </p:cNvPr>
          <p:cNvSpPr txBox="1"/>
          <p:nvPr/>
        </p:nvSpPr>
        <p:spPr>
          <a:xfrm>
            <a:off x="7977055" y="3273241"/>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150</a:t>
            </a:r>
            <a:r>
              <a:rPr sz="1333" b="1" spc="17" dirty="0">
                <a:latin typeface="Arial"/>
                <a:cs typeface="Arial"/>
              </a:rPr>
              <a:t>0</a:t>
            </a:r>
            <a:endParaRPr sz="1333" dirty="0">
              <a:latin typeface="Arial"/>
              <a:cs typeface="Arial"/>
            </a:endParaRPr>
          </a:p>
        </p:txBody>
      </p:sp>
      <p:sp>
        <p:nvSpPr>
          <p:cNvPr id="40" name="object 41">
            <a:extLst>
              <a:ext uri="{FF2B5EF4-FFF2-40B4-BE49-F238E27FC236}">
                <a16:creationId xmlns:a16="http://schemas.microsoft.com/office/drawing/2014/main" id="{03279408-2C2E-645D-27E5-F2D2FE6386B8}"/>
              </a:ext>
            </a:extLst>
          </p:cNvPr>
          <p:cNvSpPr txBox="1"/>
          <p:nvPr/>
        </p:nvSpPr>
        <p:spPr>
          <a:xfrm>
            <a:off x="10073646" y="3360242"/>
            <a:ext cx="40343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150</a:t>
            </a:r>
            <a:r>
              <a:rPr sz="1333" b="1" spc="17" dirty="0">
                <a:latin typeface="Arial"/>
                <a:cs typeface="Arial"/>
              </a:rPr>
              <a:t>0</a:t>
            </a:r>
            <a:endParaRPr sz="1333" dirty="0">
              <a:latin typeface="Arial"/>
              <a:cs typeface="Arial"/>
            </a:endParaRPr>
          </a:p>
        </p:txBody>
      </p:sp>
      <p:sp>
        <p:nvSpPr>
          <p:cNvPr id="41" name="object 42">
            <a:extLst>
              <a:ext uri="{FF2B5EF4-FFF2-40B4-BE49-F238E27FC236}">
                <a16:creationId xmlns:a16="http://schemas.microsoft.com/office/drawing/2014/main" id="{4BCEC9F5-6454-3017-5B17-47D031BEFF9E}"/>
              </a:ext>
            </a:extLst>
          </p:cNvPr>
          <p:cNvSpPr txBox="1"/>
          <p:nvPr/>
        </p:nvSpPr>
        <p:spPr>
          <a:xfrm>
            <a:off x="5026140" y="2954075"/>
            <a:ext cx="647700" cy="306003"/>
          </a:xfrm>
          <a:prstGeom prst="rect">
            <a:avLst/>
          </a:prstGeom>
        </p:spPr>
        <p:txBody>
          <a:bodyPr vert="horz" wrap="square" lIns="0" tIns="8467" rIns="0" bIns="0" rtlCol="0">
            <a:spAutoFit/>
          </a:bodyPr>
          <a:lstStyle/>
          <a:p>
            <a:pPr marL="8467">
              <a:spcBef>
                <a:spcPts val="67"/>
              </a:spcBef>
            </a:pPr>
            <a:r>
              <a:rPr sz="1933" b="1" spc="20" dirty="0">
                <a:solidFill>
                  <a:srgbClr val="FFFFFF"/>
                </a:solidFill>
                <a:latin typeface="Arial"/>
                <a:cs typeface="Arial"/>
              </a:rPr>
              <a:t>1.304</a:t>
            </a:r>
            <a:endParaRPr sz="1933" dirty="0">
              <a:latin typeface="Arial"/>
              <a:cs typeface="Arial"/>
            </a:endParaRPr>
          </a:p>
        </p:txBody>
      </p:sp>
      <p:grpSp>
        <p:nvGrpSpPr>
          <p:cNvPr id="42" name="object 43">
            <a:extLst>
              <a:ext uri="{FF2B5EF4-FFF2-40B4-BE49-F238E27FC236}">
                <a16:creationId xmlns:a16="http://schemas.microsoft.com/office/drawing/2014/main" id="{53F3C53F-5440-5338-B431-ADE786498E42}"/>
              </a:ext>
            </a:extLst>
          </p:cNvPr>
          <p:cNvGrpSpPr/>
          <p:nvPr/>
        </p:nvGrpSpPr>
        <p:grpSpPr>
          <a:xfrm>
            <a:off x="10798942" y="2084870"/>
            <a:ext cx="1145117" cy="206163"/>
            <a:chOff x="16400729" y="2969724"/>
            <a:chExt cx="1717675" cy="309245"/>
          </a:xfrm>
        </p:grpSpPr>
        <p:sp>
          <p:nvSpPr>
            <p:cNvPr id="43" name="object 44">
              <a:extLst>
                <a:ext uri="{FF2B5EF4-FFF2-40B4-BE49-F238E27FC236}">
                  <a16:creationId xmlns:a16="http://schemas.microsoft.com/office/drawing/2014/main" id="{B90198B5-1AF3-26EB-08FA-50EC12F72AE9}"/>
                </a:ext>
              </a:extLst>
            </p:cNvPr>
            <p:cNvSpPr/>
            <p:nvPr/>
          </p:nvSpPr>
          <p:spPr>
            <a:xfrm>
              <a:off x="16400729" y="2969724"/>
              <a:ext cx="1717675" cy="309245"/>
            </a:xfrm>
            <a:custGeom>
              <a:avLst/>
              <a:gdLst/>
              <a:ahLst/>
              <a:cxnLst/>
              <a:rect l="l" t="t" r="r" b="b"/>
              <a:pathLst>
                <a:path w="1717675" h="309245">
                  <a:moveTo>
                    <a:pt x="1562598" y="309085"/>
                  </a:moveTo>
                  <a:lnTo>
                    <a:pt x="154541" y="309085"/>
                  </a:lnTo>
                  <a:lnTo>
                    <a:pt x="139318" y="308349"/>
                  </a:lnTo>
                  <a:lnTo>
                    <a:pt x="95398" y="297321"/>
                  </a:lnTo>
                  <a:lnTo>
                    <a:pt x="56547" y="274065"/>
                  </a:lnTo>
                  <a:lnTo>
                    <a:pt x="26017" y="240417"/>
                  </a:lnTo>
                  <a:lnTo>
                    <a:pt x="6614" y="199336"/>
                  </a:lnTo>
                  <a:lnTo>
                    <a:pt x="0" y="154539"/>
                  </a:lnTo>
                  <a:lnTo>
                    <a:pt x="734" y="139318"/>
                  </a:lnTo>
                  <a:lnTo>
                    <a:pt x="11761" y="95401"/>
                  </a:lnTo>
                  <a:lnTo>
                    <a:pt x="35016" y="56548"/>
                  </a:lnTo>
                  <a:lnTo>
                    <a:pt x="68665" y="26020"/>
                  </a:lnTo>
                  <a:lnTo>
                    <a:pt x="109746" y="6616"/>
                  </a:lnTo>
                  <a:lnTo>
                    <a:pt x="154541" y="0"/>
                  </a:lnTo>
                  <a:lnTo>
                    <a:pt x="1562598" y="0"/>
                  </a:lnTo>
                  <a:lnTo>
                    <a:pt x="1607389" y="6616"/>
                  </a:lnTo>
                  <a:lnTo>
                    <a:pt x="1648470" y="26020"/>
                  </a:lnTo>
                  <a:lnTo>
                    <a:pt x="1682119" y="56548"/>
                  </a:lnTo>
                  <a:lnTo>
                    <a:pt x="1705373" y="95401"/>
                  </a:lnTo>
                  <a:lnTo>
                    <a:pt x="1716402" y="139318"/>
                  </a:lnTo>
                  <a:lnTo>
                    <a:pt x="1717138" y="154542"/>
                  </a:lnTo>
                  <a:lnTo>
                    <a:pt x="1716402" y="169766"/>
                  </a:lnTo>
                  <a:lnTo>
                    <a:pt x="1705372" y="213682"/>
                  </a:lnTo>
                  <a:lnTo>
                    <a:pt x="1682117" y="252535"/>
                  </a:lnTo>
                  <a:lnTo>
                    <a:pt x="1648469" y="283063"/>
                  </a:lnTo>
                  <a:lnTo>
                    <a:pt x="1607389" y="302467"/>
                  </a:lnTo>
                  <a:lnTo>
                    <a:pt x="1562598" y="309085"/>
                  </a:lnTo>
                  <a:close/>
                </a:path>
              </a:pathLst>
            </a:custGeom>
            <a:solidFill>
              <a:srgbClr val="D9D9D9"/>
            </a:solidFill>
          </p:spPr>
          <p:txBody>
            <a:bodyPr wrap="square" lIns="0" tIns="0" rIns="0" bIns="0" rtlCol="0"/>
            <a:lstStyle/>
            <a:p>
              <a:endParaRPr sz="1200"/>
            </a:p>
          </p:txBody>
        </p:sp>
        <p:sp>
          <p:nvSpPr>
            <p:cNvPr id="44" name="object 45">
              <a:extLst>
                <a:ext uri="{FF2B5EF4-FFF2-40B4-BE49-F238E27FC236}">
                  <a16:creationId xmlns:a16="http://schemas.microsoft.com/office/drawing/2014/main" id="{86A056DC-F081-9995-4854-BA7F1A8F44D7}"/>
                </a:ext>
              </a:extLst>
            </p:cNvPr>
            <p:cNvSpPr/>
            <p:nvPr/>
          </p:nvSpPr>
          <p:spPr>
            <a:xfrm>
              <a:off x="16400729" y="2969724"/>
              <a:ext cx="1717675" cy="309245"/>
            </a:xfrm>
            <a:custGeom>
              <a:avLst/>
              <a:gdLst/>
              <a:ahLst/>
              <a:cxnLst/>
              <a:rect l="l" t="t" r="r" b="b"/>
              <a:pathLst>
                <a:path w="1717675" h="309245">
                  <a:moveTo>
                    <a:pt x="1562598" y="309085"/>
                  </a:moveTo>
                  <a:lnTo>
                    <a:pt x="154541" y="309085"/>
                  </a:lnTo>
                  <a:lnTo>
                    <a:pt x="139318" y="308349"/>
                  </a:lnTo>
                  <a:lnTo>
                    <a:pt x="95398" y="297321"/>
                  </a:lnTo>
                  <a:lnTo>
                    <a:pt x="56547" y="274065"/>
                  </a:lnTo>
                  <a:lnTo>
                    <a:pt x="26017" y="240417"/>
                  </a:lnTo>
                  <a:lnTo>
                    <a:pt x="6614" y="199336"/>
                  </a:lnTo>
                  <a:lnTo>
                    <a:pt x="0" y="154539"/>
                  </a:lnTo>
                  <a:lnTo>
                    <a:pt x="734" y="139318"/>
                  </a:lnTo>
                  <a:lnTo>
                    <a:pt x="11761" y="95401"/>
                  </a:lnTo>
                  <a:lnTo>
                    <a:pt x="35016" y="56548"/>
                  </a:lnTo>
                  <a:lnTo>
                    <a:pt x="68665" y="26020"/>
                  </a:lnTo>
                  <a:lnTo>
                    <a:pt x="109746" y="6616"/>
                  </a:lnTo>
                  <a:lnTo>
                    <a:pt x="154541" y="0"/>
                  </a:lnTo>
                  <a:lnTo>
                    <a:pt x="1562598" y="0"/>
                  </a:lnTo>
                  <a:lnTo>
                    <a:pt x="1607389" y="6616"/>
                  </a:lnTo>
                  <a:lnTo>
                    <a:pt x="1648470" y="26020"/>
                  </a:lnTo>
                  <a:lnTo>
                    <a:pt x="1682119" y="56548"/>
                  </a:lnTo>
                  <a:lnTo>
                    <a:pt x="1705373" y="95401"/>
                  </a:lnTo>
                  <a:lnTo>
                    <a:pt x="1716402" y="139318"/>
                  </a:lnTo>
                  <a:lnTo>
                    <a:pt x="1717138" y="154542"/>
                  </a:lnTo>
                  <a:lnTo>
                    <a:pt x="1716402" y="169766"/>
                  </a:lnTo>
                  <a:lnTo>
                    <a:pt x="1705372" y="213682"/>
                  </a:lnTo>
                  <a:lnTo>
                    <a:pt x="1682117" y="252535"/>
                  </a:lnTo>
                  <a:lnTo>
                    <a:pt x="1648469" y="283063"/>
                  </a:lnTo>
                  <a:lnTo>
                    <a:pt x="1607389" y="302467"/>
                  </a:lnTo>
                  <a:lnTo>
                    <a:pt x="1562598" y="309085"/>
                  </a:lnTo>
                  <a:close/>
                </a:path>
              </a:pathLst>
            </a:custGeom>
            <a:solidFill>
              <a:srgbClr val="004AAC"/>
            </a:solidFill>
          </p:spPr>
          <p:txBody>
            <a:bodyPr wrap="square" lIns="0" tIns="0" rIns="0" bIns="0" rtlCol="0"/>
            <a:lstStyle/>
            <a:p>
              <a:endParaRPr sz="1200"/>
            </a:p>
          </p:txBody>
        </p:sp>
      </p:grpSp>
      <p:sp>
        <p:nvSpPr>
          <p:cNvPr id="45" name="object 46">
            <a:extLst>
              <a:ext uri="{FF2B5EF4-FFF2-40B4-BE49-F238E27FC236}">
                <a16:creationId xmlns:a16="http://schemas.microsoft.com/office/drawing/2014/main" id="{57D6F111-5749-6FF7-8D74-FAB383EAFE4F}"/>
              </a:ext>
            </a:extLst>
          </p:cNvPr>
          <p:cNvSpPr txBox="1"/>
          <p:nvPr/>
        </p:nvSpPr>
        <p:spPr>
          <a:xfrm>
            <a:off x="10429344" y="872287"/>
            <a:ext cx="1768944" cy="550749"/>
          </a:xfrm>
          <a:prstGeom prst="rect">
            <a:avLst/>
          </a:prstGeom>
        </p:spPr>
        <p:txBody>
          <a:bodyPr vert="horz" wrap="square" lIns="0" tIns="8467" rIns="0" bIns="0" rtlCol="0">
            <a:spAutoFit/>
          </a:bodyPr>
          <a:lstStyle/>
          <a:p>
            <a:pPr marL="278144" marR="3387" indent="-270100">
              <a:lnSpc>
                <a:spcPct val="114999"/>
              </a:lnSpc>
              <a:spcBef>
                <a:spcPts val="67"/>
              </a:spcBef>
            </a:pPr>
            <a:r>
              <a:rPr sz="1600" b="1" spc="157" dirty="0">
                <a:latin typeface="Arial"/>
                <a:cs typeface="Arial"/>
              </a:rPr>
              <a:t>Meta</a:t>
            </a:r>
            <a:r>
              <a:rPr sz="1600" b="1" spc="-76" dirty="0">
                <a:latin typeface="Arial"/>
                <a:cs typeface="Arial"/>
              </a:rPr>
              <a:t> </a:t>
            </a:r>
            <a:r>
              <a:rPr sz="1600" b="1" spc="90" dirty="0">
                <a:latin typeface="Arial"/>
                <a:cs typeface="Arial"/>
              </a:rPr>
              <a:t>cuatrienio </a:t>
            </a:r>
            <a:r>
              <a:rPr sz="1600" b="1" spc="-453" dirty="0">
                <a:latin typeface="Arial"/>
                <a:cs typeface="Arial"/>
              </a:rPr>
              <a:t> </a:t>
            </a:r>
            <a:r>
              <a:rPr sz="1600" b="1" spc="60" dirty="0" err="1">
                <a:latin typeface="Arial"/>
                <a:cs typeface="Arial"/>
              </a:rPr>
              <a:t>Avance</a:t>
            </a:r>
            <a:r>
              <a:rPr sz="1600" b="1" spc="-43" dirty="0">
                <a:latin typeface="Arial"/>
                <a:cs typeface="Arial"/>
              </a:rPr>
              <a:t> </a:t>
            </a:r>
            <a:r>
              <a:rPr sz="1600" b="1" spc="60" dirty="0">
                <a:latin typeface="Arial"/>
                <a:cs typeface="Arial"/>
              </a:rPr>
              <a:t>(%)</a:t>
            </a:r>
            <a:endParaRPr lang="es-ES" sz="1600" b="1" dirty="0">
              <a:latin typeface="Arial"/>
              <a:cs typeface="Arial"/>
            </a:endParaRPr>
          </a:p>
        </p:txBody>
      </p:sp>
      <p:grpSp>
        <p:nvGrpSpPr>
          <p:cNvPr id="46" name="object 47">
            <a:extLst>
              <a:ext uri="{FF2B5EF4-FFF2-40B4-BE49-F238E27FC236}">
                <a16:creationId xmlns:a16="http://schemas.microsoft.com/office/drawing/2014/main" id="{CD0482F2-4ADB-AD78-D1A0-1360FC9095C5}"/>
              </a:ext>
            </a:extLst>
          </p:cNvPr>
          <p:cNvGrpSpPr/>
          <p:nvPr/>
        </p:nvGrpSpPr>
        <p:grpSpPr>
          <a:xfrm>
            <a:off x="10869652" y="3296249"/>
            <a:ext cx="1145117" cy="206163"/>
            <a:chOff x="16474774" y="5223099"/>
            <a:chExt cx="1717675" cy="309245"/>
          </a:xfrm>
        </p:grpSpPr>
        <p:sp>
          <p:nvSpPr>
            <p:cNvPr id="47" name="object 48">
              <a:extLst>
                <a:ext uri="{FF2B5EF4-FFF2-40B4-BE49-F238E27FC236}">
                  <a16:creationId xmlns:a16="http://schemas.microsoft.com/office/drawing/2014/main" id="{7B8BAE47-7D2B-B8C8-1005-D00805734550}"/>
                </a:ext>
              </a:extLst>
            </p:cNvPr>
            <p:cNvSpPr/>
            <p:nvPr/>
          </p:nvSpPr>
          <p:spPr>
            <a:xfrm>
              <a:off x="16474775" y="5223099"/>
              <a:ext cx="1717675" cy="309245"/>
            </a:xfrm>
            <a:custGeom>
              <a:avLst/>
              <a:gdLst/>
              <a:ahLst/>
              <a:cxnLst/>
              <a:rect l="l" t="t" r="r" b="b"/>
              <a:pathLst>
                <a:path w="1717675" h="309245">
                  <a:moveTo>
                    <a:pt x="1562597" y="309084"/>
                  </a:moveTo>
                  <a:lnTo>
                    <a:pt x="154541" y="309084"/>
                  </a:lnTo>
                  <a:lnTo>
                    <a:pt x="139317" y="308349"/>
                  </a:lnTo>
                  <a:lnTo>
                    <a:pt x="95399" y="297320"/>
                  </a:lnTo>
                  <a:lnTo>
                    <a:pt x="56546" y="274064"/>
                  </a:lnTo>
                  <a:lnTo>
                    <a:pt x="26018" y="240417"/>
                  </a:lnTo>
                  <a:lnTo>
                    <a:pt x="6614" y="199336"/>
                  </a:lnTo>
                  <a:lnTo>
                    <a:pt x="0" y="154525"/>
                  </a:lnTo>
                  <a:lnTo>
                    <a:pt x="733" y="139317"/>
                  </a:lnTo>
                  <a:lnTo>
                    <a:pt x="11761" y="95400"/>
                  </a:lnTo>
                  <a:lnTo>
                    <a:pt x="35016" y="56547"/>
                  </a:lnTo>
                  <a:lnTo>
                    <a:pt x="68663" y="26019"/>
                  </a:lnTo>
                  <a:lnTo>
                    <a:pt x="109745" y="6616"/>
                  </a:lnTo>
                  <a:lnTo>
                    <a:pt x="154536" y="0"/>
                  </a:lnTo>
                  <a:lnTo>
                    <a:pt x="1562602" y="0"/>
                  </a:lnTo>
                  <a:lnTo>
                    <a:pt x="1607388" y="6616"/>
                  </a:lnTo>
                  <a:lnTo>
                    <a:pt x="1648468" y="26020"/>
                  </a:lnTo>
                  <a:lnTo>
                    <a:pt x="1682115" y="56548"/>
                  </a:lnTo>
                  <a:lnTo>
                    <a:pt x="1705371" y="95400"/>
                  </a:lnTo>
                  <a:lnTo>
                    <a:pt x="1716401" y="139317"/>
                  </a:lnTo>
                  <a:lnTo>
                    <a:pt x="1717136" y="154525"/>
                  </a:lnTo>
                  <a:lnTo>
                    <a:pt x="1716401" y="169765"/>
                  </a:lnTo>
                  <a:lnTo>
                    <a:pt x="1705371" y="213682"/>
                  </a:lnTo>
                  <a:lnTo>
                    <a:pt x="1682115" y="252535"/>
                  </a:lnTo>
                  <a:lnTo>
                    <a:pt x="1648468" y="283063"/>
                  </a:lnTo>
                  <a:lnTo>
                    <a:pt x="1607388" y="302467"/>
                  </a:lnTo>
                  <a:lnTo>
                    <a:pt x="1562597" y="309084"/>
                  </a:lnTo>
                  <a:close/>
                </a:path>
              </a:pathLst>
            </a:custGeom>
            <a:solidFill>
              <a:srgbClr val="D9D9D9"/>
            </a:solidFill>
          </p:spPr>
          <p:txBody>
            <a:bodyPr wrap="square" lIns="0" tIns="0" rIns="0" bIns="0" rtlCol="0"/>
            <a:lstStyle/>
            <a:p>
              <a:endParaRPr sz="1200"/>
            </a:p>
          </p:txBody>
        </p:sp>
        <p:sp>
          <p:nvSpPr>
            <p:cNvPr id="48" name="object 49">
              <a:extLst>
                <a:ext uri="{FF2B5EF4-FFF2-40B4-BE49-F238E27FC236}">
                  <a16:creationId xmlns:a16="http://schemas.microsoft.com/office/drawing/2014/main" id="{6BB2BC0A-9AB1-B5CB-BEA4-10F1B9CEAF10}"/>
                </a:ext>
              </a:extLst>
            </p:cNvPr>
            <p:cNvSpPr/>
            <p:nvPr/>
          </p:nvSpPr>
          <p:spPr>
            <a:xfrm>
              <a:off x="16474774" y="5223099"/>
              <a:ext cx="1145540" cy="309245"/>
            </a:xfrm>
            <a:custGeom>
              <a:avLst/>
              <a:gdLst/>
              <a:ahLst/>
              <a:cxnLst/>
              <a:rect l="l" t="t" r="r" b="b"/>
              <a:pathLst>
                <a:path w="1145540" h="309245">
                  <a:moveTo>
                    <a:pt x="990789" y="309084"/>
                  </a:moveTo>
                  <a:lnTo>
                    <a:pt x="154542" y="309084"/>
                  </a:lnTo>
                  <a:lnTo>
                    <a:pt x="139318" y="308349"/>
                  </a:lnTo>
                  <a:lnTo>
                    <a:pt x="95400" y="297320"/>
                  </a:lnTo>
                  <a:lnTo>
                    <a:pt x="56547" y="274064"/>
                  </a:lnTo>
                  <a:lnTo>
                    <a:pt x="26018" y="240417"/>
                  </a:lnTo>
                  <a:lnTo>
                    <a:pt x="6615" y="199336"/>
                  </a:lnTo>
                  <a:lnTo>
                    <a:pt x="0" y="154542"/>
                  </a:lnTo>
                  <a:lnTo>
                    <a:pt x="734" y="139317"/>
                  </a:lnTo>
                  <a:lnTo>
                    <a:pt x="11761" y="95400"/>
                  </a:lnTo>
                  <a:lnTo>
                    <a:pt x="35017" y="56547"/>
                  </a:lnTo>
                  <a:lnTo>
                    <a:pt x="68664" y="26019"/>
                  </a:lnTo>
                  <a:lnTo>
                    <a:pt x="109746" y="6616"/>
                  </a:lnTo>
                  <a:lnTo>
                    <a:pt x="154537" y="0"/>
                  </a:lnTo>
                  <a:lnTo>
                    <a:pt x="990794" y="0"/>
                  </a:lnTo>
                  <a:lnTo>
                    <a:pt x="1035582" y="6616"/>
                  </a:lnTo>
                  <a:lnTo>
                    <a:pt x="1076663" y="26020"/>
                  </a:lnTo>
                  <a:lnTo>
                    <a:pt x="1110311" y="56548"/>
                  </a:lnTo>
                  <a:lnTo>
                    <a:pt x="1133567" y="95400"/>
                  </a:lnTo>
                  <a:lnTo>
                    <a:pt x="1144596" y="139317"/>
                  </a:lnTo>
                  <a:lnTo>
                    <a:pt x="1145332" y="154542"/>
                  </a:lnTo>
                  <a:lnTo>
                    <a:pt x="1144596" y="169765"/>
                  </a:lnTo>
                  <a:lnTo>
                    <a:pt x="1133567" y="213682"/>
                  </a:lnTo>
                  <a:lnTo>
                    <a:pt x="1110311" y="252535"/>
                  </a:lnTo>
                  <a:lnTo>
                    <a:pt x="1076663" y="283063"/>
                  </a:lnTo>
                  <a:lnTo>
                    <a:pt x="1035581" y="302467"/>
                  </a:lnTo>
                  <a:lnTo>
                    <a:pt x="990789" y="309084"/>
                  </a:lnTo>
                  <a:close/>
                </a:path>
              </a:pathLst>
            </a:custGeom>
            <a:solidFill>
              <a:srgbClr val="004AAC"/>
            </a:solidFill>
          </p:spPr>
          <p:txBody>
            <a:bodyPr wrap="square" lIns="0" tIns="0" rIns="0" bIns="0" rtlCol="0"/>
            <a:lstStyle/>
            <a:p>
              <a:endParaRPr sz="1200"/>
            </a:p>
          </p:txBody>
        </p:sp>
      </p:grpSp>
      <p:sp>
        <p:nvSpPr>
          <p:cNvPr id="49" name="object 50">
            <a:extLst>
              <a:ext uri="{FF2B5EF4-FFF2-40B4-BE49-F238E27FC236}">
                <a16:creationId xmlns:a16="http://schemas.microsoft.com/office/drawing/2014/main" id="{4D70E9C5-F809-428F-D1E8-4EF13101F8EF}"/>
              </a:ext>
            </a:extLst>
          </p:cNvPr>
          <p:cNvSpPr txBox="1"/>
          <p:nvPr/>
        </p:nvSpPr>
        <p:spPr>
          <a:xfrm>
            <a:off x="10888520" y="2681495"/>
            <a:ext cx="1037167" cy="530809"/>
          </a:xfrm>
          <a:prstGeom prst="rect">
            <a:avLst/>
          </a:prstGeom>
        </p:spPr>
        <p:txBody>
          <a:bodyPr vert="horz" wrap="square" lIns="0" tIns="8467" rIns="0" bIns="0" rtlCol="0">
            <a:spAutoFit/>
          </a:bodyPr>
          <a:lstStyle/>
          <a:p>
            <a:pPr marL="128276" marR="3387" indent="-120233">
              <a:lnSpc>
                <a:spcPct val="114999"/>
              </a:lnSpc>
              <a:spcBef>
                <a:spcPts val="67"/>
              </a:spcBef>
            </a:pPr>
            <a:r>
              <a:rPr sz="1500" spc="-107" dirty="0">
                <a:latin typeface="Lucida Sans Unicode"/>
                <a:cs typeface="Lucida Sans Unicode"/>
              </a:rPr>
              <a:t>1</a:t>
            </a:r>
            <a:r>
              <a:rPr sz="1500" spc="-87" dirty="0">
                <a:latin typeface="Lucida Sans Unicode"/>
                <a:cs typeface="Lucida Sans Unicode"/>
              </a:rPr>
              <a:t>.</a:t>
            </a:r>
            <a:r>
              <a:rPr sz="1500" spc="-107" dirty="0">
                <a:latin typeface="Lucida Sans Unicode"/>
                <a:cs typeface="Lucida Sans Unicode"/>
              </a:rPr>
              <a:t>50</a:t>
            </a:r>
            <a:r>
              <a:rPr sz="1500" spc="-103" dirty="0">
                <a:latin typeface="Lucida Sans Unicode"/>
                <a:cs typeface="Lucida Sans Unicode"/>
              </a:rPr>
              <a:t>0</a:t>
            </a:r>
            <a:r>
              <a:rPr sz="1500" spc="-97" dirty="0">
                <a:latin typeface="Lucida Sans Unicode"/>
                <a:cs typeface="Lucida Sans Unicode"/>
              </a:rPr>
              <a:t> </a:t>
            </a:r>
            <a:r>
              <a:rPr sz="1500" spc="53" dirty="0">
                <a:latin typeface="Lucida Sans Unicode"/>
                <a:cs typeface="Lucida Sans Unicode"/>
              </a:rPr>
              <a:t>U</a:t>
            </a:r>
            <a:r>
              <a:rPr sz="1500" spc="13" dirty="0">
                <a:latin typeface="Lucida Sans Unicode"/>
                <a:cs typeface="Lucida Sans Unicode"/>
              </a:rPr>
              <a:t>S</a:t>
            </a:r>
            <a:r>
              <a:rPr sz="1500" spc="-23" dirty="0">
                <a:latin typeface="Lucida Sans Unicode"/>
                <a:cs typeface="Lucida Sans Unicode"/>
              </a:rPr>
              <a:t>D  </a:t>
            </a:r>
            <a:r>
              <a:rPr sz="1500" spc="-37" dirty="0" err="1">
                <a:latin typeface="Lucida Sans Unicode"/>
                <a:cs typeface="Lucida Sans Unicode"/>
              </a:rPr>
              <a:t>millones</a:t>
            </a:r>
            <a:endParaRPr lang="es-CO" sz="1500" spc="-37" dirty="0">
              <a:latin typeface="Lucida Sans Unicode"/>
              <a:cs typeface="Lucida Sans Unicode"/>
            </a:endParaRPr>
          </a:p>
        </p:txBody>
      </p:sp>
      <p:sp>
        <p:nvSpPr>
          <p:cNvPr id="50" name="object 51">
            <a:extLst>
              <a:ext uri="{FF2B5EF4-FFF2-40B4-BE49-F238E27FC236}">
                <a16:creationId xmlns:a16="http://schemas.microsoft.com/office/drawing/2014/main" id="{27A0007A-7435-539B-478D-292E3D2C65C3}"/>
              </a:ext>
            </a:extLst>
          </p:cNvPr>
          <p:cNvSpPr txBox="1"/>
          <p:nvPr/>
        </p:nvSpPr>
        <p:spPr>
          <a:xfrm>
            <a:off x="361514" y="3967517"/>
            <a:ext cx="2079413" cy="442002"/>
          </a:xfrm>
          <a:prstGeom prst="rect">
            <a:avLst/>
          </a:prstGeom>
        </p:spPr>
        <p:txBody>
          <a:bodyPr vert="horz" wrap="square" lIns="0" tIns="11007" rIns="0" bIns="0" rtlCol="0">
            <a:spAutoFit/>
          </a:bodyPr>
          <a:lstStyle/>
          <a:p>
            <a:pPr marL="8467" algn="ctr">
              <a:spcBef>
                <a:spcPts val="87"/>
              </a:spcBef>
            </a:pPr>
            <a:r>
              <a:rPr sz="1400" spc="-7" dirty="0">
                <a:latin typeface="Lucida Sans Unicode"/>
                <a:cs typeface="Lucida Sans Unicode"/>
              </a:rPr>
              <a:t>Producción</a:t>
            </a:r>
            <a:r>
              <a:rPr sz="1400" spc="-110" dirty="0">
                <a:latin typeface="Lucida Sans Unicode"/>
                <a:cs typeface="Lucida Sans Unicode"/>
              </a:rPr>
              <a:t> </a:t>
            </a:r>
            <a:r>
              <a:rPr sz="1400" dirty="0">
                <a:latin typeface="Lucida Sans Unicode"/>
                <a:cs typeface="Lucida Sans Unicode"/>
              </a:rPr>
              <a:t>de</a:t>
            </a:r>
            <a:r>
              <a:rPr sz="1400" spc="-110" dirty="0">
                <a:latin typeface="Lucida Sans Unicode"/>
                <a:cs typeface="Lucida Sans Unicode"/>
              </a:rPr>
              <a:t> </a:t>
            </a:r>
            <a:r>
              <a:rPr sz="1400" spc="-7" dirty="0">
                <a:latin typeface="Lucida Sans Unicode"/>
                <a:cs typeface="Lucida Sans Unicode"/>
              </a:rPr>
              <a:t>carbon</a:t>
            </a:r>
            <a:r>
              <a:rPr lang="es-ES" sz="1400" spc="-7" dirty="0">
                <a:latin typeface="Lucida Sans Unicode"/>
                <a:cs typeface="Lucida Sans Unicode"/>
              </a:rPr>
              <a:t> </a:t>
            </a:r>
            <a:r>
              <a:rPr lang="es-CO" sz="1400" spc="3" dirty="0">
                <a:latin typeface="Lucida Sans Unicode"/>
                <a:cs typeface="Lucida Sans Unicode"/>
              </a:rPr>
              <a:t>(DME)</a:t>
            </a:r>
            <a:endParaRPr lang="es-CO" sz="1400" dirty="0">
              <a:latin typeface="Lucida Sans Unicode"/>
              <a:cs typeface="Lucida Sans Unicode"/>
            </a:endParaRPr>
          </a:p>
        </p:txBody>
      </p:sp>
      <p:grpSp>
        <p:nvGrpSpPr>
          <p:cNvPr id="52" name="object 53">
            <a:extLst>
              <a:ext uri="{FF2B5EF4-FFF2-40B4-BE49-F238E27FC236}">
                <a16:creationId xmlns:a16="http://schemas.microsoft.com/office/drawing/2014/main" id="{9C3C6C3C-DFB2-38E0-DB43-B02DD57518E9}"/>
              </a:ext>
            </a:extLst>
          </p:cNvPr>
          <p:cNvGrpSpPr/>
          <p:nvPr/>
        </p:nvGrpSpPr>
        <p:grpSpPr>
          <a:xfrm>
            <a:off x="2460481" y="4043666"/>
            <a:ext cx="1688253" cy="303953"/>
            <a:chOff x="4062454" y="6508208"/>
            <a:chExt cx="2532380" cy="455930"/>
          </a:xfrm>
        </p:grpSpPr>
        <p:sp>
          <p:nvSpPr>
            <p:cNvPr id="53" name="object 54">
              <a:extLst>
                <a:ext uri="{FF2B5EF4-FFF2-40B4-BE49-F238E27FC236}">
                  <a16:creationId xmlns:a16="http://schemas.microsoft.com/office/drawing/2014/main" id="{9345C195-C19C-05F0-4281-FDB397B95754}"/>
                </a:ext>
              </a:extLst>
            </p:cNvPr>
            <p:cNvSpPr/>
            <p:nvPr/>
          </p:nvSpPr>
          <p:spPr>
            <a:xfrm>
              <a:off x="4062454" y="6508208"/>
              <a:ext cx="2532380" cy="455930"/>
            </a:xfrm>
            <a:custGeom>
              <a:avLst/>
              <a:gdLst/>
              <a:ahLst/>
              <a:cxnLst/>
              <a:rect l="l" t="t" r="r" b="b"/>
              <a:pathLst>
                <a:path w="2532379" h="455929">
                  <a:moveTo>
                    <a:pt x="2304294" y="455789"/>
                  </a:moveTo>
                  <a:lnTo>
                    <a:pt x="227869" y="455789"/>
                  </a:lnTo>
                  <a:lnTo>
                    <a:pt x="216698" y="455516"/>
                  </a:lnTo>
                  <a:lnTo>
                    <a:pt x="172506" y="448957"/>
                  </a:lnTo>
                  <a:lnTo>
                    <a:pt x="130443" y="433903"/>
                  </a:lnTo>
                  <a:lnTo>
                    <a:pt x="92125" y="410934"/>
                  </a:lnTo>
                  <a:lnTo>
                    <a:pt x="59025" y="380930"/>
                  </a:lnTo>
                  <a:lnTo>
                    <a:pt x="32413" y="345044"/>
                  </a:lnTo>
                  <a:lnTo>
                    <a:pt x="13315" y="304656"/>
                  </a:lnTo>
                  <a:lnTo>
                    <a:pt x="2462" y="261319"/>
                  </a:lnTo>
                  <a:lnTo>
                    <a:pt x="0" y="227890"/>
                  </a:lnTo>
                  <a:lnTo>
                    <a:pt x="273" y="216698"/>
                  </a:lnTo>
                  <a:lnTo>
                    <a:pt x="6830" y="172506"/>
                  </a:lnTo>
                  <a:lnTo>
                    <a:pt x="21884" y="130443"/>
                  </a:lnTo>
                  <a:lnTo>
                    <a:pt x="44854" y="92125"/>
                  </a:lnTo>
                  <a:lnTo>
                    <a:pt x="74858" y="59025"/>
                  </a:lnTo>
                  <a:lnTo>
                    <a:pt x="110743" y="32414"/>
                  </a:lnTo>
                  <a:lnTo>
                    <a:pt x="151131" y="13315"/>
                  </a:lnTo>
                  <a:lnTo>
                    <a:pt x="194468" y="2463"/>
                  </a:lnTo>
                  <a:lnTo>
                    <a:pt x="2304269" y="0"/>
                  </a:lnTo>
                  <a:lnTo>
                    <a:pt x="2315464" y="273"/>
                  </a:lnTo>
                  <a:lnTo>
                    <a:pt x="2359655" y="6831"/>
                  </a:lnTo>
                  <a:lnTo>
                    <a:pt x="2401718" y="21884"/>
                  </a:lnTo>
                  <a:lnTo>
                    <a:pt x="2440036" y="44854"/>
                  </a:lnTo>
                  <a:lnTo>
                    <a:pt x="2473137" y="74858"/>
                  </a:lnTo>
                  <a:lnTo>
                    <a:pt x="2499748" y="110743"/>
                  </a:lnTo>
                  <a:lnTo>
                    <a:pt x="2518846" y="151130"/>
                  </a:lnTo>
                  <a:lnTo>
                    <a:pt x="2529699" y="194468"/>
                  </a:lnTo>
                  <a:lnTo>
                    <a:pt x="2532163" y="227896"/>
                  </a:lnTo>
                  <a:lnTo>
                    <a:pt x="2531889" y="239090"/>
                  </a:lnTo>
                  <a:lnTo>
                    <a:pt x="2525331" y="283280"/>
                  </a:lnTo>
                  <a:lnTo>
                    <a:pt x="2510277" y="325344"/>
                  </a:lnTo>
                  <a:lnTo>
                    <a:pt x="2487308" y="363662"/>
                  </a:lnTo>
                  <a:lnTo>
                    <a:pt x="2457304" y="396763"/>
                  </a:lnTo>
                  <a:lnTo>
                    <a:pt x="2421418" y="423374"/>
                  </a:lnTo>
                  <a:lnTo>
                    <a:pt x="2381031" y="442472"/>
                  </a:lnTo>
                  <a:lnTo>
                    <a:pt x="2337694" y="453326"/>
                  </a:lnTo>
                  <a:lnTo>
                    <a:pt x="2304294" y="455789"/>
                  </a:lnTo>
                  <a:close/>
                </a:path>
              </a:pathLst>
            </a:custGeom>
            <a:solidFill>
              <a:srgbClr val="494E56"/>
            </a:solidFill>
          </p:spPr>
          <p:txBody>
            <a:bodyPr wrap="square" lIns="0" tIns="0" rIns="0" bIns="0" rtlCol="0"/>
            <a:lstStyle/>
            <a:p>
              <a:endParaRPr sz="1200"/>
            </a:p>
          </p:txBody>
        </p:sp>
        <p:sp>
          <p:nvSpPr>
            <p:cNvPr id="54" name="object 55">
              <a:extLst>
                <a:ext uri="{FF2B5EF4-FFF2-40B4-BE49-F238E27FC236}">
                  <a16:creationId xmlns:a16="http://schemas.microsoft.com/office/drawing/2014/main" id="{C42D2EBF-9B2B-F77C-A096-4CA7AC0B2BD8}"/>
                </a:ext>
              </a:extLst>
            </p:cNvPr>
            <p:cNvSpPr/>
            <p:nvPr/>
          </p:nvSpPr>
          <p:spPr>
            <a:xfrm>
              <a:off x="4062454" y="6508208"/>
              <a:ext cx="2393315" cy="455930"/>
            </a:xfrm>
            <a:custGeom>
              <a:avLst/>
              <a:gdLst/>
              <a:ahLst/>
              <a:cxnLst/>
              <a:rect l="l" t="t" r="r" b="b"/>
              <a:pathLst>
                <a:path w="2393315" h="455929">
                  <a:moveTo>
                    <a:pt x="2165025" y="455789"/>
                  </a:moveTo>
                  <a:lnTo>
                    <a:pt x="227869" y="455789"/>
                  </a:lnTo>
                  <a:lnTo>
                    <a:pt x="216698" y="455516"/>
                  </a:lnTo>
                  <a:lnTo>
                    <a:pt x="172506" y="448957"/>
                  </a:lnTo>
                  <a:lnTo>
                    <a:pt x="130443" y="433903"/>
                  </a:lnTo>
                  <a:lnTo>
                    <a:pt x="92125" y="410934"/>
                  </a:lnTo>
                  <a:lnTo>
                    <a:pt x="59025" y="380930"/>
                  </a:lnTo>
                  <a:lnTo>
                    <a:pt x="32413" y="345044"/>
                  </a:lnTo>
                  <a:lnTo>
                    <a:pt x="13315" y="304656"/>
                  </a:lnTo>
                  <a:lnTo>
                    <a:pt x="2462" y="261319"/>
                  </a:lnTo>
                  <a:lnTo>
                    <a:pt x="0" y="227896"/>
                  </a:lnTo>
                  <a:lnTo>
                    <a:pt x="273" y="216698"/>
                  </a:lnTo>
                  <a:lnTo>
                    <a:pt x="6830" y="172506"/>
                  </a:lnTo>
                  <a:lnTo>
                    <a:pt x="21884" y="130443"/>
                  </a:lnTo>
                  <a:lnTo>
                    <a:pt x="44854" y="92125"/>
                  </a:lnTo>
                  <a:lnTo>
                    <a:pt x="74858" y="59025"/>
                  </a:lnTo>
                  <a:lnTo>
                    <a:pt x="110743" y="32414"/>
                  </a:lnTo>
                  <a:lnTo>
                    <a:pt x="151131" y="13315"/>
                  </a:lnTo>
                  <a:lnTo>
                    <a:pt x="194468" y="2463"/>
                  </a:lnTo>
                  <a:lnTo>
                    <a:pt x="2165000" y="0"/>
                  </a:lnTo>
                  <a:lnTo>
                    <a:pt x="2176196" y="273"/>
                  </a:lnTo>
                  <a:lnTo>
                    <a:pt x="2220387" y="6831"/>
                  </a:lnTo>
                  <a:lnTo>
                    <a:pt x="2262449" y="21884"/>
                  </a:lnTo>
                  <a:lnTo>
                    <a:pt x="2300767" y="44854"/>
                  </a:lnTo>
                  <a:lnTo>
                    <a:pt x="2333868" y="74858"/>
                  </a:lnTo>
                  <a:lnTo>
                    <a:pt x="2360479" y="110743"/>
                  </a:lnTo>
                  <a:lnTo>
                    <a:pt x="2379578" y="151130"/>
                  </a:lnTo>
                  <a:lnTo>
                    <a:pt x="2390430" y="194468"/>
                  </a:lnTo>
                  <a:lnTo>
                    <a:pt x="2392894" y="227896"/>
                  </a:lnTo>
                  <a:lnTo>
                    <a:pt x="2392620" y="239090"/>
                  </a:lnTo>
                  <a:lnTo>
                    <a:pt x="2386062" y="283280"/>
                  </a:lnTo>
                  <a:lnTo>
                    <a:pt x="2371009" y="325344"/>
                  </a:lnTo>
                  <a:lnTo>
                    <a:pt x="2348039" y="363662"/>
                  </a:lnTo>
                  <a:lnTo>
                    <a:pt x="2318035" y="396763"/>
                  </a:lnTo>
                  <a:lnTo>
                    <a:pt x="2282149" y="423374"/>
                  </a:lnTo>
                  <a:lnTo>
                    <a:pt x="2241762" y="442472"/>
                  </a:lnTo>
                  <a:lnTo>
                    <a:pt x="2198425" y="453326"/>
                  </a:lnTo>
                  <a:lnTo>
                    <a:pt x="2165025" y="455789"/>
                  </a:lnTo>
                  <a:close/>
                </a:path>
              </a:pathLst>
            </a:custGeom>
            <a:solidFill>
              <a:srgbClr val="5F83FD"/>
            </a:solidFill>
          </p:spPr>
          <p:txBody>
            <a:bodyPr wrap="square" lIns="0" tIns="0" rIns="0" bIns="0" rtlCol="0"/>
            <a:lstStyle/>
            <a:p>
              <a:endParaRPr sz="1200"/>
            </a:p>
          </p:txBody>
        </p:sp>
      </p:grpSp>
      <p:grpSp>
        <p:nvGrpSpPr>
          <p:cNvPr id="55" name="object 56">
            <a:extLst>
              <a:ext uri="{FF2B5EF4-FFF2-40B4-BE49-F238E27FC236}">
                <a16:creationId xmlns:a16="http://schemas.microsoft.com/office/drawing/2014/main" id="{A98EF180-F9C1-F84E-B5F0-0C2060F3F1DE}"/>
              </a:ext>
            </a:extLst>
          </p:cNvPr>
          <p:cNvGrpSpPr/>
          <p:nvPr/>
        </p:nvGrpSpPr>
        <p:grpSpPr>
          <a:xfrm>
            <a:off x="4502122" y="4041932"/>
            <a:ext cx="1688253" cy="303953"/>
            <a:chOff x="7127234" y="6508208"/>
            <a:chExt cx="2532380" cy="455930"/>
          </a:xfrm>
        </p:grpSpPr>
        <p:sp>
          <p:nvSpPr>
            <p:cNvPr id="56" name="object 57">
              <a:extLst>
                <a:ext uri="{FF2B5EF4-FFF2-40B4-BE49-F238E27FC236}">
                  <a16:creationId xmlns:a16="http://schemas.microsoft.com/office/drawing/2014/main" id="{98610B91-6DE8-DD14-365F-D01E13188040}"/>
                </a:ext>
              </a:extLst>
            </p:cNvPr>
            <p:cNvSpPr/>
            <p:nvPr/>
          </p:nvSpPr>
          <p:spPr>
            <a:xfrm>
              <a:off x="7127234" y="6508208"/>
              <a:ext cx="2532380" cy="455930"/>
            </a:xfrm>
            <a:custGeom>
              <a:avLst/>
              <a:gdLst/>
              <a:ahLst/>
              <a:cxnLst/>
              <a:rect l="l" t="t" r="r" b="b"/>
              <a:pathLst>
                <a:path w="2532379" h="455929">
                  <a:moveTo>
                    <a:pt x="2304294" y="455789"/>
                  </a:moveTo>
                  <a:lnTo>
                    <a:pt x="227869" y="455789"/>
                  </a:lnTo>
                  <a:lnTo>
                    <a:pt x="216698" y="455516"/>
                  </a:lnTo>
                  <a:lnTo>
                    <a:pt x="172505" y="448957"/>
                  </a:lnTo>
                  <a:lnTo>
                    <a:pt x="130443" y="433903"/>
                  </a:lnTo>
                  <a:lnTo>
                    <a:pt x="92125" y="410934"/>
                  </a:lnTo>
                  <a:lnTo>
                    <a:pt x="59025" y="380930"/>
                  </a:lnTo>
                  <a:lnTo>
                    <a:pt x="32413" y="345044"/>
                  </a:lnTo>
                  <a:lnTo>
                    <a:pt x="13314" y="304656"/>
                  </a:lnTo>
                  <a:lnTo>
                    <a:pt x="2462" y="261319"/>
                  </a:lnTo>
                  <a:lnTo>
                    <a:pt x="0" y="227898"/>
                  </a:lnTo>
                  <a:lnTo>
                    <a:pt x="273" y="216698"/>
                  </a:lnTo>
                  <a:lnTo>
                    <a:pt x="6830" y="172506"/>
                  </a:lnTo>
                  <a:lnTo>
                    <a:pt x="21883" y="130443"/>
                  </a:lnTo>
                  <a:lnTo>
                    <a:pt x="44853" y="92125"/>
                  </a:lnTo>
                  <a:lnTo>
                    <a:pt x="74858" y="59025"/>
                  </a:lnTo>
                  <a:lnTo>
                    <a:pt x="110743" y="32414"/>
                  </a:lnTo>
                  <a:lnTo>
                    <a:pt x="151130" y="13315"/>
                  </a:lnTo>
                  <a:lnTo>
                    <a:pt x="194467" y="2463"/>
                  </a:lnTo>
                  <a:lnTo>
                    <a:pt x="2304269" y="0"/>
                  </a:lnTo>
                  <a:lnTo>
                    <a:pt x="2315465" y="273"/>
                  </a:lnTo>
                  <a:lnTo>
                    <a:pt x="2359655" y="6831"/>
                  </a:lnTo>
                  <a:lnTo>
                    <a:pt x="2401717" y="21884"/>
                  </a:lnTo>
                  <a:lnTo>
                    <a:pt x="2440035" y="44854"/>
                  </a:lnTo>
                  <a:lnTo>
                    <a:pt x="2473136" y="74858"/>
                  </a:lnTo>
                  <a:lnTo>
                    <a:pt x="2499747" y="110743"/>
                  </a:lnTo>
                  <a:lnTo>
                    <a:pt x="2518847" y="151130"/>
                  </a:lnTo>
                  <a:lnTo>
                    <a:pt x="2529700" y="194468"/>
                  </a:lnTo>
                  <a:lnTo>
                    <a:pt x="2532163" y="227898"/>
                  </a:lnTo>
                  <a:lnTo>
                    <a:pt x="2531889" y="239090"/>
                  </a:lnTo>
                  <a:lnTo>
                    <a:pt x="2525331" y="283280"/>
                  </a:lnTo>
                  <a:lnTo>
                    <a:pt x="2510277" y="325344"/>
                  </a:lnTo>
                  <a:lnTo>
                    <a:pt x="2487306" y="363662"/>
                  </a:lnTo>
                  <a:lnTo>
                    <a:pt x="2457303" y="396763"/>
                  </a:lnTo>
                  <a:lnTo>
                    <a:pt x="2421417" y="423374"/>
                  </a:lnTo>
                  <a:lnTo>
                    <a:pt x="2381031" y="442472"/>
                  </a:lnTo>
                  <a:lnTo>
                    <a:pt x="2337695" y="453326"/>
                  </a:lnTo>
                  <a:lnTo>
                    <a:pt x="2304294" y="455789"/>
                  </a:lnTo>
                  <a:close/>
                </a:path>
              </a:pathLst>
            </a:custGeom>
            <a:solidFill>
              <a:srgbClr val="494E56"/>
            </a:solidFill>
          </p:spPr>
          <p:txBody>
            <a:bodyPr wrap="square" lIns="0" tIns="0" rIns="0" bIns="0" rtlCol="0"/>
            <a:lstStyle/>
            <a:p>
              <a:endParaRPr sz="1200"/>
            </a:p>
          </p:txBody>
        </p:sp>
        <p:sp>
          <p:nvSpPr>
            <p:cNvPr id="57" name="object 58">
              <a:extLst>
                <a:ext uri="{FF2B5EF4-FFF2-40B4-BE49-F238E27FC236}">
                  <a16:creationId xmlns:a16="http://schemas.microsoft.com/office/drawing/2014/main" id="{D078E7EF-60B3-1734-0987-389C32B9B558}"/>
                </a:ext>
              </a:extLst>
            </p:cNvPr>
            <p:cNvSpPr/>
            <p:nvPr/>
          </p:nvSpPr>
          <p:spPr>
            <a:xfrm>
              <a:off x="7127234" y="6508208"/>
              <a:ext cx="1435735" cy="455930"/>
            </a:xfrm>
            <a:custGeom>
              <a:avLst/>
              <a:gdLst/>
              <a:ahLst/>
              <a:cxnLst/>
              <a:rect l="l" t="t" r="r" b="b"/>
              <a:pathLst>
                <a:path w="1435734" h="455929">
                  <a:moveTo>
                    <a:pt x="1207867" y="455789"/>
                  </a:moveTo>
                  <a:lnTo>
                    <a:pt x="227869" y="455789"/>
                  </a:lnTo>
                  <a:lnTo>
                    <a:pt x="216698" y="455516"/>
                  </a:lnTo>
                  <a:lnTo>
                    <a:pt x="172505" y="448957"/>
                  </a:lnTo>
                  <a:lnTo>
                    <a:pt x="130443" y="433903"/>
                  </a:lnTo>
                  <a:lnTo>
                    <a:pt x="92125" y="410934"/>
                  </a:lnTo>
                  <a:lnTo>
                    <a:pt x="59025" y="380930"/>
                  </a:lnTo>
                  <a:lnTo>
                    <a:pt x="32413" y="345044"/>
                  </a:lnTo>
                  <a:lnTo>
                    <a:pt x="13314" y="304656"/>
                  </a:lnTo>
                  <a:lnTo>
                    <a:pt x="2462" y="261319"/>
                  </a:lnTo>
                  <a:lnTo>
                    <a:pt x="0" y="227898"/>
                  </a:lnTo>
                  <a:lnTo>
                    <a:pt x="273" y="216698"/>
                  </a:lnTo>
                  <a:lnTo>
                    <a:pt x="6830" y="172506"/>
                  </a:lnTo>
                  <a:lnTo>
                    <a:pt x="21883" y="130443"/>
                  </a:lnTo>
                  <a:lnTo>
                    <a:pt x="44853" y="92125"/>
                  </a:lnTo>
                  <a:lnTo>
                    <a:pt x="74858" y="59025"/>
                  </a:lnTo>
                  <a:lnTo>
                    <a:pt x="110743" y="32414"/>
                  </a:lnTo>
                  <a:lnTo>
                    <a:pt x="151130" y="13315"/>
                  </a:lnTo>
                  <a:lnTo>
                    <a:pt x="194467" y="2463"/>
                  </a:lnTo>
                  <a:lnTo>
                    <a:pt x="1207842" y="0"/>
                  </a:lnTo>
                  <a:lnTo>
                    <a:pt x="1219037" y="273"/>
                  </a:lnTo>
                  <a:lnTo>
                    <a:pt x="1263228" y="6831"/>
                  </a:lnTo>
                  <a:lnTo>
                    <a:pt x="1305291" y="21884"/>
                  </a:lnTo>
                  <a:lnTo>
                    <a:pt x="1343609" y="44854"/>
                  </a:lnTo>
                  <a:lnTo>
                    <a:pt x="1376711" y="74858"/>
                  </a:lnTo>
                  <a:lnTo>
                    <a:pt x="1403321" y="110743"/>
                  </a:lnTo>
                  <a:lnTo>
                    <a:pt x="1422419" y="151130"/>
                  </a:lnTo>
                  <a:lnTo>
                    <a:pt x="1433273" y="194468"/>
                  </a:lnTo>
                  <a:lnTo>
                    <a:pt x="1435737" y="227898"/>
                  </a:lnTo>
                  <a:lnTo>
                    <a:pt x="1435463" y="239090"/>
                  </a:lnTo>
                  <a:lnTo>
                    <a:pt x="1428904" y="283280"/>
                  </a:lnTo>
                  <a:lnTo>
                    <a:pt x="1413851" y="325344"/>
                  </a:lnTo>
                  <a:lnTo>
                    <a:pt x="1390881" y="363662"/>
                  </a:lnTo>
                  <a:lnTo>
                    <a:pt x="1360877" y="396763"/>
                  </a:lnTo>
                  <a:lnTo>
                    <a:pt x="1324991" y="423374"/>
                  </a:lnTo>
                  <a:lnTo>
                    <a:pt x="1284604" y="442472"/>
                  </a:lnTo>
                  <a:lnTo>
                    <a:pt x="1241267" y="453326"/>
                  </a:lnTo>
                  <a:lnTo>
                    <a:pt x="1207867" y="455789"/>
                  </a:lnTo>
                  <a:close/>
                </a:path>
              </a:pathLst>
            </a:custGeom>
            <a:solidFill>
              <a:srgbClr val="5F83FD"/>
            </a:solidFill>
          </p:spPr>
          <p:txBody>
            <a:bodyPr wrap="square" lIns="0" tIns="0" rIns="0" bIns="0" rtlCol="0"/>
            <a:lstStyle/>
            <a:p>
              <a:endParaRPr sz="1200"/>
            </a:p>
          </p:txBody>
        </p:sp>
      </p:grpSp>
      <p:sp>
        <p:nvSpPr>
          <p:cNvPr id="58" name="object 59">
            <a:extLst>
              <a:ext uri="{FF2B5EF4-FFF2-40B4-BE49-F238E27FC236}">
                <a16:creationId xmlns:a16="http://schemas.microsoft.com/office/drawing/2014/main" id="{19C2900D-09D0-B739-81D2-9BB6B7BEDD23}"/>
              </a:ext>
            </a:extLst>
          </p:cNvPr>
          <p:cNvSpPr txBox="1"/>
          <p:nvPr/>
        </p:nvSpPr>
        <p:spPr>
          <a:xfrm>
            <a:off x="2974154" y="4028803"/>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80</a:t>
            </a:r>
            <a:r>
              <a:rPr sz="1933" b="1" spc="20" dirty="0">
                <a:solidFill>
                  <a:srgbClr val="FFFFFF"/>
                </a:solidFill>
                <a:latin typeface="Arial"/>
                <a:cs typeface="Arial"/>
              </a:rPr>
              <a:t>,</a:t>
            </a:r>
            <a:r>
              <a:rPr sz="1933" b="1" spc="23" dirty="0">
                <a:solidFill>
                  <a:srgbClr val="FFFFFF"/>
                </a:solidFill>
                <a:latin typeface="Arial"/>
                <a:cs typeface="Arial"/>
              </a:rPr>
              <a:t>3</a:t>
            </a:r>
            <a:r>
              <a:rPr sz="1933" b="1" spc="27" dirty="0">
                <a:solidFill>
                  <a:srgbClr val="FFFFFF"/>
                </a:solidFill>
                <a:latin typeface="Arial"/>
                <a:cs typeface="Arial"/>
              </a:rPr>
              <a:t>4</a:t>
            </a:r>
            <a:endParaRPr sz="1933" dirty="0">
              <a:latin typeface="Arial"/>
              <a:cs typeface="Arial"/>
            </a:endParaRPr>
          </a:p>
        </p:txBody>
      </p:sp>
      <p:grpSp>
        <p:nvGrpSpPr>
          <p:cNvPr id="59" name="object 60">
            <a:extLst>
              <a:ext uri="{FF2B5EF4-FFF2-40B4-BE49-F238E27FC236}">
                <a16:creationId xmlns:a16="http://schemas.microsoft.com/office/drawing/2014/main" id="{1FFC7A81-1B92-E843-19E5-94C45BC9E86C}"/>
              </a:ext>
            </a:extLst>
          </p:cNvPr>
          <p:cNvGrpSpPr/>
          <p:nvPr/>
        </p:nvGrpSpPr>
        <p:grpSpPr>
          <a:xfrm>
            <a:off x="6631699" y="4036898"/>
            <a:ext cx="1688253" cy="303953"/>
            <a:chOff x="10286875" y="6500657"/>
            <a:chExt cx="2532380" cy="455930"/>
          </a:xfrm>
        </p:grpSpPr>
        <p:sp>
          <p:nvSpPr>
            <p:cNvPr id="60" name="object 61">
              <a:extLst>
                <a:ext uri="{FF2B5EF4-FFF2-40B4-BE49-F238E27FC236}">
                  <a16:creationId xmlns:a16="http://schemas.microsoft.com/office/drawing/2014/main" id="{199198D3-2463-A881-BE95-C20C21065196}"/>
                </a:ext>
              </a:extLst>
            </p:cNvPr>
            <p:cNvSpPr/>
            <p:nvPr/>
          </p:nvSpPr>
          <p:spPr>
            <a:xfrm>
              <a:off x="10286875" y="6500657"/>
              <a:ext cx="2532380" cy="455930"/>
            </a:xfrm>
            <a:custGeom>
              <a:avLst/>
              <a:gdLst/>
              <a:ahLst/>
              <a:cxnLst/>
              <a:rect l="l" t="t" r="r" b="b"/>
              <a:pathLst>
                <a:path w="2532379" h="455929">
                  <a:moveTo>
                    <a:pt x="2304286" y="455789"/>
                  </a:moveTo>
                  <a:lnTo>
                    <a:pt x="227877" y="455789"/>
                  </a:lnTo>
                  <a:lnTo>
                    <a:pt x="216698" y="455515"/>
                  </a:lnTo>
                  <a:lnTo>
                    <a:pt x="172506" y="448957"/>
                  </a:lnTo>
                  <a:lnTo>
                    <a:pt x="130442" y="433903"/>
                  </a:lnTo>
                  <a:lnTo>
                    <a:pt x="92124" y="410934"/>
                  </a:lnTo>
                  <a:lnTo>
                    <a:pt x="59024" y="380930"/>
                  </a:lnTo>
                  <a:lnTo>
                    <a:pt x="32412" y="345044"/>
                  </a:lnTo>
                  <a:lnTo>
                    <a:pt x="13314" y="304656"/>
                  </a:lnTo>
                  <a:lnTo>
                    <a:pt x="2461" y="261320"/>
                  </a:lnTo>
                  <a:lnTo>
                    <a:pt x="0" y="227904"/>
                  </a:lnTo>
                  <a:lnTo>
                    <a:pt x="272" y="216698"/>
                  </a:lnTo>
                  <a:lnTo>
                    <a:pt x="6830" y="172506"/>
                  </a:lnTo>
                  <a:lnTo>
                    <a:pt x="21882" y="130443"/>
                  </a:lnTo>
                  <a:lnTo>
                    <a:pt x="44853" y="92125"/>
                  </a:lnTo>
                  <a:lnTo>
                    <a:pt x="74858" y="59025"/>
                  </a:lnTo>
                  <a:lnTo>
                    <a:pt x="110743" y="32414"/>
                  </a:lnTo>
                  <a:lnTo>
                    <a:pt x="151130" y="13315"/>
                  </a:lnTo>
                  <a:lnTo>
                    <a:pt x="194468" y="2462"/>
                  </a:lnTo>
                  <a:lnTo>
                    <a:pt x="227894" y="0"/>
                  </a:lnTo>
                  <a:lnTo>
                    <a:pt x="2304269" y="0"/>
                  </a:lnTo>
                  <a:lnTo>
                    <a:pt x="2348727" y="4378"/>
                  </a:lnTo>
                  <a:lnTo>
                    <a:pt x="2391478" y="17347"/>
                  </a:lnTo>
                  <a:lnTo>
                    <a:pt x="2430877" y="38407"/>
                  </a:lnTo>
                  <a:lnTo>
                    <a:pt x="2465415" y="66748"/>
                  </a:lnTo>
                  <a:lnTo>
                    <a:pt x="2493754" y="101282"/>
                  </a:lnTo>
                  <a:lnTo>
                    <a:pt x="2514815" y="140682"/>
                  </a:lnTo>
                  <a:lnTo>
                    <a:pt x="2527784" y="183434"/>
                  </a:lnTo>
                  <a:lnTo>
                    <a:pt x="2532164" y="227904"/>
                  </a:lnTo>
                  <a:lnTo>
                    <a:pt x="2531890" y="239090"/>
                  </a:lnTo>
                  <a:lnTo>
                    <a:pt x="2525332" y="283281"/>
                  </a:lnTo>
                  <a:lnTo>
                    <a:pt x="2510278" y="325344"/>
                  </a:lnTo>
                  <a:lnTo>
                    <a:pt x="2487308" y="363663"/>
                  </a:lnTo>
                  <a:lnTo>
                    <a:pt x="2457303" y="396764"/>
                  </a:lnTo>
                  <a:lnTo>
                    <a:pt x="2421417" y="423373"/>
                  </a:lnTo>
                  <a:lnTo>
                    <a:pt x="2381030" y="442473"/>
                  </a:lnTo>
                  <a:lnTo>
                    <a:pt x="2337693" y="453326"/>
                  </a:lnTo>
                  <a:lnTo>
                    <a:pt x="2304286" y="455789"/>
                  </a:lnTo>
                  <a:close/>
                </a:path>
              </a:pathLst>
            </a:custGeom>
            <a:solidFill>
              <a:srgbClr val="494E56"/>
            </a:solidFill>
          </p:spPr>
          <p:txBody>
            <a:bodyPr wrap="square" lIns="0" tIns="0" rIns="0" bIns="0" rtlCol="0"/>
            <a:lstStyle/>
            <a:p>
              <a:endParaRPr sz="1200"/>
            </a:p>
          </p:txBody>
        </p:sp>
        <p:sp>
          <p:nvSpPr>
            <p:cNvPr id="61" name="object 62">
              <a:extLst>
                <a:ext uri="{FF2B5EF4-FFF2-40B4-BE49-F238E27FC236}">
                  <a16:creationId xmlns:a16="http://schemas.microsoft.com/office/drawing/2014/main" id="{966E70E4-A22C-5588-B85B-6540AAED986D}"/>
                </a:ext>
              </a:extLst>
            </p:cNvPr>
            <p:cNvSpPr/>
            <p:nvPr/>
          </p:nvSpPr>
          <p:spPr>
            <a:xfrm>
              <a:off x="10286875" y="6500657"/>
              <a:ext cx="1593215" cy="455930"/>
            </a:xfrm>
            <a:custGeom>
              <a:avLst/>
              <a:gdLst/>
              <a:ahLst/>
              <a:cxnLst/>
              <a:rect l="l" t="t" r="r" b="b"/>
              <a:pathLst>
                <a:path w="1593215" h="455929">
                  <a:moveTo>
                    <a:pt x="1364852" y="455789"/>
                  </a:moveTo>
                  <a:lnTo>
                    <a:pt x="227877" y="455789"/>
                  </a:lnTo>
                  <a:lnTo>
                    <a:pt x="216698" y="455515"/>
                  </a:lnTo>
                  <a:lnTo>
                    <a:pt x="172506" y="448957"/>
                  </a:lnTo>
                  <a:lnTo>
                    <a:pt x="130442" y="433903"/>
                  </a:lnTo>
                  <a:lnTo>
                    <a:pt x="92124" y="410934"/>
                  </a:lnTo>
                  <a:lnTo>
                    <a:pt x="59024" y="380930"/>
                  </a:lnTo>
                  <a:lnTo>
                    <a:pt x="32412" y="345044"/>
                  </a:lnTo>
                  <a:lnTo>
                    <a:pt x="13314" y="304656"/>
                  </a:lnTo>
                  <a:lnTo>
                    <a:pt x="2461" y="261320"/>
                  </a:lnTo>
                  <a:lnTo>
                    <a:pt x="0" y="227904"/>
                  </a:lnTo>
                  <a:lnTo>
                    <a:pt x="272" y="216698"/>
                  </a:lnTo>
                  <a:lnTo>
                    <a:pt x="6830" y="172506"/>
                  </a:lnTo>
                  <a:lnTo>
                    <a:pt x="21882" y="130443"/>
                  </a:lnTo>
                  <a:lnTo>
                    <a:pt x="44853" y="92125"/>
                  </a:lnTo>
                  <a:lnTo>
                    <a:pt x="74858" y="59025"/>
                  </a:lnTo>
                  <a:lnTo>
                    <a:pt x="110743" y="32414"/>
                  </a:lnTo>
                  <a:lnTo>
                    <a:pt x="151130" y="13315"/>
                  </a:lnTo>
                  <a:lnTo>
                    <a:pt x="194468" y="2462"/>
                  </a:lnTo>
                  <a:lnTo>
                    <a:pt x="227894" y="0"/>
                  </a:lnTo>
                  <a:lnTo>
                    <a:pt x="1364836" y="0"/>
                  </a:lnTo>
                  <a:lnTo>
                    <a:pt x="1409294" y="4378"/>
                  </a:lnTo>
                  <a:lnTo>
                    <a:pt x="1452045" y="17347"/>
                  </a:lnTo>
                  <a:lnTo>
                    <a:pt x="1491446" y="38407"/>
                  </a:lnTo>
                  <a:lnTo>
                    <a:pt x="1525982" y="66748"/>
                  </a:lnTo>
                  <a:lnTo>
                    <a:pt x="1554322" y="101282"/>
                  </a:lnTo>
                  <a:lnTo>
                    <a:pt x="1575382" y="140682"/>
                  </a:lnTo>
                  <a:lnTo>
                    <a:pt x="1588352" y="183434"/>
                  </a:lnTo>
                  <a:lnTo>
                    <a:pt x="1592731" y="227904"/>
                  </a:lnTo>
                  <a:lnTo>
                    <a:pt x="1592457" y="239090"/>
                  </a:lnTo>
                  <a:lnTo>
                    <a:pt x="1585898" y="283281"/>
                  </a:lnTo>
                  <a:lnTo>
                    <a:pt x="1570845" y="325344"/>
                  </a:lnTo>
                  <a:lnTo>
                    <a:pt x="1547875" y="363663"/>
                  </a:lnTo>
                  <a:lnTo>
                    <a:pt x="1517870" y="396764"/>
                  </a:lnTo>
                  <a:lnTo>
                    <a:pt x="1481984" y="423373"/>
                  </a:lnTo>
                  <a:lnTo>
                    <a:pt x="1441597" y="442473"/>
                  </a:lnTo>
                  <a:lnTo>
                    <a:pt x="1398260" y="453326"/>
                  </a:lnTo>
                  <a:lnTo>
                    <a:pt x="1364852" y="455789"/>
                  </a:lnTo>
                  <a:close/>
                </a:path>
              </a:pathLst>
            </a:custGeom>
            <a:solidFill>
              <a:srgbClr val="5F83FD"/>
            </a:solidFill>
          </p:spPr>
          <p:txBody>
            <a:bodyPr wrap="square" lIns="0" tIns="0" rIns="0" bIns="0" rtlCol="0"/>
            <a:lstStyle/>
            <a:p>
              <a:endParaRPr sz="1200" dirty="0"/>
            </a:p>
          </p:txBody>
        </p:sp>
      </p:grpSp>
      <p:sp>
        <p:nvSpPr>
          <p:cNvPr id="62" name="object 63">
            <a:extLst>
              <a:ext uri="{FF2B5EF4-FFF2-40B4-BE49-F238E27FC236}">
                <a16:creationId xmlns:a16="http://schemas.microsoft.com/office/drawing/2014/main" id="{FC7FAB7F-FD2E-E334-0FFB-9421ECFEF71C}"/>
              </a:ext>
            </a:extLst>
          </p:cNvPr>
          <p:cNvSpPr txBox="1"/>
          <p:nvPr/>
        </p:nvSpPr>
        <p:spPr>
          <a:xfrm>
            <a:off x="7157681" y="4033665"/>
            <a:ext cx="68834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56</a:t>
            </a:r>
            <a:r>
              <a:rPr sz="2033" b="1" spc="27" dirty="0">
                <a:solidFill>
                  <a:srgbClr val="FFFFFF"/>
                </a:solidFill>
                <a:latin typeface="Arial"/>
                <a:cs typeface="Arial"/>
              </a:rPr>
              <a:t>,</a:t>
            </a:r>
            <a:r>
              <a:rPr sz="2033" b="1" spc="37" dirty="0">
                <a:solidFill>
                  <a:srgbClr val="FFFFFF"/>
                </a:solidFill>
                <a:latin typeface="Arial"/>
                <a:cs typeface="Arial"/>
              </a:rPr>
              <a:t>6</a:t>
            </a:r>
            <a:r>
              <a:rPr sz="2033" b="1" spc="40" dirty="0">
                <a:solidFill>
                  <a:srgbClr val="FFFFFF"/>
                </a:solidFill>
                <a:latin typeface="Arial"/>
                <a:cs typeface="Arial"/>
              </a:rPr>
              <a:t>4</a:t>
            </a:r>
            <a:endParaRPr sz="2033">
              <a:latin typeface="Arial"/>
              <a:cs typeface="Arial"/>
            </a:endParaRPr>
          </a:p>
        </p:txBody>
      </p:sp>
      <p:grpSp>
        <p:nvGrpSpPr>
          <p:cNvPr id="63" name="object 64">
            <a:extLst>
              <a:ext uri="{FF2B5EF4-FFF2-40B4-BE49-F238E27FC236}">
                <a16:creationId xmlns:a16="http://schemas.microsoft.com/office/drawing/2014/main" id="{DAFFAB2F-3060-EEB4-1B99-EBE868C4EFFD}"/>
              </a:ext>
            </a:extLst>
          </p:cNvPr>
          <p:cNvGrpSpPr/>
          <p:nvPr/>
        </p:nvGrpSpPr>
        <p:grpSpPr>
          <a:xfrm>
            <a:off x="8648158" y="4020785"/>
            <a:ext cx="1688253" cy="303953"/>
            <a:chOff x="13352440" y="6493108"/>
            <a:chExt cx="2532380" cy="455930"/>
          </a:xfrm>
        </p:grpSpPr>
        <p:sp>
          <p:nvSpPr>
            <p:cNvPr id="64" name="object 65">
              <a:extLst>
                <a:ext uri="{FF2B5EF4-FFF2-40B4-BE49-F238E27FC236}">
                  <a16:creationId xmlns:a16="http://schemas.microsoft.com/office/drawing/2014/main" id="{849B6DB5-9521-FE08-2FA0-F227BA8D2738}"/>
                </a:ext>
              </a:extLst>
            </p:cNvPr>
            <p:cNvSpPr/>
            <p:nvPr/>
          </p:nvSpPr>
          <p:spPr>
            <a:xfrm>
              <a:off x="13352440" y="6493108"/>
              <a:ext cx="2532380" cy="455930"/>
            </a:xfrm>
            <a:custGeom>
              <a:avLst/>
              <a:gdLst/>
              <a:ahLst/>
              <a:cxnLst/>
              <a:rect l="l" t="t" r="r" b="b"/>
              <a:pathLst>
                <a:path w="2532380" h="455929">
                  <a:moveTo>
                    <a:pt x="2304287" y="455789"/>
                  </a:moveTo>
                  <a:lnTo>
                    <a:pt x="227875" y="455789"/>
                  </a:lnTo>
                  <a:lnTo>
                    <a:pt x="216697" y="455515"/>
                  </a:lnTo>
                  <a:lnTo>
                    <a:pt x="172503" y="448957"/>
                  </a:lnTo>
                  <a:lnTo>
                    <a:pt x="130441" y="433903"/>
                  </a:lnTo>
                  <a:lnTo>
                    <a:pt x="92123" y="410934"/>
                  </a:lnTo>
                  <a:lnTo>
                    <a:pt x="59023" y="380930"/>
                  </a:lnTo>
                  <a:lnTo>
                    <a:pt x="32412" y="345044"/>
                  </a:lnTo>
                  <a:lnTo>
                    <a:pt x="13313" y="304657"/>
                  </a:lnTo>
                  <a:lnTo>
                    <a:pt x="2461" y="261320"/>
                  </a:lnTo>
                  <a:lnTo>
                    <a:pt x="0" y="227932"/>
                  </a:lnTo>
                  <a:lnTo>
                    <a:pt x="271" y="216698"/>
                  </a:lnTo>
                  <a:lnTo>
                    <a:pt x="6829" y="172506"/>
                  </a:lnTo>
                  <a:lnTo>
                    <a:pt x="21881" y="130443"/>
                  </a:lnTo>
                  <a:lnTo>
                    <a:pt x="44851" y="92126"/>
                  </a:lnTo>
                  <a:lnTo>
                    <a:pt x="74856" y="59025"/>
                  </a:lnTo>
                  <a:lnTo>
                    <a:pt x="110740" y="32414"/>
                  </a:lnTo>
                  <a:lnTo>
                    <a:pt x="151128" y="13315"/>
                  </a:lnTo>
                  <a:lnTo>
                    <a:pt x="194466" y="2463"/>
                  </a:lnTo>
                  <a:lnTo>
                    <a:pt x="227893" y="0"/>
                  </a:lnTo>
                  <a:lnTo>
                    <a:pt x="2304269" y="0"/>
                  </a:lnTo>
                  <a:lnTo>
                    <a:pt x="2348726" y="4379"/>
                  </a:lnTo>
                  <a:lnTo>
                    <a:pt x="2391479" y="17347"/>
                  </a:lnTo>
                  <a:lnTo>
                    <a:pt x="2430878" y="38407"/>
                  </a:lnTo>
                  <a:lnTo>
                    <a:pt x="2465414" y="66748"/>
                  </a:lnTo>
                  <a:lnTo>
                    <a:pt x="2493754" y="101282"/>
                  </a:lnTo>
                  <a:lnTo>
                    <a:pt x="2514813" y="140682"/>
                  </a:lnTo>
                  <a:lnTo>
                    <a:pt x="2527782" y="183434"/>
                  </a:lnTo>
                  <a:lnTo>
                    <a:pt x="2532162" y="227932"/>
                  </a:lnTo>
                  <a:lnTo>
                    <a:pt x="2531889" y="239090"/>
                  </a:lnTo>
                  <a:lnTo>
                    <a:pt x="2525331" y="283281"/>
                  </a:lnTo>
                  <a:lnTo>
                    <a:pt x="2510277" y="325344"/>
                  </a:lnTo>
                  <a:lnTo>
                    <a:pt x="2487306" y="363662"/>
                  </a:lnTo>
                  <a:lnTo>
                    <a:pt x="2457304" y="396763"/>
                  </a:lnTo>
                  <a:lnTo>
                    <a:pt x="2421417" y="423374"/>
                  </a:lnTo>
                  <a:lnTo>
                    <a:pt x="2381031" y="442472"/>
                  </a:lnTo>
                  <a:lnTo>
                    <a:pt x="2337694" y="453325"/>
                  </a:lnTo>
                  <a:lnTo>
                    <a:pt x="2304287" y="455789"/>
                  </a:lnTo>
                  <a:close/>
                </a:path>
              </a:pathLst>
            </a:custGeom>
            <a:solidFill>
              <a:srgbClr val="494E56"/>
            </a:solidFill>
          </p:spPr>
          <p:txBody>
            <a:bodyPr wrap="square" lIns="0" tIns="0" rIns="0" bIns="0" rtlCol="0"/>
            <a:lstStyle/>
            <a:p>
              <a:endParaRPr sz="1200"/>
            </a:p>
          </p:txBody>
        </p:sp>
        <p:sp>
          <p:nvSpPr>
            <p:cNvPr id="65" name="object 66">
              <a:extLst>
                <a:ext uri="{FF2B5EF4-FFF2-40B4-BE49-F238E27FC236}">
                  <a16:creationId xmlns:a16="http://schemas.microsoft.com/office/drawing/2014/main" id="{F7460030-F2E0-0BE6-8A90-BA820C34CFB8}"/>
                </a:ext>
              </a:extLst>
            </p:cNvPr>
            <p:cNvSpPr/>
            <p:nvPr/>
          </p:nvSpPr>
          <p:spPr>
            <a:xfrm>
              <a:off x="13352440" y="6493108"/>
              <a:ext cx="701675" cy="455930"/>
            </a:xfrm>
            <a:custGeom>
              <a:avLst/>
              <a:gdLst/>
              <a:ahLst/>
              <a:cxnLst/>
              <a:rect l="l" t="t" r="r" b="b"/>
              <a:pathLst>
                <a:path w="701675" h="455929">
                  <a:moveTo>
                    <a:pt x="473531" y="455789"/>
                  </a:moveTo>
                  <a:lnTo>
                    <a:pt x="227875" y="455789"/>
                  </a:lnTo>
                  <a:lnTo>
                    <a:pt x="216697" y="455515"/>
                  </a:lnTo>
                  <a:lnTo>
                    <a:pt x="172503" y="448957"/>
                  </a:lnTo>
                  <a:lnTo>
                    <a:pt x="130441" y="433903"/>
                  </a:lnTo>
                  <a:lnTo>
                    <a:pt x="92123" y="410934"/>
                  </a:lnTo>
                  <a:lnTo>
                    <a:pt x="59023" y="380930"/>
                  </a:lnTo>
                  <a:lnTo>
                    <a:pt x="32412" y="345044"/>
                  </a:lnTo>
                  <a:lnTo>
                    <a:pt x="13313" y="304657"/>
                  </a:lnTo>
                  <a:lnTo>
                    <a:pt x="2461" y="261320"/>
                  </a:lnTo>
                  <a:lnTo>
                    <a:pt x="0" y="227932"/>
                  </a:lnTo>
                  <a:lnTo>
                    <a:pt x="271" y="216698"/>
                  </a:lnTo>
                  <a:lnTo>
                    <a:pt x="6829" y="172506"/>
                  </a:lnTo>
                  <a:lnTo>
                    <a:pt x="21881" y="130443"/>
                  </a:lnTo>
                  <a:lnTo>
                    <a:pt x="44851" y="92126"/>
                  </a:lnTo>
                  <a:lnTo>
                    <a:pt x="74856" y="59025"/>
                  </a:lnTo>
                  <a:lnTo>
                    <a:pt x="110740" y="32414"/>
                  </a:lnTo>
                  <a:lnTo>
                    <a:pt x="151128" y="13315"/>
                  </a:lnTo>
                  <a:lnTo>
                    <a:pt x="194466" y="2463"/>
                  </a:lnTo>
                  <a:lnTo>
                    <a:pt x="227893" y="0"/>
                  </a:lnTo>
                  <a:lnTo>
                    <a:pt x="473513" y="0"/>
                  </a:lnTo>
                  <a:lnTo>
                    <a:pt x="517972" y="4379"/>
                  </a:lnTo>
                  <a:lnTo>
                    <a:pt x="560722" y="17347"/>
                  </a:lnTo>
                  <a:lnTo>
                    <a:pt x="600123" y="38407"/>
                  </a:lnTo>
                  <a:lnTo>
                    <a:pt x="634658" y="66748"/>
                  </a:lnTo>
                  <a:lnTo>
                    <a:pt x="663000" y="101282"/>
                  </a:lnTo>
                  <a:lnTo>
                    <a:pt x="684059" y="140682"/>
                  </a:lnTo>
                  <a:lnTo>
                    <a:pt x="697028" y="183434"/>
                  </a:lnTo>
                  <a:lnTo>
                    <a:pt x="701407" y="227857"/>
                  </a:lnTo>
                  <a:lnTo>
                    <a:pt x="701133" y="239090"/>
                  </a:lnTo>
                  <a:lnTo>
                    <a:pt x="694575" y="283281"/>
                  </a:lnTo>
                  <a:lnTo>
                    <a:pt x="679522" y="325344"/>
                  </a:lnTo>
                  <a:lnTo>
                    <a:pt x="656551" y="363662"/>
                  </a:lnTo>
                  <a:lnTo>
                    <a:pt x="626548" y="396763"/>
                  </a:lnTo>
                  <a:lnTo>
                    <a:pt x="590661" y="423374"/>
                  </a:lnTo>
                  <a:lnTo>
                    <a:pt x="550274" y="442472"/>
                  </a:lnTo>
                  <a:lnTo>
                    <a:pt x="506937" y="453325"/>
                  </a:lnTo>
                  <a:lnTo>
                    <a:pt x="473531" y="455789"/>
                  </a:lnTo>
                  <a:close/>
                </a:path>
              </a:pathLst>
            </a:custGeom>
            <a:solidFill>
              <a:srgbClr val="5F83FD"/>
            </a:solidFill>
          </p:spPr>
          <p:txBody>
            <a:bodyPr wrap="square" lIns="0" tIns="0" rIns="0" bIns="0" rtlCol="0"/>
            <a:lstStyle/>
            <a:p>
              <a:endParaRPr sz="1200"/>
            </a:p>
          </p:txBody>
        </p:sp>
      </p:grpSp>
      <p:sp>
        <p:nvSpPr>
          <p:cNvPr id="66" name="object 67">
            <a:extLst>
              <a:ext uri="{FF2B5EF4-FFF2-40B4-BE49-F238E27FC236}">
                <a16:creationId xmlns:a16="http://schemas.microsoft.com/office/drawing/2014/main" id="{7092545E-E15E-76C6-C702-7D431171C101}"/>
              </a:ext>
            </a:extLst>
          </p:cNvPr>
          <p:cNvSpPr txBox="1"/>
          <p:nvPr/>
        </p:nvSpPr>
        <p:spPr>
          <a:xfrm>
            <a:off x="9076593" y="3995676"/>
            <a:ext cx="83058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27</a:t>
            </a:r>
            <a:r>
              <a:rPr sz="2033" b="1" spc="27" dirty="0">
                <a:solidFill>
                  <a:srgbClr val="FFFFFF"/>
                </a:solidFill>
                <a:latin typeface="Arial"/>
                <a:cs typeface="Arial"/>
              </a:rPr>
              <a:t>,</a:t>
            </a:r>
            <a:r>
              <a:rPr sz="2033" b="1" spc="37" dirty="0">
                <a:solidFill>
                  <a:srgbClr val="FFFFFF"/>
                </a:solidFill>
                <a:latin typeface="Arial"/>
                <a:cs typeface="Arial"/>
              </a:rPr>
              <a:t>13</a:t>
            </a:r>
            <a:r>
              <a:rPr sz="2033" b="1" spc="327" dirty="0">
                <a:solidFill>
                  <a:srgbClr val="FFFFFF"/>
                </a:solidFill>
                <a:latin typeface="Arial"/>
                <a:cs typeface="Arial"/>
              </a:rPr>
              <a:t>*</a:t>
            </a:r>
            <a:endParaRPr sz="2033">
              <a:latin typeface="Arial"/>
              <a:cs typeface="Arial"/>
            </a:endParaRPr>
          </a:p>
        </p:txBody>
      </p:sp>
      <p:sp>
        <p:nvSpPr>
          <p:cNvPr id="67" name="object 68">
            <a:extLst>
              <a:ext uri="{FF2B5EF4-FFF2-40B4-BE49-F238E27FC236}">
                <a16:creationId xmlns:a16="http://schemas.microsoft.com/office/drawing/2014/main" id="{FAA2EFB9-76C3-6A28-A8F9-74FA0CA5E3E3}"/>
              </a:ext>
            </a:extLst>
          </p:cNvPr>
          <p:cNvSpPr txBox="1"/>
          <p:nvPr/>
        </p:nvSpPr>
        <p:spPr>
          <a:xfrm>
            <a:off x="937202" y="4446373"/>
            <a:ext cx="955887" cy="193216"/>
          </a:xfrm>
          <a:prstGeom prst="rect">
            <a:avLst/>
          </a:prstGeom>
        </p:spPr>
        <p:txBody>
          <a:bodyPr vert="horz" wrap="square" lIns="0" tIns="8467" rIns="0" bIns="0" rtlCol="0">
            <a:spAutoFit/>
          </a:bodyPr>
          <a:lstStyle/>
          <a:p>
            <a:pPr marL="8467">
              <a:spcBef>
                <a:spcPts val="67"/>
              </a:spcBef>
            </a:pPr>
            <a:r>
              <a:rPr sz="1200" b="1" spc="120" dirty="0">
                <a:latin typeface="Arial"/>
                <a:cs typeface="Arial"/>
              </a:rPr>
              <a:t>Meta</a:t>
            </a:r>
            <a:r>
              <a:rPr sz="1200" b="1" spc="-63" dirty="0">
                <a:latin typeface="Arial"/>
                <a:cs typeface="Arial"/>
              </a:rPr>
              <a:t> </a:t>
            </a:r>
            <a:r>
              <a:rPr sz="1200" b="1" spc="70" dirty="0">
                <a:latin typeface="Arial"/>
                <a:cs typeface="Arial"/>
              </a:rPr>
              <a:t>anual</a:t>
            </a:r>
            <a:endParaRPr sz="1200" dirty="0">
              <a:latin typeface="Arial"/>
              <a:cs typeface="Arial"/>
            </a:endParaRPr>
          </a:p>
        </p:txBody>
      </p:sp>
      <p:sp>
        <p:nvSpPr>
          <p:cNvPr id="68" name="object 69">
            <a:extLst>
              <a:ext uri="{FF2B5EF4-FFF2-40B4-BE49-F238E27FC236}">
                <a16:creationId xmlns:a16="http://schemas.microsoft.com/office/drawing/2014/main" id="{79EA9093-38DF-DD8A-23AA-BB4774298B33}"/>
              </a:ext>
            </a:extLst>
          </p:cNvPr>
          <p:cNvSpPr txBox="1"/>
          <p:nvPr/>
        </p:nvSpPr>
        <p:spPr>
          <a:xfrm>
            <a:off x="3948611" y="4475235"/>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8</a:t>
            </a:r>
            <a:r>
              <a:rPr sz="1333" b="1" spc="17" dirty="0">
                <a:latin typeface="Arial"/>
                <a:cs typeface="Arial"/>
              </a:rPr>
              <a:t>5</a:t>
            </a:r>
            <a:endParaRPr sz="1333" dirty="0">
              <a:latin typeface="Arial"/>
              <a:cs typeface="Arial"/>
            </a:endParaRPr>
          </a:p>
        </p:txBody>
      </p:sp>
      <p:sp>
        <p:nvSpPr>
          <p:cNvPr id="69" name="object 70">
            <a:extLst>
              <a:ext uri="{FF2B5EF4-FFF2-40B4-BE49-F238E27FC236}">
                <a16:creationId xmlns:a16="http://schemas.microsoft.com/office/drawing/2014/main" id="{ECB83FEB-3D6E-39FD-E394-37CE74F7EC67}"/>
              </a:ext>
            </a:extLst>
          </p:cNvPr>
          <p:cNvSpPr txBox="1"/>
          <p:nvPr/>
        </p:nvSpPr>
        <p:spPr>
          <a:xfrm>
            <a:off x="5975422" y="4446373"/>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8</a:t>
            </a:r>
            <a:r>
              <a:rPr sz="1333" b="1" spc="17" dirty="0">
                <a:latin typeface="Arial"/>
                <a:cs typeface="Arial"/>
              </a:rPr>
              <a:t>7</a:t>
            </a:r>
            <a:endParaRPr sz="1333" dirty="0">
              <a:latin typeface="Arial"/>
              <a:cs typeface="Arial"/>
            </a:endParaRPr>
          </a:p>
        </p:txBody>
      </p:sp>
      <p:sp>
        <p:nvSpPr>
          <p:cNvPr id="70" name="object 71">
            <a:extLst>
              <a:ext uri="{FF2B5EF4-FFF2-40B4-BE49-F238E27FC236}">
                <a16:creationId xmlns:a16="http://schemas.microsoft.com/office/drawing/2014/main" id="{1F51E297-88EB-A3CE-795A-92669CD20D0D}"/>
              </a:ext>
            </a:extLst>
          </p:cNvPr>
          <p:cNvSpPr txBox="1"/>
          <p:nvPr/>
        </p:nvSpPr>
        <p:spPr>
          <a:xfrm>
            <a:off x="8083969" y="4475235"/>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9</a:t>
            </a:r>
            <a:r>
              <a:rPr sz="1333" b="1" spc="17" dirty="0">
                <a:latin typeface="Arial"/>
                <a:cs typeface="Arial"/>
              </a:rPr>
              <a:t>0</a:t>
            </a:r>
            <a:endParaRPr sz="1333" dirty="0">
              <a:latin typeface="Arial"/>
              <a:cs typeface="Arial"/>
            </a:endParaRPr>
          </a:p>
        </p:txBody>
      </p:sp>
      <p:sp>
        <p:nvSpPr>
          <p:cNvPr id="71" name="object 72">
            <a:extLst>
              <a:ext uri="{FF2B5EF4-FFF2-40B4-BE49-F238E27FC236}">
                <a16:creationId xmlns:a16="http://schemas.microsoft.com/office/drawing/2014/main" id="{9095B6E3-ADC9-0CDE-CC7C-7411F65006EA}"/>
              </a:ext>
            </a:extLst>
          </p:cNvPr>
          <p:cNvSpPr txBox="1"/>
          <p:nvPr/>
        </p:nvSpPr>
        <p:spPr>
          <a:xfrm>
            <a:off x="10163984" y="4469733"/>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9</a:t>
            </a:r>
            <a:r>
              <a:rPr sz="1333" b="1" spc="17" dirty="0">
                <a:latin typeface="Arial"/>
                <a:cs typeface="Arial"/>
              </a:rPr>
              <a:t>8</a:t>
            </a:r>
            <a:endParaRPr sz="1333" dirty="0">
              <a:latin typeface="Arial"/>
              <a:cs typeface="Arial"/>
            </a:endParaRPr>
          </a:p>
        </p:txBody>
      </p:sp>
      <p:sp>
        <p:nvSpPr>
          <p:cNvPr id="72" name="object 73">
            <a:extLst>
              <a:ext uri="{FF2B5EF4-FFF2-40B4-BE49-F238E27FC236}">
                <a16:creationId xmlns:a16="http://schemas.microsoft.com/office/drawing/2014/main" id="{A267449C-D9BB-2F96-9C7A-4D194FB4245D}"/>
              </a:ext>
            </a:extLst>
          </p:cNvPr>
          <p:cNvSpPr txBox="1"/>
          <p:nvPr/>
        </p:nvSpPr>
        <p:spPr>
          <a:xfrm>
            <a:off x="5076666" y="4018735"/>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49</a:t>
            </a:r>
            <a:r>
              <a:rPr sz="1933" b="1" spc="20" dirty="0">
                <a:solidFill>
                  <a:srgbClr val="FFFFFF"/>
                </a:solidFill>
                <a:latin typeface="Arial"/>
                <a:cs typeface="Arial"/>
              </a:rPr>
              <a:t>,</a:t>
            </a:r>
            <a:r>
              <a:rPr sz="1933" b="1" spc="23" dirty="0">
                <a:solidFill>
                  <a:srgbClr val="FFFFFF"/>
                </a:solidFill>
                <a:latin typeface="Arial"/>
                <a:cs typeface="Arial"/>
              </a:rPr>
              <a:t>3</a:t>
            </a:r>
            <a:r>
              <a:rPr sz="1933" b="1" spc="27" dirty="0">
                <a:solidFill>
                  <a:srgbClr val="FFFFFF"/>
                </a:solidFill>
                <a:latin typeface="Arial"/>
                <a:cs typeface="Arial"/>
              </a:rPr>
              <a:t>3</a:t>
            </a:r>
            <a:endParaRPr sz="1933">
              <a:latin typeface="Arial"/>
              <a:cs typeface="Arial"/>
            </a:endParaRPr>
          </a:p>
        </p:txBody>
      </p:sp>
      <p:grpSp>
        <p:nvGrpSpPr>
          <p:cNvPr id="73" name="object 74">
            <a:extLst>
              <a:ext uri="{FF2B5EF4-FFF2-40B4-BE49-F238E27FC236}">
                <a16:creationId xmlns:a16="http://schemas.microsoft.com/office/drawing/2014/main" id="{07D026B4-03E7-41EE-B290-B454CC1C5264}"/>
              </a:ext>
            </a:extLst>
          </p:cNvPr>
          <p:cNvGrpSpPr/>
          <p:nvPr/>
        </p:nvGrpSpPr>
        <p:grpSpPr>
          <a:xfrm>
            <a:off x="10824781" y="4416571"/>
            <a:ext cx="1145117" cy="206163"/>
            <a:chOff x="16400729" y="7274226"/>
            <a:chExt cx="1717675" cy="309245"/>
          </a:xfrm>
        </p:grpSpPr>
        <p:sp>
          <p:nvSpPr>
            <p:cNvPr id="74" name="object 75">
              <a:extLst>
                <a:ext uri="{FF2B5EF4-FFF2-40B4-BE49-F238E27FC236}">
                  <a16:creationId xmlns:a16="http://schemas.microsoft.com/office/drawing/2014/main" id="{D02B3E08-7F71-BF77-7F56-49221DF89EE1}"/>
                </a:ext>
              </a:extLst>
            </p:cNvPr>
            <p:cNvSpPr/>
            <p:nvPr/>
          </p:nvSpPr>
          <p:spPr>
            <a:xfrm>
              <a:off x="16400729" y="7274226"/>
              <a:ext cx="1717675" cy="309245"/>
            </a:xfrm>
            <a:custGeom>
              <a:avLst/>
              <a:gdLst/>
              <a:ahLst/>
              <a:cxnLst/>
              <a:rect l="l" t="t" r="r" b="b"/>
              <a:pathLst>
                <a:path w="1717675" h="309245">
                  <a:moveTo>
                    <a:pt x="1562596" y="309084"/>
                  </a:moveTo>
                  <a:lnTo>
                    <a:pt x="154542" y="309084"/>
                  </a:lnTo>
                  <a:lnTo>
                    <a:pt x="139318" y="308348"/>
                  </a:lnTo>
                  <a:lnTo>
                    <a:pt x="95398" y="297319"/>
                  </a:lnTo>
                  <a:lnTo>
                    <a:pt x="56547" y="274064"/>
                  </a:lnTo>
                  <a:lnTo>
                    <a:pt x="26017" y="240416"/>
                  </a:lnTo>
                  <a:lnTo>
                    <a:pt x="6614" y="199335"/>
                  </a:lnTo>
                  <a:lnTo>
                    <a:pt x="0" y="154539"/>
                  </a:lnTo>
                  <a:lnTo>
                    <a:pt x="734" y="139317"/>
                  </a:lnTo>
                  <a:lnTo>
                    <a:pt x="11761" y="95400"/>
                  </a:lnTo>
                  <a:lnTo>
                    <a:pt x="35016" y="56549"/>
                  </a:lnTo>
                  <a:lnTo>
                    <a:pt x="68665" y="26021"/>
                  </a:lnTo>
                  <a:lnTo>
                    <a:pt x="109746" y="6617"/>
                  </a:lnTo>
                  <a:lnTo>
                    <a:pt x="154542" y="0"/>
                  </a:lnTo>
                  <a:lnTo>
                    <a:pt x="1562596" y="0"/>
                  </a:lnTo>
                  <a:lnTo>
                    <a:pt x="1607389" y="6617"/>
                  </a:lnTo>
                  <a:lnTo>
                    <a:pt x="1648470" y="26021"/>
                  </a:lnTo>
                  <a:lnTo>
                    <a:pt x="1682119" y="56549"/>
                  </a:lnTo>
                  <a:lnTo>
                    <a:pt x="1705373" y="95400"/>
                  </a:lnTo>
                  <a:lnTo>
                    <a:pt x="1716402" y="139317"/>
                  </a:lnTo>
                  <a:lnTo>
                    <a:pt x="1717138" y="154542"/>
                  </a:lnTo>
                  <a:lnTo>
                    <a:pt x="1716402" y="169765"/>
                  </a:lnTo>
                  <a:lnTo>
                    <a:pt x="1705372" y="213682"/>
                  </a:lnTo>
                  <a:lnTo>
                    <a:pt x="1682117" y="252534"/>
                  </a:lnTo>
                  <a:lnTo>
                    <a:pt x="1648469" y="283062"/>
                  </a:lnTo>
                  <a:lnTo>
                    <a:pt x="1607389" y="302466"/>
                  </a:lnTo>
                  <a:lnTo>
                    <a:pt x="1562596" y="309084"/>
                  </a:lnTo>
                  <a:close/>
                </a:path>
              </a:pathLst>
            </a:custGeom>
            <a:solidFill>
              <a:srgbClr val="D9D9D9"/>
            </a:solidFill>
          </p:spPr>
          <p:txBody>
            <a:bodyPr wrap="square" lIns="0" tIns="0" rIns="0" bIns="0" rtlCol="0"/>
            <a:lstStyle/>
            <a:p>
              <a:endParaRPr sz="1200"/>
            </a:p>
          </p:txBody>
        </p:sp>
        <p:sp>
          <p:nvSpPr>
            <p:cNvPr id="75" name="object 76">
              <a:extLst>
                <a:ext uri="{FF2B5EF4-FFF2-40B4-BE49-F238E27FC236}">
                  <a16:creationId xmlns:a16="http://schemas.microsoft.com/office/drawing/2014/main" id="{982F2FC1-AB8A-7162-A486-AE3C6E5D002E}"/>
                </a:ext>
              </a:extLst>
            </p:cNvPr>
            <p:cNvSpPr/>
            <p:nvPr/>
          </p:nvSpPr>
          <p:spPr>
            <a:xfrm>
              <a:off x="16400729" y="7274226"/>
              <a:ext cx="992505" cy="309245"/>
            </a:xfrm>
            <a:custGeom>
              <a:avLst/>
              <a:gdLst/>
              <a:ahLst/>
              <a:cxnLst/>
              <a:rect l="l" t="t" r="r" b="b"/>
              <a:pathLst>
                <a:path w="992505" h="309245">
                  <a:moveTo>
                    <a:pt x="837963" y="309084"/>
                  </a:moveTo>
                  <a:lnTo>
                    <a:pt x="154543" y="309084"/>
                  </a:lnTo>
                  <a:lnTo>
                    <a:pt x="139318" y="308348"/>
                  </a:lnTo>
                  <a:lnTo>
                    <a:pt x="95398" y="297319"/>
                  </a:lnTo>
                  <a:lnTo>
                    <a:pt x="56548" y="274064"/>
                  </a:lnTo>
                  <a:lnTo>
                    <a:pt x="26017" y="240416"/>
                  </a:lnTo>
                  <a:lnTo>
                    <a:pt x="6614" y="199335"/>
                  </a:lnTo>
                  <a:lnTo>
                    <a:pt x="0" y="154542"/>
                  </a:lnTo>
                  <a:lnTo>
                    <a:pt x="734" y="139317"/>
                  </a:lnTo>
                  <a:lnTo>
                    <a:pt x="11761" y="95400"/>
                  </a:lnTo>
                  <a:lnTo>
                    <a:pt x="35017" y="56549"/>
                  </a:lnTo>
                  <a:lnTo>
                    <a:pt x="68665" y="26021"/>
                  </a:lnTo>
                  <a:lnTo>
                    <a:pt x="109746" y="6617"/>
                  </a:lnTo>
                  <a:lnTo>
                    <a:pt x="154543" y="0"/>
                  </a:lnTo>
                  <a:lnTo>
                    <a:pt x="837963" y="0"/>
                  </a:lnTo>
                  <a:lnTo>
                    <a:pt x="882755" y="6617"/>
                  </a:lnTo>
                  <a:lnTo>
                    <a:pt x="923836" y="26021"/>
                  </a:lnTo>
                  <a:lnTo>
                    <a:pt x="957484" y="56549"/>
                  </a:lnTo>
                  <a:lnTo>
                    <a:pt x="980739" y="95400"/>
                  </a:lnTo>
                  <a:lnTo>
                    <a:pt x="991770" y="139317"/>
                  </a:lnTo>
                  <a:lnTo>
                    <a:pt x="992506" y="154542"/>
                  </a:lnTo>
                  <a:lnTo>
                    <a:pt x="991770" y="169765"/>
                  </a:lnTo>
                  <a:lnTo>
                    <a:pt x="980740" y="213682"/>
                  </a:lnTo>
                  <a:lnTo>
                    <a:pt x="957484" y="252534"/>
                  </a:lnTo>
                  <a:lnTo>
                    <a:pt x="923836" y="283062"/>
                  </a:lnTo>
                  <a:lnTo>
                    <a:pt x="882754" y="302466"/>
                  </a:lnTo>
                  <a:lnTo>
                    <a:pt x="837963" y="309084"/>
                  </a:lnTo>
                  <a:close/>
                </a:path>
              </a:pathLst>
            </a:custGeom>
            <a:solidFill>
              <a:srgbClr val="004AAC"/>
            </a:solidFill>
          </p:spPr>
          <p:txBody>
            <a:bodyPr wrap="square" lIns="0" tIns="0" rIns="0" bIns="0" rtlCol="0"/>
            <a:lstStyle/>
            <a:p>
              <a:endParaRPr sz="1200"/>
            </a:p>
          </p:txBody>
        </p:sp>
      </p:grpSp>
      <p:sp>
        <p:nvSpPr>
          <p:cNvPr id="76" name="object 77">
            <a:extLst>
              <a:ext uri="{FF2B5EF4-FFF2-40B4-BE49-F238E27FC236}">
                <a16:creationId xmlns:a16="http://schemas.microsoft.com/office/drawing/2014/main" id="{EF421F8E-5EE7-F795-CE48-66A9A5149FF6}"/>
              </a:ext>
            </a:extLst>
          </p:cNvPr>
          <p:cNvSpPr txBox="1"/>
          <p:nvPr/>
        </p:nvSpPr>
        <p:spPr>
          <a:xfrm>
            <a:off x="10612626" y="3870279"/>
            <a:ext cx="1441349" cy="530809"/>
          </a:xfrm>
          <a:prstGeom prst="rect">
            <a:avLst/>
          </a:prstGeom>
        </p:spPr>
        <p:txBody>
          <a:bodyPr vert="horz" wrap="square" lIns="0" tIns="8467" rIns="0" bIns="0" rtlCol="0">
            <a:spAutoFit/>
          </a:bodyPr>
          <a:lstStyle/>
          <a:p>
            <a:pPr marL="8467" marR="3387" indent="119386" algn="ctr">
              <a:lnSpc>
                <a:spcPct val="114999"/>
              </a:lnSpc>
              <a:spcBef>
                <a:spcPts val="67"/>
              </a:spcBef>
            </a:pPr>
            <a:r>
              <a:rPr sz="1500" spc="-107" dirty="0">
                <a:latin typeface="Lucida Sans Unicode"/>
                <a:cs typeface="Lucida Sans Unicode"/>
              </a:rPr>
              <a:t>9</a:t>
            </a:r>
            <a:r>
              <a:rPr sz="1500" spc="-103" dirty="0">
                <a:latin typeface="Lucida Sans Unicode"/>
                <a:cs typeface="Lucida Sans Unicode"/>
              </a:rPr>
              <a:t>8</a:t>
            </a:r>
            <a:r>
              <a:rPr sz="1500" spc="-97" dirty="0">
                <a:latin typeface="Lucida Sans Unicode"/>
                <a:cs typeface="Lucida Sans Unicode"/>
              </a:rPr>
              <a:t> </a:t>
            </a:r>
            <a:r>
              <a:rPr sz="1500" spc="-10" dirty="0">
                <a:latin typeface="Lucida Sans Unicode"/>
                <a:cs typeface="Lucida Sans Unicode"/>
              </a:rPr>
              <a:t>m</a:t>
            </a:r>
            <a:r>
              <a:rPr sz="1500" spc="-63" dirty="0">
                <a:latin typeface="Lucida Sans Unicode"/>
                <a:cs typeface="Lucida Sans Unicode"/>
              </a:rPr>
              <a:t>ill</a:t>
            </a:r>
            <a:r>
              <a:rPr sz="1500" spc="-23" dirty="0">
                <a:latin typeface="Lucida Sans Unicode"/>
                <a:cs typeface="Lucida Sans Unicode"/>
              </a:rPr>
              <a:t>o</a:t>
            </a:r>
            <a:r>
              <a:rPr sz="1500" spc="-17" dirty="0">
                <a:latin typeface="Lucida Sans Unicode"/>
                <a:cs typeface="Lucida Sans Unicode"/>
              </a:rPr>
              <a:t>n</a:t>
            </a:r>
            <a:r>
              <a:rPr sz="1500" dirty="0">
                <a:latin typeface="Lucida Sans Unicode"/>
                <a:cs typeface="Lucida Sans Unicode"/>
              </a:rPr>
              <a:t>e</a:t>
            </a:r>
            <a:r>
              <a:rPr sz="1500" spc="-43" dirty="0">
                <a:latin typeface="Lucida Sans Unicode"/>
                <a:cs typeface="Lucida Sans Unicode"/>
              </a:rPr>
              <a:t>s  </a:t>
            </a:r>
            <a:r>
              <a:rPr sz="1500" spc="-33" dirty="0">
                <a:latin typeface="Lucida Sans Unicode"/>
                <a:cs typeface="Lucida Sans Unicode"/>
              </a:rPr>
              <a:t>d</a:t>
            </a:r>
            <a:r>
              <a:rPr sz="1500" spc="3" dirty="0">
                <a:latin typeface="Lucida Sans Unicode"/>
                <a:cs typeface="Lucida Sans Unicode"/>
              </a:rPr>
              <a:t>e</a:t>
            </a:r>
            <a:r>
              <a:rPr sz="1500" spc="-97" dirty="0">
                <a:latin typeface="Lucida Sans Unicode"/>
                <a:cs typeface="Lucida Sans Unicode"/>
              </a:rPr>
              <a:t> </a:t>
            </a:r>
            <a:r>
              <a:rPr sz="1500" spc="-136" dirty="0" err="1">
                <a:latin typeface="Lucida Sans Unicode"/>
                <a:cs typeface="Lucida Sans Unicode"/>
              </a:rPr>
              <a:t>T</a:t>
            </a:r>
            <a:r>
              <a:rPr sz="1500" spc="-23" dirty="0" err="1">
                <a:latin typeface="Lucida Sans Unicode"/>
                <a:cs typeface="Lucida Sans Unicode"/>
              </a:rPr>
              <a:t>o</a:t>
            </a:r>
            <a:r>
              <a:rPr sz="1500" spc="-17" dirty="0" err="1">
                <a:latin typeface="Lucida Sans Unicode"/>
                <a:cs typeface="Lucida Sans Unicode"/>
              </a:rPr>
              <a:t>n</a:t>
            </a:r>
            <a:r>
              <a:rPr sz="1500" dirty="0" err="1">
                <a:latin typeface="Lucida Sans Unicode"/>
                <a:cs typeface="Lucida Sans Unicode"/>
              </a:rPr>
              <a:t>e</a:t>
            </a:r>
            <a:r>
              <a:rPr sz="1500" spc="-63" dirty="0" err="1">
                <a:latin typeface="Lucida Sans Unicode"/>
                <a:cs typeface="Lucida Sans Unicode"/>
              </a:rPr>
              <a:t>l</a:t>
            </a:r>
            <a:r>
              <a:rPr sz="1500" dirty="0" err="1">
                <a:latin typeface="Lucida Sans Unicode"/>
                <a:cs typeface="Lucida Sans Unicode"/>
              </a:rPr>
              <a:t>a</a:t>
            </a:r>
            <a:r>
              <a:rPr sz="1500" spc="-33" dirty="0" err="1">
                <a:latin typeface="Lucida Sans Unicode"/>
                <a:cs typeface="Lucida Sans Unicode"/>
              </a:rPr>
              <a:t>d</a:t>
            </a:r>
            <a:r>
              <a:rPr sz="1500" dirty="0" err="1">
                <a:latin typeface="Lucida Sans Unicode"/>
                <a:cs typeface="Lucida Sans Unicode"/>
              </a:rPr>
              <a:t>a</a:t>
            </a:r>
            <a:r>
              <a:rPr sz="1500" spc="-57" dirty="0" err="1">
                <a:latin typeface="Lucida Sans Unicode"/>
                <a:cs typeface="Lucida Sans Unicode"/>
              </a:rPr>
              <a:t>s</a:t>
            </a:r>
            <a:endParaRPr lang="es-CO" sz="1500" dirty="0">
              <a:latin typeface="Lucida Sans Unicode"/>
              <a:cs typeface="Lucida Sans Unicode"/>
            </a:endParaRPr>
          </a:p>
        </p:txBody>
      </p:sp>
      <p:sp>
        <p:nvSpPr>
          <p:cNvPr id="77" name="object 78">
            <a:extLst>
              <a:ext uri="{FF2B5EF4-FFF2-40B4-BE49-F238E27FC236}">
                <a16:creationId xmlns:a16="http://schemas.microsoft.com/office/drawing/2014/main" id="{F2AF9AAF-A68D-8A65-3C10-BF9EF3AFB955}"/>
              </a:ext>
            </a:extLst>
          </p:cNvPr>
          <p:cNvSpPr txBox="1"/>
          <p:nvPr/>
        </p:nvSpPr>
        <p:spPr>
          <a:xfrm>
            <a:off x="326031" y="4924355"/>
            <a:ext cx="2043853" cy="709404"/>
          </a:xfrm>
          <a:prstGeom prst="rect">
            <a:avLst/>
          </a:prstGeom>
        </p:spPr>
        <p:txBody>
          <a:bodyPr vert="horz" wrap="square" lIns="0" tIns="8043" rIns="0" bIns="0" rtlCol="0">
            <a:spAutoFit/>
          </a:bodyPr>
          <a:lstStyle/>
          <a:p>
            <a:pPr marL="8044" marR="3387" indent="-423" algn="ctr">
              <a:lnSpc>
                <a:spcPct val="117000"/>
              </a:lnSpc>
              <a:spcBef>
                <a:spcPts val="63"/>
              </a:spcBef>
            </a:pPr>
            <a:r>
              <a:rPr sz="1400" spc="-7" dirty="0">
                <a:latin typeface="Lucida Sans Unicode"/>
                <a:cs typeface="Lucida Sans Unicode"/>
              </a:rPr>
              <a:t>Producción</a:t>
            </a:r>
            <a:r>
              <a:rPr sz="1400" spc="-100" dirty="0">
                <a:latin typeface="Lucida Sans Unicode"/>
                <a:cs typeface="Lucida Sans Unicode"/>
              </a:rPr>
              <a:t> </a:t>
            </a:r>
            <a:r>
              <a:rPr sz="1400" dirty="0">
                <a:latin typeface="Lucida Sans Unicode"/>
                <a:cs typeface="Lucida Sans Unicode"/>
              </a:rPr>
              <a:t>de</a:t>
            </a:r>
            <a:r>
              <a:rPr sz="1400" spc="-100" dirty="0">
                <a:latin typeface="Lucida Sans Unicode"/>
                <a:cs typeface="Lucida Sans Unicode"/>
              </a:rPr>
              <a:t> </a:t>
            </a:r>
            <a:r>
              <a:rPr sz="1400" dirty="0">
                <a:latin typeface="Lucida Sans Unicode"/>
                <a:cs typeface="Lucida Sans Unicode"/>
              </a:rPr>
              <a:t>oro</a:t>
            </a:r>
            <a:r>
              <a:rPr sz="1400" spc="-100" dirty="0">
                <a:latin typeface="Lucida Sans Unicode"/>
                <a:cs typeface="Lucida Sans Unicode"/>
              </a:rPr>
              <a:t> </a:t>
            </a:r>
            <a:r>
              <a:rPr sz="1400" spc="7" dirty="0">
                <a:latin typeface="Lucida Sans Unicode"/>
                <a:cs typeface="Lucida Sans Unicode"/>
              </a:rPr>
              <a:t>en </a:t>
            </a:r>
            <a:r>
              <a:rPr sz="1400" spc="-487" dirty="0">
                <a:latin typeface="Lucida Sans Unicode"/>
                <a:cs typeface="Lucida Sans Unicode"/>
              </a:rPr>
              <a:t> </a:t>
            </a:r>
            <a:r>
              <a:rPr sz="1400" spc="-30" dirty="0">
                <a:latin typeface="Lucida Sans Unicode"/>
                <a:cs typeface="Lucida Sans Unicode"/>
              </a:rPr>
              <a:t>títulos</a:t>
            </a:r>
            <a:r>
              <a:rPr sz="1400" spc="-83" dirty="0">
                <a:latin typeface="Lucida Sans Unicode"/>
                <a:cs typeface="Lucida Sans Unicode"/>
              </a:rPr>
              <a:t> </a:t>
            </a:r>
            <a:r>
              <a:rPr sz="1400" spc="-10" dirty="0">
                <a:latin typeface="Lucida Sans Unicode"/>
                <a:cs typeface="Lucida Sans Unicode"/>
              </a:rPr>
              <a:t>mineros</a:t>
            </a:r>
            <a:r>
              <a:rPr sz="1400" spc="-83" dirty="0">
                <a:latin typeface="Lucida Sans Unicode"/>
                <a:cs typeface="Lucida Sans Unicode"/>
              </a:rPr>
              <a:t> </a:t>
            </a:r>
            <a:r>
              <a:rPr sz="1400" spc="3" dirty="0">
                <a:latin typeface="Lucida Sans Unicode"/>
                <a:cs typeface="Lucida Sans Unicode"/>
              </a:rPr>
              <a:t>(DME)</a:t>
            </a:r>
            <a:br>
              <a:rPr lang="es-ES" sz="1400" dirty="0">
                <a:latin typeface="Lucida Sans Unicode"/>
                <a:cs typeface="Lucida Sans Unicode"/>
              </a:rPr>
            </a:br>
            <a:r>
              <a:rPr sz="1200" b="1" spc="120" dirty="0">
                <a:latin typeface="Arial"/>
                <a:cs typeface="Arial"/>
              </a:rPr>
              <a:t>Meta</a:t>
            </a:r>
            <a:r>
              <a:rPr sz="1200" b="1" spc="-47" dirty="0">
                <a:latin typeface="Arial"/>
                <a:cs typeface="Arial"/>
              </a:rPr>
              <a:t> </a:t>
            </a:r>
            <a:r>
              <a:rPr sz="1200" b="1" spc="70" dirty="0">
                <a:latin typeface="Arial"/>
                <a:cs typeface="Arial"/>
              </a:rPr>
              <a:t>anual</a:t>
            </a:r>
            <a:endParaRPr sz="1200" dirty="0">
              <a:latin typeface="Arial"/>
              <a:cs typeface="Arial"/>
            </a:endParaRPr>
          </a:p>
        </p:txBody>
      </p:sp>
      <p:grpSp>
        <p:nvGrpSpPr>
          <p:cNvPr id="78" name="object 79">
            <a:extLst>
              <a:ext uri="{FF2B5EF4-FFF2-40B4-BE49-F238E27FC236}">
                <a16:creationId xmlns:a16="http://schemas.microsoft.com/office/drawing/2014/main" id="{C7A3194D-9FF5-EBDD-55F9-AB82C1F56D23}"/>
              </a:ext>
            </a:extLst>
          </p:cNvPr>
          <p:cNvGrpSpPr/>
          <p:nvPr/>
        </p:nvGrpSpPr>
        <p:grpSpPr>
          <a:xfrm>
            <a:off x="2454380" y="5156582"/>
            <a:ext cx="1688253" cy="303953"/>
            <a:chOff x="4020896" y="8666333"/>
            <a:chExt cx="2532380" cy="455930"/>
          </a:xfrm>
          <a:solidFill>
            <a:srgbClr val="5F83FD"/>
          </a:solidFill>
        </p:grpSpPr>
        <p:sp>
          <p:nvSpPr>
            <p:cNvPr id="79" name="object 80">
              <a:extLst>
                <a:ext uri="{FF2B5EF4-FFF2-40B4-BE49-F238E27FC236}">
                  <a16:creationId xmlns:a16="http://schemas.microsoft.com/office/drawing/2014/main" id="{E3443C92-0D8B-2E86-D2D3-9DBE4E01C997}"/>
                </a:ext>
              </a:extLst>
            </p:cNvPr>
            <p:cNvSpPr/>
            <p:nvPr/>
          </p:nvSpPr>
          <p:spPr>
            <a:xfrm>
              <a:off x="4020896" y="8666333"/>
              <a:ext cx="2532380" cy="455930"/>
            </a:xfrm>
            <a:custGeom>
              <a:avLst/>
              <a:gdLst/>
              <a:ahLst/>
              <a:cxnLst/>
              <a:rect l="l" t="t" r="r" b="b"/>
              <a:pathLst>
                <a:path w="2532379" h="455929">
                  <a:moveTo>
                    <a:pt x="2304295" y="455789"/>
                  </a:moveTo>
                  <a:lnTo>
                    <a:pt x="227868" y="455789"/>
                  </a:lnTo>
                  <a:lnTo>
                    <a:pt x="216698" y="455515"/>
                  </a:lnTo>
                  <a:lnTo>
                    <a:pt x="172506" y="448957"/>
                  </a:lnTo>
                  <a:lnTo>
                    <a:pt x="130443" y="433904"/>
                  </a:lnTo>
                  <a:lnTo>
                    <a:pt x="92125" y="410934"/>
                  </a:lnTo>
                  <a:lnTo>
                    <a:pt x="59025" y="380929"/>
                  </a:lnTo>
                  <a:lnTo>
                    <a:pt x="32414" y="345043"/>
                  </a:lnTo>
                  <a:lnTo>
                    <a:pt x="13315" y="304656"/>
                  </a:lnTo>
                  <a:lnTo>
                    <a:pt x="2462" y="261319"/>
                  </a:lnTo>
                  <a:lnTo>
                    <a:pt x="0" y="227903"/>
                  </a:lnTo>
                  <a:lnTo>
                    <a:pt x="273" y="216698"/>
                  </a:lnTo>
                  <a:lnTo>
                    <a:pt x="6830" y="172506"/>
                  </a:lnTo>
                  <a:lnTo>
                    <a:pt x="21884" y="130443"/>
                  </a:lnTo>
                  <a:lnTo>
                    <a:pt x="44854" y="92125"/>
                  </a:lnTo>
                  <a:lnTo>
                    <a:pt x="74858" y="59024"/>
                  </a:lnTo>
                  <a:lnTo>
                    <a:pt x="110743" y="32413"/>
                  </a:lnTo>
                  <a:lnTo>
                    <a:pt x="151131" y="13314"/>
                  </a:lnTo>
                  <a:lnTo>
                    <a:pt x="194469" y="2462"/>
                  </a:lnTo>
                  <a:lnTo>
                    <a:pt x="227894" y="0"/>
                  </a:lnTo>
                  <a:lnTo>
                    <a:pt x="2304269" y="0"/>
                  </a:lnTo>
                  <a:lnTo>
                    <a:pt x="2348727" y="4379"/>
                  </a:lnTo>
                  <a:lnTo>
                    <a:pt x="2391479" y="17346"/>
                  </a:lnTo>
                  <a:lnTo>
                    <a:pt x="2430879" y="38406"/>
                  </a:lnTo>
                  <a:lnTo>
                    <a:pt x="2465414" y="66747"/>
                  </a:lnTo>
                  <a:lnTo>
                    <a:pt x="2493755" y="101282"/>
                  </a:lnTo>
                  <a:lnTo>
                    <a:pt x="2514815" y="140682"/>
                  </a:lnTo>
                  <a:lnTo>
                    <a:pt x="2527784" y="183434"/>
                  </a:lnTo>
                  <a:lnTo>
                    <a:pt x="2532163" y="227903"/>
                  </a:lnTo>
                  <a:lnTo>
                    <a:pt x="2531889" y="239090"/>
                  </a:lnTo>
                  <a:lnTo>
                    <a:pt x="2525331" y="283280"/>
                  </a:lnTo>
                  <a:lnTo>
                    <a:pt x="2510277" y="325343"/>
                  </a:lnTo>
                  <a:lnTo>
                    <a:pt x="2487307" y="363662"/>
                  </a:lnTo>
                  <a:lnTo>
                    <a:pt x="2457304" y="396763"/>
                  </a:lnTo>
                  <a:lnTo>
                    <a:pt x="2421418" y="423374"/>
                  </a:lnTo>
                  <a:lnTo>
                    <a:pt x="2381031" y="442473"/>
                  </a:lnTo>
                  <a:lnTo>
                    <a:pt x="2337694" y="453325"/>
                  </a:lnTo>
                  <a:lnTo>
                    <a:pt x="2304295" y="455789"/>
                  </a:lnTo>
                  <a:close/>
                </a:path>
              </a:pathLst>
            </a:custGeom>
            <a:grpFill/>
          </p:spPr>
          <p:txBody>
            <a:bodyPr wrap="square" lIns="0" tIns="0" rIns="0" bIns="0" rtlCol="0"/>
            <a:lstStyle/>
            <a:p>
              <a:endParaRPr sz="1200"/>
            </a:p>
          </p:txBody>
        </p:sp>
        <p:sp>
          <p:nvSpPr>
            <p:cNvPr id="80" name="object 81">
              <a:extLst>
                <a:ext uri="{FF2B5EF4-FFF2-40B4-BE49-F238E27FC236}">
                  <a16:creationId xmlns:a16="http://schemas.microsoft.com/office/drawing/2014/main" id="{9D872201-6A4F-AF30-B8FA-C0BBE06D7077}"/>
                </a:ext>
              </a:extLst>
            </p:cNvPr>
            <p:cNvSpPr/>
            <p:nvPr/>
          </p:nvSpPr>
          <p:spPr>
            <a:xfrm>
              <a:off x="4020896" y="8666333"/>
              <a:ext cx="2532380" cy="455930"/>
            </a:xfrm>
            <a:custGeom>
              <a:avLst/>
              <a:gdLst/>
              <a:ahLst/>
              <a:cxnLst/>
              <a:rect l="l" t="t" r="r" b="b"/>
              <a:pathLst>
                <a:path w="2532379" h="455929">
                  <a:moveTo>
                    <a:pt x="2304295" y="455789"/>
                  </a:moveTo>
                  <a:lnTo>
                    <a:pt x="227868" y="455789"/>
                  </a:lnTo>
                  <a:lnTo>
                    <a:pt x="216698" y="455515"/>
                  </a:lnTo>
                  <a:lnTo>
                    <a:pt x="172506" y="448957"/>
                  </a:lnTo>
                  <a:lnTo>
                    <a:pt x="130443" y="433904"/>
                  </a:lnTo>
                  <a:lnTo>
                    <a:pt x="92125" y="410934"/>
                  </a:lnTo>
                  <a:lnTo>
                    <a:pt x="59025" y="380929"/>
                  </a:lnTo>
                  <a:lnTo>
                    <a:pt x="32414" y="345043"/>
                  </a:lnTo>
                  <a:lnTo>
                    <a:pt x="13315" y="304656"/>
                  </a:lnTo>
                  <a:lnTo>
                    <a:pt x="2462" y="261319"/>
                  </a:lnTo>
                  <a:lnTo>
                    <a:pt x="0" y="227903"/>
                  </a:lnTo>
                  <a:lnTo>
                    <a:pt x="273" y="216698"/>
                  </a:lnTo>
                  <a:lnTo>
                    <a:pt x="6830" y="172506"/>
                  </a:lnTo>
                  <a:lnTo>
                    <a:pt x="21884" y="130443"/>
                  </a:lnTo>
                  <a:lnTo>
                    <a:pt x="44854" y="92125"/>
                  </a:lnTo>
                  <a:lnTo>
                    <a:pt x="74858" y="59024"/>
                  </a:lnTo>
                  <a:lnTo>
                    <a:pt x="110743" y="32413"/>
                  </a:lnTo>
                  <a:lnTo>
                    <a:pt x="151131" y="13314"/>
                  </a:lnTo>
                  <a:lnTo>
                    <a:pt x="194469" y="2462"/>
                  </a:lnTo>
                  <a:lnTo>
                    <a:pt x="227894" y="0"/>
                  </a:lnTo>
                  <a:lnTo>
                    <a:pt x="2304269" y="0"/>
                  </a:lnTo>
                  <a:lnTo>
                    <a:pt x="2348727" y="4379"/>
                  </a:lnTo>
                  <a:lnTo>
                    <a:pt x="2391479" y="17346"/>
                  </a:lnTo>
                  <a:lnTo>
                    <a:pt x="2430879" y="38406"/>
                  </a:lnTo>
                  <a:lnTo>
                    <a:pt x="2465414" y="66747"/>
                  </a:lnTo>
                  <a:lnTo>
                    <a:pt x="2493755" y="101282"/>
                  </a:lnTo>
                  <a:lnTo>
                    <a:pt x="2514815" y="140682"/>
                  </a:lnTo>
                  <a:lnTo>
                    <a:pt x="2527784" y="183434"/>
                  </a:lnTo>
                  <a:lnTo>
                    <a:pt x="2532163" y="227903"/>
                  </a:lnTo>
                  <a:lnTo>
                    <a:pt x="2531889" y="239090"/>
                  </a:lnTo>
                  <a:lnTo>
                    <a:pt x="2525331" y="283280"/>
                  </a:lnTo>
                  <a:lnTo>
                    <a:pt x="2510277" y="325343"/>
                  </a:lnTo>
                  <a:lnTo>
                    <a:pt x="2487307" y="363662"/>
                  </a:lnTo>
                  <a:lnTo>
                    <a:pt x="2457304" y="396763"/>
                  </a:lnTo>
                  <a:lnTo>
                    <a:pt x="2421418" y="423374"/>
                  </a:lnTo>
                  <a:lnTo>
                    <a:pt x="2381031" y="442473"/>
                  </a:lnTo>
                  <a:lnTo>
                    <a:pt x="2337694" y="453325"/>
                  </a:lnTo>
                  <a:lnTo>
                    <a:pt x="2304295" y="455789"/>
                  </a:lnTo>
                  <a:close/>
                </a:path>
              </a:pathLst>
            </a:custGeom>
            <a:grpFill/>
          </p:spPr>
          <p:txBody>
            <a:bodyPr wrap="square" lIns="0" tIns="0" rIns="0" bIns="0" rtlCol="0"/>
            <a:lstStyle/>
            <a:p>
              <a:endParaRPr sz="1200"/>
            </a:p>
          </p:txBody>
        </p:sp>
      </p:grpSp>
      <p:grpSp>
        <p:nvGrpSpPr>
          <p:cNvPr id="81" name="object 82">
            <a:extLst>
              <a:ext uri="{FF2B5EF4-FFF2-40B4-BE49-F238E27FC236}">
                <a16:creationId xmlns:a16="http://schemas.microsoft.com/office/drawing/2014/main" id="{DF9CF85F-C66C-73AB-2674-1047BA8B1A8E}"/>
              </a:ext>
            </a:extLst>
          </p:cNvPr>
          <p:cNvGrpSpPr/>
          <p:nvPr/>
        </p:nvGrpSpPr>
        <p:grpSpPr>
          <a:xfrm>
            <a:off x="4497566" y="5145007"/>
            <a:ext cx="1688253" cy="303953"/>
            <a:chOff x="7085676" y="8666333"/>
            <a:chExt cx="2532380" cy="455930"/>
          </a:xfrm>
          <a:solidFill>
            <a:srgbClr val="5F83FD"/>
          </a:solidFill>
        </p:grpSpPr>
        <p:sp>
          <p:nvSpPr>
            <p:cNvPr id="82" name="object 83">
              <a:extLst>
                <a:ext uri="{FF2B5EF4-FFF2-40B4-BE49-F238E27FC236}">
                  <a16:creationId xmlns:a16="http://schemas.microsoft.com/office/drawing/2014/main" id="{2C0830FC-A029-7633-14E9-2FD1A5C01DC8}"/>
                </a:ext>
              </a:extLst>
            </p:cNvPr>
            <p:cNvSpPr/>
            <p:nvPr/>
          </p:nvSpPr>
          <p:spPr>
            <a:xfrm>
              <a:off x="7085676" y="8666333"/>
              <a:ext cx="2532380" cy="455930"/>
            </a:xfrm>
            <a:custGeom>
              <a:avLst/>
              <a:gdLst/>
              <a:ahLst/>
              <a:cxnLst/>
              <a:rect l="l" t="t" r="r" b="b"/>
              <a:pathLst>
                <a:path w="2532379" h="455929">
                  <a:moveTo>
                    <a:pt x="2304295" y="455789"/>
                  </a:moveTo>
                  <a:lnTo>
                    <a:pt x="227868" y="455789"/>
                  </a:lnTo>
                  <a:lnTo>
                    <a:pt x="216698" y="455515"/>
                  </a:lnTo>
                  <a:lnTo>
                    <a:pt x="172506" y="448957"/>
                  </a:lnTo>
                  <a:lnTo>
                    <a:pt x="130443" y="433904"/>
                  </a:lnTo>
                  <a:lnTo>
                    <a:pt x="92124" y="410934"/>
                  </a:lnTo>
                  <a:lnTo>
                    <a:pt x="59024" y="380929"/>
                  </a:lnTo>
                  <a:lnTo>
                    <a:pt x="32413" y="345043"/>
                  </a:lnTo>
                  <a:lnTo>
                    <a:pt x="13314" y="304656"/>
                  </a:lnTo>
                  <a:lnTo>
                    <a:pt x="2462" y="261319"/>
                  </a:lnTo>
                  <a:lnTo>
                    <a:pt x="0" y="227888"/>
                  </a:lnTo>
                  <a:lnTo>
                    <a:pt x="273" y="216698"/>
                  </a:lnTo>
                  <a:lnTo>
                    <a:pt x="6830" y="172506"/>
                  </a:lnTo>
                  <a:lnTo>
                    <a:pt x="21883" y="130443"/>
                  </a:lnTo>
                  <a:lnTo>
                    <a:pt x="44854" y="92125"/>
                  </a:lnTo>
                  <a:lnTo>
                    <a:pt x="74857" y="59024"/>
                  </a:lnTo>
                  <a:lnTo>
                    <a:pt x="110743" y="32413"/>
                  </a:lnTo>
                  <a:lnTo>
                    <a:pt x="151131" y="13314"/>
                  </a:lnTo>
                  <a:lnTo>
                    <a:pt x="194469" y="2462"/>
                  </a:lnTo>
                  <a:lnTo>
                    <a:pt x="227894" y="0"/>
                  </a:lnTo>
                  <a:lnTo>
                    <a:pt x="2304269" y="0"/>
                  </a:lnTo>
                  <a:lnTo>
                    <a:pt x="2348726" y="4379"/>
                  </a:lnTo>
                  <a:lnTo>
                    <a:pt x="2391479" y="17346"/>
                  </a:lnTo>
                  <a:lnTo>
                    <a:pt x="2430879" y="38406"/>
                  </a:lnTo>
                  <a:lnTo>
                    <a:pt x="2465415" y="66747"/>
                  </a:lnTo>
                  <a:lnTo>
                    <a:pt x="2493756" y="101282"/>
                  </a:lnTo>
                  <a:lnTo>
                    <a:pt x="2514815" y="140682"/>
                  </a:lnTo>
                  <a:lnTo>
                    <a:pt x="2527784" y="183434"/>
                  </a:lnTo>
                  <a:lnTo>
                    <a:pt x="2532163" y="227894"/>
                  </a:lnTo>
                  <a:lnTo>
                    <a:pt x="2531889" y="239090"/>
                  </a:lnTo>
                  <a:lnTo>
                    <a:pt x="2525331" y="283280"/>
                  </a:lnTo>
                  <a:lnTo>
                    <a:pt x="2510278" y="325343"/>
                  </a:lnTo>
                  <a:lnTo>
                    <a:pt x="2487308" y="363662"/>
                  </a:lnTo>
                  <a:lnTo>
                    <a:pt x="2457304" y="396763"/>
                  </a:lnTo>
                  <a:lnTo>
                    <a:pt x="2421417" y="423374"/>
                  </a:lnTo>
                  <a:lnTo>
                    <a:pt x="2381030" y="442473"/>
                  </a:lnTo>
                  <a:lnTo>
                    <a:pt x="2337693" y="453325"/>
                  </a:lnTo>
                  <a:lnTo>
                    <a:pt x="2304295" y="455789"/>
                  </a:lnTo>
                  <a:close/>
                </a:path>
              </a:pathLst>
            </a:custGeom>
            <a:grpFill/>
          </p:spPr>
          <p:txBody>
            <a:bodyPr wrap="square" lIns="0" tIns="0" rIns="0" bIns="0" rtlCol="0"/>
            <a:lstStyle/>
            <a:p>
              <a:endParaRPr sz="1200"/>
            </a:p>
          </p:txBody>
        </p:sp>
        <p:sp>
          <p:nvSpPr>
            <p:cNvPr id="83" name="object 84">
              <a:extLst>
                <a:ext uri="{FF2B5EF4-FFF2-40B4-BE49-F238E27FC236}">
                  <a16:creationId xmlns:a16="http://schemas.microsoft.com/office/drawing/2014/main" id="{AD273872-D747-F3B3-A609-B0CF9BF84CA9}"/>
                </a:ext>
              </a:extLst>
            </p:cNvPr>
            <p:cNvSpPr/>
            <p:nvPr/>
          </p:nvSpPr>
          <p:spPr>
            <a:xfrm>
              <a:off x="7085676" y="8666333"/>
              <a:ext cx="2532380" cy="455930"/>
            </a:xfrm>
            <a:custGeom>
              <a:avLst/>
              <a:gdLst/>
              <a:ahLst/>
              <a:cxnLst/>
              <a:rect l="l" t="t" r="r" b="b"/>
              <a:pathLst>
                <a:path w="2532379" h="455929">
                  <a:moveTo>
                    <a:pt x="2304295" y="455789"/>
                  </a:moveTo>
                  <a:lnTo>
                    <a:pt x="227868" y="455789"/>
                  </a:lnTo>
                  <a:lnTo>
                    <a:pt x="216698" y="455515"/>
                  </a:lnTo>
                  <a:lnTo>
                    <a:pt x="172506" y="448957"/>
                  </a:lnTo>
                  <a:lnTo>
                    <a:pt x="130443" y="433904"/>
                  </a:lnTo>
                  <a:lnTo>
                    <a:pt x="92124" y="410934"/>
                  </a:lnTo>
                  <a:lnTo>
                    <a:pt x="59024" y="380929"/>
                  </a:lnTo>
                  <a:lnTo>
                    <a:pt x="32413" y="345043"/>
                  </a:lnTo>
                  <a:lnTo>
                    <a:pt x="13314" y="304656"/>
                  </a:lnTo>
                  <a:lnTo>
                    <a:pt x="2462" y="261319"/>
                  </a:lnTo>
                  <a:lnTo>
                    <a:pt x="0" y="227888"/>
                  </a:lnTo>
                  <a:lnTo>
                    <a:pt x="273" y="216698"/>
                  </a:lnTo>
                  <a:lnTo>
                    <a:pt x="6830" y="172506"/>
                  </a:lnTo>
                  <a:lnTo>
                    <a:pt x="21883" y="130443"/>
                  </a:lnTo>
                  <a:lnTo>
                    <a:pt x="44854" y="92125"/>
                  </a:lnTo>
                  <a:lnTo>
                    <a:pt x="74857" y="59024"/>
                  </a:lnTo>
                  <a:lnTo>
                    <a:pt x="110743" y="32413"/>
                  </a:lnTo>
                  <a:lnTo>
                    <a:pt x="151131" y="13314"/>
                  </a:lnTo>
                  <a:lnTo>
                    <a:pt x="194469" y="2462"/>
                  </a:lnTo>
                  <a:lnTo>
                    <a:pt x="227894" y="0"/>
                  </a:lnTo>
                  <a:lnTo>
                    <a:pt x="2304269" y="0"/>
                  </a:lnTo>
                  <a:lnTo>
                    <a:pt x="2348726" y="4379"/>
                  </a:lnTo>
                  <a:lnTo>
                    <a:pt x="2391479" y="17346"/>
                  </a:lnTo>
                  <a:lnTo>
                    <a:pt x="2430879" y="38406"/>
                  </a:lnTo>
                  <a:lnTo>
                    <a:pt x="2465415" y="66747"/>
                  </a:lnTo>
                  <a:lnTo>
                    <a:pt x="2493756" y="101282"/>
                  </a:lnTo>
                  <a:lnTo>
                    <a:pt x="2514815" y="140682"/>
                  </a:lnTo>
                  <a:lnTo>
                    <a:pt x="2527784" y="183434"/>
                  </a:lnTo>
                  <a:lnTo>
                    <a:pt x="2532163" y="227894"/>
                  </a:lnTo>
                  <a:lnTo>
                    <a:pt x="2531889" y="239090"/>
                  </a:lnTo>
                  <a:lnTo>
                    <a:pt x="2525331" y="283280"/>
                  </a:lnTo>
                  <a:lnTo>
                    <a:pt x="2510278" y="325343"/>
                  </a:lnTo>
                  <a:lnTo>
                    <a:pt x="2487308" y="363662"/>
                  </a:lnTo>
                  <a:lnTo>
                    <a:pt x="2457304" y="396763"/>
                  </a:lnTo>
                  <a:lnTo>
                    <a:pt x="2421417" y="423374"/>
                  </a:lnTo>
                  <a:lnTo>
                    <a:pt x="2381030" y="442473"/>
                  </a:lnTo>
                  <a:lnTo>
                    <a:pt x="2337693" y="453325"/>
                  </a:lnTo>
                  <a:lnTo>
                    <a:pt x="2304295" y="455789"/>
                  </a:lnTo>
                  <a:close/>
                </a:path>
              </a:pathLst>
            </a:custGeom>
            <a:grpFill/>
          </p:spPr>
          <p:txBody>
            <a:bodyPr wrap="square" lIns="0" tIns="0" rIns="0" bIns="0" rtlCol="0"/>
            <a:lstStyle/>
            <a:p>
              <a:endParaRPr sz="1200"/>
            </a:p>
          </p:txBody>
        </p:sp>
      </p:grpSp>
      <p:sp>
        <p:nvSpPr>
          <p:cNvPr id="84" name="object 85">
            <a:extLst>
              <a:ext uri="{FF2B5EF4-FFF2-40B4-BE49-F238E27FC236}">
                <a16:creationId xmlns:a16="http://schemas.microsoft.com/office/drawing/2014/main" id="{B74C8E42-05C0-1221-876E-D6EAE654867E}"/>
              </a:ext>
            </a:extLst>
          </p:cNvPr>
          <p:cNvSpPr txBox="1"/>
          <p:nvPr/>
        </p:nvSpPr>
        <p:spPr>
          <a:xfrm>
            <a:off x="2933767" y="5128447"/>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36</a:t>
            </a:r>
            <a:r>
              <a:rPr sz="1933" b="1" spc="20" dirty="0">
                <a:solidFill>
                  <a:srgbClr val="FFFFFF"/>
                </a:solidFill>
                <a:latin typeface="Arial"/>
                <a:cs typeface="Arial"/>
              </a:rPr>
              <a:t>,</a:t>
            </a:r>
            <a:r>
              <a:rPr sz="1933" b="1" spc="23" dirty="0">
                <a:solidFill>
                  <a:srgbClr val="FFFFFF"/>
                </a:solidFill>
                <a:latin typeface="Arial"/>
                <a:cs typeface="Arial"/>
              </a:rPr>
              <a:t>5</a:t>
            </a:r>
            <a:r>
              <a:rPr sz="1933" b="1" spc="27" dirty="0">
                <a:solidFill>
                  <a:srgbClr val="FFFFFF"/>
                </a:solidFill>
                <a:latin typeface="Arial"/>
                <a:cs typeface="Arial"/>
              </a:rPr>
              <a:t>9</a:t>
            </a:r>
            <a:endParaRPr sz="1933" dirty="0">
              <a:latin typeface="Arial"/>
              <a:cs typeface="Arial"/>
            </a:endParaRPr>
          </a:p>
        </p:txBody>
      </p:sp>
      <p:grpSp>
        <p:nvGrpSpPr>
          <p:cNvPr id="85" name="object 86">
            <a:extLst>
              <a:ext uri="{FF2B5EF4-FFF2-40B4-BE49-F238E27FC236}">
                <a16:creationId xmlns:a16="http://schemas.microsoft.com/office/drawing/2014/main" id="{1FA1428D-8705-5348-9203-427C58CC8729}"/>
              </a:ext>
            </a:extLst>
          </p:cNvPr>
          <p:cNvGrpSpPr/>
          <p:nvPr/>
        </p:nvGrpSpPr>
        <p:grpSpPr>
          <a:xfrm>
            <a:off x="6603994" y="5151548"/>
            <a:ext cx="1688253" cy="303953"/>
            <a:chOff x="10245317" y="8658783"/>
            <a:chExt cx="2532380" cy="455930"/>
          </a:xfrm>
          <a:solidFill>
            <a:srgbClr val="5F83FD"/>
          </a:solidFill>
        </p:grpSpPr>
        <p:sp>
          <p:nvSpPr>
            <p:cNvPr id="86" name="object 87">
              <a:extLst>
                <a:ext uri="{FF2B5EF4-FFF2-40B4-BE49-F238E27FC236}">
                  <a16:creationId xmlns:a16="http://schemas.microsoft.com/office/drawing/2014/main" id="{8AB09D37-8A1A-3554-A331-973B93B2D69E}"/>
                </a:ext>
              </a:extLst>
            </p:cNvPr>
            <p:cNvSpPr/>
            <p:nvPr/>
          </p:nvSpPr>
          <p:spPr>
            <a:xfrm>
              <a:off x="10245317" y="8658783"/>
              <a:ext cx="2532380" cy="455930"/>
            </a:xfrm>
            <a:custGeom>
              <a:avLst/>
              <a:gdLst/>
              <a:ahLst/>
              <a:cxnLst/>
              <a:rect l="l" t="t" r="r" b="b"/>
              <a:pathLst>
                <a:path w="2532379" h="455929">
                  <a:moveTo>
                    <a:pt x="2304302" y="455789"/>
                  </a:moveTo>
                  <a:lnTo>
                    <a:pt x="227861" y="455789"/>
                  </a:lnTo>
                  <a:lnTo>
                    <a:pt x="216698" y="455515"/>
                  </a:lnTo>
                  <a:lnTo>
                    <a:pt x="172506" y="448957"/>
                  </a:lnTo>
                  <a:lnTo>
                    <a:pt x="130442" y="433903"/>
                  </a:lnTo>
                  <a:lnTo>
                    <a:pt x="92124" y="410933"/>
                  </a:lnTo>
                  <a:lnTo>
                    <a:pt x="59024" y="380929"/>
                  </a:lnTo>
                  <a:lnTo>
                    <a:pt x="32413" y="345043"/>
                  </a:lnTo>
                  <a:lnTo>
                    <a:pt x="13315" y="304657"/>
                  </a:lnTo>
                  <a:lnTo>
                    <a:pt x="2462" y="261319"/>
                  </a:lnTo>
                  <a:lnTo>
                    <a:pt x="0" y="227887"/>
                  </a:lnTo>
                  <a:lnTo>
                    <a:pt x="273" y="216698"/>
                  </a:lnTo>
                  <a:lnTo>
                    <a:pt x="6830" y="172506"/>
                  </a:lnTo>
                  <a:lnTo>
                    <a:pt x="21883" y="130442"/>
                  </a:lnTo>
                  <a:lnTo>
                    <a:pt x="44853" y="92124"/>
                  </a:lnTo>
                  <a:lnTo>
                    <a:pt x="74857" y="59024"/>
                  </a:lnTo>
                  <a:lnTo>
                    <a:pt x="110742" y="32413"/>
                  </a:lnTo>
                  <a:lnTo>
                    <a:pt x="151130" y="13314"/>
                  </a:lnTo>
                  <a:lnTo>
                    <a:pt x="194467" y="2462"/>
                  </a:lnTo>
                  <a:lnTo>
                    <a:pt x="227894" y="0"/>
                  </a:lnTo>
                  <a:lnTo>
                    <a:pt x="2304269" y="0"/>
                  </a:lnTo>
                  <a:lnTo>
                    <a:pt x="2348729" y="4378"/>
                  </a:lnTo>
                  <a:lnTo>
                    <a:pt x="2391481" y="17346"/>
                  </a:lnTo>
                  <a:lnTo>
                    <a:pt x="2430879" y="38406"/>
                  </a:lnTo>
                  <a:lnTo>
                    <a:pt x="2465415" y="66748"/>
                  </a:lnTo>
                  <a:lnTo>
                    <a:pt x="2493754" y="101282"/>
                  </a:lnTo>
                  <a:lnTo>
                    <a:pt x="2514815" y="140682"/>
                  </a:lnTo>
                  <a:lnTo>
                    <a:pt x="2527784" y="183434"/>
                  </a:lnTo>
                  <a:lnTo>
                    <a:pt x="2532163" y="227898"/>
                  </a:lnTo>
                  <a:lnTo>
                    <a:pt x="2531890" y="239090"/>
                  </a:lnTo>
                  <a:lnTo>
                    <a:pt x="2525331" y="283281"/>
                  </a:lnTo>
                  <a:lnTo>
                    <a:pt x="2510276" y="325344"/>
                  </a:lnTo>
                  <a:lnTo>
                    <a:pt x="2487306" y="363662"/>
                  </a:lnTo>
                  <a:lnTo>
                    <a:pt x="2457302" y="396763"/>
                  </a:lnTo>
                  <a:lnTo>
                    <a:pt x="2421418" y="423373"/>
                  </a:lnTo>
                  <a:lnTo>
                    <a:pt x="2381031" y="442473"/>
                  </a:lnTo>
                  <a:lnTo>
                    <a:pt x="2337695" y="453326"/>
                  </a:lnTo>
                  <a:lnTo>
                    <a:pt x="2304302" y="455789"/>
                  </a:lnTo>
                  <a:close/>
                </a:path>
              </a:pathLst>
            </a:custGeom>
            <a:grpFill/>
          </p:spPr>
          <p:txBody>
            <a:bodyPr wrap="square" lIns="0" tIns="0" rIns="0" bIns="0" rtlCol="0"/>
            <a:lstStyle/>
            <a:p>
              <a:endParaRPr sz="1200"/>
            </a:p>
          </p:txBody>
        </p:sp>
        <p:sp>
          <p:nvSpPr>
            <p:cNvPr id="87" name="object 88">
              <a:extLst>
                <a:ext uri="{FF2B5EF4-FFF2-40B4-BE49-F238E27FC236}">
                  <a16:creationId xmlns:a16="http://schemas.microsoft.com/office/drawing/2014/main" id="{7A8BBF99-7DCC-6E5C-C6A7-DF5030C9D65A}"/>
                </a:ext>
              </a:extLst>
            </p:cNvPr>
            <p:cNvSpPr/>
            <p:nvPr/>
          </p:nvSpPr>
          <p:spPr>
            <a:xfrm>
              <a:off x="10245317" y="8658783"/>
              <a:ext cx="2532380" cy="455930"/>
            </a:xfrm>
            <a:custGeom>
              <a:avLst/>
              <a:gdLst/>
              <a:ahLst/>
              <a:cxnLst/>
              <a:rect l="l" t="t" r="r" b="b"/>
              <a:pathLst>
                <a:path w="2532379" h="455929">
                  <a:moveTo>
                    <a:pt x="2304302" y="455789"/>
                  </a:moveTo>
                  <a:lnTo>
                    <a:pt x="227861" y="455789"/>
                  </a:lnTo>
                  <a:lnTo>
                    <a:pt x="216698" y="455515"/>
                  </a:lnTo>
                  <a:lnTo>
                    <a:pt x="172506" y="448957"/>
                  </a:lnTo>
                  <a:lnTo>
                    <a:pt x="130442" y="433903"/>
                  </a:lnTo>
                  <a:lnTo>
                    <a:pt x="92124" y="410933"/>
                  </a:lnTo>
                  <a:lnTo>
                    <a:pt x="59024" y="380929"/>
                  </a:lnTo>
                  <a:lnTo>
                    <a:pt x="32413" y="345043"/>
                  </a:lnTo>
                  <a:lnTo>
                    <a:pt x="13315" y="304657"/>
                  </a:lnTo>
                  <a:lnTo>
                    <a:pt x="2462" y="261319"/>
                  </a:lnTo>
                  <a:lnTo>
                    <a:pt x="0" y="227887"/>
                  </a:lnTo>
                  <a:lnTo>
                    <a:pt x="273" y="216698"/>
                  </a:lnTo>
                  <a:lnTo>
                    <a:pt x="6830" y="172506"/>
                  </a:lnTo>
                  <a:lnTo>
                    <a:pt x="21883" y="130442"/>
                  </a:lnTo>
                  <a:lnTo>
                    <a:pt x="44853" y="92124"/>
                  </a:lnTo>
                  <a:lnTo>
                    <a:pt x="74857" y="59024"/>
                  </a:lnTo>
                  <a:lnTo>
                    <a:pt x="110742" y="32413"/>
                  </a:lnTo>
                  <a:lnTo>
                    <a:pt x="151130" y="13314"/>
                  </a:lnTo>
                  <a:lnTo>
                    <a:pt x="194467" y="2462"/>
                  </a:lnTo>
                  <a:lnTo>
                    <a:pt x="227894" y="0"/>
                  </a:lnTo>
                  <a:lnTo>
                    <a:pt x="2304269" y="0"/>
                  </a:lnTo>
                  <a:lnTo>
                    <a:pt x="2348729" y="4378"/>
                  </a:lnTo>
                  <a:lnTo>
                    <a:pt x="2391481" y="17346"/>
                  </a:lnTo>
                  <a:lnTo>
                    <a:pt x="2430879" y="38406"/>
                  </a:lnTo>
                  <a:lnTo>
                    <a:pt x="2465415" y="66748"/>
                  </a:lnTo>
                  <a:lnTo>
                    <a:pt x="2493754" y="101282"/>
                  </a:lnTo>
                  <a:lnTo>
                    <a:pt x="2514815" y="140682"/>
                  </a:lnTo>
                  <a:lnTo>
                    <a:pt x="2527784" y="183434"/>
                  </a:lnTo>
                  <a:lnTo>
                    <a:pt x="2532163" y="227898"/>
                  </a:lnTo>
                  <a:lnTo>
                    <a:pt x="2531890" y="239090"/>
                  </a:lnTo>
                  <a:lnTo>
                    <a:pt x="2525331" y="283281"/>
                  </a:lnTo>
                  <a:lnTo>
                    <a:pt x="2510276" y="325344"/>
                  </a:lnTo>
                  <a:lnTo>
                    <a:pt x="2487306" y="363662"/>
                  </a:lnTo>
                  <a:lnTo>
                    <a:pt x="2457302" y="396763"/>
                  </a:lnTo>
                  <a:lnTo>
                    <a:pt x="2421418" y="423373"/>
                  </a:lnTo>
                  <a:lnTo>
                    <a:pt x="2381031" y="442473"/>
                  </a:lnTo>
                  <a:lnTo>
                    <a:pt x="2337695" y="453326"/>
                  </a:lnTo>
                  <a:lnTo>
                    <a:pt x="2304302" y="455789"/>
                  </a:lnTo>
                  <a:close/>
                </a:path>
              </a:pathLst>
            </a:custGeom>
            <a:grpFill/>
          </p:spPr>
          <p:txBody>
            <a:bodyPr wrap="square" lIns="0" tIns="0" rIns="0" bIns="0" rtlCol="0"/>
            <a:lstStyle/>
            <a:p>
              <a:endParaRPr sz="1200"/>
            </a:p>
          </p:txBody>
        </p:sp>
      </p:grpSp>
      <p:sp>
        <p:nvSpPr>
          <p:cNvPr id="88" name="object 89">
            <a:extLst>
              <a:ext uri="{FF2B5EF4-FFF2-40B4-BE49-F238E27FC236}">
                <a16:creationId xmlns:a16="http://schemas.microsoft.com/office/drawing/2014/main" id="{2D0A060E-A4B7-227D-3E70-9F1F2A8DB95C}"/>
              </a:ext>
            </a:extLst>
          </p:cNvPr>
          <p:cNvSpPr txBox="1"/>
          <p:nvPr/>
        </p:nvSpPr>
        <p:spPr>
          <a:xfrm>
            <a:off x="7131629" y="5137739"/>
            <a:ext cx="68834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55</a:t>
            </a:r>
            <a:r>
              <a:rPr sz="2033" b="1" spc="27" dirty="0">
                <a:solidFill>
                  <a:srgbClr val="FFFFFF"/>
                </a:solidFill>
                <a:latin typeface="Arial"/>
                <a:cs typeface="Arial"/>
              </a:rPr>
              <a:t>,</a:t>
            </a:r>
            <a:r>
              <a:rPr sz="2033" b="1" spc="37" dirty="0">
                <a:solidFill>
                  <a:srgbClr val="FFFFFF"/>
                </a:solidFill>
                <a:latin typeface="Arial"/>
                <a:cs typeface="Arial"/>
              </a:rPr>
              <a:t>3</a:t>
            </a:r>
            <a:r>
              <a:rPr sz="2033" b="1" spc="40" dirty="0">
                <a:solidFill>
                  <a:srgbClr val="FFFFFF"/>
                </a:solidFill>
                <a:latin typeface="Arial"/>
                <a:cs typeface="Arial"/>
              </a:rPr>
              <a:t>2</a:t>
            </a:r>
            <a:endParaRPr sz="2033" dirty="0">
              <a:latin typeface="Arial"/>
              <a:cs typeface="Arial"/>
            </a:endParaRPr>
          </a:p>
        </p:txBody>
      </p:sp>
      <p:grpSp>
        <p:nvGrpSpPr>
          <p:cNvPr id="89" name="object 90">
            <a:extLst>
              <a:ext uri="{FF2B5EF4-FFF2-40B4-BE49-F238E27FC236}">
                <a16:creationId xmlns:a16="http://schemas.microsoft.com/office/drawing/2014/main" id="{72EC91EC-B351-75E4-5C0B-918D4FDABB4A}"/>
              </a:ext>
            </a:extLst>
          </p:cNvPr>
          <p:cNvGrpSpPr/>
          <p:nvPr/>
        </p:nvGrpSpPr>
        <p:grpSpPr>
          <a:xfrm>
            <a:off x="8647704" y="5158090"/>
            <a:ext cx="1688253" cy="303953"/>
            <a:chOff x="13310882" y="8651233"/>
            <a:chExt cx="2532380" cy="455930"/>
          </a:xfrm>
        </p:grpSpPr>
        <p:sp>
          <p:nvSpPr>
            <p:cNvPr id="90" name="object 91">
              <a:extLst>
                <a:ext uri="{FF2B5EF4-FFF2-40B4-BE49-F238E27FC236}">
                  <a16:creationId xmlns:a16="http://schemas.microsoft.com/office/drawing/2014/main" id="{8F508DC1-A3D4-3A9A-AF66-CCFDD399E9C4}"/>
                </a:ext>
              </a:extLst>
            </p:cNvPr>
            <p:cNvSpPr/>
            <p:nvPr/>
          </p:nvSpPr>
          <p:spPr>
            <a:xfrm>
              <a:off x="13310882" y="8651233"/>
              <a:ext cx="2532380" cy="455930"/>
            </a:xfrm>
            <a:custGeom>
              <a:avLst/>
              <a:gdLst/>
              <a:ahLst/>
              <a:cxnLst/>
              <a:rect l="l" t="t" r="r" b="b"/>
              <a:pathLst>
                <a:path w="2532380" h="455929">
                  <a:moveTo>
                    <a:pt x="2304289" y="455789"/>
                  </a:moveTo>
                  <a:lnTo>
                    <a:pt x="227874" y="455789"/>
                  </a:lnTo>
                  <a:lnTo>
                    <a:pt x="216698" y="455516"/>
                  </a:lnTo>
                  <a:lnTo>
                    <a:pt x="172507" y="448957"/>
                  </a:lnTo>
                  <a:lnTo>
                    <a:pt x="130443" y="433904"/>
                  </a:lnTo>
                  <a:lnTo>
                    <a:pt x="92124" y="410934"/>
                  </a:lnTo>
                  <a:lnTo>
                    <a:pt x="59023" y="380930"/>
                  </a:lnTo>
                  <a:lnTo>
                    <a:pt x="32412" y="345044"/>
                  </a:lnTo>
                  <a:lnTo>
                    <a:pt x="13314" y="304656"/>
                  </a:lnTo>
                  <a:lnTo>
                    <a:pt x="2461" y="261319"/>
                  </a:lnTo>
                  <a:lnTo>
                    <a:pt x="0" y="227883"/>
                  </a:lnTo>
                  <a:lnTo>
                    <a:pt x="272" y="216698"/>
                  </a:lnTo>
                  <a:lnTo>
                    <a:pt x="6829" y="172505"/>
                  </a:lnTo>
                  <a:lnTo>
                    <a:pt x="21883" y="130442"/>
                  </a:lnTo>
                  <a:lnTo>
                    <a:pt x="44851" y="92125"/>
                  </a:lnTo>
                  <a:lnTo>
                    <a:pt x="74857" y="59024"/>
                  </a:lnTo>
                  <a:lnTo>
                    <a:pt x="110742" y="32413"/>
                  </a:lnTo>
                  <a:lnTo>
                    <a:pt x="151129" y="13315"/>
                  </a:lnTo>
                  <a:lnTo>
                    <a:pt x="194468" y="2462"/>
                  </a:lnTo>
                  <a:lnTo>
                    <a:pt x="227894" y="0"/>
                  </a:lnTo>
                  <a:lnTo>
                    <a:pt x="2304269" y="0"/>
                  </a:lnTo>
                  <a:lnTo>
                    <a:pt x="2348728" y="4379"/>
                  </a:lnTo>
                  <a:lnTo>
                    <a:pt x="2391478" y="17346"/>
                  </a:lnTo>
                  <a:lnTo>
                    <a:pt x="2430877" y="38406"/>
                  </a:lnTo>
                  <a:lnTo>
                    <a:pt x="2465413" y="66747"/>
                  </a:lnTo>
                  <a:lnTo>
                    <a:pt x="2493753" y="101281"/>
                  </a:lnTo>
                  <a:lnTo>
                    <a:pt x="2514814" y="140681"/>
                  </a:lnTo>
                  <a:lnTo>
                    <a:pt x="2527784" y="183433"/>
                  </a:lnTo>
                  <a:lnTo>
                    <a:pt x="2532163" y="227894"/>
                  </a:lnTo>
                  <a:lnTo>
                    <a:pt x="2531889" y="239090"/>
                  </a:lnTo>
                  <a:lnTo>
                    <a:pt x="2525331" y="283281"/>
                  </a:lnTo>
                  <a:lnTo>
                    <a:pt x="2510278" y="325344"/>
                  </a:lnTo>
                  <a:lnTo>
                    <a:pt x="2487307" y="363662"/>
                  </a:lnTo>
                  <a:lnTo>
                    <a:pt x="2457305" y="396763"/>
                  </a:lnTo>
                  <a:lnTo>
                    <a:pt x="2421418" y="423374"/>
                  </a:lnTo>
                  <a:lnTo>
                    <a:pt x="2381031" y="442473"/>
                  </a:lnTo>
                  <a:lnTo>
                    <a:pt x="2337694" y="453326"/>
                  </a:lnTo>
                  <a:lnTo>
                    <a:pt x="2304289" y="455789"/>
                  </a:lnTo>
                  <a:close/>
                </a:path>
              </a:pathLst>
            </a:custGeom>
            <a:solidFill>
              <a:srgbClr val="494E56"/>
            </a:solidFill>
          </p:spPr>
          <p:txBody>
            <a:bodyPr wrap="square" lIns="0" tIns="0" rIns="0" bIns="0" rtlCol="0"/>
            <a:lstStyle/>
            <a:p>
              <a:endParaRPr sz="1200"/>
            </a:p>
          </p:txBody>
        </p:sp>
        <p:sp>
          <p:nvSpPr>
            <p:cNvPr id="91" name="object 92">
              <a:extLst>
                <a:ext uri="{FF2B5EF4-FFF2-40B4-BE49-F238E27FC236}">
                  <a16:creationId xmlns:a16="http://schemas.microsoft.com/office/drawing/2014/main" id="{62DF96E7-1ED1-CAAE-350D-F423E0AC4D79}"/>
                </a:ext>
              </a:extLst>
            </p:cNvPr>
            <p:cNvSpPr/>
            <p:nvPr/>
          </p:nvSpPr>
          <p:spPr>
            <a:xfrm>
              <a:off x="13310882" y="8651233"/>
              <a:ext cx="1233170" cy="455930"/>
            </a:xfrm>
            <a:custGeom>
              <a:avLst/>
              <a:gdLst/>
              <a:ahLst/>
              <a:cxnLst/>
              <a:rect l="l" t="t" r="r" b="b"/>
              <a:pathLst>
                <a:path w="1233169" h="455929">
                  <a:moveTo>
                    <a:pt x="1005289" y="455789"/>
                  </a:moveTo>
                  <a:lnTo>
                    <a:pt x="227875" y="455789"/>
                  </a:lnTo>
                  <a:lnTo>
                    <a:pt x="216698" y="455516"/>
                  </a:lnTo>
                  <a:lnTo>
                    <a:pt x="172508" y="448957"/>
                  </a:lnTo>
                  <a:lnTo>
                    <a:pt x="130443" y="433904"/>
                  </a:lnTo>
                  <a:lnTo>
                    <a:pt x="92124" y="410934"/>
                  </a:lnTo>
                  <a:lnTo>
                    <a:pt x="59023" y="380930"/>
                  </a:lnTo>
                  <a:lnTo>
                    <a:pt x="32413" y="345044"/>
                  </a:lnTo>
                  <a:lnTo>
                    <a:pt x="13314" y="304656"/>
                  </a:lnTo>
                  <a:lnTo>
                    <a:pt x="2461" y="261319"/>
                  </a:lnTo>
                  <a:lnTo>
                    <a:pt x="0" y="227894"/>
                  </a:lnTo>
                  <a:lnTo>
                    <a:pt x="272" y="216698"/>
                  </a:lnTo>
                  <a:lnTo>
                    <a:pt x="6830" y="172505"/>
                  </a:lnTo>
                  <a:lnTo>
                    <a:pt x="21883" y="130442"/>
                  </a:lnTo>
                  <a:lnTo>
                    <a:pt x="44852" y="92125"/>
                  </a:lnTo>
                  <a:lnTo>
                    <a:pt x="74857" y="59024"/>
                  </a:lnTo>
                  <a:lnTo>
                    <a:pt x="110742" y="32413"/>
                  </a:lnTo>
                  <a:lnTo>
                    <a:pt x="151129" y="13315"/>
                  </a:lnTo>
                  <a:lnTo>
                    <a:pt x="194469" y="2462"/>
                  </a:lnTo>
                  <a:lnTo>
                    <a:pt x="227894" y="0"/>
                  </a:lnTo>
                  <a:lnTo>
                    <a:pt x="1005269" y="0"/>
                  </a:lnTo>
                  <a:lnTo>
                    <a:pt x="1049726" y="4379"/>
                  </a:lnTo>
                  <a:lnTo>
                    <a:pt x="1092478" y="17346"/>
                  </a:lnTo>
                  <a:lnTo>
                    <a:pt x="1131879" y="38406"/>
                  </a:lnTo>
                  <a:lnTo>
                    <a:pt x="1166413" y="66747"/>
                  </a:lnTo>
                  <a:lnTo>
                    <a:pt x="1194754" y="101281"/>
                  </a:lnTo>
                  <a:lnTo>
                    <a:pt x="1215814" y="140681"/>
                  </a:lnTo>
                  <a:lnTo>
                    <a:pt x="1228782" y="183433"/>
                  </a:lnTo>
                  <a:lnTo>
                    <a:pt x="1233164" y="227894"/>
                  </a:lnTo>
                  <a:lnTo>
                    <a:pt x="1232889" y="239090"/>
                  </a:lnTo>
                  <a:lnTo>
                    <a:pt x="1226330" y="283281"/>
                  </a:lnTo>
                  <a:lnTo>
                    <a:pt x="1211277" y="325344"/>
                  </a:lnTo>
                  <a:lnTo>
                    <a:pt x="1188308" y="363662"/>
                  </a:lnTo>
                  <a:lnTo>
                    <a:pt x="1158304" y="396763"/>
                  </a:lnTo>
                  <a:lnTo>
                    <a:pt x="1122417" y="423374"/>
                  </a:lnTo>
                  <a:lnTo>
                    <a:pt x="1082030" y="442473"/>
                  </a:lnTo>
                  <a:lnTo>
                    <a:pt x="1038692" y="453326"/>
                  </a:lnTo>
                  <a:lnTo>
                    <a:pt x="1005289" y="455789"/>
                  </a:lnTo>
                  <a:close/>
                </a:path>
              </a:pathLst>
            </a:custGeom>
            <a:solidFill>
              <a:srgbClr val="5F83FD"/>
            </a:solidFill>
          </p:spPr>
          <p:txBody>
            <a:bodyPr wrap="square" lIns="0" tIns="0" rIns="0" bIns="0" rtlCol="0"/>
            <a:lstStyle/>
            <a:p>
              <a:endParaRPr sz="1200"/>
            </a:p>
          </p:txBody>
        </p:sp>
      </p:grpSp>
      <p:sp>
        <p:nvSpPr>
          <p:cNvPr id="92" name="object 93">
            <a:extLst>
              <a:ext uri="{FF2B5EF4-FFF2-40B4-BE49-F238E27FC236}">
                <a16:creationId xmlns:a16="http://schemas.microsoft.com/office/drawing/2014/main" id="{74710F1D-AB54-F2A8-EB37-6790245F02EE}"/>
              </a:ext>
            </a:extLst>
          </p:cNvPr>
          <p:cNvSpPr txBox="1"/>
          <p:nvPr/>
        </p:nvSpPr>
        <p:spPr>
          <a:xfrm>
            <a:off x="9122398" y="5177561"/>
            <a:ext cx="832273" cy="323957"/>
          </a:xfrm>
          <a:prstGeom prst="rect">
            <a:avLst/>
          </a:prstGeom>
        </p:spPr>
        <p:txBody>
          <a:bodyPr vert="horz" wrap="square" lIns="0" tIns="11007" rIns="0" bIns="0" rtlCol="0">
            <a:spAutoFit/>
          </a:bodyPr>
          <a:lstStyle/>
          <a:p>
            <a:pPr marL="8467">
              <a:spcBef>
                <a:spcPts val="87"/>
              </a:spcBef>
            </a:pPr>
            <a:r>
              <a:rPr sz="2033" b="1" spc="53" dirty="0">
                <a:solidFill>
                  <a:srgbClr val="FFFFFF"/>
                </a:solidFill>
                <a:latin typeface="Arial"/>
                <a:cs typeface="Arial"/>
              </a:rPr>
              <a:t>20,44</a:t>
            </a:r>
            <a:r>
              <a:rPr sz="2033" spc="53" dirty="0">
                <a:solidFill>
                  <a:srgbClr val="FFFFFF"/>
                </a:solidFill>
                <a:latin typeface="Lucida Sans Unicode"/>
                <a:cs typeface="Lucida Sans Unicode"/>
              </a:rPr>
              <a:t>*</a:t>
            </a:r>
            <a:endParaRPr sz="2033">
              <a:latin typeface="Lucida Sans Unicode"/>
              <a:cs typeface="Lucida Sans Unicode"/>
            </a:endParaRPr>
          </a:p>
        </p:txBody>
      </p:sp>
      <p:sp>
        <p:nvSpPr>
          <p:cNvPr id="93" name="object 94">
            <a:extLst>
              <a:ext uri="{FF2B5EF4-FFF2-40B4-BE49-F238E27FC236}">
                <a16:creationId xmlns:a16="http://schemas.microsoft.com/office/drawing/2014/main" id="{820AF9E9-7F08-E350-4996-6FBF04C18B0A}"/>
              </a:ext>
            </a:extLst>
          </p:cNvPr>
          <p:cNvSpPr txBox="1"/>
          <p:nvPr/>
        </p:nvSpPr>
        <p:spPr>
          <a:xfrm>
            <a:off x="10801062" y="5106342"/>
            <a:ext cx="1327150" cy="239382"/>
          </a:xfrm>
          <a:prstGeom prst="rect">
            <a:avLst/>
          </a:prstGeom>
        </p:spPr>
        <p:txBody>
          <a:bodyPr vert="horz" wrap="square" lIns="0" tIns="8467" rIns="0" bIns="0" rtlCol="0">
            <a:spAutoFit/>
          </a:bodyPr>
          <a:lstStyle/>
          <a:p>
            <a:pPr marL="8467">
              <a:spcBef>
                <a:spcPts val="67"/>
              </a:spcBef>
            </a:pPr>
            <a:r>
              <a:rPr sz="1500" spc="-107" dirty="0">
                <a:latin typeface="Lucida Sans Unicode"/>
                <a:cs typeface="Lucida Sans Unicode"/>
              </a:rPr>
              <a:t>4</a:t>
            </a:r>
            <a:r>
              <a:rPr sz="1500" spc="-103" dirty="0">
                <a:latin typeface="Lucida Sans Unicode"/>
                <a:cs typeface="Lucida Sans Unicode"/>
              </a:rPr>
              <a:t>2</a:t>
            </a:r>
            <a:r>
              <a:rPr sz="1500" spc="-97" dirty="0">
                <a:latin typeface="Lucida Sans Unicode"/>
                <a:cs typeface="Lucida Sans Unicode"/>
              </a:rPr>
              <a:t> </a:t>
            </a:r>
            <a:r>
              <a:rPr sz="1500" spc="-136" dirty="0">
                <a:latin typeface="Lucida Sans Unicode"/>
                <a:cs typeface="Lucida Sans Unicode"/>
              </a:rPr>
              <a:t>T</a:t>
            </a:r>
            <a:r>
              <a:rPr sz="1500" spc="-23" dirty="0">
                <a:latin typeface="Lucida Sans Unicode"/>
                <a:cs typeface="Lucida Sans Unicode"/>
              </a:rPr>
              <a:t>o</a:t>
            </a:r>
            <a:r>
              <a:rPr sz="1500" spc="-17" dirty="0">
                <a:latin typeface="Lucida Sans Unicode"/>
                <a:cs typeface="Lucida Sans Unicode"/>
              </a:rPr>
              <a:t>n</a:t>
            </a:r>
            <a:r>
              <a:rPr sz="1500" dirty="0">
                <a:latin typeface="Lucida Sans Unicode"/>
                <a:cs typeface="Lucida Sans Unicode"/>
              </a:rPr>
              <a:t>e</a:t>
            </a:r>
            <a:r>
              <a:rPr sz="1500" spc="-63" dirty="0">
                <a:latin typeface="Lucida Sans Unicode"/>
                <a:cs typeface="Lucida Sans Unicode"/>
              </a:rPr>
              <a:t>l</a:t>
            </a:r>
            <a:r>
              <a:rPr sz="1500" dirty="0">
                <a:latin typeface="Lucida Sans Unicode"/>
                <a:cs typeface="Lucida Sans Unicode"/>
              </a:rPr>
              <a:t>a</a:t>
            </a:r>
            <a:r>
              <a:rPr sz="1500" spc="-33" dirty="0">
                <a:latin typeface="Lucida Sans Unicode"/>
                <a:cs typeface="Lucida Sans Unicode"/>
              </a:rPr>
              <a:t>d</a:t>
            </a:r>
            <a:r>
              <a:rPr sz="1500" dirty="0">
                <a:latin typeface="Lucida Sans Unicode"/>
                <a:cs typeface="Lucida Sans Unicode"/>
              </a:rPr>
              <a:t>a</a:t>
            </a:r>
            <a:r>
              <a:rPr sz="1500" spc="-57" dirty="0">
                <a:latin typeface="Lucida Sans Unicode"/>
                <a:cs typeface="Lucida Sans Unicode"/>
              </a:rPr>
              <a:t>s</a:t>
            </a:r>
            <a:endParaRPr sz="1500" dirty="0">
              <a:latin typeface="Lucida Sans Unicode"/>
              <a:cs typeface="Lucida Sans Unicode"/>
            </a:endParaRPr>
          </a:p>
        </p:txBody>
      </p:sp>
      <p:sp>
        <p:nvSpPr>
          <p:cNvPr id="94" name="object 95">
            <a:extLst>
              <a:ext uri="{FF2B5EF4-FFF2-40B4-BE49-F238E27FC236}">
                <a16:creationId xmlns:a16="http://schemas.microsoft.com/office/drawing/2014/main" id="{34C26168-F0D5-B876-1E87-2DFDE8F60A23}"/>
              </a:ext>
            </a:extLst>
          </p:cNvPr>
          <p:cNvSpPr txBox="1"/>
          <p:nvPr/>
        </p:nvSpPr>
        <p:spPr>
          <a:xfrm>
            <a:off x="3947428" y="5670958"/>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a:t>
            </a:r>
            <a:r>
              <a:rPr sz="1333" b="1" spc="17" dirty="0">
                <a:latin typeface="Arial"/>
                <a:cs typeface="Arial"/>
              </a:rPr>
              <a:t>6</a:t>
            </a:r>
            <a:endParaRPr sz="1333" dirty="0">
              <a:latin typeface="Arial"/>
              <a:cs typeface="Arial"/>
            </a:endParaRPr>
          </a:p>
        </p:txBody>
      </p:sp>
      <p:sp>
        <p:nvSpPr>
          <p:cNvPr id="95" name="object 96">
            <a:extLst>
              <a:ext uri="{FF2B5EF4-FFF2-40B4-BE49-F238E27FC236}">
                <a16:creationId xmlns:a16="http://schemas.microsoft.com/office/drawing/2014/main" id="{28DD5BBB-7C28-7A4C-E515-1FD657EC0A11}"/>
              </a:ext>
            </a:extLst>
          </p:cNvPr>
          <p:cNvSpPr txBox="1"/>
          <p:nvPr/>
        </p:nvSpPr>
        <p:spPr>
          <a:xfrm>
            <a:off x="5987003" y="5665941"/>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a:t>
            </a:r>
            <a:r>
              <a:rPr sz="1333" b="1" spc="17" dirty="0">
                <a:latin typeface="Arial"/>
                <a:cs typeface="Arial"/>
              </a:rPr>
              <a:t>7</a:t>
            </a:r>
            <a:endParaRPr sz="1333" dirty="0">
              <a:latin typeface="Arial"/>
              <a:cs typeface="Arial"/>
            </a:endParaRPr>
          </a:p>
        </p:txBody>
      </p:sp>
      <p:sp>
        <p:nvSpPr>
          <p:cNvPr id="96" name="object 97">
            <a:extLst>
              <a:ext uri="{FF2B5EF4-FFF2-40B4-BE49-F238E27FC236}">
                <a16:creationId xmlns:a16="http://schemas.microsoft.com/office/drawing/2014/main" id="{F18ABAB5-4E11-85AF-9340-366BA2D3B73A}"/>
              </a:ext>
            </a:extLst>
          </p:cNvPr>
          <p:cNvSpPr txBox="1"/>
          <p:nvPr/>
        </p:nvSpPr>
        <p:spPr>
          <a:xfrm>
            <a:off x="8026578" y="5680343"/>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4</a:t>
            </a:r>
            <a:r>
              <a:rPr sz="1333" b="1" spc="17" dirty="0">
                <a:latin typeface="Arial"/>
                <a:cs typeface="Arial"/>
              </a:rPr>
              <a:t>1</a:t>
            </a:r>
            <a:endParaRPr sz="1333" dirty="0">
              <a:latin typeface="Arial"/>
              <a:cs typeface="Arial"/>
            </a:endParaRPr>
          </a:p>
        </p:txBody>
      </p:sp>
      <p:sp>
        <p:nvSpPr>
          <p:cNvPr id="97" name="object 98">
            <a:extLst>
              <a:ext uri="{FF2B5EF4-FFF2-40B4-BE49-F238E27FC236}">
                <a16:creationId xmlns:a16="http://schemas.microsoft.com/office/drawing/2014/main" id="{110294D9-E438-88C2-93BF-4EC23EBADFA3}"/>
              </a:ext>
            </a:extLst>
          </p:cNvPr>
          <p:cNvSpPr txBox="1"/>
          <p:nvPr/>
        </p:nvSpPr>
        <p:spPr>
          <a:xfrm>
            <a:off x="10136279" y="5665941"/>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4</a:t>
            </a:r>
            <a:r>
              <a:rPr sz="1333" b="1" spc="17" dirty="0">
                <a:latin typeface="Arial"/>
                <a:cs typeface="Arial"/>
              </a:rPr>
              <a:t>2</a:t>
            </a:r>
            <a:endParaRPr sz="1333">
              <a:latin typeface="Arial"/>
              <a:cs typeface="Arial"/>
            </a:endParaRPr>
          </a:p>
        </p:txBody>
      </p:sp>
      <p:sp>
        <p:nvSpPr>
          <p:cNvPr id="98" name="object 99">
            <a:extLst>
              <a:ext uri="{FF2B5EF4-FFF2-40B4-BE49-F238E27FC236}">
                <a16:creationId xmlns:a16="http://schemas.microsoft.com/office/drawing/2014/main" id="{3FB73839-6278-F55C-733A-9E619577F569}"/>
              </a:ext>
            </a:extLst>
          </p:cNvPr>
          <p:cNvSpPr txBox="1"/>
          <p:nvPr/>
        </p:nvSpPr>
        <p:spPr>
          <a:xfrm>
            <a:off x="5045307" y="5148487"/>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47</a:t>
            </a:r>
            <a:r>
              <a:rPr sz="1933" b="1" spc="20" dirty="0">
                <a:solidFill>
                  <a:srgbClr val="FFFFFF"/>
                </a:solidFill>
                <a:latin typeface="Arial"/>
                <a:cs typeface="Arial"/>
              </a:rPr>
              <a:t>,</a:t>
            </a:r>
            <a:r>
              <a:rPr sz="1933" b="1" spc="23" dirty="0">
                <a:solidFill>
                  <a:srgbClr val="FFFFFF"/>
                </a:solidFill>
                <a:latin typeface="Arial"/>
                <a:cs typeface="Arial"/>
              </a:rPr>
              <a:t>6</a:t>
            </a:r>
            <a:r>
              <a:rPr sz="1933" b="1" spc="27" dirty="0">
                <a:solidFill>
                  <a:srgbClr val="FFFFFF"/>
                </a:solidFill>
                <a:latin typeface="Arial"/>
                <a:cs typeface="Arial"/>
              </a:rPr>
              <a:t>4</a:t>
            </a:r>
            <a:endParaRPr sz="1933" dirty="0">
              <a:latin typeface="Arial"/>
              <a:cs typeface="Arial"/>
            </a:endParaRPr>
          </a:p>
        </p:txBody>
      </p:sp>
      <p:grpSp>
        <p:nvGrpSpPr>
          <p:cNvPr id="99" name="object 100">
            <a:extLst>
              <a:ext uri="{FF2B5EF4-FFF2-40B4-BE49-F238E27FC236}">
                <a16:creationId xmlns:a16="http://schemas.microsoft.com/office/drawing/2014/main" id="{3DFB4908-08AA-0DC0-5F96-35142496C366}"/>
              </a:ext>
            </a:extLst>
          </p:cNvPr>
          <p:cNvGrpSpPr/>
          <p:nvPr/>
        </p:nvGrpSpPr>
        <p:grpSpPr>
          <a:xfrm>
            <a:off x="10819781" y="5447668"/>
            <a:ext cx="1145117" cy="206163"/>
            <a:chOff x="16359171" y="9432352"/>
            <a:chExt cx="1717675" cy="309245"/>
          </a:xfrm>
        </p:grpSpPr>
        <p:sp>
          <p:nvSpPr>
            <p:cNvPr id="100" name="object 101">
              <a:extLst>
                <a:ext uri="{FF2B5EF4-FFF2-40B4-BE49-F238E27FC236}">
                  <a16:creationId xmlns:a16="http://schemas.microsoft.com/office/drawing/2014/main" id="{9C9BC32A-C94D-62CB-6B1C-9B60A220F7B9}"/>
                </a:ext>
              </a:extLst>
            </p:cNvPr>
            <p:cNvSpPr/>
            <p:nvPr/>
          </p:nvSpPr>
          <p:spPr>
            <a:xfrm>
              <a:off x="16359171" y="9432352"/>
              <a:ext cx="1717675" cy="309245"/>
            </a:xfrm>
            <a:custGeom>
              <a:avLst/>
              <a:gdLst/>
              <a:ahLst/>
              <a:cxnLst/>
              <a:rect l="l" t="t" r="r" b="b"/>
              <a:pathLst>
                <a:path w="1717675" h="309245">
                  <a:moveTo>
                    <a:pt x="1562596" y="309084"/>
                  </a:moveTo>
                  <a:lnTo>
                    <a:pt x="154542" y="309084"/>
                  </a:lnTo>
                  <a:lnTo>
                    <a:pt x="139318" y="308348"/>
                  </a:lnTo>
                  <a:lnTo>
                    <a:pt x="95398" y="297319"/>
                  </a:lnTo>
                  <a:lnTo>
                    <a:pt x="56547" y="274064"/>
                  </a:lnTo>
                  <a:lnTo>
                    <a:pt x="26018" y="240416"/>
                  </a:lnTo>
                  <a:lnTo>
                    <a:pt x="6616" y="199335"/>
                  </a:lnTo>
                  <a:lnTo>
                    <a:pt x="0" y="154538"/>
                  </a:lnTo>
                  <a:lnTo>
                    <a:pt x="734" y="139317"/>
                  </a:lnTo>
                  <a:lnTo>
                    <a:pt x="11762" y="95400"/>
                  </a:lnTo>
                  <a:lnTo>
                    <a:pt x="35016" y="56548"/>
                  </a:lnTo>
                  <a:lnTo>
                    <a:pt x="68665" y="26020"/>
                  </a:lnTo>
                  <a:lnTo>
                    <a:pt x="109746" y="6616"/>
                  </a:lnTo>
                  <a:lnTo>
                    <a:pt x="154542" y="0"/>
                  </a:lnTo>
                  <a:lnTo>
                    <a:pt x="1562596" y="0"/>
                  </a:lnTo>
                  <a:lnTo>
                    <a:pt x="1577819" y="735"/>
                  </a:lnTo>
                  <a:lnTo>
                    <a:pt x="1621735" y="11763"/>
                  </a:lnTo>
                  <a:lnTo>
                    <a:pt x="1660587" y="35018"/>
                  </a:lnTo>
                  <a:lnTo>
                    <a:pt x="1691115" y="68666"/>
                  </a:lnTo>
                  <a:lnTo>
                    <a:pt x="1710520" y="109747"/>
                  </a:lnTo>
                  <a:lnTo>
                    <a:pt x="1717138" y="154542"/>
                  </a:lnTo>
                  <a:lnTo>
                    <a:pt x="1716402" y="169765"/>
                  </a:lnTo>
                  <a:lnTo>
                    <a:pt x="1705372" y="213681"/>
                  </a:lnTo>
                  <a:lnTo>
                    <a:pt x="1682116" y="252534"/>
                  </a:lnTo>
                  <a:lnTo>
                    <a:pt x="1648469" y="283063"/>
                  </a:lnTo>
                  <a:lnTo>
                    <a:pt x="1607389" y="302466"/>
                  </a:lnTo>
                  <a:lnTo>
                    <a:pt x="1562596" y="309084"/>
                  </a:lnTo>
                  <a:close/>
                </a:path>
              </a:pathLst>
            </a:custGeom>
            <a:solidFill>
              <a:srgbClr val="D9D9D9"/>
            </a:solidFill>
          </p:spPr>
          <p:txBody>
            <a:bodyPr wrap="square" lIns="0" tIns="0" rIns="0" bIns="0" rtlCol="0"/>
            <a:lstStyle/>
            <a:p>
              <a:endParaRPr sz="1200"/>
            </a:p>
          </p:txBody>
        </p:sp>
        <p:sp>
          <p:nvSpPr>
            <p:cNvPr id="101" name="object 102">
              <a:extLst>
                <a:ext uri="{FF2B5EF4-FFF2-40B4-BE49-F238E27FC236}">
                  <a16:creationId xmlns:a16="http://schemas.microsoft.com/office/drawing/2014/main" id="{F69E922A-F706-7165-2363-960DF75BA55B}"/>
                </a:ext>
              </a:extLst>
            </p:cNvPr>
            <p:cNvSpPr/>
            <p:nvPr/>
          </p:nvSpPr>
          <p:spPr>
            <a:xfrm>
              <a:off x="16359171" y="9432352"/>
              <a:ext cx="1717675" cy="309245"/>
            </a:xfrm>
            <a:custGeom>
              <a:avLst/>
              <a:gdLst/>
              <a:ahLst/>
              <a:cxnLst/>
              <a:rect l="l" t="t" r="r" b="b"/>
              <a:pathLst>
                <a:path w="1717675" h="309245">
                  <a:moveTo>
                    <a:pt x="1562596" y="309084"/>
                  </a:moveTo>
                  <a:lnTo>
                    <a:pt x="154542" y="309084"/>
                  </a:lnTo>
                  <a:lnTo>
                    <a:pt x="139318" y="308348"/>
                  </a:lnTo>
                  <a:lnTo>
                    <a:pt x="95398" y="297319"/>
                  </a:lnTo>
                  <a:lnTo>
                    <a:pt x="56547" y="274064"/>
                  </a:lnTo>
                  <a:lnTo>
                    <a:pt x="26018" y="240416"/>
                  </a:lnTo>
                  <a:lnTo>
                    <a:pt x="6616" y="199335"/>
                  </a:lnTo>
                  <a:lnTo>
                    <a:pt x="0" y="154538"/>
                  </a:lnTo>
                  <a:lnTo>
                    <a:pt x="734" y="139317"/>
                  </a:lnTo>
                  <a:lnTo>
                    <a:pt x="11762" y="95400"/>
                  </a:lnTo>
                  <a:lnTo>
                    <a:pt x="35016" y="56548"/>
                  </a:lnTo>
                  <a:lnTo>
                    <a:pt x="68665" y="26020"/>
                  </a:lnTo>
                  <a:lnTo>
                    <a:pt x="109746" y="6616"/>
                  </a:lnTo>
                  <a:lnTo>
                    <a:pt x="154542" y="0"/>
                  </a:lnTo>
                  <a:lnTo>
                    <a:pt x="1562596" y="0"/>
                  </a:lnTo>
                  <a:lnTo>
                    <a:pt x="1577819" y="735"/>
                  </a:lnTo>
                  <a:lnTo>
                    <a:pt x="1621735" y="11763"/>
                  </a:lnTo>
                  <a:lnTo>
                    <a:pt x="1660587" y="35018"/>
                  </a:lnTo>
                  <a:lnTo>
                    <a:pt x="1691115" y="68666"/>
                  </a:lnTo>
                  <a:lnTo>
                    <a:pt x="1710520" y="109747"/>
                  </a:lnTo>
                  <a:lnTo>
                    <a:pt x="1717138" y="154542"/>
                  </a:lnTo>
                  <a:lnTo>
                    <a:pt x="1716402" y="169765"/>
                  </a:lnTo>
                  <a:lnTo>
                    <a:pt x="1705372" y="213681"/>
                  </a:lnTo>
                  <a:lnTo>
                    <a:pt x="1682116" y="252534"/>
                  </a:lnTo>
                  <a:lnTo>
                    <a:pt x="1648469" y="283063"/>
                  </a:lnTo>
                  <a:lnTo>
                    <a:pt x="1607389" y="302466"/>
                  </a:lnTo>
                  <a:lnTo>
                    <a:pt x="1562596" y="309084"/>
                  </a:lnTo>
                  <a:close/>
                </a:path>
              </a:pathLst>
            </a:custGeom>
            <a:solidFill>
              <a:srgbClr val="004AAC"/>
            </a:solidFill>
          </p:spPr>
          <p:txBody>
            <a:bodyPr wrap="square" lIns="0" tIns="0" rIns="0" bIns="0" rtlCol="0"/>
            <a:lstStyle/>
            <a:p>
              <a:endParaRPr sz="1200"/>
            </a:p>
          </p:txBody>
        </p:sp>
      </p:grpSp>
      <p:sp>
        <p:nvSpPr>
          <p:cNvPr id="102" name="object 103">
            <a:extLst>
              <a:ext uri="{FF2B5EF4-FFF2-40B4-BE49-F238E27FC236}">
                <a16:creationId xmlns:a16="http://schemas.microsoft.com/office/drawing/2014/main" id="{B45A3F50-585D-C39E-F6A1-C48402B3D5E5}"/>
              </a:ext>
            </a:extLst>
          </p:cNvPr>
          <p:cNvSpPr txBox="1"/>
          <p:nvPr/>
        </p:nvSpPr>
        <p:spPr>
          <a:xfrm>
            <a:off x="11089026" y="5430776"/>
            <a:ext cx="605367" cy="213670"/>
          </a:xfrm>
          <a:prstGeom prst="rect">
            <a:avLst/>
          </a:prstGeom>
        </p:spPr>
        <p:txBody>
          <a:bodyPr vert="horz" wrap="square" lIns="0" tIns="8467" rIns="0" bIns="0" rtlCol="0">
            <a:spAutoFit/>
          </a:bodyPr>
          <a:lstStyle/>
          <a:p>
            <a:pPr marL="8467">
              <a:spcBef>
                <a:spcPts val="67"/>
              </a:spcBef>
            </a:pPr>
            <a:r>
              <a:rPr sz="1333" b="1" spc="13" dirty="0">
                <a:solidFill>
                  <a:srgbClr val="FFFFFF"/>
                </a:solidFill>
                <a:latin typeface="Arial"/>
                <a:cs typeface="Arial"/>
              </a:rPr>
              <a:t>131,7%</a:t>
            </a:r>
            <a:endParaRPr sz="1333" dirty="0">
              <a:latin typeface="Arial"/>
              <a:cs typeface="Arial"/>
            </a:endParaRPr>
          </a:p>
        </p:txBody>
      </p:sp>
      <p:sp>
        <p:nvSpPr>
          <p:cNvPr id="103" name="object 104">
            <a:extLst>
              <a:ext uri="{FF2B5EF4-FFF2-40B4-BE49-F238E27FC236}">
                <a16:creationId xmlns:a16="http://schemas.microsoft.com/office/drawing/2014/main" id="{A0C84D6E-F72D-4B61-9FA1-C040D2C0C5B7}"/>
              </a:ext>
            </a:extLst>
          </p:cNvPr>
          <p:cNvSpPr txBox="1"/>
          <p:nvPr/>
        </p:nvSpPr>
        <p:spPr>
          <a:xfrm>
            <a:off x="6965465" y="6547851"/>
            <a:ext cx="4856056" cy="193216"/>
          </a:xfrm>
          <a:prstGeom prst="rect">
            <a:avLst/>
          </a:prstGeom>
        </p:spPr>
        <p:txBody>
          <a:bodyPr vert="horz" wrap="square" lIns="0" tIns="8467" rIns="0" bIns="0" rtlCol="0">
            <a:spAutoFit/>
          </a:bodyPr>
          <a:lstStyle/>
          <a:p>
            <a:pPr marL="8467">
              <a:spcBef>
                <a:spcPts val="67"/>
              </a:spcBef>
            </a:pPr>
            <a:r>
              <a:rPr sz="1200" spc="3" dirty="0">
                <a:latin typeface="Lucida Sans Unicode"/>
                <a:cs typeface="Lucida Sans Unicode"/>
              </a:rPr>
              <a:t>*Los</a:t>
            </a:r>
            <a:r>
              <a:rPr sz="1200" spc="-70" dirty="0">
                <a:latin typeface="Lucida Sans Unicode"/>
                <a:cs typeface="Lucida Sans Unicode"/>
              </a:rPr>
              <a:t> </a:t>
            </a:r>
            <a:r>
              <a:rPr sz="1200" spc="-20" dirty="0">
                <a:latin typeface="Lucida Sans Unicode"/>
                <a:cs typeface="Lucida Sans Unicode"/>
              </a:rPr>
              <a:t>datos</a:t>
            </a:r>
            <a:r>
              <a:rPr sz="1200" spc="-67" dirty="0">
                <a:latin typeface="Lucida Sans Unicode"/>
                <a:cs typeface="Lucida Sans Unicode"/>
              </a:rPr>
              <a:t> </a:t>
            </a:r>
            <a:r>
              <a:rPr sz="1200" spc="-10" dirty="0">
                <a:latin typeface="Lucida Sans Unicode"/>
                <a:cs typeface="Lucida Sans Unicode"/>
              </a:rPr>
              <a:t>de</a:t>
            </a:r>
            <a:r>
              <a:rPr sz="1200" spc="-70" dirty="0">
                <a:latin typeface="Lucida Sans Unicode"/>
                <a:cs typeface="Lucida Sans Unicode"/>
              </a:rPr>
              <a:t> </a:t>
            </a:r>
            <a:r>
              <a:rPr sz="1200" spc="-10" dirty="0">
                <a:latin typeface="Lucida Sans Unicode"/>
                <a:cs typeface="Lucida Sans Unicode"/>
              </a:rPr>
              <a:t>oro</a:t>
            </a:r>
            <a:r>
              <a:rPr sz="1200" spc="-67" dirty="0">
                <a:latin typeface="Lucida Sans Unicode"/>
                <a:cs typeface="Lucida Sans Unicode"/>
              </a:rPr>
              <a:t> </a:t>
            </a:r>
            <a:r>
              <a:rPr sz="1200" spc="-23" dirty="0">
                <a:latin typeface="Lucida Sans Unicode"/>
                <a:cs typeface="Lucida Sans Unicode"/>
              </a:rPr>
              <a:t>y</a:t>
            </a:r>
            <a:r>
              <a:rPr sz="1200" spc="-70" dirty="0">
                <a:latin typeface="Lucida Sans Unicode"/>
                <a:cs typeface="Lucida Sans Unicode"/>
              </a:rPr>
              <a:t> </a:t>
            </a:r>
            <a:r>
              <a:rPr sz="1200" spc="-17" dirty="0">
                <a:latin typeface="Lucida Sans Unicode"/>
                <a:cs typeface="Lucida Sans Unicode"/>
              </a:rPr>
              <a:t>carbón</a:t>
            </a:r>
            <a:r>
              <a:rPr sz="1200" spc="-67" dirty="0">
                <a:latin typeface="Lucida Sans Unicode"/>
                <a:cs typeface="Lucida Sans Unicode"/>
              </a:rPr>
              <a:t> </a:t>
            </a:r>
            <a:r>
              <a:rPr sz="1200" spc="-13" dirty="0">
                <a:latin typeface="Lucida Sans Unicode"/>
                <a:cs typeface="Lucida Sans Unicode"/>
              </a:rPr>
              <a:t>están</a:t>
            </a:r>
            <a:r>
              <a:rPr sz="1200" spc="-67" dirty="0">
                <a:latin typeface="Lucida Sans Unicode"/>
                <a:cs typeface="Lucida Sans Unicode"/>
              </a:rPr>
              <a:t> </a:t>
            </a:r>
            <a:r>
              <a:rPr sz="1200" spc="3" dirty="0">
                <a:latin typeface="Lucida Sans Unicode"/>
                <a:cs typeface="Lucida Sans Unicode"/>
              </a:rPr>
              <a:t>a</a:t>
            </a:r>
            <a:r>
              <a:rPr sz="1200" spc="-70" dirty="0">
                <a:latin typeface="Lucida Sans Unicode"/>
                <a:cs typeface="Lucida Sans Unicode"/>
              </a:rPr>
              <a:t> </a:t>
            </a:r>
            <a:r>
              <a:rPr sz="1200" spc="-17" dirty="0">
                <a:latin typeface="Lucida Sans Unicode"/>
                <a:cs typeface="Lucida Sans Unicode"/>
              </a:rPr>
              <a:t>corte</a:t>
            </a:r>
            <a:r>
              <a:rPr sz="1200" spc="-67" dirty="0">
                <a:latin typeface="Lucida Sans Unicode"/>
                <a:cs typeface="Lucida Sans Unicode"/>
              </a:rPr>
              <a:t> </a:t>
            </a:r>
            <a:r>
              <a:rPr sz="1200" spc="-27" dirty="0">
                <a:latin typeface="Lucida Sans Unicode"/>
                <a:cs typeface="Lucida Sans Unicode"/>
              </a:rPr>
              <a:t>segundo</a:t>
            </a:r>
            <a:r>
              <a:rPr sz="1200" spc="-70" dirty="0">
                <a:latin typeface="Lucida Sans Unicode"/>
                <a:cs typeface="Lucida Sans Unicode"/>
              </a:rPr>
              <a:t> </a:t>
            </a:r>
            <a:r>
              <a:rPr sz="1200" spc="-17" dirty="0">
                <a:latin typeface="Lucida Sans Unicode"/>
                <a:cs typeface="Lucida Sans Unicode"/>
              </a:rPr>
              <a:t>trimestre</a:t>
            </a:r>
            <a:r>
              <a:rPr sz="1200" spc="-67" dirty="0">
                <a:latin typeface="Lucida Sans Unicode"/>
                <a:cs typeface="Lucida Sans Unicode"/>
              </a:rPr>
              <a:t> </a:t>
            </a:r>
            <a:r>
              <a:rPr sz="1200" spc="-10" dirty="0">
                <a:latin typeface="Lucida Sans Unicode"/>
                <a:cs typeface="Lucida Sans Unicode"/>
              </a:rPr>
              <a:t>de</a:t>
            </a:r>
            <a:r>
              <a:rPr sz="1200" spc="-70" dirty="0">
                <a:latin typeface="Lucida Sans Unicode"/>
                <a:cs typeface="Lucida Sans Unicode"/>
              </a:rPr>
              <a:t> </a:t>
            </a:r>
            <a:r>
              <a:rPr sz="1200" spc="-73" dirty="0">
                <a:latin typeface="Lucida Sans Unicode"/>
                <a:cs typeface="Lucida Sans Unicode"/>
              </a:rPr>
              <a:t>2022</a:t>
            </a:r>
            <a:endParaRPr sz="1200" dirty="0">
              <a:latin typeface="Lucida Sans Unicode"/>
              <a:cs typeface="Lucida Sans Unicode"/>
            </a:endParaRPr>
          </a:p>
        </p:txBody>
      </p:sp>
      <p:sp>
        <p:nvSpPr>
          <p:cNvPr id="104" name="object 24">
            <a:extLst>
              <a:ext uri="{FF2B5EF4-FFF2-40B4-BE49-F238E27FC236}">
                <a16:creationId xmlns:a16="http://schemas.microsoft.com/office/drawing/2014/main" id="{B10C8C13-0B85-E57A-E9B2-40866DC61313}"/>
              </a:ext>
            </a:extLst>
          </p:cNvPr>
          <p:cNvSpPr txBox="1"/>
          <p:nvPr/>
        </p:nvSpPr>
        <p:spPr>
          <a:xfrm>
            <a:off x="135990" y="1707715"/>
            <a:ext cx="2341457" cy="972103"/>
          </a:xfrm>
          <a:prstGeom prst="rect">
            <a:avLst/>
          </a:prstGeom>
        </p:spPr>
        <p:txBody>
          <a:bodyPr vert="horz" wrap="square" lIns="0" tIns="8043" rIns="0" bIns="0" rtlCol="0">
            <a:spAutoFit/>
          </a:bodyPr>
          <a:lstStyle/>
          <a:p>
            <a:pPr marL="174845" marR="169342" algn="ctr">
              <a:lnSpc>
                <a:spcPct val="117000"/>
              </a:lnSpc>
              <a:spcBef>
                <a:spcPts val="63"/>
              </a:spcBef>
            </a:pPr>
            <a:r>
              <a:rPr lang="es-ES" sz="1400" spc="7" dirty="0">
                <a:latin typeface="Lucida Sans Unicode"/>
                <a:cs typeface="Lucida Sans Unicode"/>
              </a:rPr>
              <a:t>Años de reservas probadas de crudo (ANH</a:t>
            </a:r>
            <a:r>
              <a:rPr sz="1400" spc="3" dirty="0">
                <a:latin typeface="Lucida Sans Unicode"/>
                <a:cs typeface="Lucida Sans Unicode"/>
              </a:rPr>
              <a:t>)</a:t>
            </a:r>
            <a:endParaRPr sz="1400" dirty="0">
              <a:latin typeface="Lucida Sans Unicode"/>
              <a:cs typeface="Lucida Sans Unicode"/>
            </a:endParaRPr>
          </a:p>
          <a:p>
            <a:pPr marL="793790">
              <a:spcBef>
                <a:spcPts val="83"/>
              </a:spcBef>
            </a:pPr>
            <a:r>
              <a:rPr sz="1200" b="1" spc="120" dirty="0">
                <a:latin typeface="Arial"/>
                <a:cs typeface="Arial"/>
              </a:rPr>
              <a:t>Meta</a:t>
            </a:r>
            <a:r>
              <a:rPr sz="1200" b="1" spc="-47" dirty="0">
                <a:latin typeface="Arial"/>
                <a:cs typeface="Arial"/>
              </a:rPr>
              <a:t> </a:t>
            </a:r>
            <a:r>
              <a:rPr sz="1200" b="1" spc="70" dirty="0">
                <a:latin typeface="Arial"/>
                <a:cs typeface="Arial"/>
              </a:rPr>
              <a:t>anual</a:t>
            </a:r>
            <a:endParaRPr sz="1200" dirty="0">
              <a:latin typeface="Arial"/>
              <a:cs typeface="Arial"/>
            </a:endParaRPr>
          </a:p>
        </p:txBody>
      </p:sp>
      <p:sp>
        <p:nvSpPr>
          <p:cNvPr id="106" name="CuadroTexto 105">
            <a:extLst>
              <a:ext uri="{FF2B5EF4-FFF2-40B4-BE49-F238E27FC236}">
                <a16:creationId xmlns:a16="http://schemas.microsoft.com/office/drawing/2014/main" id="{1DC99340-A9DE-9CF7-C745-3EFCF37270D9}"/>
              </a:ext>
            </a:extLst>
          </p:cNvPr>
          <p:cNvSpPr txBox="1"/>
          <p:nvPr/>
        </p:nvSpPr>
        <p:spPr>
          <a:xfrm>
            <a:off x="10706486" y="3237040"/>
            <a:ext cx="1145117" cy="292388"/>
          </a:xfrm>
          <a:prstGeom prst="rect">
            <a:avLst/>
          </a:prstGeom>
          <a:noFill/>
        </p:spPr>
        <p:txBody>
          <a:bodyPr wrap="square">
            <a:spAutoFit/>
          </a:bodyPr>
          <a:lstStyle/>
          <a:p>
            <a:pPr marL="265020">
              <a:spcBef>
                <a:spcPts val="1797"/>
              </a:spcBef>
            </a:pPr>
            <a:r>
              <a:rPr lang="es-CO" sz="1300" b="1" spc="13" dirty="0">
                <a:solidFill>
                  <a:schemeClr val="bg1"/>
                </a:solidFill>
                <a:latin typeface="Arial"/>
                <a:cs typeface="Arial"/>
              </a:rPr>
              <a:t>66,7%</a:t>
            </a:r>
            <a:endParaRPr lang="es-CO" sz="1300" dirty="0">
              <a:solidFill>
                <a:schemeClr val="bg1"/>
              </a:solidFill>
              <a:latin typeface="Arial"/>
              <a:cs typeface="Arial"/>
            </a:endParaRPr>
          </a:p>
        </p:txBody>
      </p:sp>
      <p:sp>
        <p:nvSpPr>
          <p:cNvPr id="107" name="object 72">
            <a:extLst>
              <a:ext uri="{FF2B5EF4-FFF2-40B4-BE49-F238E27FC236}">
                <a16:creationId xmlns:a16="http://schemas.microsoft.com/office/drawing/2014/main" id="{96E6E27B-D7D1-E563-B231-BB1CCD127ED6}"/>
              </a:ext>
            </a:extLst>
          </p:cNvPr>
          <p:cNvSpPr txBox="1"/>
          <p:nvPr/>
        </p:nvSpPr>
        <p:spPr>
          <a:xfrm>
            <a:off x="10194915" y="2465136"/>
            <a:ext cx="402563" cy="213670"/>
          </a:xfrm>
          <a:prstGeom prst="rect">
            <a:avLst/>
          </a:prstGeom>
        </p:spPr>
        <p:txBody>
          <a:bodyPr vert="horz" wrap="square" lIns="0" tIns="8467" rIns="0" bIns="0" rtlCol="0">
            <a:spAutoFit/>
          </a:bodyPr>
          <a:lstStyle/>
          <a:p>
            <a:pPr marL="8467">
              <a:spcBef>
                <a:spcPts val="67"/>
              </a:spcBef>
            </a:pPr>
            <a:r>
              <a:rPr lang="es-ES" sz="1333" b="1" spc="13" dirty="0">
                <a:latin typeface="Arial"/>
                <a:cs typeface="Arial"/>
              </a:rPr>
              <a:t>5,7</a:t>
            </a:r>
            <a:endParaRPr sz="1333" dirty="0">
              <a:latin typeface="Arial"/>
              <a:cs typeface="Arial"/>
            </a:endParaRPr>
          </a:p>
        </p:txBody>
      </p:sp>
      <p:sp>
        <p:nvSpPr>
          <p:cNvPr id="109" name="CuadroTexto 108">
            <a:extLst>
              <a:ext uri="{FF2B5EF4-FFF2-40B4-BE49-F238E27FC236}">
                <a16:creationId xmlns:a16="http://schemas.microsoft.com/office/drawing/2014/main" id="{B0918110-955F-BC3F-AFAD-B7F27CD7C6AA}"/>
              </a:ext>
            </a:extLst>
          </p:cNvPr>
          <p:cNvSpPr txBox="1"/>
          <p:nvPr/>
        </p:nvSpPr>
        <p:spPr>
          <a:xfrm>
            <a:off x="10524774" y="4357490"/>
            <a:ext cx="1151497" cy="302840"/>
          </a:xfrm>
          <a:prstGeom prst="rect">
            <a:avLst/>
          </a:prstGeom>
          <a:noFill/>
        </p:spPr>
        <p:txBody>
          <a:bodyPr wrap="square">
            <a:spAutoFit/>
          </a:bodyPr>
          <a:lstStyle/>
          <a:p>
            <a:pPr marL="265020" marR="3387" indent="119386">
              <a:lnSpc>
                <a:spcPct val="114999"/>
              </a:lnSpc>
              <a:spcBef>
                <a:spcPts val="1797"/>
              </a:spcBef>
            </a:pPr>
            <a:r>
              <a:rPr lang="es-CO" sz="1300" b="1" spc="13" dirty="0">
                <a:solidFill>
                  <a:schemeClr val="bg1"/>
                </a:solidFill>
                <a:latin typeface="Arial"/>
                <a:cs typeface="Arial"/>
              </a:rPr>
              <a:t>57,8%</a:t>
            </a:r>
          </a:p>
        </p:txBody>
      </p:sp>
      <p:sp>
        <p:nvSpPr>
          <p:cNvPr id="111" name="CuadroTexto 110">
            <a:extLst>
              <a:ext uri="{FF2B5EF4-FFF2-40B4-BE49-F238E27FC236}">
                <a16:creationId xmlns:a16="http://schemas.microsoft.com/office/drawing/2014/main" id="{4D97778B-72D6-F3BC-5520-DDD9D05D6939}"/>
              </a:ext>
            </a:extLst>
          </p:cNvPr>
          <p:cNvSpPr txBox="1"/>
          <p:nvPr/>
        </p:nvSpPr>
        <p:spPr>
          <a:xfrm>
            <a:off x="10472838" y="1693208"/>
            <a:ext cx="1420356" cy="349135"/>
          </a:xfrm>
          <a:prstGeom prst="rect">
            <a:avLst/>
          </a:prstGeom>
          <a:noFill/>
        </p:spPr>
        <p:txBody>
          <a:bodyPr wrap="square">
            <a:spAutoFit/>
          </a:bodyPr>
          <a:lstStyle/>
          <a:p>
            <a:pPr marL="723900" marR="3387" indent="-269875">
              <a:lnSpc>
                <a:spcPct val="114999"/>
              </a:lnSpc>
              <a:spcBef>
                <a:spcPts val="67"/>
              </a:spcBef>
            </a:pPr>
            <a:r>
              <a:rPr lang="es-CO" sz="1500" spc="-107" dirty="0">
                <a:latin typeface="Lucida Sans Unicode"/>
                <a:cs typeface="Lucida Sans Unicode"/>
              </a:rPr>
              <a:t>5</a:t>
            </a:r>
            <a:r>
              <a:rPr lang="es-CO" sz="1500" spc="-120" dirty="0">
                <a:latin typeface="Lucida Sans Unicode"/>
                <a:cs typeface="Lucida Sans Unicode"/>
              </a:rPr>
              <a:t>,</a:t>
            </a:r>
            <a:r>
              <a:rPr lang="es-CO" sz="1500" spc="-103" dirty="0">
                <a:latin typeface="Lucida Sans Unicode"/>
                <a:cs typeface="Lucida Sans Unicode"/>
              </a:rPr>
              <a:t>7</a:t>
            </a:r>
            <a:r>
              <a:rPr lang="es-CO" sz="1500" spc="-97" dirty="0">
                <a:latin typeface="Lucida Sans Unicode"/>
                <a:cs typeface="Lucida Sans Unicode"/>
              </a:rPr>
              <a:t> </a:t>
            </a:r>
            <a:r>
              <a:rPr lang="es-CO" sz="1500" dirty="0">
                <a:latin typeface="Lucida Sans Unicode"/>
                <a:cs typeface="Lucida Sans Unicode"/>
              </a:rPr>
              <a:t>a</a:t>
            </a:r>
            <a:r>
              <a:rPr lang="es-CO" sz="1500" spc="-17" dirty="0">
                <a:latin typeface="Lucida Sans Unicode"/>
                <a:cs typeface="Lucida Sans Unicode"/>
              </a:rPr>
              <a:t>ñ</a:t>
            </a:r>
            <a:r>
              <a:rPr lang="es-CO" sz="1500" spc="-23" dirty="0">
                <a:latin typeface="Lucida Sans Unicode"/>
                <a:cs typeface="Lucida Sans Unicode"/>
              </a:rPr>
              <a:t>o</a:t>
            </a:r>
            <a:r>
              <a:rPr lang="es-CO" sz="1500" spc="-57" dirty="0">
                <a:latin typeface="Lucida Sans Unicode"/>
                <a:cs typeface="Lucida Sans Unicode"/>
              </a:rPr>
              <a:t>s</a:t>
            </a:r>
            <a:endParaRPr lang="es-CO" sz="1500" dirty="0">
              <a:latin typeface="Lucida Sans Unicode"/>
              <a:cs typeface="Lucida Sans Unicode"/>
            </a:endParaRPr>
          </a:p>
        </p:txBody>
      </p:sp>
      <p:sp>
        <p:nvSpPr>
          <p:cNvPr id="112" name="CuadroTexto 111">
            <a:extLst>
              <a:ext uri="{FF2B5EF4-FFF2-40B4-BE49-F238E27FC236}">
                <a16:creationId xmlns:a16="http://schemas.microsoft.com/office/drawing/2014/main" id="{E4B3C6B2-50FF-EEFF-53D6-865676E16C43}"/>
              </a:ext>
            </a:extLst>
          </p:cNvPr>
          <p:cNvSpPr txBox="1"/>
          <p:nvPr/>
        </p:nvSpPr>
        <p:spPr>
          <a:xfrm>
            <a:off x="10760615" y="2034194"/>
            <a:ext cx="926115" cy="292388"/>
          </a:xfrm>
          <a:prstGeom prst="rect">
            <a:avLst/>
          </a:prstGeom>
          <a:noFill/>
        </p:spPr>
        <p:txBody>
          <a:bodyPr wrap="square">
            <a:spAutoFit/>
          </a:bodyPr>
          <a:lstStyle/>
          <a:p>
            <a:pPr marL="265020">
              <a:spcBef>
                <a:spcPts val="1797"/>
              </a:spcBef>
            </a:pPr>
            <a:r>
              <a:rPr lang="es-CO" sz="1300" b="1" spc="13" dirty="0">
                <a:solidFill>
                  <a:schemeClr val="bg1"/>
                </a:solidFill>
                <a:latin typeface="Arial"/>
                <a:cs typeface="Arial"/>
              </a:rPr>
              <a:t>100%</a:t>
            </a:r>
            <a:endParaRPr lang="es-CO" sz="1300" dirty="0">
              <a:solidFill>
                <a:schemeClr val="bg1"/>
              </a:solidFill>
              <a:latin typeface="Arial"/>
              <a:cs typeface="Arial"/>
            </a:endParaRPr>
          </a:p>
        </p:txBody>
      </p:sp>
      <p:sp>
        <p:nvSpPr>
          <p:cNvPr id="114" name="CuadroTexto 113">
            <a:extLst>
              <a:ext uri="{FF2B5EF4-FFF2-40B4-BE49-F238E27FC236}">
                <a16:creationId xmlns:a16="http://schemas.microsoft.com/office/drawing/2014/main" id="{350678F4-ACBD-80E9-6330-0A483BC7762A}"/>
              </a:ext>
            </a:extLst>
          </p:cNvPr>
          <p:cNvSpPr txBox="1"/>
          <p:nvPr/>
        </p:nvSpPr>
        <p:spPr>
          <a:xfrm>
            <a:off x="2876932" y="1331696"/>
            <a:ext cx="879458" cy="400110"/>
          </a:xfrm>
          <a:prstGeom prst="rect">
            <a:avLst/>
          </a:prstGeom>
          <a:noFill/>
        </p:spPr>
        <p:txBody>
          <a:bodyPr wrap="square">
            <a:spAutoFit/>
          </a:bodyPr>
          <a:lstStyle/>
          <a:p>
            <a:pPr marL="8467">
              <a:spcBef>
                <a:spcPts val="1153"/>
              </a:spcBef>
            </a:pPr>
            <a:r>
              <a:rPr lang="es-CO" sz="2000" b="1" spc="67" dirty="0">
                <a:latin typeface="Arial"/>
                <a:cs typeface="Arial"/>
              </a:rPr>
              <a:t>201</a:t>
            </a:r>
            <a:r>
              <a:rPr lang="es-CO" sz="2000" b="1" spc="70" dirty="0">
                <a:latin typeface="Arial"/>
                <a:cs typeface="Arial"/>
              </a:rPr>
              <a:t>9</a:t>
            </a:r>
            <a:endParaRPr lang="es-CO" sz="2000" dirty="0">
              <a:latin typeface="Arial"/>
              <a:cs typeface="Arial"/>
            </a:endParaRPr>
          </a:p>
        </p:txBody>
      </p:sp>
      <p:sp>
        <p:nvSpPr>
          <p:cNvPr id="116" name="CuadroTexto 115">
            <a:extLst>
              <a:ext uri="{FF2B5EF4-FFF2-40B4-BE49-F238E27FC236}">
                <a16:creationId xmlns:a16="http://schemas.microsoft.com/office/drawing/2014/main" id="{2E861540-78E7-8254-AF5C-BF02526960FE}"/>
              </a:ext>
            </a:extLst>
          </p:cNvPr>
          <p:cNvSpPr txBox="1"/>
          <p:nvPr/>
        </p:nvSpPr>
        <p:spPr>
          <a:xfrm>
            <a:off x="4827733" y="1335413"/>
            <a:ext cx="879458" cy="400110"/>
          </a:xfrm>
          <a:prstGeom prst="rect">
            <a:avLst/>
          </a:prstGeom>
          <a:noFill/>
        </p:spPr>
        <p:txBody>
          <a:bodyPr wrap="square">
            <a:spAutoFit/>
          </a:bodyPr>
          <a:lstStyle/>
          <a:p>
            <a:pPr marL="8467">
              <a:spcBef>
                <a:spcPts val="1153"/>
              </a:spcBef>
            </a:pPr>
            <a:r>
              <a:rPr lang="es-CO" sz="2000" b="1" spc="67" dirty="0">
                <a:latin typeface="Arial"/>
                <a:cs typeface="Arial"/>
              </a:rPr>
              <a:t>2020</a:t>
            </a:r>
            <a:endParaRPr lang="es-CO" sz="2000" dirty="0">
              <a:latin typeface="Arial"/>
              <a:cs typeface="Arial"/>
            </a:endParaRPr>
          </a:p>
        </p:txBody>
      </p:sp>
      <p:sp>
        <p:nvSpPr>
          <p:cNvPr id="117" name="CuadroTexto 116">
            <a:extLst>
              <a:ext uri="{FF2B5EF4-FFF2-40B4-BE49-F238E27FC236}">
                <a16:creationId xmlns:a16="http://schemas.microsoft.com/office/drawing/2014/main" id="{A091F30E-552F-FA40-F709-DF54F0EF9C12}"/>
              </a:ext>
            </a:extLst>
          </p:cNvPr>
          <p:cNvSpPr txBox="1"/>
          <p:nvPr/>
        </p:nvSpPr>
        <p:spPr>
          <a:xfrm>
            <a:off x="6965465" y="1334817"/>
            <a:ext cx="1208521" cy="400110"/>
          </a:xfrm>
          <a:prstGeom prst="rect">
            <a:avLst/>
          </a:prstGeom>
          <a:noFill/>
        </p:spPr>
        <p:txBody>
          <a:bodyPr wrap="square">
            <a:spAutoFit/>
          </a:bodyPr>
          <a:lstStyle/>
          <a:p>
            <a:pPr marL="8467">
              <a:spcBef>
                <a:spcPts val="1153"/>
              </a:spcBef>
            </a:pPr>
            <a:r>
              <a:rPr lang="es-CO" sz="2000" b="1" spc="67" dirty="0">
                <a:latin typeface="Arial"/>
                <a:cs typeface="Arial"/>
              </a:rPr>
              <a:t>2021</a:t>
            </a:r>
            <a:endParaRPr lang="es-CO" sz="2000" dirty="0">
              <a:latin typeface="Arial"/>
              <a:cs typeface="Arial"/>
            </a:endParaRPr>
          </a:p>
        </p:txBody>
      </p:sp>
      <p:sp>
        <p:nvSpPr>
          <p:cNvPr id="118" name="CuadroTexto 117">
            <a:extLst>
              <a:ext uri="{FF2B5EF4-FFF2-40B4-BE49-F238E27FC236}">
                <a16:creationId xmlns:a16="http://schemas.microsoft.com/office/drawing/2014/main" id="{F23694BC-D712-48DF-2E1F-F8472CA8589B}"/>
              </a:ext>
            </a:extLst>
          </p:cNvPr>
          <p:cNvSpPr txBox="1"/>
          <p:nvPr/>
        </p:nvSpPr>
        <p:spPr>
          <a:xfrm>
            <a:off x="9128595" y="1331696"/>
            <a:ext cx="879458" cy="400110"/>
          </a:xfrm>
          <a:prstGeom prst="rect">
            <a:avLst/>
          </a:prstGeom>
          <a:noFill/>
        </p:spPr>
        <p:txBody>
          <a:bodyPr wrap="square">
            <a:spAutoFit/>
          </a:bodyPr>
          <a:lstStyle/>
          <a:p>
            <a:pPr marL="8467">
              <a:spcBef>
                <a:spcPts val="1153"/>
              </a:spcBef>
            </a:pPr>
            <a:r>
              <a:rPr lang="es-CO" sz="2000" b="1" spc="67" dirty="0">
                <a:latin typeface="Arial"/>
                <a:cs typeface="Arial"/>
              </a:rPr>
              <a:t>2022</a:t>
            </a:r>
            <a:endParaRPr lang="es-CO" sz="2000" dirty="0">
              <a:latin typeface="Arial"/>
              <a:cs typeface="Arial"/>
            </a:endParaRPr>
          </a:p>
        </p:txBody>
      </p:sp>
    </p:spTree>
    <p:extLst>
      <p:ext uri="{BB962C8B-B14F-4D97-AF65-F5344CB8AC3E}">
        <p14:creationId xmlns:p14="http://schemas.microsoft.com/office/powerpoint/2010/main" val="90241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n 82">
            <a:extLst>
              <a:ext uri="{FF2B5EF4-FFF2-40B4-BE49-F238E27FC236}">
                <a16:creationId xmlns:a16="http://schemas.microsoft.com/office/drawing/2014/main" id="{BAFF82E7-7896-5068-C29A-6EDD3D83F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5">
            <a:extLst>
              <a:ext uri="{FF2B5EF4-FFF2-40B4-BE49-F238E27FC236}">
                <a16:creationId xmlns:a16="http://schemas.microsoft.com/office/drawing/2014/main" id="{06462F49-D622-904A-00B2-6AF1A04BE45E}"/>
              </a:ext>
            </a:extLst>
          </p:cNvPr>
          <p:cNvSpPr txBox="1"/>
          <p:nvPr/>
        </p:nvSpPr>
        <p:spPr>
          <a:xfrm>
            <a:off x="1165666" y="512969"/>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Metas PND 2018 - 2022</a:t>
            </a:r>
          </a:p>
        </p:txBody>
      </p:sp>
      <p:grpSp>
        <p:nvGrpSpPr>
          <p:cNvPr id="3" name="object 5">
            <a:extLst>
              <a:ext uri="{FF2B5EF4-FFF2-40B4-BE49-F238E27FC236}">
                <a16:creationId xmlns:a16="http://schemas.microsoft.com/office/drawing/2014/main" id="{BA984D52-F5AB-8C4E-7305-980F8A7F4462}"/>
              </a:ext>
            </a:extLst>
          </p:cNvPr>
          <p:cNvGrpSpPr/>
          <p:nvPr/>
        </p:nvGrpSpPr>
        <p:grpSpPr>
          <a:xfrm>
            <a:off x="2593725" y="2142198"/>
            <a:ext cx="1688253" cy="303953"/>
            <a:chOff x="4020896" y="2867308"/>
            <a:chExt cx="2532380" cy="455930"/>
          </a:xfrm>
        </p:grpSpPr>
        <p:sp>
          <p:nvSpPr>
            <p:cNvPr id="4" name="object 6">
              <a:extLst>
                <a:ext uri="{FF2B5EF4-FFF2-40B4-BE49-F238E27FC236}">
                  <a16:creationId xmlns:a16="http://schemas.microsoft.com/office/drawing/2014/main" id="{AEE5CDF8-5144-B7C4-01ED-94B380E4B779}"/>
                </a:ext>
              </a:extLst>
            </p:cNvPr>
            <p:cNvSpPr/>
            <p:nvPr/>
          </p:nvSpPr>
          <p:spPr>
            <a:xfrm>
              <a:off x="4020896" y="2867308"/>
              <a:ext cx="2532380" cy="455930"/>
            </a:xfrm>
            <a:custGeom>
              <a:avLst/>
              <a:gdLst/>
              <a:ahLst/>
              <a:cxnLst/>
              <a:rect l="l" t="t" r="r" b="b"/>
              <a:pathLst>
                <a:path w="2532379" h="455929">
                  <a:moveTo>
                    <a:pt x="2304287" y="455789"/>
                  </a:moveTo>
                  <a:lnTo>
                    <a:pt x="227877" y="455789"/>
                  </a:lnTo>
                  <a:lnTo>
                    <a:pt x="216698" y="455515"/>
                  </a:lnTo>
                  <a:lnTo>
                    <a:pt x="172506" y="448957"/>
                  </a:lnTo>
                  <a:lnTo>
                    <a:pt x="130443" y="433904"/>
                  </a:lnTo>
                  <a:lnTo>
                    <a:pt x="92125" y="410934"/>
                  </a:lnTo>
                  <a:lnTo>
                    <a:pt x="59025" y="380930"/>
                  </a:lnTo>
                  <a:lnTo>
                    <a:pt x="32414" y="345044"/>
                  </a:lnTo>
                  <a:lnTo>
                    <a:pt x="13315" y="304657"/>
                  </a:lnTo>
                  <a:lnTo>
                    <a:pt x="2462" y="261320"/>
                  </a:lnTo>
                  <a:lnTo>
                    <a:pt x="0" y="227903"/>
                  </a:lnTo>
                  <a:lnTo>
                    <a:pt x="273" y="216698"/>
                  </a:lnTo>
                  <a:lnTo>
                    <a:pt x="6830" y="172506"/>
                  </a:lnTo>
                  <a:lnTo>
                    <a:pt x="21884" y="130443"/>
                  </a:lnTo>
                  <a:lnTo>
                    <a:pt x="44854" y="92126"/>
                  </a:lnTo>
                  <a:lnTo>
                    <a:pt x="74858" y="59025"/>
                  </a:lnTo>
                  <a:lnTo>
                    <a:pt x="110743" y="32414"/>
                  </a:lnTo>
                  <a:lnTo>
                    <a:pt x="151131" y="13315"/>
                  </a:lnTo>
                  <a:lnTo>
                    <a:pt x="194468" y="2463"/>
                  </a:lnTo>
                  <a:lnTo>
                    <a:pt x="2304269" y="0"/>
                  </a:lnTo>
                  <a:lnTo>
                    <a:pt x="2315465" y="273"/>
                  </a:lnTo>
                  <a:lnTo>
                    <a:pt x="2359655" y="6831"/>
                  </a:lnTo>
                  <a:lnTo>
                    <a:pt x="2401718" y="21884"/>
                  </a:lnTo>
                  <a:lnTo>
                    <a:pt x="2440036" y="44854"/>
                  </a:lnTo>
                  <a:lnTo>
                    <a:pt x="2473137" y="74858"/>
                  </a:lnTo>
                  <a:lnTo>
                    <a:pt x="2499747" y="110744"/>
                  </a:lnTo>
                  <a:lnTo>
                    <a:pt x="2518846" y="151131"/>
                  </a:lnTo>
                  <a:lnTo>
                    <a:pt x="2529699" y="194468"/>
                  </a:lnTo>
                  <a:lnTo>
                    <a:pt x="2532163" y="227903"/>
                  </a:lnTo>
                  <a:lnTo>
                    <a:pt x="2531889" y="239090"/>
                  </a:lnTo>
                  <a:lnTo>
                    <a:pt x="2525331" y="283281"/>
                  </a:lnTo>
                  <a:lnTo>
                    <a:pt x="2510277" y="325345"/>
                  </a:lnTo>
                  <a:lnTo>
                    <a:pt x="2487307" y="363662"/>
                  </a:lnTo>
                  <a:lnTo>
                    <a:pt x="2457304" y="396763"/>
                  </a:lnTo>
                  <a:lnTo>
                    <a:pt x="2421418" y="423374"/>
                  </a:lnTo>
                  <a:lnTo>
                    <a:pt x="2381031" y="442473"/>
                  </a:lnTo>
                  <a:lnTo>
                    <a:pt x="2337694" y="453326"/>
                  </a:lnTo>
                  <a:lnTo>
                    <a:pt x="2304287" y="455789"/>
                  </a:lnTo>
                  <a:close/>
                </a:path>
              </a:pathLst>
            </a:custGeom>
            <a:solidFill>
              <a:srgbClr val="494E56"/>
            </a:solidFill>
          </p:spPr>
          <p:txBody>
            <a:bodyPr wrap="square" lIns="0" tIns="0" rIns="0" bIns="0" rtlCol="0"/>
            <a:lstStyle/>
            <a:p>
              <a:endParaRPr sz="1200"/>
            </a:p>
          </p:txBody>
        </p:sp>
        <p:sp>
          <p:nvSpPr>
            <p:cNvPr id="5" name="object 7">
              <a:extLst>
                <a:ext uri="{FF2B5EF4-FFF2-40B4-BE49-F238E27FC236}">
                  <a16:creationId xmlns:a16="http://schemas.microsoft.com/office/drawing/2014/main" id="{F444BA19-3739-3C7A-2722-9C325BA37DF5}"/>
                </a:ext>
              </a:extLst>
            </p:cNvPr>
            <p:cNvSpPr/>
            <p:nvPr/>
          </p:nvSpPr>
          <p:spPr>
            <a:xfrm>
              <a:off x="4020896" y="2867308"/>
              <a:ext cx="2233930" cy="455930"/>
            </a:xfrm>
            <a:custGeom>
              <a:avLst/>
              <a:gdLst/>
              <a:ahLst/>
              <a:cxnLst/>
              <a:rect l="l" t="t" r="r" b="b"/>
              <a:pathLst>
                <a:path w="2233929" h="455929">
                  <a:moveTo>
                    <a:pt x="2005491" y="455789"/>
                  </a:moveTo>
                  <a:lnTo>
                    <a:pt x="227877" y="455789"/>
                  </a:lnTo>
                  <a:lnTo>
                    <a:pt x="216698" y="455515"/>
                  </a:lnTo>
                  <a:lnTo>
                    <a:pt x="172506" y="448957"/>
                  </a:lnTo>
                  <a:lnTo>
                    <a:pt x="130443" y="433904"/>
                  </a:lnTo>
                  <a:lnTo>
                    <a:pt x="92125" y="410934"/>
                  </a:lnTo>
                  <a:lnTo>
                    <a:pt x="59025" y="380930"/>
                  </a:lnTo>
                  <a:lnTo>
                    <a:pt x="32414" y="345044"/>
                  </a:lnTo>
                  <a:lnTo>
                    <a:pt x="13315" y="304657"/>
                  </a:lnTo>
                  <a:lnTo>
                    <a:pt x="2462" y="261320"/>
                  </a:lnTo>
                  <a:lnTo>
                    <a:pt x="0" y="227903"/>
                  </a:lnTo>
                  <a:lnTo>
                    <a:pt x="273" y="216698"/>
                  </a:lnTo>
                  <a:lnTo>
                    <a:pt x="6830" y="172506"/>
                  </a:lnTo>
                  <a:lnTo>
                    <a:pt x="21884" y="130443"/>
                  </a:lnTo>
                  <a:lnTo>
                    <a:pt x="44854" y="92126"/>
                  </a:lnTo>
                  <a:lnTo>
                    <a:pt x="74858" y="59025"/>
                  </a:lnTo>
                  <a:lnTo>
                    <a:pt x="110743" y="32414"/>
                  </a:lnTo>
                  <a:lnTo>
                    <a:pt x="151131" y="13315"/>
                  </a:lnTo>
                  <a:lnTo>
                    <a:pt x="194468" y="2463"/>
                  </a:lnTo>
                  <a:lnTo>
                    <a:pt x="2005474" y="0"/>
                  </a:lnTo>
                  <a:lnTo>
                    <a:pt x="2016669" y="273"/>
                  </a:lnTo>
                  <a:lnTo>
                    <a:pt x="2060860" y="6831"/>
                  </a:lnTo>
                  <a:lnTo>
                    <a:pt x="2102924" y="21884"/>
                  </a:lnTo>
                  <a:lnTo>
                    <a:pt x="2141241" y="44854"/>
                  </a:lnTo>
                  <a:lnTo>
                    <a:pt x="2174342" y="74858"/>
                  </a:lnTo>
                  <a:lnTo>
                    <a:pt x="2200953" y="110744"/>
                  </a:lnTo>
                  <a:lnTo>
                    <a:pt x="2220051" y="151131"/>
                  </a:lnTo>
                  <a:lnTo>
                    <a:pt x="2230904" y="194468"/>
                  </a:lnTo>
                  <a:lnTo>
                    <a:pt x="2233368" y="227903"/>
                  </a:lnTo>
                  <a:lnTo>
                    <a:pt x="2233094" y="239090"/>
                  </a:lnTo>
                  <a:lnTo>
                    <a:pt x="2226535" y="283281"/>
                  </a:lnTo>
                  <a:lnTo>
                    <a:pt x="2211483" y="325345"/>
                  </a:lnTo>
                  <a:lnTo>
                    <a:pt x="2188513" y="363662"/>
                  </a:lnTo>
                  <a:lnTo>
                    <a:pt x="2158508" y="396763"/>
                  </a:lnTo>
                  <a:lnTo>
                    <a:pt x="2122623" y="423374"/>
                  </a:lnTo>
                  <a:lnTo>
                    <a:pt x="2082236" y="442473"/>
                  </a:lnTo>
                  <a:lnTo>
                    <a:pt x="2038899" y="453326"/>
                  </a:lnTo>
                  <a:lnTo>
                    <a:pt x="2005491" y="455789"/>
                  </a:lnTo>
                  <a:close/>
                </a:path>
              </a:pathLst>
            </a:custGeom>
            <a:solidFill>
              <a:srgbClr val="5F83FD"/>
            </a:solidFill>
          </p:spPr>
          <p:txBody>
            <a:bodyPr wrap="square" lIns="0" tIns="0" rIns="0" bIns="0" rtlCol="0"/>
            <a:lstStyle/>
            <a:p>
              <a:endParaRPr sz="1200"/>
            </a:p>
          </p:txBody>
        </p:sp>
      </p:grpSp>
      <p:sp>
        <p:nvSpPr>
          <p:cNvPr id="6" name="object 8">
            <a:extLst>
              <a:ext uri="{FF2B5EF4-FFF2-40B4-BE49-F238E27FC236}">
                <a16:creationId xmlns:a16="http://schemas.microsoft.com/office/drawing/2014/main" id="{45C56EA8-062B-04DC-39CD-82A14A7C92EE}"/>
              </a:ext>
            </a:extLst>
          </p:cNvPr>
          <p:cNvSpPr txBox="1"/>
          <p:nvPr/>
        </p:nvSpPr>
        <p:spPr>
          <a:xfrm>
            <a:off x="3064157" y="1974709"/>
            <a:ext cx="726017" cy="445357"/>
          </a:xfrm>
          <a:prstGeom prst="rect">
            <a:avLst/>
          </a:prstGeom>
        </p:spPr>
        <p:txBody>
          <a:bodyPr vert="horz" wrap="square" lIns="0" tIns="146473" rIns="0" bIns="0" rtlCol="0">
            <a:spAutoFit/>
          </a:bodyPr>
          <a:lstStyle/>
          <a:p>
            <a:pPr marL="8467">
              <a:spcBef>
                <a:spcPts val="1010"/>
              </a:spcBef>
            </a:pPr>
            <a:r>
              <a:rPr sz="1933" b="1" spc="23" dirty="0">
                <a:solidFill>
                  <a:srgbClr val="FFFFFF"/>
                </a:solidFill>
                <a:latin typeface="Arial"/>
                <a:cs typeface="Arial"/>
              </a:rPr>
              <a:t>45,86</a:t>
            </a:r>
            <a:endParaRPr sz="1933" dirty="0">
              <a:latin typeface="Arial"/>
              <a:cs typeface="Arial"/>
            </a:endParaRPr>
          </a:p>
        </p:txBody>
      </p:sp>
      <p:grpSp>
        <p:nvGrpSpPr>
          <p:cNvPr id="7" name="object 9">
            <a:extLst>
              <a:ext uri="{FF2B5EF4-FFF2-40B4-BE49-F238E27FC236}">
                <a16:creationId xmlns:a16="http://schemas.microsoft.com/office/drawing/2014/main" id="{30347D59-E77A-395A-68E4-192C6EFF77A5}"/>
              </a:ext>
            </a:extLst>
          </p:cNvPr>
          <p:cNvGrpSpPr/>
          <p:nvPr/>
        </p:nvGrpSpPr>
        <p:grpSpPr>
          <a:xfrm>
            <a:off x="4662950" y="2155747"/>
            <a:ext cx="1688253" cy="303953"/>
            <a:chOff x="7085676" y="2867308"/>
            <a:chExt cx="2532380" cy="455930"/>
          </a:xfrm>
        </p:grpSpPr>
        <p:sp>
          <p:nvSpPr>
            <p:cNvPr id="8" name="object 10">
              <a:extLst>
                <a:ext uri="{FF2B5EF4-FFF2-40B4-BE49-F238E27FC236}">
                  <a16:creationId xmlns:a16="http://schemas.microsoft.com/office/drawing/2014/main" id="{B5B91F67-8293-AE60-4FFD-B77BB1D8D2A2}"/>
                </a:ext>
              </a:extLst>
            </p:cNvPr>
            <p:cNvSpPr/>
            <p:nvPr/>
          </p:nvSpPr>
          <p:spPr>
            <a:xfrm>
              <a:off x="7085676" y="2867308"/>
              <a:ext cx="2532380" cy="455930"/>
            </a:xfrm>
            <a:custGeom>
              <a:avLst/>
              <a:gdLst/>
              <a:ahLst/>
              <a:cxnLst/>
              <a:rect l="l" t="t" r="r" b="b"/>
              <a:pathLst>
                <a:path w="2532379" h="455929">
                  <a:moveTo>
                    <a:pt x="2304286" y="455789"/>
                  </a:moveTo>
                  <a:lnTo>
                    <a:pt x="227876" y="455789"/>
                  </a:lnTo>
                  <a:lnTo>
                    <a:pt x="216698" y="455515"/>
                  </a:lnTo>
                  <a:lnTo>
                    <a:pt x="172506" y="448957"/>
                  </a:lnTo>
                  <a:lnTo>
                    <a:pt x="130443" y="433904"/>
                  </a:lnTo>
                  <a:lnTo>
                    <a:pt x="92124" y="410934"/>
                  </a:lnTo>
                  <a:lnTo>
                    <a:pt x="59024" y="380930"/>
                  </a:lnTo>
                  <a:lnTo>
                    <a:pt x="32413" y="345044"/>
                  </a:lnTo>
                  <a:lnTo>
                    <a:pt x="13314" y="304657"/>
                  </a:lnTo>
                  <a:lnTo>
                    <a:pt x="2462" y="261320"/>
                  </a:lnTo>
                  <a:lnTo>
                    <a:pt x="0" y="227900"/>
                  </a:lnTo>
                  <a:lnTo>
                    <a:pt x="273" y="216698"/>
                  </a:lnTo>
                  <a:lnTo>
                    <a:pt x="6830" y="172506"/>
                  </a:lnTo>
                  <a:lnTo>
                    <a:pt x="21883" y="130443"/>
                  </a:lnTo>
                  <a:lnTo>
                    <a:pt x="44854" y="92126"/>
                  </a:lnTo>
                  <a:lnTo>
                    <a:pt x="74857" y="59025"/>
                  </a:lnTo>
                  <a:lnTo>
                    <a:pt x="110743" y="32414"/>
                  </a:lnTo>
                  <a:lnTo>
                    <a:pt x="151131" y="13315"/>
                  </a:lnTo>
                  <a:lnTo>
                    <a:pt x="194468" y="2463"/>
                  </a:lnTo>
                  <a:lnTo>
                    <a:pt x="2304269" y="0"/>
                  </a:lnTo>
                  <a:lnTo>
                    <a:pt x="2315464" y="273"/>
                  </a:lnTo>
                  <a:lnTo>
                    <a:pt x="2359654" y="6831"/>
                  </a:lnTo>
                  <a:lnTo>
                    <a:pt x="2401718" y="21884"/>
                  </a:lnTo>
                  <a:lnTo>
                    <a:pt x="2440037" y="44854"/>
                  </a:lnTo>
                  <a:lnTo>
                    <a:pt x="2473138" y="74858"/>
                  </a:lnTo>
                  <a:lnTo>
                    <a:pt x="2499748" y="110744"/>
                  </a:lnTo>
                  <a:lnTo>
                    <a:pt x="2518847" y="151131"/>
                  </a:lnTo>
                  <a:lnTo>
                    <a:pt x="2529699" y="194468"/>
                  </a:lnTo>
                  <a:lnTo>
                    <a:pt x="2532163" y="227888"/>
                  </a:lnTo>
                  <a:lnTo>
                    <a:pt x="2531889" y="239090"/>
                  </a:lnTo>
                  <a:lnTo>
                    <a:pt x="2525331" y="283281"/>
                  </a:lnTo>
                  <a:lnTo>
                    <a:pt x="2510278" y="325345"/>
                  </a:lnTo>
                  <a:lnTo>
                    <a:pt x="2487308" y="363662"/>
                  </a:lnTo>
                  <a:lnTo>
                    <a:pt x="2457304" y="396763"/>
                  </a:lnTo>
                  <a:lnTo>
                    <a:pt x="2421417" y="423374"/>
                  </a:lnTo>
                  <a:lnTo>
                    <a:pt x="2381030" y="442473"/>
                  </a:lnTo>
                  <a:lnTo>
                    <a:pt x="2337693" y="453326"/>
                  </a:lnTo>
                  <a:lnTo>
                    <a:pt x="2304286" y="455789"/>
                  </a:lnTo>
                  <a:close/>
                </a:path>
              </a:pathLst>
            </a:custGeom>
            <a:solidFill>
              <a:srgbClr val="494E56"/>
            </a:solidFill>
          </p:spPr>
          <p:txBody>
            <a:bodyPr wrap="square" lIns="0" tIns="0" rIns="0" bIns="0" rtlCol="0"/>
            <a:lstStyle/>
            <a:p>
              <a:endParaRPr sz="1200"/>
            </a:p>
          </p:txBody>
        </p:sp>
        <p:sp>
          <p:nvSpPr>
            <p:cNvPr id="10" name="object 11">
              <a:extLst>
                <a:ext uri="{FF2B5EF4-FFF2-40B4-BE49-F238E27FC236}">
                  <a16:creationId xmlns:a16="http://schemas.microsoft.com/office/drawing/2014/main" id="{D16A4FC7-5A2E-825D-6614-5B503367ED47}"/>
                </a:ext>
              </a:extLst>
            </p:cNvPr>
            <p:cNvSpPr/>
            <p:nvPr/>
          </p:nvSpPr>
          <p:spPr>
            <a:xfrm>
              <a:off x="7085676" y="2867308"/>
              <a:ext cx="2000885" cy="455930"/>
            </a:xfrm>
            <a:custGeom>
              <a:avLst/>
              <a:gdLst/>
              <a:ahLst/>
              <a:cxnLst/>
              <a:rect l="l" t="t" r="r" b="b"/>
              <a:pathLst>
                <a:path w="2000884" h="455929">
                  <a:moveTo>
                    <a:pt x="1772533" y="455789"/>
                  </a:moveTo>
                  <a:lnTo>
                    <a:pt x="227877" y="455789"/>
                  </a:lnTo>
                  <a:lnTo>
                    <a:pt x="216698" y="455515"/>
                  </a:lnTo>
                  <a:lnTo>
                    <a:pt x="172506" y="448957"/>
                  </a:lnTo>
                  <a:lnTo>
                    <a:pt x="130443" y="433904"/>
                  </a:lnTo>
                  <a:lnTo>
                    <a:pt x="92125" y="410934"/>
                  </a:lnTo>
                  <a:lnTo>
                    <a:pt x="59024" y="380930"/>
                  </a:lnTo>
                  <a:lnTo>
                    <a:pt x="32413" y="345044"/>
                  </a:lnTo>
                  <a:lnTo>
                    <a:pt x="13314" y="304657"/>
                  </a:lnTo>
                  <a:lnTo>
                    <a:pt x="2462" y="261320"/>
                  </a:lnTo>
                  <a:lnTo>
                    <a:pt x="0" y="227893"/>
                  </a:lnTo>
                  <a:lnTo>
                    <a:pt x="273" y="216698"/>
                  </a:lnTo>
                  <a:lnTo>
                    <a:pt x="6830" y="172506"/>
                  </a:lnTo>
                  <a:lnTo>
                    <a:pt x="21883" y="130443"/>
                  </a:lnTo>
                  <a:lnTo>
                    <a:pt x="44854" y="92126"/>
                  </a:lnTo>
                  <a:lnTo>
                    <a:pt x="74858" y="59025"/>
                  </a:lnTo>
                  <a:lnTo>
                    <a:pt x="110743" y="32414"/>
                  </a:lnTo>
                  <a:lnTo>
                    <a:pt x="151131" y="13315"/>
                  </a:lnTo>
                  <a:lnTo>
                    <a:pt x="194468" y="2463"/>
                  </a:lnTo>
                  <a:lnTo>
                    <a:pt x="1772515" y="0"/>
                  </a:lnTo>
                  <a:lnTo>
                    <a:pt x="1783711" y="273"/>
                  </a:lnTo>
                  <a:lnTo>
                    <a:pt x="1827902" y="6831"/>
                  </a:lnTo>
                  <a:lnTo>
                    <a:pt x="1869965" y="21884"/>
                  </a:lnTo>
                  <a:lnTo>
                    <a:pt x="1908283" y="44854"/>
                  </a:lnTo>
                  <a:lnTo>
                    <a:pt x="1941383" y="74858"/>
                  </a:lnTo>
                  <a:lnTo>
                    <a:pt x="1967994" y="110744"/>
                  </a:lnTo>
                  <a:lnTo>
                    <a:pt x="1987094" y="151131"/>
                  </a:lnTo>
                  <a:lnTo>
                    <a:pt x="1997946" y="194468"/>
                  </a:lnTo>
                  <a:lnTo>
                    <a:pt x="2000409" y="227893"/>
                  </a:lnTo>
                  <a:lnTo>
                    <a:pt x="2000135" y="239090"/>
                  </a:lnTo>
                  <a:lnTo>
                    <a:pt x="1993577" y="283281"/>
                  </a:lnTo>
                  <a:lnTo>
                    <a:pt x="1978523" y="325345"/>
                  </a:lnTo>
                  <a:lnTo>
                    <a:pt x="1955553" y="363662"/>
                  </a:lnTo>
                  <a:lnTo>
                    <a:pt x="1925550" y="396763"/>
                  </a:lnTo>
                  <a:lnTo>
                    <a:pt x="1889665" y="423374"/>
                  </a:lnTo>
                  <a:lnTo>
                    <a:pt x="1849277" y="442473"/>
                  </a:lnTo>
                  <a:lnTo>
                    <a:pt x="1805940" y="453326"/>
                  </a:lnTo>
                  <a:lnTo>
                    <a:pt x="1772533" y="455789"/>
                  </a:lnTo>
                  <a:close/>
                </a:path>
              </a:pathLst>
            </a:custGeom>
            <a:solidFill>
              <a:srgbClr val="5F83FD"/>
            </a:solidFill>
          </p:spPr>
          <p:txBody>
            <a:bodyPr wrap="square" lIns="0" tIns="0" rIns="0" bIns="0" rtlCol="0"/>
            <a:lstStyle/>
            <a:p>
              <a:endParaRPr sz="1200"/>
            </a:p>
          </p:txBody>
        </p:sp>
      </p:grpSp>
      <p:sp>
        <p:nvSpPr>
          <p:cNvPr id="11" name="object 12">
            <a:extLst>
              <a:ext uri="{FF2B5EF4-FFF2-40B4-BE49-F238E27FC236}">
                <a16:creationId xmlns:a16="http://schemas.microsoft.com/office/drawing/2014/main" id="{B2C73E3B-E0AE-BC32-4993-DE940466CD14}"/>
              </a:ext>
            </a:extLst>
          </p:cNvPr>
          <p:cNvSpPr txBox="1"/>
          <p:nvPr/>
        </p:nvSpPr>
        <p:spPr>
          <a:xfrm>
            <a:off x="5093557" y="1999386"/>
            <a:ext cx="799677" cy="448350"/>
          </a:xfrm>
          <a:prstGeom prst="rect">
            <a:avLst/>
          </a:prstGeom>
        </p:spPr>
        <p:txBody>
          <a:bodyPr vert="horz" wrap="square" lIns="0" tIns="134197" rIns="0" bIns="0" rtlCol="0">
            <a:spAutoFit/>
          </a:bodyPr>
          <a:lstStyle/>
          <a:p>
            <a:pPr marL="8467">
              <a:spcBef>
                <a:spcPts val="997"/>
              </a:spcBef>
            </a:pPr>
            <a:r>
              <a:rPr sz="2033" b="1" spc="37" dirty="0">
                <a:solidFill>
                  <a:srgbClr val="FFFFFF"/>
                </a:solidFill>
                <a:latin typeface="Arial"/>
                <a:cs typeface="Arial"/>
              </a:rPr>
              <a:t>41,09</a:t>
            </a:r>
            <a:endParaRPr sz="2033" dirty="0">
              <a:latin typeface="Arial"/>
              <a:cs typeface="Arial"/>
            </a:endParaRPr>
          </a:p>
        </p:txBody>
      </p:sp>
      <p:grpSp>
        <p:nvGrpSpPr>
          <p:cNvPr id="12" name="object 13">
            <a:extLst>
              <a:ext uri="{FF2B5EF4-FFF2-40B4-BE49-F238E27FC236}">
                <a16:creationId xmlns:a16="http://schemas.microsoft.com/office/drawing/2014/main" id="{703AC3C7-91BC-6B3E-016D-553B9ADC5B4F}"/>
              </a:ext>
            </a:extLst>
          </p:cNvPr>
          <p:cNvGrpSpPr/>
          <p:nvPr/>
        </p:nvGrpSpPr>
        <p:grpSpPr>
          <a:xfrm>
            <a:off x="6769378" y="2150714"/>
            <a:ext cx="1688253" cy="303953"/>
            <a:chOff x="10245317" y="2859759"/>
            <a:chExt cx="2532380" cy="455930"/>
          </a:xfrm>
        </p:grpSpPr>
        <p:sp>
          <p:nvSpPr>
            <p:cNvPr id="13" name="object 14">
              <a:extLst>
                <a:ext uri="{FF2B5EF4-FFF2-40B4-BE49-F238E27FC236}">
                  <a16:creationId xmlns:a16="http://schemas.microsoft.com/office/drawing/2014/main" id="{8CF59C20-344F-88E5-B3FA-784E6B82B298}"/>
                </a:ext>
              </a:extLst>
            </p:cNvPr>
            <p:cNvSpPr/>
            <p:nvPr/>
          </p:nvSpPr>
          <p:spPr>
            <a:xfrm>
              <a:off x="10245317" y="2859759"/>
              <a:ext cx="2532380" cy="455930"/>
            </a:xfrm>
            <a:custGeom>
              <a:avLst/>
              <a:gdLst/>
              <a:ahLst/>
              <a:cxnLst/>
              <a:rect l="l" t="t" r="r" b="b"/>
              <a:pathLst>
                <a:path w="2532379" h="455929">
                  <a:moveTo>
                    <a:pt x="2304281" y="455789"/>
                  </a:moveTo>
                  <a:lnTo>
                    <a:pt x="227882" y="455789"/>
                  </a:lnTo>
                  <a:lnTo>
                    <a:pt x="216698" y="455515"/>
                  </a:lnTo>
                  <a:lnTo>
                    <a:pt x="172505" y="448957"/>
                  </a:lnTo>
                  <a:lnTo>
                    <a:pt x="130441" y="433904"/>
                  </a:lnTo>
                  <a:lnTo>
                    <a:pt x="92124" y="410934"/>
                  </a:lnTo>
                  <a:lnTo>
                    <a:pt x="59024" y="380930"/>
                  </a:lnTo>
                  <a:lnTo>
                    <a:pt x="32413" y="345044"/>
                  </a:lnTo>
                  <a:lnTo>
                    <a:pt x="13315" y="304657"/>
                  </a:lnTo>
                  <a:lnTo>
                    <a:pt x="2462" y="261320"/>
                  </a:lnTo>
                  <a:lnTo>
                    <a:pt x="0" y="227887"/>
                  </a:lnTo>
                  <a:lnTo>
                    <a:pt x="273" y="216698"/>
                  </a:lnTo>
                  <a:lnTo>
                    <a:pt x="6830" y="172507"/>
                  </a:lnTo>
                  <a:lnTo>
                    <a:pt x="21883" y="130443"/>
                  </a:lnTo>
                  <a:lnTo>
                    <a:pt x="44853" y="92125"/>
                  </a:lnTo>
                  <a:lnTo>
                    <a:pt x="74857" y="59025"/>
                  </a:lnTo>
                  <a:lnTo>
                    <a:pt x="110742" y="32414"/>
                  </a:lnTo>
                  <a:lnTo>
                    <a:pt x="151130" y="13315"/>
                  </a:lnTo>
                  <a:lnTo>
                    <a:pt x="194467" y="2463"/>
                  </a:lnTo>
                  <a:lnTo>
                    <a:pt x="2304269" y="0"/>
                  </a:lnTo>
                  <a:lnTo>
                    <a:pt x="2315465" y="273"/>
                  </a:lnTo>
                  <a:lnTo>
                    <a:pt x="2359656" y="6831"/>
                  </a:lnTo>
                  <a:lnTo>
                    <a:pt x="2401719" y="21884"/>
                  </a:lnTo>
                  <a:lnTo>
                    <a:pt x="2440036" y="44854"/>
                  </a:lnTo>
                  <a:lnTo>
                    <a:pt x="2473137" y="74858"/>
                  </a:lnTo>
                  <a:lnTo>
                    <a:pt x="2499747" y="110743"/>
                  </a:lnTo>
                  <a:lnTo>
                    <a:pt x="2518846" y="151131"/>
                  </a:lnTo>
                  <a:lnTo>
                    <a:pt x="2529700" y="194468"/>
                  </a:lnTo>
                  <a:lnTo>
                    <a:pt x="2532163" y="227898"/>
                  </a:lnTo>
                  <a:lnTo>
                    <a:pt x="2531890" y="239090"/>
                  </a:lnTo>
                  <a:lnTo>
                    <a:pt x="2525331" y="283281"/>
                  </a:lnTo>
                  <a:lnTo>
                    <a:pt x="2510276" y="325344"/>
                  </a:lnTo>
                  <a:lnTo>
                    <a:pt x="2487307" y="363662"/>
                  </a:lnTo>
                  <a:lnTo>
                    <a:pt x="2457302" y="396763"/>
                  </a:lnTo>
                  <a:lnTo>
                    <a:pt x="2421419" y="423374"/>
                  </a:lnTo>
                  <a:lnTo>
                    <a:pt x="2381031" y="442473"/>
                  </a:lnTo>
                  <a:lnTo>
                    <a:pt x="2337695" y="453325"/>
                  </a:lnTo>
                  <a:lnTo>
                    <a:pt x="2304281" y="455789"/>
                  </a:lnTo>
                  <a:close/>
                </a:path>
              </a:pathLst>
            </a:custGeom>
            <a:solidFill>
              <a:srgbClr val="494E56"/>
            </a:solidFill>
          </p:spPr>
          <p:txBody>
            <a:bodyPr wrap="square" lIns="0" tIns="0" rIns="0" bIns="0" rtlCol="0"/>
            <a:lstStyle/>
            <a:p>
              <a:endParaRPr sz="1200"/>
            </a:p>
          </p:txBody>
        </p:sp>
        <p:sp>
          <p:nvSpPr>
            <p:cNvPr id="14" name="object 15">
              <a:extLst>
                <a:ext uri="{FF2B5EF4-FFF2-40B4-BE49-F238E27FC236}">
                  <a16:creationId xmlns:a16="http://schemas.microsoft.com/office/drawing/2014/main" id="{843F9274-9013-EF77-C7FA-2266EEFD87FA}"/>
                </a:ext>
              </a:extLst>
            </p:cNvPr>
            <p:cNvSpPr/>
            <p:nvPr/>
          </p:nvSpPr>
          <p:spPr>
            <a:xfrm>
              <a:off x="10245317" y="2859759"/>
              <a:ext cx="1998345" cy="455930"/>
            </a:xfrm>
            <a:custGeom>
              <a:avLst/>
              <a:gdLst/>
              <a:ahLst/>
              <a:cxnLst/>
              <a:rect l="l" t="t" r="r" b="b"/>
              <a:pathLst>
                <a:path w="1998345" h="455929">
                  <a:moveTo>
                    <a:pt x="1769994" y="455789"/>
                  </a:moveTo>
                  <a:lnTo>
                    <a:pt x="227883" y="455789"/>
                  </a:lnTo>
                  <a:lnTo>
                    <a:pt x="216698" y="455515"/>
                  </a:lnTo>
                  <a:lnTo>
                    <a:pt x="172505" y="448957"/>
                  </a:lnTo>
                  <a:lnTo>
                    <a:pt x="130441" y="433904"/>
                  </a:lnTo>
                  <a:lnTo>
                    <a:pt x="92124" y="410934"/>
                  </a:lnTo>
                  <a:lnTo>
                    <a:pt x="59024" y="380930"/>
                  </a:lnTo>
                  <a:lnTo>
                    <a:pt x="32413" y="345044"/>
                  </a:lnTo>
                  <a:lnTo>
                    <a:pt x="13315" y="304657"/>
                  </a:lnTo>
                  <a:lnTo>
                    <a:pt x="2462" y="261320"/>
                  </a:lnTo>
                  <a:lnTo>
                    <a:pt x="0" y="227898"/>
                  </a:lnTo>
                  <a:lnTo>
                    <a:pt x="273" y="216698"/>
                  </a:lnTo>
                  <a:lnTo>
                    <a:pt x="6830" y="172507"/>
                  </a:lnTo>
                  <a:lnTo>
                    <a:pt x="21883" y="130443"/>
                  </a:lnTo>
                  <a:lnTo>
                    <a:pt x="44853" y="92125"/>
                  </a:lnTo>
                  <a:lnTo>
                    <a:pt x="74858" y="59025"/>
                  </a:lnTo>
                  <a:lnTo>
                    <a:pt x="110742" y="32414"/>
                  </a:lnTo>
                  <a:lnTo>
                    <a:pt x="151130" y="13315"/>
                  </a:lnTo>
                  <a:lnTo>
                    <a:pt x="194467" y="2463"/>
                  </a:lnTo>
                  <a:lnTo>
                    <a:pt x="1769982" y="0"/>
                  </a:lnTo>
                  <a:lnTo>
                    <a:pt x="1781178" y="273"/>
                  </a:lnTo>
                  <a:lnTo>
                    <a:pt x="1825369" y="6831"/>
                  </a:lnTo>
                  <a:lnTo>
                    <a:pt x="1867431" y="21884"/>
                  </a:lnTo>
                  <a:lnTo>
                    <a:pt x="1905749" y="44854"/>
                  </a:lnTo>
                  <a:lnTo>
                    <a:pt x="1938850" y="74858"/>
                  </a:lnTo>
                  <a:lnTo>
                    <a:pt x="1965461" y="110743"/>
                  </a:lnTo>
                  <a:lnTo>
                    <a:pt x="1984561" y="151131"/>
                  </a:lnTo>
                  <a:lnTo>
                    <a:pt x="1995414" y="194468"/>
                  </a:lnTo>
                  <a:lnTo>
                    <a:pt x="1997877" y="227891"/>
                  </a:lnTo>
                  <a:lnTo>
                    <a:pt x="1997603" y="239090"/>
                  </a:lnTo>
                  <a:lnTo>
                    <a:pt x="1991045" y="283281"/>
                  </a:lnTo>
                  <a:lnTo>
                    <a:pt x="1975991" y="325344"/>
                  </a:lnTo>
                  <a:lnTo>
                    <a:pt x="1953021" y="363662"/>
                  </a:lnTo>
                  <a:lnTo>
                    <a:pt x="1923017" y="396763"/>
                  </a:lnTo>
                  <a:lnTo>
                    <a:pt x="1887131" y="423374"/>
                  </a:lnTo>
                  <a:lnTo>
                    <a:pt x="1846745" y="442473"/>
                  </a:lnTo>
                  <a:lnTo>
                    <a:pt x="1803408" y="453325"/>
                  </a:lnTo>
                  <a:lnTo>
                    <a:pt x="1769994" y="455789"/>
                  </a:lnTo>
                  <a:close/>
                </a:path>
              </a:pathLst>
            </a:custGeom>
            <a:solidFill>
              <a:srgbClr val="5F83FD"/>
            </a:solidFill>
          </p:spPr>
          <p:txBody>
            <a:bodyPr wrap="square" lIns="0" tIns="0" rIns="0" bIns="0" rtlCol="0"/>
            <a:lstStyle/>
            <a:p>
              <a:endParaRPr sz="1200" dirty="0"/>
            </a:p>
          </p:txBody>
        </p:sp>
      </p:grpSp>
      <p:sp>
        <p:nvSpPr>
          <p:cNvPr id="15" name="object 16">
            <a:extLst>
              <a:ext uri="{FF2B5EF4-FFF2-40B4-BE49-F238E27FC236}">
                <a16:creationId xmlns:a16="http://schemas.microsoft.com/office/drawing/2014/main" id="{E5A83B4B-1ABB-AFCA-0E1B-26996980AF34}"/>
              </a:ext>
            </a:extLst>
          </p:cNvPr>
          <p:cNvSpPr txBox="1"/>
          <p:nvPr/>
        </p:nvSpPr>
        <p:spPr>
          <a:xfrm>
            <a:off x="7187216" y="2015700"/>
            <a:ext cx="690033" cy="435526"/>
          </a:xfrm>
          <a:prstGeom prst="rect">
            <a:avLst/>
          </a:prstGeom>
        </p:spPr>
        <p:txBody>
          <a:bodyPr vert="horz" wrap="square" lIns="0" tIns="121497" rIns="0" bIns="0" rtlCol="0">
            <a:spAutoFit/>
          </a:bodyPr>
          <a:lstStyle/>
          <a:p>
            <a:pPr marL="9736">
              <a:spcBef>
                <a:spcPts val="897"/>
              </a:spcBef>
            </a:pPr>
            <a:r>
              <a:rPr sz="2033" b="1" spc="37" dirty="0">
                <a:solidFill>
                  <a:srgbClr val="FFFFFF"/>
                </a:solidFill>
                <a:latin typeface="Arial"/>
                <a:cs typeface="Arial"/>
              </a:rPr>
              <a:t>41</a:t>
            </a:r>
            <a:r>
              <a:rPr sz="2033" b="1" spc="27" dirty="0">
                <a:solidFill>
                  <a:srgbClr val="FFFFFF"/>
                </a:solidFill>
                <a:latin typeface="Arial"/>
                <a:cs typeface="Arial"/>
              </a:rPr>
              <a:t>,</a:t>
            </a:r>
            <a:r>
              <a:rPr sz="2033" b="1" spc="37" dirty="0">
                <a:solidFill>
                  <a:srgbClr val="FFFFFF"/>
                </a:solidFill>
                <a:latin typeface="Arial"/>
                <a:cs typeface="Arial"/>
              </a:rPr>
              <a:t>0</a:t>
            </a:r>
            <a:r>
              <a:rPr sz="2033" b="1" spc="40" dirty="0">
                <a:solidFill>
                  <a:srgbClr val="FFFFFF"/>
                </a:solidFill>
                <a:latin typeface="Arial"/>
                <a:cs typeface="Arial"/>
              </a:rPr>
              <a:t>4</a:t>
            </a:r>
            <a:endParaRPr sz="2033" dirty="0">
              <a:latin typeface="Arial"/>
              <a:cs typeface="Arial"/>
            </a:endParaRPr>
          </a:p>
        </p:txBody>
      </p:sp>
      <p:grpSp>
        <p:nvGrpSpPr>
          <p:cNvPr id="16" name="object 17">
            <a:extLst>
              <a:ext uri="{FF2B5EF4-FFF2-40B4-BE49-F238E27FC236}">
                <a16:creationId xmlns:a16="http://schemas.microsoft.com/office/drawing/2014/main" id="{94D86549-E52F-E3BD-44EF-CE07030C7FFB}"/>
              </a:ext>
            </a:extLst>
          </p:cNvPr>
          <p:cNvGrpSpPr/>
          <p:nvPr/>
        </p:nvGrpSpPr>
        <p:grpSpPr>
          <a:xfrm>
            <a:off x="8813088" y="2145681"/>
            <a:ext cx="1688253" cy="303953"/>
            <a:chOff x="13310882" y="2852209"/>
            <a:chExt cx="2532380" cy="455930"/>
          </a:xfrm>
        </p:grpSpPr>
        <p:sp>
          <p:nvSpPr>
            <p:cNvPr id="17" name="object 18">
              <a:extLst>
                <a:ext uri="{FF2B5EF4-FFF2-40B4-BE49-F238E27FC236}">
                  <a16:creationId xmlns:a16="http://schemas.microsoft.com/office/drawing/2014/main" id="{C23078B2-8883-63D2-CEA0-015B3944B0C0}"/>
                </a:ext>
              </a:extLst>
            </p:cNvPr>
            <p:cNvSpPr/>
            <p:nvPr/>
          </p:nvSpPr>
          <p:spPr>
            <a:xfrm>
              <a:off x="13310882" y="2852209"/>
              <a:ext cx="2532380" cy="455930"/>
            </a:xfrm>
            <a:custGeom>
              <a:avLst/>
              <a:gdLst/>
              <a:ahLst/>
              <a:cxnLst/>
              <a:rect l="l" t="t" r="r" b="b"/>
              <a:pathLst>
                <a:path w="2532380" h="455929">
                  <a:moveTo>
                    <a:pt x="2304277" y="455789"/>
                  </a:moveTo>
                  <a:lnTo>
                    <a:pt x="227886" y="455789"/>
                  </a:lnTo>
                  <a:lnTo>
                    <a:pt x="216698" y="455515"/>
                  </a:lnTo>
                  <a:lnTo>
                    <a:pt x="172506" y="448957"/>
                  </a:lnTo>
                  <a:lnTo>
                    <a:pt x="130442" y="433903"/>
                  </a:lnTo>
                  <a:lnTo>
                    <a:pt x="92123" y="410934"/>
                  </a:lnTo>
                  <a:lnTo>
                    <a:pt x="59023" y="380930"/>
                  </a:lnTo>
                  <a:lnTo>
                    <a:pt x="32412" y="345045"/>
                  </a:lnTo>
                  <a:lnTo>
                    <a:pt x="13314" y="304657"/>
                  </a:lnTo>
                  <a:lnTo>
                    <a:pt x="2461" y="261320"/>
                  </a:lnTo>
                  <a:lnTo>
                    <a:pt x="0" y="227883"/>
                  </a:lnTo>
                  <a:lnTo>
                    <a:pt x="272" y="216698"/>
                  </a:lnTo>
                  <a:lnTo>
                    <a:pt x="6829" y="172506"/>
                  </a:lnTo>
                  <a:lnTo>
                    <a:pt x="21883" y="130443"/>
                  </a:lnTo>
                  <a:lnTo>
                    <a:pt x="44851" y="92125"/>
                  </a:lnTo>
                  <a:lnTo>
                    <a:pt x="74857" y="59025"/>
                  </a:lnTo>
                  <a:lnTo>
                    <a:pt x="110742" y="32414"/>
                  </a:lnTo>
                  <a:lnTo>
                    <a:pt x="151129" y="13315"/>
                  </a:lnTo>
                  <a:lnTo>
                    <a:pt x="194467" y="2463"/>
                  </a:lnTo>
                  <a:lnTo>
                    <a:pt x="2304269" y="0"/>
                  </a:lnTo>
                  <a:lnTo>
                    <a:pt x="2315465" y="273"/>
                  </a:lnTo>
                  <a:lnTo>
                    <a:pt x="2359656" y="6831"/>
                  </a:lnTo>
                  <a:lnTo>
                    <a:pt x="2401717" y="21884"/>
                  </a:lnTo>
                  <a:lnTo>
                    <a:pt x="2440035" y="44854"/>
                  </a:lnTo>
                  <a:lnTo>
                    <a:pt x="2473136" y="74858"/>
                  </a:lnTo>
                  <a:lnTo>
                    <a:pt x="2499745" y="110743"/>
                  </a:lnTo>
                  <a:lnTo>
                    <a:pt x="2518845" y="151131"/>
                  </a:lnTo>
                  <a:lnTo>
                    <a:pt x="2529699" y="194468"/>
                  </a:lnTo>
                  <a:lnTo>
                    <a:pt x="2532163" y="227894"/>
                  </a:lnTo>
                  <a:lnTo>
                    <a:pt x="2531889" y="239090"/>
                  </a:lnTo>
                  <a:lnTo>
                    <a:pt x="2525331" y="283282"/>
                  </a:lnTo>
                  <a:lnTo>
                    <a:pt x="2510278" y="325345"/>
                  </a:lnTo>
                  <a:lnTo>
                    <a:pt x="2487307" y="363663"/>
                  </a:lnTo>
                  <a:lnTo>
                    <a:pt x="2457305" y="396763"/>
                  </a:lnTo>
                  <a:lnTo>
                    <a:pt x="2421417" y="423374"/>
                  </a:lnTo>
                  <a:lnTo>
                    <a:pt x="2381030" y="442473"/>
                  </a:lnTo>
                  <a:lnTo>
                    <a:pt x="2337695" y="453326"/>
                  </a:lnTo>
                  <a:lnTo>
                    <a:pt x="2304277" y="455789"/>
                  </a:lnTo>
                  <a:close/>
                </a:path>
              </a:pathLst>
            </a:custGeom>
            <a:solidFill>
              <a:srgbClr val="494E56"/>
            </a:solidFill>
          </p:spPr>
          <p:txBody>
            <a:bodyPr wrap="square" lIns="0" tIns="0" rIns="0" bIns="0" rtlCol="0"/>
            <a:lstStyle/>
            <a:p>
              <a:endParaRPr sz="1200"/>
            </a:p>
          </p:txBody>
        </p:sp>
        <p:sp>
          <p:nvSpPr>
            <p:cNvPr id="18" name="object 19">
              <a:extLst>
                <a:ext uri="{FF2B5EF4-FFF2-40B4-BE49-F238E27FC236}">
                  <a16:creationId xmlns:a16="http://schemas.microsoft.com/office/drawing/2014/main" id="{8A18F0EC-C969-90E3-9EE7-121C09BF4B60}"/>
                </a:ext>
              </a:extLst>
            </p:cNvPr>
            <p:cNvSpPr/>
            <p:nvPr/>
          </p:nvSpPr>
          <p:spPr>
            <a:xfrm>
              <a:off x="13310882" y="2852209"/>
              <a:ext cx="2018664" cy="455930"/>
            </a:xfrm>
            <a:custGeom>
              <a:avLst/>
              <a:gdLst/>
              <a:ahLst/>
              <a:cxnLst/>
              <a:rect l="l" t="t" r="r" b="b"/>
              <a:pathLst>
                <a:path w="2018665" h="455929">
                  <a:moveTo>
                    <a:pt x="1790248" y="455789"/>
                  </a:moveTo>
                  <a:lnTo>
                    <a:pt x="227886" y="455789"/>
                  </a:lnTo>
                  <a:lnTo>
                    <a:pt x="216698" y="455515"/>
                  </a:lnTo>
                  <a:lnTo>
                    <a:pt x="172506" y="448957"/>
                  </a:lnTo>
                  <a:lnTo>
                    <a:pt x="130443" y="433903"/>
                  </a:lnTo>
                  <a:lnTo>
                    <a:pt x="92124" y="410934"/>
                  </a:lnTo>
                  <a:lnTo>
                    <a:pt x="59023" y="380930"/>
                  </a:lnTo>
                  <a:lnTo>
                    <a:pt x="32413" y="345045"/>
                  </a:lnTo>
                  <a:lnTo>
                    <a:pt x="13314" y="304657"/>
                  </a:lnTo>
                  <a:lnTo>
                    <a:pt x="2461" y="261320"/>
                  </a:lnTo>
                  <a:lnTo>
                    <a:pt x="0" y="227894"/>
                  </a:lnTo>
                  <a:lnTo>
                    <a:pt x="272" y="216698"/>
                  </a:lnTo>
                  <a:lnTo>
                    <a:pt x="6830" y="172506"/>
                  </a:lnTo>
                  <a:lnTo>
                    <a:pt x="21883" y="130443"/>
                  </a:lnTo>
                  <a:lnTo>
                    <a:pt x="44852" y="92125"/>
                  </a:lnTo>
                  <a:lnTo>
                    <a:pt x="74857" y="59025"/>
                  </a:lnTo>
                  <a:lnTo>
                    <a:pt x="110742" y="32414"/>
                  </a:lnTo>
                  <a:lnTo>
                    <a:pt x="151129" y="13315"/>
                  </a:lnTo>
                  <a:lnTo>
                    <a:pt x="194467" y="2463"/>
                  </a:lnTo>
                  <a:lnTo>
                    <a:pt x="1790239" y="0"/>
                  </a:lnTo>
                  <a:lnTo>
                    <a:pt x="1801436" y="273"/>
                  </a:lnTo>
                  <a:lnTo>
                    <a:pt x="1845626" y="6831"/>
                  </a:lnTo>
                  <a:lnTo>
                    <a:pt x="1887689" y="21884"/>
                  </a:lnTo>
                  <a:lnTo>
                    <a:pt x="1926007" y="44854"/>
                  </a:lnTo>
                  <a:lnTo>
                    <a:pt x="1959107" y="74858"/>
                  </a:lnTo>
                  <a:lnTo>
                    <a:pt x="1985718" y="110743"/>
                  </a:lnTo>
                  <a:lnTo>
                    <a:pt x="2004816" y="151131"/>
                  </a:lnTo>
                  <a:lnTo>
                    <a:pt x="2015670" y="194468"/>
                  </a:lnTo>
                  <a:lnTo>
                    <a:pt x="2018134" y="227894"/>
                  </a:lnTo>
                  <a:lnTo>
                    <a:pt x="2017860" y="239090"/>
                  </a:lnTo>
                  <a:lnTo>
                    <a:pt x="2011301" y="283282"/>
                  </a:lnTo>
                  <a:lnTo>
                    <a:pt x="1996248" y="325345"/>
                  </a:lnTo>
                  <a:lnTo>
                    <a:pt x="1973277" y="363663"/>
                  </a:lnTo>
                  <a:lnTo>
                    <a:pt x="1943274" y="396763"/>
                  </a:lnTo>
                  <a:lnTo>
                    <a:pt x="1907389" y="423374"/>
                  </a:lnTo>
                  <a:lnTo>
                    <a:pt x="1867000" y="442473"/>
                  </a:lnTo>
                  <a:lnTo>
                    <a:pt x="1823665" y="453326"/>
                  </a:lnTo>
                  <a:lnTo>
                    <a:pt x="1790248" y="455789"/>
                  </a:lnTo>
                  <a:close/>
                </a:path>
              </a:pathLst>
            </a:custGeom>
            <a:solidFill>
              <a:srgbClr val="5F83FD"/>
            </a:solidFill>
          </p:spPr>
          <p:txBody>
            <a:bodyPr wrap="square" lIns="0" tIns="0" rIns="0" bIns="0" rtlCol="0"/>
            <a:lstStyle/>
            <a:p>
              <a:endParaRPr sz="1200"/>
            </a:p>
          </p:txBody>
        </p:sp>
      </p:grpSp>
      <p:sp>
        <p:nvSpPr>
          <p:cNvPr id="19" name="object 20">
            <a:extLst>
              <a:ext uri="{FF2B5EF4-FFF2-40B4-BE49-F238E27FC236}">
                <a16:creationId xmlns:a16="http://schemas.microsoft.com/office/drawing/2014/main" id="{78689B30-5E55-2A3E-5621-42D486B9BD69}"/>
              </a:ext>
            </a:extLst>
          </p:cNvPr>
          <p:cNvSpPr txBox="1"/>
          <p:nvPr/>
        </p:nvSpPr>
        <p:spPr>
          <a:xfrm>
            <a:off x="9192111" y="1999386"/>
            <a:ext cx="830580" cy="427403"/>
          </a:xfrm>
          <a:prstGeom prst="rect">
            <a:avLst/>
          </a:prstGeom>
        </p:spPr>
        <p:txBody>
          <a:bodyPr vert="horz" wrap="square" lIns="0" tIns="113453" rIns="0" bIns="0" rtlCol="0">
            <a:spAutoFit/>
          </a:bodyPr>
          <a:lstStyle/>
          <a:p>
            <a:pPr marR="3387" algn="r">
              <a:spcBef>
                <a:spcPts val="833"/>
              </a:spcBef>
            </a:pPr>
            <a:r>
              <a:rPr lang="es-CO" sz="2033" b="1" spc="83" dirty="0">
                <a:solidFill>
                  <a:srgbClr val="FFFFFF"/>
                </a:solidFill>
                <a:latin typeface="Arial"/>
                <a:cs typeface="Arial"/>
              </a:rPr>
              <a:t>47,81*</a:t>
            </a:r>
            <a:endParaRPr lang="es-CO" sz="2033" dirty="0">
              <a:latin typeface="Arial"/>
              <a:cs typeface="Arial"/>
            </a:endParaRPr>
          </a:p>
        </p:txBody>
      </p:sp>
      <p:sp>
        <p:nvSpPr>
          <p:cNvPr id="20" name="object 21">
            <a:extLst>
              <a:ext uri="{FF2B5EF4-FFF2-40B4-BE49-F238E27FC236}">
                <a16:creationId xmlns:a16="http://schemas.microsoft.com/office/drawing/2014/main" id="{248F651A-1FF9-B5E1-8A3F-76F6917D572C}"/>
              </a:ext>
            </a:extLst>
          </p:cNvPr>
          <p:cNvSpPr txBox="1"/>
          <p:nvPr/>
        </p:nvSpPr>
        <p:spPr>
          <a:xfrm>
            <a:off x="10565835" y="2066152"/>
            <a:ext cx="1516369" cy="239382"/>
          </a:xfrm>
          <a:prstGeom prst="rect">
            <a:avLst/>
          </a:prstGeom>
        </p:spPr>
        <p:txBody>
          <a:bodyPr vert="horz" wrap="square" lIns="0" tIns="8467" rIns="0" bIns="0" rtlCol="0">
            <a:spAutoFit/>
          </a:bodyPr>
          <a:lstStyle/>
          <a:p>
            <a:pPr marL="173038">
              <a:spcBef>
                <a:spcPts val="1520"/>
              </a:spcBef>
            </a:pPr>
            <a:r>
              <a:rPr sz="1500" spc="-107" dirty="0">
                <a:latin typeface="Lucida Sans Unicode"/>
                <a:cs typeface="Lucida Sans Unicode"/>
              </a:rPr>
              <a:t>6</a:t>
            </a:r>
            <a:r>
              <a:rPr sz="1500" spc="-103" dirty="0">
                <a:latin typeface="Lucida Sans Unicode"/>
                <a:cs typeface="Lucida Sans Unicode"/>
              </a:rPr>
              <a:t>0</a:t>
            </a:r>
            <a:r>
              <a:rPr sz="1500" spc="-97" dirty="0">
                <a:latin typeface="Lucida Sans Unicode"/>
                <a:cs typeface="Lucida Sans Unicode"/>
              </a:rPr>
              <a:t> </a:t>
            </a:r>
            <a:r>
              <a:rPr sz="1500" spc="-136" dirty="0">
                <a:latin typeface="Lucida Sans Unicode"/>
                <a:cs typeface="Lucida Sans Unicode"/>
              </a:rPr>
              <a:t>T</a:t>
            </a:r>
            <a:r>
              <a:rPr sz="1500" spc="-23" dirty="0">
                <a:latin typeface="Lucida Sans Unicode"/>
                <a:cs typeface="Lucida Sans Unicode"/>
              </a:rPr>
              <a:t>o</a:t>
            </a:r>
            <a:r>
              <a:rPr sz="1500" spc="-17" dirty="0">
                <a:latin typeface="Lucida Sans Unicode"/>
                <a:cs typeface="Lucida Sans Unicode"/>
              </a:rPr>
              <a:t>n</a:t>
            </a:r>
            <a:r>
              <a:rPr sz="1500" dirty="0">
                <a:latin typeface="Lucida Sans Unicode"/>
                <a:cs typeface="Lucida Sans Unicode"/>
              </a:rPr>
              <a:t>e</a:t>
            </a:r>
            <a:r>
              <a:rPr sz="1500" spc="-63" dirty="0">
                <a:latin typeface="Lucida Sans Unicode"/>
                <a:cs typeface="Lucida Sans Unicode"/>
              </a:rPr>
              <a:t>l</a:t>
            </a:r>
            <a:r>
              <a:rPr sz="1500" dirty="0">
                <a:latin typeface="Lucida Sans Unicode"/>
                <a:cs typeface="Lucida Sans Unicode"/>
              </a:rPr>
              <a:t>a</a:t>
            </a:r>
            <a:r>
              <a:rPr sz="1500" spc="-33" dirty="0">
                <a:latin typeface="Lucida Sans Unicode"/>
                <a:cs typeface="Lucida Sans Unicode"/>
              </a:rPr>
              <a:t>d</a:t>
            </a:r>
            <a:r>
              <a:rPr sz="1500" dirty="0">
                <a:latin typeface="Lucida Sans Unicode"/>
                <a:cs typeface="Lucida Sans Unicode"/>
              </a:rPr>
              <a:t>a</a:t>
            </a:r>
            <a:r>
              <a:rPr sz="1500" spc="-57" dirty="0">
                <a:latin typeface="Lucida Sans Unicode"/>
                <a:cs typeface="Lucida Sans Unicode"/>
              </a:rPr>
              <a:t>s</a:t>
            </a:r>
            <a:endParaRPr sz="1500" dirty="0">
              <a:latin typeface="Lucida Sans Unicode"/>
              <a:cs typeface="Lucida Sans Unicode"/>
            </a:endParaRPr>
          </a:p>
        </p:txBody>
      </p:sp>
      <p:sp>
        <p:nvSpPr>
          <p:cNvPr id="21" name="object 22">
            <a:extLst>
              <a:ext uri="{FF2B5EF4-FFF2-40B4-BE49-F238E27FC236}">
                <a16:creationId xmlns:a16="http://schemas.microsoft.com/office/drawing/2014/main" id="{730ED8F4-AB4C-AFCF-B533-7450ACEF868C}"/>
              </a:ext>
            </a:extLst>
          </p:cNvPr>
          <p:cNvSpPr txBox="1"/>
          <p:nvPr/>
        </p:nvSpPr>
        <p:spPr>
          <a:xfrm>
            <a:off x="4046160" y="2543275"/>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7" dirty="0">
                <a:latin typeface="Arial"/>
                <a:cs typeface="Arial"/>
              </a:rPr>
              <a:t>2</a:t>
            </a:r>
            <a:endParaRPr sz="1333">
              <a:latin typeface="Arial"/>
              <a:cs typeface="Arial"/>
            </a:endParaRPr>
          </a:p>
        </p:txBody>
      </p:sp>
      <p:sp>
        <p:nvSpPr>
          <p:cNvPr id="22" name="object 23">
            <a:extLst>
              <a:ext uri="{FF2B5EF4-FFF2-40B4-BE49-F238E27FC236}">
                <a16:creationId xmlns:a16="http://schemas.microsoft.com/office/drawing/2014/main" id="{25232468-010D-F65B-E0CB-EA9B393D0FCA}"/>
              </a:ext>
            </a:extLst>
          </p:cNvPr>
          <p:cNvSpPr txBox="1"/>
          <p:nvPr/>
        </p:nvSpPr>
        <p:spPr>
          <a:xfrm>
            <a:off x="6194296" y="2543044"/>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7" dirty="0">
                <a:latin typeface="Arial"/>
                <a:cs typeface="Arial"/>
              </a:rPr>
              <a:t>2</a:t>
            </a:r>
            <a:endParaRPr sz="1333" dirty="0">
              <a:latin typeface="Arial"/>
              <a:cs typeface="Arial"/>
            </a:endParaRPr>
          </a:p>
        </p:txBody>
      </p:sp>
      <p:sp>
        <p:nvSpPr>
          <p:cNvPr id="23" name="object 24">
            <a:extLst>
              <a:ext uri="{FF2B5EF4-FFF2-40B4-BE49-F238E27FC236}">
                <a16:creationId xmlns:a16="http://schemas.microsoft.com/office/drawing/2014/main" id="{749C0888-BBD3-5A5A-72B5-3037BAFB2B27}"/>
              </a:ext>
            </a:extLst>
          </p:cNvPr>
          <p:cNvSpPr txBox="1"/>
          <p:nvPr/>
        </p:nvSpPr>
        <p:spPr>
          <a:xfrm>
            <a:off x="8314773" y="2519366"/>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7" dirty="0">
                <a:latin typeface="Arial"/>
                <a:cs typeface="Arial"/>
              </a:rPr>
              <a:t>2</a:t>
            </a:r>
            <a:endParaRPr sz="1333" dirty="0">
              <a:latin typeface="Arial"/>
              <a:cs typeface="Arial"/>
            </a:endParaRPr>
          </a:p>
        </p:txBody>
      </p:sp>
      <p:sp>
        <p:nvSpPr>
          <p:cNvPr id="24" name="object 25">
            <a:extLst>
              <a:ext uri="{FF2B5EF4-FFF2-40B4-BE49-F238E27FC236}">
                <a16:creationId xmlns:a16="http://schemas.microsoft.com/office/drawing/2014/main" id="{32CDB7FD-1291-8873-F358-BD9F8D745A81}"/>
              </a:ext>
            </a:extLst>
          </p:cNvPr>
          <p:cNvSpPr txBox="1"/>
          <p:nvPr/>
        </p:nvSpPr>
        <p:spPr>
          <a:xfrm>
            <a:off x="10264861" y="2513552"/>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6</a:t>
            </a:r>
            <a:r>
              <a:rPr sz="1333" b="1" spc="17" dirty="0">
                <a:latin typeface="Arial"/>
                <a:cs typeface="Arial"/>
              </a:rPr>
              <a:t>0</a:t>
            </a:r>
            <a:endParaRPr sz="1333" dirty="0">
              <a:latin typeface="Arial"/>
              <a:cs typeface="Arial"/>
            </a:endParaRPr>
          </a:p>
        </p:txBody>
      </p:sp>
      <p:sp>
        <p:nvSpPr>
          <p:cNvPr id="25" name="object 26">
            <a:extLst>
              <a:ext uri="{FF2B5EF4-FFF2-40B4-BE49-F238E27FC236}">
                <a16:creationId xmlns:a16="http://schemas.microsoft.com/office/drawing/2014/main" id="{3DD133F6-2F5B-142F-D7A7-2D839268BE27}"/>
              </a:ext>
            </a:extLst>
          </p:cNvPr>
          <p:cNvSpPr txBox="1"/>
          <p:nvPr/>
        </p:nvSpPr>
        <p:spPr>
          <a:xfrm>
            <a:off x="214772" y="3168894"/>
            <a:ext cx="2227664" cy="709724"/>
          </a:xfrm>
          <a:prstGeom prst="rect">
            <a:avLst/>
          </a:prstGeom>
        </p:spPr>
        <p:txBody>
          <a:bodyPr vert="horz" wrap="square" lIns="0" tIns="8043" rIns="0" bIns="0" rtlCol="0">
            <a:spAutoFit/>
          </a:bodyPr>
          <a:lstStyle/>
          <a:p>
            <a:pPr marL="8467" marR="3387" indent="56306" algn="ctr">
              <a:lnSpc>
                <a:spcPct val="117000"/>
              </a:lnSpc>
              <a:spcBef>
                <a:spcPts val="63"/>
              </a:spcBef>
            </a:pPr>
            <a:r>
              <a:rPr sz="1400" spc="-20" dirty="0">
                <a:latin typeface="Lucida Sans Unicode"/>
                <a:cs typeface="Lucida Sans Unicode"/>
              </a:rPr>
              <a:t>Contenido </a:t>
            </a:r>
            <a:r>
              <a:rPr sz="1400" dirty="0">
                <a:latin typeface="Lucida Sans Unicode"/>
                <a:cs typeface="Lucida Sans Unicode"/>
              </a:rPr>
              <a:t>de </a:t>
            </a:r>
            <a:r>
              <a:rPr sz="1400" spc="-27" dirty="0">
                <a:latin typeface="Lucida Sans Unicode"/>
                <a:cs typeface="Lucida Sans Unicode"/>
              </a:rPr>
              <a:t>azufre </a:t>
            </a:r>
            <a:r>
              <a:rPr sz="1400" spc="7" dirty="0">
                <a:latin typeface="Lucida Sans Unicode"/>
                <a:cs typeface="Lucida Sans Unicode"/>
              </a:rPr>
              <a:t>en </a:t>
            </a:r>
            <a:r>
              <a:rPr sz="1400" spc="-487" dirty="0">
                <a:latin typeface="Lucida Sans Unicode"/>
                <a:cs typeface="Lucida Sans Unicode"/>
              </a:rPr>
              <a:t> </a:t>
            </a:r>
            <a:r>
              <a:rPr sz="1400" spc="-20" dirty="0">
                <a:latin typeface="Lucida Sans Unicode"/>
                <a:cs typeface="Lucida Sans Unicode"/>
              </a:rPr>
              <a:t>la</a:t>
            </a:r>
            <a:r>
              <a:rPr sz="1400" spc="-90" dirty="0">
                <a:latin typeface="Lucida Sans Unicode"/>
                <a:cs typeface="Lucida Sans Unicode"/>
              </a:rPr>
              <a:t> </a:t>
            </a:r>
            <a:r>
              <a:rPr sz="1400" spc="-30" dirty="0" err="1">
                <a:latin typeface="Lucida Sans Unicode"/>
                <a:cs typeface="Lucida Sans Unicode"/>
              </a:rPr>
              <a:t>gasolina</a:t>
            </a:r>
            <a:r>
              <a:rPr sz="1400" spc="-87" dirty="0">
                <a:latin typeface="Lucida Sans Unicode"/>
                <a:cs typeface="Lucida Sans Unicode"/>
              </a:rPr>
              <a:t> </a:t>
            </a:r>
            <a:r>
              <a:rPr sz="1400" spc="-20" dirty="0">
                <a:latin typeface="Lucida Sans Unicode"/>
                <a:cs typeface="Lucida Sans Unicode"/>
              </a:rPr>
              <a:t>(DH)</a:t>
            </a:r>
            <a:endParaRPr sz="1400" dirty="0">
              <a:latin typeface="Lucida Sans Unicode"/>
              <a:cs typeface="Lucida Sans Unicode"/>
            </a:endParaRPr>
          </a:p>
          <a:p>
            <a:pPr marL="788709">
              <a:spcBef>
                <a:spcPts val="83"/>
              </a:spcBef>
            </a:pPr>
            <a:r>
              <a:rPr sz="1200" b="1" spc="120" dirty="0">
                <a:latin typeface="Arial"/>
                <a:cs typeface="Arial"/>
              </a:rPr>
              <a:t>Meta</a:t>
            </a:r>
            <a:r>
              <a:rPr sz="1200" b="1" spc="-47" dirty="0">
                <a:latin typeface="Arial"/>
                <a:cs typeface="Arial"/>
              </a:rPr>
              <a:t> </a:t>
            </a:r>
            <a:r>
              <a:rPr sz="1200" b="1" spc="70" dirty="0">
                <a:latin typeface="Arial"/>
                <a:cs typeface="Arial"/>
              </a:rPr>
              <a:t>anual</a:t>
            </a:r>
            <a:endParaRPr sz="1200" dirty="0">
              <a:latin typeface="Arial"/>
              <a:cs typeface="Arial"/>
            </a:endParaRPr>
          </a:p>
        </p:txBody>
      </p:sp>
      <p:grpSp>
        <p:nvGrpSpPr>
          <p:cNvPr id="26" name="object 27">
            <a:extLst>
              <a:ext uri="{FF2B5EF4-FFF2-40B4-BE49-F238E27FC236}">
                <a16:creationId xmlns:a16="http://schemas.microsoft.com/office/drawing/2014/main" id="{DDCD8CF3-4488-7ED5-B2AF-D3CDD0E02900}"/>
              </a:ext>
            </a:extLst>
          </p:cNvPr>
          <p:cNvGrpSpPr/>
          <p:nvPr/>
        </p:nvGrpSpPr>
        <p:grpSpPr>
          <a:xfrm>
            <a:off x="2585821" y="3329840"/>
            <a:ext cx="1688253" cy="303953"/>
            <a:chOff x="3996042" y="5154470"/>
            <a:chExt cx="2532380" cy="455930"/>
          </a:xfrm>
          <a:solidFill>
            <a:srgbClr val="5F83FD"/>
          </a:solidFill>
        </p:grpSpPr>
        <p:sp>
          <p:nvSpPr>
            <p:cNvPr id="27" name="object 28">
              <a:extLst>
                <a:ext uri="{FF2B5EF4-FFF2-40B4-BE49-F238E27FC236}">
                  <a16:creationId xmlns:a16="http://schemas.microsoft.com/office/drawing/2014/main" id="{A27C9B01-25D7-A30D-1533-1EF265363220}"/>
                </a:ext>
              </a:extLst>
            </p:cNvPr>
            <p:cNvSpPr/>
            <p:nvPr/>
          </p:nvSpPr>
          <p:spPr>
            <a:xfrm>
              <a:off x="3996042" y="5154470"/>
              <a:ext cx="2532380" cy="455930"/>
            </a:xfrm>
            <a:custGeom>
              <a:avLst/>
              <a:gdLst/>
              <a:ahLst/>
              <a:cxnLst/>
              <a:rect l="l" t="t" r="r" b="b"/>
              <a:pathLst>
                <a:path w="2532379" h="455929">
                  <a:moveTo>
                    <a:pt x="2304286" y="455789"/>
                  </a:moveTo>
                  <a:lnTo>
                    <a:pt x="227877" y="455789"/>
                  </a:lnTo>
                  <a:lnTo>
                    <a:pt x="216698" y="455515"/>
                  </a:lnTo>
                  <a:lnTo>
                    <a:pt x="172505" y="448957"/>
                  </a:lnTo>
                  <a:lnTo>
                    <a:pt x="130443" y="433903"/>
                  </a:lnTo>
                  <a:lnTo>
                    <a:pt x="92124" y="410933"/>
                  </a:lnTo>
                  <a:lnTo>
                    <a:pt x="59025" y="380929"/>
                  </a:lnTo>
                  <a:lnTo>
                    <a:pt x="32413" y="345044"/>
                  </a:lnTo>
                  <a:lnTo>
                    <a:pt x="13315" y="304657"/>
                  </a:lnTo>
                  <a:lnTo>
                    <a:pt x="2462" y="261320"/>
                  </a:lnTo>
                  <a:lnTo>
                    <a:pt x="0" y="227905"/>
                  </a:lnTo>
                  <a:lnTo>
                    <a:pt x="273" y="216699"/>
                  </a:lnTo>
                  <a:lnTo>
                    <a:pt x="6831" y="172506"/>
                  </a:lnTo>
                  <a:lnTo>
                    <a:pt x="21884" y="130443"/>
                  </a:lnTo>
                  <a:lnTo>
                    <a:pt x="44854" y="92125"/>
                  </a:lnTo>
                  <a:lnTo>
                    <a:pt x="74858" y="59025"/>
                  </a:lnTo>
                  <a:lnTo>
                    <a:pt x="110743" y="32414"/>
                  </a:lnTo>
                  <a:lnTo>
                    <a:pt x="151131" y="13315"/>
                  </a:lnTo>
                  <a:lnTo>
                    <a:pt x="194470" y="2462"/>
                  </a:lnTo>
                  <a:lnTo>
                    <a:pt x="2304269" y="0"/>
                  </a:lnTo>
                  <a:lnTo>
                    <a:pt x="2315465" y="273"/>
                  </a:lnTo>
                  <a:lnTo>
                    <a:pt x="2359656" y="6831"/>
                  </a:lnTo>
                  <a:lnTo>
                    <a:pt x="2401719" y="21884"/>
                  </a:lnTo>
                  <a:lnTo>
                    <a:pt x="2440036" y="44854"/>
                  </a:lnTo>
                  <a:lnTo>
                    <a:pt x="2473137" y="74858"/>
                  </a:lnTo>
                  <a:lnTo>
                    <a:pt x="2499748" y="110743"/>
                  </a:lnTo>
                  <a:lnTo>
                    <a:pt x="2518846" y="151130"/>
                  </a:lnTo>
                  <a:lnTo>
                    <a:pt x="2529699" y="194468"/>
                  </a:lnTo>
                  <a:lnTo>
                    <a:pt x="2532163" y="227905"/>
                  </a:lnTo>
                  <a:lnTo>
                    <a:pt x="2531889" y="239090"/>
                  </a:lnTo>
                  <a:lnTo>
                    <a:pt x="2525331" y="283281"/>
                  </a:lnTo>
                  <a:lnTo>
                    <a:pt x="2510277" y="325344"/>
                  </a:lnTo>
                  <a:lnTo>
                    <a:pt x="2487308" y="363662"/>
                  </a:lnTo>
                  <a:lnTo>
                    <a:pt x="2457304" y="396763"/>
                  </a:lnTo>
                  <a:lnTo>
                    <a:pt x="2421418" y="423373"/>
                  </a:lnTo>
                  <a:lnTo>
                    <a:pt x="2381030" y="442472"/>
                  </a:lnTo>
                  <a:lnTo>
                    <a:pt x="2337693" y="453325"/>
                  </a:lnTo>
                  <a:lnTo>
                    <a:pt x="2304286" y="455789"/>
                  </a:lnTo>
                  <a:close/>
                </a:path>
              </a:pathLst>
            </a:custGeom>
            <a:grpFill/>
          </p:spPr>
          <p:txBody>
            <a:bodyPr wrap="square" lIns="0" tIns="0" rIns="0" bIns="0" rtlCol="0"/>
            <a:lstStyle/>
            <a:p>
              <a:endParaRPr sz="1200"/>
            </a:p>
          </p:txBody>
        </p:sp>
        <p:sp>
          <p:nvSpPr>
            <p:cNvPr id="28" name="object 29">
              <a:extLst>
                <a:ext uri="{FF2B5EF4-FFF2-40B4-BE49-F238E27FC236}">
                  <a16:creationId xmlns:a16="http://schemas.microsoft.com/office/drawing/2014/main" id="{97E79780-D706-14CF-57C3-97B75F13A87E}"/>
                </a:ext>
              </a:extLst>
            </p:cNvPr>
            <p:cNvSpPr/>
            <p:nvPr/>
          </p:nvSpPr>
          <p:spPr>
            <a:xfrm>
              <a:off x="3996042" y="5154470"/>
              <a:ext cx="2532380" cy="455930"/>
            </a:xfrm>
            <a:custGeom>
              <a:avLst/>
              <a:gdLst/>
              <a:ahLst/>
              <a:cxnLst/>
              <a:rect l="l" t="t" r="r" b="b"/>
              <a:pathLst>
                <a:path w="2532379" h="455929">
                  <a:moveTo>
                    <a:pt x="2304286" y="455789"/>
                  </a:moveTo>
                  <a:lnTo>
                    <a:pt x="227877" y="455789"/>
                  </a:lnTo>
                  <a:lnTo>
                    <a:pt x="216698" y="455515"/>
                  </a:lnTo>
                  <a:lnTo>
                    <a:pt x="172505" y="448957"/>
                  </a:lnTo>
                  <a:lnTo>
                    <a:pt x="130443" y="433903"/>
                  </a:lnTo>
                  <a:lnTo>
                    <a:pt x="92124" y="410933"/>
                  </a:lnTo>
                  <a:lnTo>
                    <a:pt x="59025" y="380929"/>
                  </a:lnTo>
                  <a:lnTo>
                    <a:pt x="32413" y="345044"/>
                  </a:lnTo>
                  <a:lnTo>
                    <a:pt x="13315" y="304657"/>
                  </a:lnTo>
                  <a:lnTo>
                    <a:pt x="2462" y="261320"/>
                  </a:lnTo>
                  <a:lnTo>
                    <a:pt x="0" y="227905"/>
                  </a:lnTo>
                  <a:lnTo>
                    <a:pt x="273" y="216699"/>
                  </a:lnTo>
                  <a:lnTo>
                    <a:pt x="6831" y="172506"/>
                  </a:lnTo>
                  <a:lnTo>
                    <a:pt x="21884" y="130443"/>
                  </a:lnTo>
                  <a:lnTo>
                    <a:pt x="44854" y="92125"/>
                  </a:lnTo>
                  <a:lnTo>
                    <a:pt x="74858" y="59025"/>
                  </a:lnTo>
                  <a:lnTo>
                    <a:pt x="110743" y="32414"/>
                  </a:lnTo>
                  <a:lnTo>
                    <a:pt x="151131" y="13315"/>
                  </a:lnTo>
                  <a:lnTo>
                    <a:pt x="194470" y="2462"/>
                  </a:lnTo>
                  <a:lnTo>
                    <a:pt x="2304269" y="0"/>
                  </a:lnTo>
                  <a:lnTo>
                    <a:pt x="2315465" y="273"/>
                  </a:lnTo>
                  <a:lnTo>
                    <a:pt x="2359656" y="6831"/>
                  </a:lnTo>
                  <a:lnTo>
                    <a:pt x="2401719" y="21884"/>
                  </a:lnTo>
                  <a:lnTo>
                    <a:pt x="2440036" y="44854"/>
                  </a:lnTo>
                  <a:lnTo>
                    <a:pt x="2473137" y="74858"/>
                  </a:lnTo>
                  <a:lnTo>
                    <a:pt x="2499748" y="110743"/>
                  </a:lnTo>
                  <a:lnTo>
                    <a:pt x="2518846" y="151130"/>
                  </a:lnTo>
                  <a:lnTo>
                    <a:pt x="2529699" y="194468"/>
                  </a:lnTo>
                  <a:lnTo>
                    <a:pt x="2532163" y="227905"/>
                  </a:lnTo>
                  <a:lnTo>
                    <a:pt x="2531889" y="239090"/>
                  </a:lnTo>
                  <a:lnTo>
                    <a:pt x="2525331" y="283281"/>
                  </a:lnTo>
                  <a:lnTo>
                    <a:pt x="2510277" y="325344"/>
                  </a:lnTo>
                  <a:lnTo>
                    <a:pt x="2487308" y="363662"/>
                  </a:lnTo>
                  <a:lnTo>
                    <a:pt x="2457304" y="396763"/>
                  </a:lnTo>
                  <a:lnTo>
                    <a:pt x="2421418" y="423373"/>
                  </a:lnTo>
                  <a:lnTo>
                    <a:pt x="2381030" y="442472"/>
                  </a:lnTo>
                  <a:lnTo>
                    <a:pt x="2337693" y="453325"/>
                  </a:lnTo>
                  <a:lnTo>
                    <a:pt x="2304286" y="455789"/>
                  </a:lnTo>
                  <a:close/>
                </a:path>
              </a:pathLst>
            </a:custGeom>
            <a:grpFill/>
          </p:spPr>
          <p:txBody>
            <a:bodyPr wrap="square" lIns="0" tIns="0" rIns="0" bIns="0" rtlCol="0"/>
            <a:lstStyle/>
            <a:p>
              <a:endParaRPr sz="1200"/>
            </a:p>
          </p:txBody>
        </p:sp>
      </p:grpSp>
      <p:grpSp>
        <p:nvGrpSpPr>
          <p:cNvPr id="29" name="object 30">
            <a:extLst>
              <a:ext uri="{FF2B5EF4-FFF2-40B4-BE49-F238E27FC236}">
                <a16:creationId xmlns:a16="http://schemas.microsoft.com/office/drawing/2014/main" id="{2CA8D228-6851-E9CF-3311-1044425B898E}"/>
              </a:ext>
            </a:extLst>
          </p:cNvPr>
          <p:cNvGrpSpPr/>
          <p:nvPr/>
        </p:nvGrpSpPr>
        <p:grpSpPr>
          <a:xfrm>
            <a:off x="4652292" y="3296493"/>
            <a:ext cx="1688253" cy="303953"/>
            <a:chOff x="7297365" y="5098945"/>
            <a:chExt cx="2532380" cy="455930"/>
          </a:xfrm>
          <a:solidFill>
            <a:srgbClr val="5F83FD"/>
          </a:solidFill>
        </p:grpSpPr>
        <p:sp>
          <p:nvSpPr>
            <p:cNvPr id="30" name="object 31">
              <a:extLst>
                <a:ext uri="{FF2B5EF4-FFF2-40B4-BE49-F238E27FC236}">
                  <a16:creationId xmlns:a16="http://schemas.microsoft.com/office/drawing/2014/main" id="{685744BB-928A-32DD-4724-C492B2B39219}"/>
                </a:ext>
              </a:extLst>
            </p:cNvPr>
            <p:cNvSpPr/>
            <p:nvPr/>
          </p:nvSpPr>
          <p:spPr>
            <a:xfrm>
              <a:off x="7297365" y="5098945"/>
              <a:ext cx="2532380" cy="455930"/>
            </a:xfrm>
            <a:custGeom>
              <a:avLst/>
              <a:gdLst/>
              <a:ahLst/>
              <a:cxnLst/>
              <a:rect l="l" t="t" r="r" b="b"/>
              <a:pathLst>
                <a:path w="2532379" h="455929">
                  <a:moveTo>
                    <a:pt x="2304289" y="455789"/>
                  </a:moveTo>
                  <a:lnTo>
                    <a:pt x="227873" y="455789"/>
                  </a:lnTo>
                  <a:lnTo>
                    <a:pt x="216698" y="455515"/>
                  </a:lnTo>
                  <a:lnTo>
                    <a:pt x="172505" y="448957"/>
                  </a:lnTo>
                  <a:lnTo>
                    <a:pt x="130443" y="433903"/>
                  </a:lnTo>
                  <a:lnTo>
                    <a:pt x="92125" y="410934"/>
                  </a:lnTo>
                  <a:lnTo>
                    <a:pt x="59025" y="380929"/>
                  </a:lnTo>
                  <a:lnTo>
                    <a:pt x="32414" y="345044"/>
                  </a:lnTo>
                  <a:lnTo>
                    <a:pt x="13315" y="304657"/>
                  </a:lnTo>
                  <a:lnTo>
                    <a:pt x="2461" y="261320"/>
                  </a:lnTo>
                  <a:lnTo>
                    <a:pt x="0" y="227909"/>
                  </a:lnTo>
                  <a:lnTo>
                    <a:pt x="272" y="216698"/>
                  </a:lnTo>
                  <a:lnTo>
                    <a:pt x="6830" y="172506"/>
                  </a:lnTo>
                  <a:lnTo>
                    <a:pt x="21884" y="130443"/>
                  </a:lnTo>
                  <a:lnTo>
                    <a:pt x="44854" y="92126"/>
                  </a:lnTo>
                  <a:lnTo>
                    <a:pt x="74858" y="59025"/>
                  </a:lnTo>
                  <a:lnTo>
                    <a:pt x="110743" y="32413"/>
                  </a:lnTo>
                  <a:lnTo>
                    <a:pt x="151131" y="13315"/>
                  </a:lnTo>
                  <a:lnTo>
                    <a:pt x="194467" y="2462"/>
                  </a:lnTo>
                  <a:lnTo>
                    <a:pt x="2304268" y="0"/>
                  </a:lnTo>
                  <a:lnTo>
                    <a:pt x="2315464" y="273"/>
                  </a:lnTo>
                  <a:lnTo>
                    <a:pt x="2359655" y="6831"/>
                  </a:lnTo>
                  <a:lnTo>
                    <a:pt x="2401719" y="21884"/>
                  </a:lnTo>
                  <a:lnTo>
                    <a:pt x="2440036" y="44854"/>
                  </a:lnTo>
                  <a:lnTo>
                    <a:pt x="2473137" y="74858"/>
                  </a:lnTo>
                  <a:lnTo>
                    <a:pt x="2499748" y="110744"/>
                  </a:lnTo>
                  <a:lnTo>
                    <a:pt x="2518847" y="151131"/>
                  </a:lnTo>
                  <a:lnTo>
                    <a:pt x="2529700" y="194468"/>
                  </a:lnTo>
                  <a:lnTo>
                    <a:pt x="2532163" y="227909"/>
                  </a:lnTo>
                  <a:lnTo>
                    <a:pt x="2531890" y="239090"/>
                  </a:lnTo>
                  <a:lnTo>
                    <a:pt x="2525331" y="283281"/>
                  </a:lnTo>
                  <a:lnTo>
                    <a:pt x="2510278" y="325344"/>
                  </a:lnTo>
                  <a:lnTo>
                    <a:pt x="2487308" y="363662"/>
                  </a:lnTo>
                  <a:lnTo>
                    <a:pt x="2457304" y="396763"/>
                  </a:lnTo>
                  <a:lnTo>
                    <a:pt x="2421419" y="423374"/>
                  </a:lnTo>
                  <a:lnTo>
                    <a:pt x="2381032" y="442473"/>
                  </a:lnTo>
                  <a:lnTo>
                    <a:pt x="2337693" y="453326"/>
                  </a:lnTo>
                  <a:lnTo>
                    <a:pt x="2304289" y="455789"/>
                  </a:lnTo>
                  <a:close/>
                </a:path>
              </a:pathLst>
            </a:custGeom>
            <a:grpFill/>
          </p:spPr>
          <p:txBody>
            <a:bodyPr wrap="square" lIns="0" tIns="0" rIns="0" bIns="0" rtlCol="0"/>
            <a:lstStyle/>
            <a:p>
              <a:endParaRPr sz="1200"/>
            </a:p>
          </p:txBody>
        </p:sp>
        <p:sp>
          <p:nvSpPr>
            <p:cNvPr id="31" name="object 32">
              <a:extLst>
                <a:ext uri="{FF2B5EF4-FFF2-40B4-BE49-F238E27FC236}">
                  <a16:creationId xmlns:a16="http://schemas.microsoft.com/office/drawing/2014/main" id="{395001B1-3BFA-8ADE-EC5D-E19DA0742959}"/>
                </a:ext>
              </a:extLst>
            </p:cNvPr>
            <p:cNvSpPr/>
            <p:nvPr/>
          </p:nvSpPr>
          <p:spPr>
            <a:xfrm>
              <a:off x="7297365" y="5098945"/>
              <a:ext cx="2532380" cy="455930"/>
            </a:xfrm>
            <a:custGeom>
              <a:avLst/>
              <a:gdLst/>
              <a:ahLst/>
              <a:cxnLst/>
              <a:rect l="l" t="t" r="r" b="b"/>
              <a:pathLst>
                <a:path w="2532379" h="455929">
                  <a:moveTo>
                    <a:pt x="2304289" y="455789"/>
                  </a:moveTo>
                  <a:lnTo>
                    <a:pt x="227873" y="455789"/>
                  </a:lnTo>
                  <a:lnTo>
                    <a:pt x="216698" y="455515"/>
                  </a:lnTo>
                  <a:lnTo>
                    <a:pt x="172505" y="448957"/>
                  </a:lnTo>
                  <a:lnTo>
                    <a:pt x="130443" y="433903"/>
                  </a:lnTo>
                  <a:lnTo>
                    <a:pt x="92125" y="410934"/>
                  </a:lnTo>
                  <a:lnTo>
                    <a:pt x="59025" y="380929"/>
                  </a:lnTo>
                  <a:lnTo>
                    <a:pt x="32414" y="345044"/>
                  </a:lnTo>
                  <a:lnTo>
                    <a:pt x="13315" y="304657"/>
                  </a:lnTo>
                  <a:lnTo>
                    <a:pt x="2461" y="261320"/>
                  </a:lnTo>
                  <a:lnTo>
                    <a:pt x="0" y="227909"/>
                  </a:lnTo>
                  <a:lnTo>
                    <a:pt x="272" y="216698"/>
                  </a:lnTo>
                  <a:lnTo>
                    <a:pt x="6830" y="172506"/>
                  </a:lnTo>
                  <a:lnTo>
                    <a:pt x="21884" y="130443"/>
                  </a:lnTo>
                  <a:lnTo>
                    <a:pt x="44854" y="92126"/>
                  </a:lnTo>
                  <a:lnTo>
                    <a:pt x="74858" y="59025"/>
                  </a:lnTo>
                  <a:lnTo>
                    <a:pt x="110743" y="32413"/>
                  </a:lnTo>
                  <a:lnTo>
                    <a:pt x="151131" y="13315"/>
                  </a:lnTo>
                  <a:lnTo>
                    <a:pt x="194467" y="2462"/>
                  </a:lnTo>
                  <a:lnTo>
                    <a:pt x="2304268" y="0"/>
                  </a:lnTo>
                  <a:lnTo>
                    <a:pt x="2315464" y="273"/>
                  </a:lnTo>
                  <a:lnTo>
                    <a:pt x="2359655" y="6831"/>
                  </a:lnTo>
                  <a:lnTo>
                    <a:pt x="2401719" y="21884"/>
                  </a:lnTo>
                  <a:lnTo>
                    <a:pt x="2440036" y="44854"/>
                  </a:lnTo>
                  <a:lnTo>
                    <a:pt x="2473137" y="74858"/>
                  </a:lnTo>
                  <a:lnTo>
                    <a:pt x="2499748" y="110744"/>
                  </a:lnTo>
                  <a:lnTo>
                    <a:pt x="2518847" y="151131"/>
                  </a:lnTo>
                  <a:lnTo>
                    <a:pt x="2529700" y="194468"/>
                  </a:lnTo>
                  <a:lnTo>
                    <a:pt x="2532163" y="227909"/>
                  </a:lnTo>
                  <a:lnTo>
                    <a:pt x="2531890" y="239090"/>
                  </a:lnTo>
                  <a:lnTo>
                    <a:pt x="2525331" y="283281"/>
                  </a:lnTo>
                  <a:lnTo>
                    <a:pt x="2510278" y="325344"/>
                  </a:lnTo>
                  <a:lnTo>
                    <a:pt x="2487308" y="363662"/>
                  </a:lnTo>
                  <a:lnTo>
                    <a:pt x="2457304" y="396763"/>
                  </a:lnTo>
                  <a:lnTo>
                    <a:pt x="2421419" y="423374"/>
                  </a:lnTo>
                  <a:lnTo>
                    <a:pt x="2381032" y="442473"/>
                  </a:lnTo>
                  <a:lnTo>
                    <a:pt x="2337693" y="453326"/>
                  </a:lnTo>
                  <a:lnTo>
                    <a:pt x="2304289" y="455789"/>
                  </a:lnTo>
                  <a:close/>
                </a:path>
              </a:pathLst>
            </a:custGeom>
            <a:grpFill/>
          </p:spPr>
          <p:txBody>
            <a:bodyPr wrap="square" lIns="0" tIns="0" rIns="0" bIns="0" rtlCol="0"/>
            <a:lstStyle/>
            <a:p>
              <a:endParaRPr sz="1200"/>
            </a:p>
          </p:txBody>
        </p:sp>
      </p:grpSp>
      <p:sp>
        <p:nvSpPr>
          <p:cNvPr id="32" name="object 33">
            <a:extLst>
              <a:ext uri="{FF2B5EF4-FFF2-40B4-BE49-F238E27FC236}">
                <a16:creationId xmlns:a16="http://schemas.microsoft.com/office/drawing/2014/main" id="{058E7169-009D-F122-E400-4734A926469B}"/>
              </a:ext>
            </a:extLst>
          </p:cNvPr>
          <p:cNvSpPr txBox="1"/>
          <p:nvPr/>
        </p:nvSpPr>
        <p:spPr>
          <a:xfrm>
            <a:off x="3080354" y="3303081"/>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93</a:t>
            </a:r>
            <a:r>
              <a:rPr sz="1933" b="1" spc="20" dirty="0">
                <a:solidFill>
                  <a:srgbClr val="FFFFFF"/>
                </a:solidFill>
                <a:latin typeface="Arial"/>
                <a:cs typeface="Arial"/>
              </a:rPr>
              <a:t>,</a:t>
            </a:r>
            <a:r>
              <a:rPr sz="1933" b="1" spc="23" dirty="0">
                <a:solidFill>
                  <a:srgbClr val="FFFFFF"/>
                </a:solidFill>
                <a:latin typeface="Arial"/>
                <a:cs typeface="Arial"/>
              </a:rPr>
              <a:t>7</a:t>
            </a:r>
            <a:r>
              <a:rPr sz="1933" b="1" spc="27" dirty="0">
                <a:solidFill>
                  <a:srgbClr val="FFFFFF"/>
                </a:solidFill>
                <a:latin typeface="Arial"/>
                <a:cs typeface="Arial"/>
              </a:rPr>
              <a:t>7</a:t>
            </a:r>
            <a:endParaRPr sz="1933" dirty="0">
              <a:latin typeface="Arial"/>
              <a:cs typeface="Arial"/>
            </a:endParaRPr>
          </a:p>
        </p:txBody>
      </p:sp>
      <p:grpSp>
        <p:nvGrpSpPr>
          <p:cNvPr id="33" name="object 34">
            <a:extLst>
              <a:ext uri="{FF2B5EF4-FFF2-40B4-BE49-F238E27FC236}">
                <a16:creationId xmlns:a16="http://schemas.microsoft.com/office/drawing/2014/main" id="{67A3CA08-FC94-557B-1608-EAC3AF406EF3}"/>
              </a:ext>
            </a:extLst>
          </p:cNvPr>
          <p:cNvGrpSpPr/>
          <p:nvPr/>
        </p:nvGrpSpPr>
        <p:grpSpPr>
          <a:xfrm>
            <a:off x="6731719" y="3291460"/>
            <a:ext cx="1688253" cy="303953"/>
            <a:chOff x="10457006" y="5091396"/>
            <a:chExt cx="2532380" cy="455930"/>
          </a:xfrm>
          <a:solidFill>
            <a:srgbClr val="5F83FD"/>
          </a:solidFill>
        </p:grpSpPr>
        <p:sp>
          <p:nvSpPr>
            <p:cNvPr id="34" name="object 35">
              <a:extLst>
                <a:ext uri="{FF2B5EF4-FFF2-40B4-BE49-F238E27FC236}">
                  <a16:creationId xmlns:a16="http://schemas.microsoft.com/office/drawing/2014/main" id="{E832CB65-82F3-EBB0-B31C-7F2E44A8A86C}"/>
                </a:ext>
              </a:extLst>
            </p:cNvPr>
            <p:cNvSpPr/>
            <p:nvPr/>
          </p:nvSpPr>
          <p:spPr>
            <a:xfrm>
              <a:off x="10457006" y="5091396"/>
              <a:ext cx="2532380" cy="455930"/>
            </a:xfrm>
            <a:custGeom>
              <a:avLst/>
              <a:gdLst/>
              <a:ahLst/>
              <a:cxnLst/>
              <a:rect l="l" t="t" r="r" b="b"/>
              <a:pathLst>
                <a:path w="2532379" h="455929">
                  <a:moveTo>
                    <a:pt x="2304278" y="455789"/>
                  </a:moveTo>
                  <a:lnTo>
                    <a:pt x="227884" y="455789"/>
                  </a:lnTo>
                  <a:lnTo>
                    <a:pt x="216697" y="455515"/>
                  </a:lnTo>
                  <a:lnTo>
                    <a:pt x="172503" y="448957"/>
                  </a:lnTo>
                  <a:lnTo>
                    <a:pt x="130442" y="433903"/>
                  </a:lnTo>
                  <a:lnTo>
                    <a:pt x="92123" y="410933"/>
                  </a:lnTo>
                  <a:lnTo>
                    <a:pt x="59023" y="380929"/>
                  </a:lnTo>
                  <a:lnTo>
                    <a:pt x="32412" y="345044"/>
                  </a:lnTo>
                  <a:lnTo>
                    <a:pt x="13314" y="304657"/>
                  </a:lnTo>
                  <a:lnTo>
                    <a:pt x="2462" y="261320"/>
                  </a:lnTo>
                  <a:lnTo>
                    <a:pt x="0" y="227915"/>
                  </a:lnTo>
                  <a:lnTo>
                    <a:pt x="273" y="216698"/>
                  </a:lnTo>
                  <a:lnTo>
                    <a:pt x="6830" y="172506"/>
                  </a:lnTo>
                  <a:lnTo>
                    <a:pt x="21883" y="130443"/>
                  </a:lnTo>
                  <a:lnTo>
                    <a:pt x="44853" y="92125"/>
                  </a:lnTo>
                  <a:lnTo>
                    <a:pt x="74856" y="59025"/>
                  </a:lnTo>
                  <a:lnTo>
                    <a:pt x="110742" y="32413"/>
                  </a:lnTo>
                  <a:lnTo>
                    <a:pt x="151131" y="13315"/>
                  </a:lnTo>
                  <a:lnTo>
                    <a:pt x="194470" y="2463"/>
                  </a:lnTo>
                  <a:lnTo>
                    <a:pt x="227894" y="0"/>
                  </a:lnTo>
                  <a:lnTo>
                    <a:pt x="2304268" y="0"/>
                  </a:lnTo>
                  <a:lnTo>
                    <a:pt x="2348728" y="4378"/>
                  </a:lnTo>
                  <a:lnTo>
                    <a:pt x="2391478" y="17347"/>
                  </a:lnTo>
                  <a:lnTo>
                    <a:pt x="2430877" y="38407"/>
                  </a:lnTo>
                  <a:lnTo>
                    <a:pt x="2465412" y="66748"/>
                  </a:lnTo>
                  <a:lnTo>
                    <a:pt x="2493753" y="101282"/>
                  </a:lnTo>
                  <a:lnTo>
                    <a:pt x="2514814" y="140682"/>
                  </a:lnTo>
                  <a:lnTo>
                    <a:pt x="2527783" y="183434"/>
                  </a:lnTo>
                  <a:lnTo>
                    <a:pt x="2532162" y="227915"/>
                  </a:lnTo>
                  <a:lnTo>
                    <a:pt x="2531888" y="239090"/>
                  </a:lnTo>
                  <a:lnTo>
                    <a:pt x="2525331" y="283281"/>
                  </a:lnTo>
                  <a:lnTo>
                    <a:pt x="2510277" y="325344"/>
                  </a:lnTo>
                  <a:lnTo>
                    <a:pt x="2487307" y="363662"/>
                  </a:lnTo>
                  <a:lnTo>
                    <a:pt x="2457304" y="396763"/>
                  </a:lnTo>
                  <a:lnTo>
                    <a:pt x="2421418" y="423374"/>
                  </a:lnTo>
                  <a:lnTo>
                    <a:pt x="2381030" y="442472"/>
                  </a:lnTo>
                  <a:lnTo>
                    <a:pt x="2337691" y="453326"/>
                  </a:lnTo>
                  <a:lnTo>
                    <a:pt x="2304278" y="455789"/>
                  </a:lnTo>
                  <a:close/>
                </a:path>
              </a:pathLst>
            </a:custGeom>
            <a:grpFill/>
          </p:spPr>
          <p:txBody>
            <a:bodyPr wrap="square" lIns="0" tIns="0" rIns="0" bIns="0" rtlCol="0"/>
            <a:lstStyle/>
            <a:p>
              <a:endParaRPr sz="1200"/>
            </a:p>
          </p:txBody>
        </p:sp>
        <p:sp>
          <p:nvSpPr>
            <p:cNvPr id="35" name="object 36">
              <a:extLst>
                <a:ext uri="{FF2B5EF4-FFF2-40B4-BE49-F238E27FC236}">
                  <a16:creationId xmlns:a16="http://schemas.microsoft.com/office/drawing/2014/main" id="{1748944C-B54D-626D-C8D8-7C0EC084C04B}"/>
                </a:ext>
              </a:extLst>
            </p:cNvPr>
            <p:cNvSpPr/>
            <p:nvPr/>
          </p:nvSpPr>
          <p:spPr>
            <a:xfrm>
              <a:off x="10457006" y="5091396"/>
              <a:ext cx="2522220" cy="455930"/>
            </a:xfrm>
            <a:custGeom>
              <a:avLst/>
              <a:gdLst/>
              <a:ahLst/>
              <a:cxnLst/>
              <a:rect l="l" t="t" r="r" b="b"/>
              <a:pathLst>
                <a:path w="2522220" h="455929">
                  <a:moveTo>
                    <a:pt x="2294149" y="455789"/>
                  </a:moveTo>
                  <a:lnTo>
                    <a:pt x="227884" y="455789"/>
                  </a:lnTo>
                  <a:lnTo>
                    <a:pt x="216697" y="455515"/>
                  </a:lnTo>
                  <a:lnTo>
                    <a:pt x="172503" y="448957"/>
                  </a:lnTo>
                  <a:lnTo>
                    <a:pt x="130442" y="433903"/>
                  </a:lnTo>
                  <a:lnTo>
                    <a:pt x="92123" y="410933"/>
                  </a:lnTo>
                  <a:lnTo>
                    <a:pt x="59023" y="380929"/>
                  </a:lnTo>
                  <a:lnTo>
                    <a:pt x="32412" y="345044"/>
                  </a:lnTo>
                  <a:lnTo>
                    <a:pt x="13314" y="304657"/>
                  </a:lnTo>
                  <a:lnTo>
                    <a:pt x="2462" y="261320"/>
                  </a:lnTo>
                  <a:lnTo>
                    <a:pt x="0" y="227915"/>
                  </a:lnTo>
                  <a:lnTo>
                    <a:pt x="273" y="216698"/>
                  </a:lnTo>
                  <a:lnTo>
                    <a:pt x="6830" y="172506"/>
                  </a:lnTo>
                  <a:lnTo>
                    <a:pt x="21883" y="130443"/>
                  </a:lnTo>
                  <a:lnTo>
                    <a:pt x="44853" y="92125"/>
                  </a:lnTo>
                  <a:lnTo>
                    <a:pt x="74856" y="59025"/>
                  </a:lnTo>
                  <a:lnTo>
                    <a:pt x="110742" y="32413"/>
                  </a:lnTo>
                  <a:lnTo>
                    <a:pt x="151131" y="13315"/>
                  </a:lnTo>
                  <a:lnTo>
                    <a:pt x="194470" y="2463"/>
                  </a:lnTo>
                  <a:lnTo>
                    <a:pt x="227894" y="0"/>
                  </a:lnTo>
                  <a:lnTo>
                    <a:pt x="2294139" y="0"/>
                  </a:lnTo>
                  <a:lnTo>
                    <a:pt x="2338600" y="4378"/>
                  </a:lnTo>
                  <a:lnTo>
                    <a:pt x="2381350" y="17347"/>
                  </a:lnTo>
                  <a:lnTo>
                    <a:pt x="2420751" y="38407"/>
                  </a:lnTo>
                  <a:lnTo>
                    <a:pt x="2455286" y="66748"/>
                  </a:lnTo>
                  <a:lnTo>
                    <a:pt x="2483627" y="101282"/>
                  </a:lnTo>
                  <a:lnTo>
                    <a:pt x="2504686" y="140682"/>
                  </a:lnTo>
                  <a:lnTo>
                    <a:pt x="2517655" y="183434"/>
                  </a:lnTo>
                  <a:lnTo>
                    <a:pt x="2522035" y="227874"/>
                  </a:lnTo>
                  <a:lnTo>
                    <a:pt x="2521760" y="239090"/>
                  </a:lnTo>
                  <a:lnTo>
                    <a:pt x="2515202" y="283281"/>
                  </a:lnTo>
                  <a:lnTo>
                    <a:pt x="2500149" y="325344"/>
                  </a:lnTo>
                  <a:lnTo>
                    <a:pt x="2477180" y="363662"/>
                  </a:lnTo>
                  <a:lnTo>
                    <a:pt x="2447176" y="396763"/>
                  </a:lnTo>
                  <a:lnTo>
                    <a:pt x="2411289" y="423374"/>
                  </a:lnTo>
                  <a:lnTo>
                    <a:pt x="2370901" y="442472"/>
                  </a:lnTo>
                  <a:lnTo>
                    <a:pt x="2327562" y="453326"/>
                  </a:lnTo>
                  <a:lnTo>
                    <a:pt x="2294149" y="455789"/>
                  </a:lnTo>
                  <a:close/>
                </a:path>
              </a:pathLst>
            </a:custGeom>
            <a:grpFill/>
          </p:spPr>
          <p:txBody>
            <a:bodyPr wrap="square" lIns="0" tIns="0" rIns="0" bIns="0" rtlCol="0"/>
            <a:lstStyle/>
            <a:p>
              <a:endParaRPr sz="1200"/>
            </a:p>
          </p:txBody>
        </p:sp>
      </p:grpSp>
      <p:sp>
        <p:nvSpPr>
          <p:cNvPr id="36" name="object 37">
            <a:extLst>
              <a:ext uri="{FF2B5EF4-FFF2-40B4-BE49-F238E27FC236}">
                <a16:creationId xmlns:a16="http://schemas.microsoft.com/office/drawing/2014/main" id="{443649F4-41F2-6FA6-0BC2-BE621818E79C}"/>
              </a:ext>
            </a:extLst>
          </p:cNvPr>
          <p:cNvSpPr txBox="1"/>
          <p:nvPr/>
        </p:nvSpPr>
        <p:spPr>
          <a:xfrm>
            <a:off x="7276956" y="3286426"/>
            <a:ext cx="539327"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59</a:t>
            </a:r>
            <a:r>
              <a:rPr sz="2033" b="1" spc="27" dirty="0">
                <a:solidFill>
                  <a:srgbClr val="FFFFFF"/>
                </a:solidFill>
                <a:latin typeface="Arial"/>
                <a:cs typeface="Arial"/>
              </a:rPr>
              <a:t>,</a:t>
            </a:r>
            <a:r>
              <a:rPr sz="2033" b="1" spc="40" dirty="0">
                <a:solidFill>
                  <a:srgbClr val="FFFFFF"/>
                </a:solidFill>
                <a:latin typeface="Arial"/>
                <a:cs typeface="Arial"/>
              </a:rPr>
              <a:t>7</a:t>
            </a:r>
            <a:endParaRPr sz="2033" dirty="0">
              <a:latin typeface="Arial"/>
              <a:cs typeface="Arial"/>
            </a:endParaRPr>
          </a:p>
        </p:txBody>
      </p:sp>
      <p:grpSp>
        <p:nvGrpSpPr>
          <p:cNvPr id="37" name="object 38">
            <a:extLst>
              <a:ext uri="{FF2B5EF4-FFF2-40B4-BE49-F238E27FC236}">
                <a16:creationId xmlns:a16="http://schemas.microsoft.com/office/drawing/2014/main" id="{FFDA5A38-91A6-3591-9761-57FD25A55FCD}"/>
              </a:ext>
            </a:extLst>
          </p:cNvPr>
          <p:cNvGrpSpPr/>
          <p:nvPr/>
        </p:nvGrpSpPr>
        <p:grpSpPr>
          <a:xfrm>
            <a:off x="8787004" y="3286426"/>
            <a:ext cx="1688253" cy="303953"/>
            <a:chOff x="13522571" y="5083845"/>
            <a:chExt cx="2532380" cy="455930"/>
          </a:xfrm>
          <a:solidFill>
            <a:srgbClr val="5F83FD"/>
          </a:solidFill>
        </p:grpSpPr>
        <p:sp>
          <p:nvSpPr>
            <p:cNvPr id="38" name="object 39">
              <a:extLst>
                <a:ext uri="{FF2B5EF4-FFF2-40B4-BE49-F238E27FC236}">
                  <a16:creationId xmlns:a16="http://schemas.microsoft.com/office/drawing/2014/main" id="{7C8AE01D-577F-E1AF-DDA2-A43999771296}"/>
                </a:ext>
              </a:extLst>
            </p:cNvPr>
            <p:cNvSpPr/>
            <p:nvPr/>
          </p:nvSpPr>
          <p:spPr>
            <a:xfrm>
              <a:off x="13522572" y="5083845"/>
              <a:ext cx="2532380" cy="455930"/>
            </a:xfrm>
            <a:custGeom>
              <a:avLst/>
              <a:gdLst/>
              <a:ahLst/>
              <a:cxnLst/>
              <a:rect l="l" t="t" r="r" b="b"/>
              <a:pathLst>
                <a:path w="2532380" h="455929">
                  <a:moveTo>
                    <a:pt x="2304282" y="455789"/>
                  </a:moveTo>
                  <a:lnTo>
                    <a:pt x="227879" y="455789"/>
                  </a:lnTo>
                  <a:lnTo>
                    <a:pt x="216697" y="455515"/>
                  </a:lnTo>
                  <a:lnTo>
                    <a:pt x="172504" y="448957"/>
                  </a:lnTo>
                  <a:lnTo>
                    <a:pt x="130439" y="433903"/>
                  </a:lnTo>
                  <a:lnTo>
                    <a:pt x="92122" y="410933"/>
                  </a:lnTo>
                  <a:lnTo>
                    <a:pt x="59024" y="380929"/>
                  </a:lnTo>
                  <a:lnTo>
                    <a:pt x="32411" y="345044"/>
                  </a:lnTo>
                  <a:lnTo>
                    <a:pt x="13312" y="304656"/>
                  </a:lnTo>
                  <a:lnTo>
                    <a:pt x="2460" y="261320"/>
                  </a:lnTo>
                  <a:lnTo>
                    <a:pt x="0" y="227861"/>
                  </a:lnTo>
                  <a:lnTo>
                    <a:pt x="272" y="216698"/>
                  </a:lnTo>
                  <a:lnTo>
                    <a:pt x="6828" y="172506"/>
                  </a:lnTo>
                  <a:lnTo>
                    <a:pt x="21881" y="130443"/>
                  </a:lnTo>
                  <a:lnTo>
                    <a:pt x="44853" y="92125"/>
                  </a:lnTo>
                  <a:lnTo>
                    <a:pt x="74856" y="59024"/>
                  </a:lnTo>
                  <a:lnTo>
                    <a:pt x="110739" y="32413"/>
                  </a:lnTo>
                  <a:lnTo>
                    <a:pt x="151127" y="13315"/>
                  </a:lnTo>
                  <a:lnTo>
                    <a:pt x="194466" y="2463"/>
                  </a:lnTo>
                  <a:lnTo>
                    <a:pt x="2304269" y="0"/>
                  </a:lnTo>
                  <a:lnTo>
                    <a:pt x="2315464" y="273"/>
                  </a:lnTo>
                  <a:lnTo>
                    <a:pt x="2359654" y="6831"/>
                  </a:lnTo>
                  <a:lnTo>
                    <a:pt x="2401718" y="21884"/>
                  </a:lnTo>
                  <a:lnTo>
                    <a:pt x="2440037" y="44854"/>
                  </a:lnTo>
                  <a:lnTo>
                    <a:pt x="2473138" y="74858"/>
                  </a:lnTo>
                  <a:lnTo>
                    <a:pt x="2499750" y="110743"/>
                  </a:lnTo>
                  <a:lnTo>
                    <a:pt x="2518847" y="151130"/>
                  </a:lnTo>
                  <a:lnTo>
                    <a:pt x="2529699" y="194468"/>
                  </a:lnTo>
                  <a:lnTo>
                    <a:pt x="2532162" y="227894"/>
                  </a:lnTo>
                  <a:lnTo>
                    <a:pt x="2531890" y="239090"/>
                  </a:lnTo>
                  <a:lnTo>
                    <a:pt x="2525330" y="283281"/>
                  </a:lnTo>
                  <a:lnTo>
                    <a:pt x="2510277" y="325344"/>
                  </a:lnTo>
                  <a:lnTo>
                    <a:pt x="2487307" y="363662"/>
                  </a:lnTo>
                  <a:lnTo>
                    <a:pt x="2457302" y="396762"/>
                  </a:lnTo>
                  <a:lnTo>
                    <a:pt x="2421416" y="423373"/>
                  </a:lnTo>
                  <a:lnTo>
                    <a:pt x="2381031" y="442472"/>
                  </a:lnTo>
                  <a:lnTo>
                    <a:pt x="2337693" y="453326"/>
                  </a:lnTo>
                  <a:lnTo>
                    <a:pt x="2304282" y="455789"/>
                  </a:lnTo>
                  <a:close/>
                </a:path>
              </a:pathLst>
            </a:custGeom>
            <a:grpFill/>
          </p:spPr>
          <p:txBody>
            <a:bodyPr wrap="square" lIns="0" tIns="0" rIns="0" bIns="0" rtlCol="0"/>
            <a:lstStyle/>
            <a:p>
              <a:endParaRPr sz="1200"/>
            </a:p>
          </p:txBody>
        </p:sp>
        <p:sp>
          <p:nvSpPr>
            <p:cNvPr id="39" name="object 40">
              <a:extLst>
                <a:ext uri="{FF2B5EF4-FFF2-40B4-BE49-F238E27FC236}">
                  <a16:creationId xmlns:a16="http://schemas.microsoft.com/office/drawing/2014/main" id="{81E16699-2E3D-535F-87A9-B75C44F2C7CF}"/>
                </a:ext>
              </a:extLst>
            </p:cNvPr>
            <p:cNvSpPr/>
            <p:nvPr/>
          </p:nvSpPr>
          <p:spPr>
            <a:xfrm>
              <a:off x="13522571" y="5083845"/>
              <a:ext cx="2522220" cy="455930"/>
            </a:xfrm>
            <a:custGeom>
              <a:avLst/>
              <a:gdLst/>
              <a:ahLst/>
              <a:cxnLst/>
              <a:rect l="l" t="t" r="r" b="b"/>
              <a:pathLst>
                <a:path w="2522219" h="455929">
                  <a:moveTo>
                    <a:pt x="2294154" y="455789"/>
                  </a:moveTo>
                  <a:lnTo>
                    <a:pt x="227880" y="455789"/>
                  </a:lnTo>
                  <a:lnTo>
                    <a:pt x="216697" y="455515"/>
                  </a:lnTo>
                  <a:lnTo>
                    <a:pt x="172505" y="448957"/>
                  </a:lnTo>
                  <a:lnTo>
                    <a:pt x="130440" y="433903"/>
                  </a:lnTo>
                  <a:lnTo>
                    <a:pt x="92122" y="410933"/>
                  </a:lnTo>
                  <a:lnTo>
                    <a:pt x="59025" y="380929"/>
                  </a:lnTo>
                  <a:lnTo>
                    <a:pt x="32412" y="345044"/>
                  </a:lnTo>
                  <a:lnTo>
                    <a:pt x="13313" y="304656"/>
                  </a:lnTo>
                  <a:lnTo>
                    <a:pt x="2461" y="261320"/>
                  </a:lnTo>
                  <a:lnTo>
                    <a:pt x="0" y="227894"/>
                  </a:lnTo>
                  <a:lnTo>
                    <a:pt x="273" y="216698"/>
                  </a:lnTo>
                  <a:lnTo>
                    <a:pt x="6829" y="172506"/>
                  </a:lnTo>
                  <a:lnTo>
                    <a:pt x="21882" y="130443"/>
                  </a:lnTo>
                  <a:lnTo>
                    <a:pt x="44854" y="92125"/>
                  </a:lnTo>
                  <a:lnTo>
                    <a:pt x="74857" y="59024"/>
                  </a:lnTo>
                  <a:lnTo>
                    <a:pt x="110740" y="32413"/>
                  </a:lnTo>
                  <a:lnTo>
                    <a:pt x="151128" y="13315"/>
                  </a:lnTo>
                  <a:lnTo>
                    <a:pt x="194467" y="2463"/>
                  </a:lnTo>
                  <a:lnTo>
                    <a:pt x="2294140" y="0"/>
                  </a:lnTo>
                  <a:lnTo>
                    <a:pt x="2305336" y="273"/>
                  </a:lnTo>
                  <a:lnTo>
                    <a:pt x="2349527" y="6831"/>
                  </a:lnTo>
                  <a:lnTo>
                    <a:pt x="2391589" y="21884"/>
                  </a:lnTo>
                  <a:lnTo>
                    <a:pt x="2429908" y="44854"/>
                  </a:lnTo>
                  <a:lnTo>
                    <a:pt x="2463009" y="74858"/>
                  </a:lnTo>
                  <a:lnTo>
                    <a:pt x="2489619" y="110743"/>
                  </a:lnTo>
                  <a:lnTo>
                    <a:pt x="2508718" y="151130"/>
                  </a:lnTo>
                  <a:lnTo>
                    <a:pt x="2519570" y="194468"/>
                  </a:lnTo>
                  <a:lnTo>
                    <a:pt x="2522035" y="227894"/>
                  </a:lnTo>
                  <a:lnTo>
                    <a:pt x="2521760" y="239090"/>
                  </a:lnTo>
                  <a:lnTo>
                    <a:pt x="2515202" y="283281"/>
                  </a:lnTo>
                  <a:lnTo>
                    <a:pt x="2500149" y="325344"/>
                  </a:lnTo>
                  <a:lnTo>
                    <a:pt x="2477180" y="363662"/>
                  </a:lnTo>
                  <a:lnTo>
                    <a:pt x="2447175" y="396762"/>
                  </a:lnTo>
                  <a:lnTo>
                    <a:pt x="2411289" y="423373"/>
                  </a:lnTo>
                  <a:lnTo>
                    <a:pt x="2370902" y="442472"/>
                  </a:lnTo>
                  <a:lnTo>
                    <a:pt x="2327566" y="453326"/>
                  </a:lnTo>
                  <a:lnTo>
                    <a:pt x="2294154" y="455789"/>
                  </a:lnTo>
                  <a:close/>
                </a:path>
              </a:pathLst>
            </a:custGeom>
            <a:grpFill/>
          </p:spPr>
          <p:txBody>
            <a:bodyPr wrap="square" lIns="0" tIns="0" rIns="0" bIns="0" rtlCol="0"/>
            <a:lstStyle/>
            <a:p>
              <a:endParaRPr sz="1200"/>
            </a:p>
          </p:txBody>
        </p:sp>
      </p:grpSp>
      <p:sp>
        <p:nvSpPr>
          <p:cNvPr id="40" name="object 41">
            <a:extLst>
              <a:ext uri="{FF2B5EF4-FFF2-40B4-BE49-F238E27FC236}">
                <a16:creationId xmlns:a16="http://schemas.microsoft.com/office/drawing/2014/main" id="{CD4C09CA-4F91-0756-6531-E49DD70ECF16}"/>
              </a:ext>
            </a:extLst>
          </p:cNvPr>
          <p:cNvSpPr txBox="1"/>
          <p:nvPr/>
        </p:nvSpPr>
        <p:spPr>
          <a:xfrm>
            <a:off x="9261584" y="3286425"/>
            <a:ext cx="68834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59</a:t>
            </a:r>
            <a:r>
              <a:rPr sz="2033" b="1" spc="27" dirty="0">
                <a:solidFill>
                  <a:srgbClr val="FFFFFF"/>
                </a:solidFill>
                <a:latin typeface="Arial"/>
                <a:cs typeface="Arial"/>
              </a:rPr>
              <a:t>,</a:t>
            </a:r>
            <a:r>
              <a:rPr sz="2033" b="1" spc="37" dirty="0">
                <a:solidFill>
                  <a:srgbClr val="FFFFFF"/>
                </a:solidFill>
                <a:latin typeface="Arial"/>
                <a:cs typeface="Arial"/>
              </a:rPr>
              <a:t>9</a:t>
            </a:r>
            <a:r>
              <a:rPr sz="2033" b="1" spc="40" dirty="0">
                <a:solidFill>
                  <a:srgbClr val="FFFFFF"/>
                </a:solidFill>
                <a:latin typeface="Arial"/>
                <a:cs typeface="Arial"/>
              </a:rPr>
              <a:t>1</a:t>
            </a:r>
            <a:endParaRPr sz="2033" dirty="0">
              <a:latin typeface="Arial"/>
              <a:cs typeface="Arial"/>
            </a:endParaRPr>
          </a:p>
        </p:txBody>
      </p:sp>
      <p:sp>
        <p:nvSpPr>
          <p:cNvPr id="41" name="object 42">
            <a:extLst>
              <a:ext uri="{FF2B5EF4-FFF2-40B4-BE49-F238E27FC236}">
                <a16:creationId xmlns:a16="http://schemas.microsoft.com/office/drawing/2014/main" id="{E2A95041-A754-5E12-48C0-E99B5488372D}"/>
              </a:ext>
            </a:extLst>
          </p:cNvPr>
          <p:cNvSpPr txBox="1"/>
          <p:nvPr/>
        </p:nvSpPr>
        <p:spPr>
          <a:xfrm>
            <a:off x="4043454" y="3651171"/>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30</a:t>
            </a:r>
            <a:r>
              <a:rPr sz="1333" b="1" spc="17" dirty="0">
                <a:latin typeface="Arial"/>
                <a:cs typeface="Arial"/>
              </a:rPr>
              <a:t>0</a:t>
            </a:r>
            <a:endParaRPr sz="1333" dirty="0">
              <a:latin typeface="Arial"/>
              <a:cs typeface="Arial"/>
            </a:endParaRPr>
          </a:p>
        </p:txBody>
      </p:sp>
      <p:sp>
        <p:nvSpPr>
          <p:cNvPr id="42" name="object 43">
            <a:extLst>
              <a:ext uri="{FF2B5EF4-FFF2-40B4-BE49-F238E27FC236}">
                <a16:creationId xmlns:a16="http://schemas.microsoft.com/office/drawing/2014/main" id="{7E2CB2AE-BDD7-4744-ABD4-792C8D2ECDD7}"/>
              </a:ext>
            </a:extLst>
          </p:cNvPr>
          <p:cNvSpPr txBox="1"/>
          <p:nvPr/>
        </p:nvSpPr>
        <p:spPr>
          <a:xfrm>
            <a:off x="6122832" y="3615429"/>
            <a:ext cx="30691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10</a:t>
            </a:r>
            <a:r>
              <a:rPr sz="1333" b="1" spc="17" dirty="0">
                <a:latin typeface="Arial"/>
                <a:cs typeface="Arial"/>
              </a:rPr>
              <a:t>0</a:t>
            </a:r>
            <a:endParaRPr sz="1333" dirty="0">
              <a:latin typeface="Arial"/>
              <a:cs typeface="Arial"/>
            </a:endParaRPr>
          </a:p>
        </p:txBody>
      </p:sp>
      <p:sp>
        <p:nvSpPr>
          <p:cNvPr id="43" name="object 44">
            <a:extLst>
              <a:ext uri="{FF2B5EF4-FFF2-40B4-BE49-F238E27FC236}">
                <a16:creationId xmlns:a16="http://schemas.microsoft.com/office/drawing/2014/main" id="{0AF369C0-72A1-0039-7FCB-2E1FB5C5DCE0}"/>
              </a:ext>
            </a:extLst>
          </p:cNvPr>
          <p:cNvSpPr txBox="1"/>
          <p:nvPr/>
        </p:nvSpPr>
        <p:spPr>
          <a:xfrm>
            <a:off x="8287650" y="3639513"/>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7" dirty="0">
                <a:latin typeface="Arial"/>
                <a:cs typeface="Arial"/>
              </a:rPr>
              <a:t>0</a:t>
            </a:r>
            <a:endParaRPr sz="1333" dirty="0">
              <a:latin typeface="Arial"/>
              <a:cs typeface="Arial"/>
            </a:endParaRPr>
          </a:p>
        </p:txBody>
      </p:sp>
      <p:sp>
        <p:nvSpPr>
          <p:cNvPr id="44" name="object 45">
            <a:extLst>
              <a:ext uri="{FF2B5EF4-FFF2-40B4-BE49-F238E27FC236}">
                <a16:creationId xmlns:a16="http://schemas.microsoft.com/office/drawing/2014/main" id="{652543CD-84E7-004A-FB89-A829C035A833}"/>
              </a:ext>
            </a:extLst>
          </p:cNvPr>
          <p:cNvSpPr txBox="1"/>
          <p:nvPr/>
        </p:nvSpPr>
        <p:spPr>
          <a:xfrm>
            <a:off x="10239724" y="3631931"/>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7" dirty="0">
                <a:latin typeface="Arial"/>
                <a:cs typeface="Arial"/>
              </a:rPr>
              <a:t>0</a:t>
            </a:r>
            <a:endParaRPr sz="1333" dirty="0">
              <a:latin typeface="Arial"/>
              <a:cs typeface="Arial"/>
            </a:endParaRPr>
          </a:p>
        </p:txBody>
      </p:sp>
      <p:sp>
        <p:nvSpPr>
          <p:cNvPr id="45" name="object 46">
            <a:extLst>
              <a:ext uri="{FF2B5EF4-FFF2-40B4-BE49-F238E27FC236}">
                <a16:creationId xmlns:a16="http://schemas.microsoft.com/office/drawing/2014/main" id="{5BC24EFF-C7D1-61EC-A9CA-036297C0C767}"/>
              </a:ext>
            </a:extLst>
          </p:cNvPr>
          <p:cNvSpPr txBox="1"/>
          <p:nvPr/>
        </p:nvSpPr>
        <p:spPr>
          <a:xfrm>
            <a:off x="5226090" y="3280053"/>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83</a:t>
            </a:r>
            <a:r>
              <a:rPr sz="1933" b="1" spc="20" dirty="0">
                <a:solidFill>
                  <a:srgbClr val="FFFFFF"/>
                </a:solidFill>
                <a:latin typeface="Arial"/>
                <a:cs typeface="Arial"/>
              </a:rPr>
              <a:t>,</a:t>
            </a:r>
            <a:r>
              <a:rPr sz="1933" b="1" spc="23" dirty="0">
                <a:solidFill>
                  <a:srgbClr val="FFFFFF"/>
                </a:solidFill>
                <a:latin typeface="Arial"/>
                <a:cs typeface="Arial"/>
              </a:rPr>
              <a:t>4</a:t>
            </a:r>
            <a:r>
              <a:rPr sz="1933" b="1" spc="27" dirty="0">
                <a:solidFill>
                  <a:srgbClr val="FFFFFF"/>
                </a:solidFill>
                <a:latin typeface="Arial"/>
                <a:cs typeface="Arial"/>
              </a:rPr>
              <a:t>8</a:t>
            </a:r>
            <a:endParaRPr sz="1933">
              <a:latin typeface="Arial"/>
              <a:cs typeface="Arial"/>
            </a:endParaRPr>
          </a:p>
        </p:txBody>
      </p:sp>
      <p:grpSp>
        <p:nvGrpSpPr>
          <p:cNvPr id="46" name="object 47">
            <a:extLst>
              <a:ext uri="{FF2B5EF4-FFF2-40B4-BE49-F238E27FC236}">
                <a16:creationId xmlns:a16="http://schemas.microsoft.com/office/drawing/2014/main" id="{E85670F3-DDA6-9E29-E81C-740E7C3C44B9}"/>
              </a:ext>
            </a:extLst>
          </p:cNvPr>
          <p:cNvGrpSpPr/>
          <p:nvPr/>
        </p:nvGrpSpPr>
        <p:grpSpPr>
          <a:xfrm>
            <a:off x="10821526" y="2354462"/>
            <a:ext cx="1145117" cy="206163"/>
            <a:chOff x="16400729" y="3306143"/>
            <a:chExt cx="1717675" cy="309245"/>
          </a:xfrm>
        </p:grpSpPr>
        <p:sp>
          <p:nvSpPr>
            <p:cNvPr id="47" name="object 48">
              <a:extLst>
                <a:ext uri="{FF2B5EF4-FFF2-40B4-BE49-F238E27FC236}">
                  <a16:creationId xmlns:a16="http://schemas.microsoft.com/office/drawing/2014/main" id="{BD8D266D-D591-1C71-CC27-D98FE9340259}"/>
                </a:ext>
              </a:extLst>
            </p:cNvPr>
            <p:cNvSpPr/>
            <p:nvPr/>
          </p:nvSpPr>
          <p:spPr>
            <a:xfrm>
              <a:off x="16400729" y="3306143"/>
              <a:ext cx="1717675" cy="309245"/>
            </a:xfrm>
            <a:custGeom>
              <a:avLst/>
              <a:gdLst/>
              <a:ahLst/>
              <a:cxnLst/>
              <a:rect l="l" t="t" r="r" b="b"/>
              <a:pathLst>
                <a:path w="1717675" h="309245">
                  <a:moveTo>
                    <a:pt x="1562596" y="309084"/>
                  </a:moveTo>
                  <a:lnTo>
                    <a:pt x="154542" y="309084"/>
                  </a:lnTo>
                  <a:lnTo>
                    <a:pt x="139318" y="308349"/>
                  </a:lnTo>
                  <a:lnTo>
                    <a:pt x="95398" y="297320"/>
                  </a:lnTo>
                  <a:lnTo>
                    <a:pt x="56547" y="274064"/>
                  </a:lnTo>
                  <a:lnTo>
                    <a:pt x="26017" y="240416"/>
                  </a:lnTo>
                  <a:lnTo>
                    <a:pt x="6614" y="199336"/>
                  </a:lnTo>
                  <a:lnTo>
                    <a:pt x="0" y="154539"/>
                  </a:lnTo>
                  <a:lnTo>
                    <a:pt x="734" y="139317"/>
                  </a:lnTo>
                  <a:lnTo>
                    <a:pt x="11761" y="95400"/>
                  </a:lnTo>
                  <a:lnTo>
                    <a:pt x="35016" y="56548"/>
                  </a:lnTo>
                  <a:lnTo>
                    <a:pt x="68665" y="26020"/>
                  </a:lnTo>
                  <a:lnTo>
                    <a:pt x="109746" y="6616"/>
                  </a:lnTo>
                  <a:lnTo>
                    <a:pt x="154538" y="0"/>
                  </a:lnTo>
                  <a:lnTo>
                    <a:pt x="1562600" y="0"/>
                  </a:lnTo>
                  <a:lnTo>
                    <a:pt x="1607389" y="6616"/>
                  </a:lnTo>
                  <a:lnTo>
                    <a:pt x="1648470" y="26020"/>
                  </a:lnTo>
                  <a:lnTo>
                    <a:pt x="1682119" y="56548"/>
                  </a:lnTo>
                  <a:lnTo>
                    <a:pt x="1705373" y="95400"/>
                  </a:lnTo>
                  <a:lnTo>
                    <a:pt x="1716402" y="139317"/>
                  </a:lnTo>
                  <a:lnTo>
                    <a:pt x="1717138" y="154539"/>
                  </a:lnTo>
                  <a:lnTo>
                    <a:pt x="1716402" y="169765"/>
                  </a:lnTo>
                  <a:lnTo>
                    <a:pt x="1705372" y="213682"/>
                  </a:lnTo>
                  <a:lnTo>
                    <a:pt x="1682117" y="252535"/>
                  </a:lnTo>
                  <a:lnTo>
                    <a:pt x="1648469" y="283063"/>
                  </a:lnTo>
                  <a:lnTo>
                    <a:pt x="1607389" y="302467"/>
                  </a:lnTo>
                  <a:lnTo>
                    <a:pt x="1562596" y="309084"/>
                  </a:lnTo>
                  <a:close/>
                </a:path>
              </a:pathLst>
            </a:custGeom>
            <a:solidFill>
              <a:srgbClr val="D9D9D9"/>
            </a:solidFill>
          </p:spPr>
          <p:txBody>
            <a:bodyPr wrap="square" lIns="0" tIns="0" rIns="0" bIns="0" rtlCol="0"/>
            <a:lstStyle/>
            <a:p>
              <a:endParaRPr sz="1200"/>
            </a:p>
          </p:txBody>
        </p:sp>
        <p:sp>
          <p:nvSpPr>
            <p:cNvPr id="48" name="object 49">
              <a:extLst>
                <a:ext uri="{FF2B5EF4-FFF2-40B4-BE49-F238E27FC236}">
                  <a16:creationId xmlns:a16="http://schemas.microsoft.com/office/drawing/2014/main" id="{119919BA-5856-2C25-FA38-EB39322CEEC5}"/>
                </a:ext>
              </a:extLst>
            </p:cNvPr>
            <p:cNvSpPr/>
            <p:nvPr/>
          </p:nvSpPr>
          <p:spPr>
            <a:xfrm>
              <a:off x="16400729" y="3306143"/>
              <a:ext cx="1174750" cy="309245"/>
            </a:xfrm>
            <a:custGeom>
              <a:avLst/>
              <a:gdLst/>
              <a:ahLst/>
              <a:cxnLst/>
              <a:rect l="l" t="t" r="r" b="b"/>
              <a:pathLst>
                <a:path w="1174750" h="309245">
                  <a:moveTo>
                    <a:pt x="1019980" y="309084"/>
                  </a:moveTo>
                  <a:lnTo>
                    <a:pt x="154543" y="309084"/>
                  </a:lnTo>
                  <a:lnTo>
                    <a:pt x="139318" y="308349"/>
                  </a:lnTo>
                  <a:lnTo>
                    <a:pt x="95398" y="297320"/>
                  </a:lnTo>
                  <a:lnTo>
                    <a:pt x="56548" y="274064"/>
                  </a:lnTo>
                  <a:lnTo>
                    <a:pt x="26017" y="240416"/>
                  </a:lnTo>
                  <a:lnTo>
                    <a:pt x="6614" y="199336"/>
                  </a:lnTo>
                  <a:lnTo>
                    <a:pt x="0" y="154542"/>
                  </a:lnTo>
                  <a:lnTo>
                    <a:pt x="734" y="139317"/>
                  </a:lnTo>
                  <a:lnTo>
                    <a:pt x="11761" y="95400"/>
                  </a:lnTo>
                  <a:lnTo>
                    <a:pt x="35017" y="56548"/>
                  </a:lnTo>
                  <a:lnTo>
                    <a:pt x="68665" y="26020"/>
                  </a:lnTo>
                  <a:lnTo>
                    <a:pt x="109746" y="6616"/>
                  </a:lnTo>
                  <a:lnTo>
                    <a:pt x="154539" y="0"/>
                  </a:lnTo>
                  <a:lnTo>
                    <a:pt x="1019984" y="0"/>
                  </a:lnTo>
                  <a:lnTo>
                    <a:pt x="1064772" y="6616"/>
                  </a:lnTo>
                  <a:lnTo>
                    <a:pt x="1105852" y="26020"/>
                  </a:lnTo>
                  <a:lnTo>
                    <a:pt x="1139502" y="56548"/>
                  </a:lnTo>
                  <a:lnTo>
                    <a:pt x="1162758" y="95400"/>
                  </a:lnTo>
                  <a:lnTo>
                    <a:pt x="1173787" y="139317"/>
                  </a:lnTo>
                  <a:lnTo>
                    <a:pt x="1174523" y="154542"/>
                  </a:lnTo>
                  <a:lnTo>
                    <a:pt x="1173787" y="169765"/>
                  </a:lnTo>
                  <a:lnTo>
                    <a:pt x="1162758" y="213682"/>
                  </a:lnTo>
                  <a:lnTo>
                    <a:pt x="1139502" y="252535"/>
                  </a:lnTo>
                  <a:lnTo>
                    <a:pt x="1105852" y="283063"/>
                  </a:lnTo>
                  <a:lnTo>
                    <a:pt x="1064772" y="302467"/>
                  </a:lnTo>
                  <a:lnTo>
                    <a:pt x="1019980" y="309084"/>
                  </a:lnTo>
                  <a:close/>
                </a:path>
              </a:pathLst>
            </a:custGeom>
            <a:solidFill>
              <a:srgbClr val="004AAC"/>
            </a:solidFill>
          </p:spPr>
          <p:txBody>
            <a:bodyPr wrap="square" lIns="0" tIns="0" rIns="0" bIns="0" rtlCol="0"/>
            <a:lstStyle/>
            <a:p>
              <a:endParaRPr sz="1200"/>
            </a:p>
          </p:txBody>
        </p:sp>
      </p:grpSp>
      <p:sp>
        <p:nvSpPr>
          <p:cNvPr id="49" name="object 50">
            <a:extLst>
              <a:ext uri="{FF2B5EF4-FFF2-40B4-BE49-F238E27FC236}">
                <a16:creationId xmlns:a16="http://schemas.microsoft.com/office/drawing/2014/main" id="{39980760-EB85-0901-1886-1C49B00092E7}"/>
              </a:ext>
            </a:extLst>
          </p:cNvPr>
          <p:cNvSpPr txBox="1"/>
          <p:nvPr/>
        </p:nvSpPr>
        <p:spPr>
          <a:xfrm>
            <a:off x="10985955" y="2343036"/>
            <a:ext cx="592636" cy="213670"/>
          </a:xfrm>
          <a:prstGeom prst="rect">
            <a:avLst/>
          </a:prstGeom>
        </p:spPr>
        <p:txBody>
          <a:bodyPr vert="horz" wrap="square" lIns="0" tIns="8467" rIns="0" bIns="0" rtlCol="0">
            <a:spAutoFit/>
          </a:bodyPr>
          <a:lstStyle/>
          <a:p>
            <a:pPr marL="8467">
              <a:spcBef>
                <a:spcPts val="67"/>
              </a:spcBef>
            </a:pPr>
            <a:r>
              <a:rPr sz="1300" b="1" spc="-87" dirty="0">
                <a:solidFill>
                  <a:srgbClr val="FFFFFF"/>
                </a:solidFill>
                <a:latin typeface="Lucida Sans Unicode"/>
                <a:cs typeface="Lucida Sans Unicode"/>
              </a:rPr>
              <a:t>68</a:t>
            </a:r>
            <a:r>
              <a:rPr sz="1300" b="1" spc="-100" dirty="0">
                <a:solidFill>
                  <a:srgbClr val="FFFFFF"/>
                </a:solidFill>
                <a:latin typeface="Lucida Sans Unicode"/>
                <a:cs typeface="Lucida Sans Unicode"/>
              </a:rPr>
              <a:t>,</a:t>
            </a:r>
            <a:r>
              <a:rPr sz="1300" b="1" spc="-87" dirty="0">
                <a:solidFill>
                  <a:srgbClr val="FFFFFF"/>
                </a:solidFill>
                <a:latin typeface="Lucida Sans Unicode"/>
                <a:cs typeface="Lucida Sans Unicode"/>
              </a:rPr>
              <a:t>4</a:t>
            </a:r>
            <a:r>
              <a:rPr sz="1333" spc="203" dirty="0">
                <a:solidFill>
                  <a:srgbClr val="FFFFFF"/>
                </a:solidFill>
                <a:latin typeface="Lucida Sans Unicode"/>
                <a:cs typeface="Lucida Sans Unicode"/>
              </a:rPr>
              <a:t>%</a:t>
            </a:r>
            <a:endParaRPr sz="1333" dirty="0">
              <a:latin typeface="Lucida Sans Unicode"/>
              <a:cs typeface="Lucida Sans Unicode"/>
            </a:endParaRPr>
          </a:p>
        </p:txBody>
      </p:sp>
      <p:grpSp>
        <p:nvGrpSpPr>
          <p:cNvPr id="50" name="object 51">
            <a:extLst>
              <a:ext uri="{FF2B5EF4-FFF2-40B4-BE49-F238E27FC236}">
                <a16:creationId xmlns:a16="http://schemas.microsoft.com/office/drawing/2014/main" id="{4F472D1A-4DDB-785A-6832-B71F2EA34C56}"/>
              </a:ext>
            </a:extLst>
          </p:cNvPr>
          <p:cNvGrpSpPr/>
          <p:nvPr/>
        </p:nvGrpSpPr>
        <p:grpSpPr>
          <a:xfrm>
            <a:off x="10842661" y="3564343"/>
            <a:ext cx="1145117" cy="206163"/>
            <a:chOff x="16474774" y="5901081"/>
            <a:chExt cx="1717675" cy="309245"/>
          </a:xfrm>
        </p:grpSpPr>
        <p:sp>
          <p:nvSpPr>
            <p:cNvPr id="51" name="object 52">
              <a:extLst>
                <a:ext uri="{FF2B5EF4-FFF2-40B4-BE49-F238E27FC236}">
                  <a16:creationId xmlns:a16="http://schemas.microsoft.com/office/drawing/2014/main" id="{03B089ED-D91A-A319-5B13-EB45017C2326}"/>
                </a:ext>
              </a:extLst>
            </p:cNvPr>
            <p:cNvSpPr/>
            <p:nvPr/>
          </p:nvSpPr>
          <p:spPr>
            <a:xfrm>
              <a:off x="16474775" y="5901081"/>
              <a:ext cx="1717675" cy="309245"/>
            </a:xfrm>
            <a:custGeom>
              <a:avLst/>
              <a:gdLst/>
              <a:ahLst/>
              <a:cxnLst/>
              <a:rect l="l" t="t" r="r" b="b"/>
              <a:pathLst>
                <a:path w="1717675" h="309245">
                  <a:moveTo>
                    <a:pt x="1562597" y="309084"/>
                  </a:moveTo>
                  <a:lnTo>
                    <a:pt x="154541" y="309084"/>
                  </a:lnTo>
                  <a:lnTo>
                    <a:pt x="139317" y="308349"/>
                  </a:lnTo>
                  <a:lnTo>
                    <a:pt x="95399" y="297319"/>
                  </a:lnTo>
                  <a:lnTo>
                    <a:pt x="56546" y="274064"/>
                  </a:lnTo>
                  <a:lnTo>
                    <a:pt x="26018" y="240416"/>
                  </a:lnTo>
                  <a:lnTo>
                    <a:pt x="6614" y="199335"/>
                  </a:lnTo>
                  <a:lnTo>
                    <a:pt x="0" y="154559"/>
                  </a:lnTo>
                  <a:lnTo>
                    <a:pt x="733" y="139317"/>
                  </a:lnTo>
                  <a:lnTo>
                    <a:pt x="11761" y="95400"/>
                  </a:lnTo>
                  <a:lnTo>
                    <a:pt x="35016" y="56548"/>
                  </a:lnTo>
                  <a:lnTo>
                    <a:pt x="68663" y="26019"/>
                  </a:lnTo>
                  <a:lnTo>
                    <a:pt x="109745" y="6616"/>
                  </a:lnTo>
                  <a:lnTo>
                    <a:pt x="154535" y="0"/>
                  </a:lnTo>
                  <a:lnTo>
                    <a:pt x="1562602" y="0"/>
                  </a:lnTo>
                  <a:lnTo>
                    <a:pt x="1607388" y="6616"/>
                  </a:lnTo>
                  <a:lnTo>
                    <a:pt x="1648468" y="26019"/>
                  </a:lnTo>
                  <a:lnTo>
                    <a:pt x="1682115" y="56548"/>
                  </a:lnTo>
                  <a:lnTo>
                    <a:pt x="1705371" y="95400"/>
                  </a:lnTo>
                  <a:lnTo>
                    <a:pt x="1716401" y="139317"/>
                  </a:lnTo>
                  <a:lnTo>
                    <a:pt x="1717136" y="154525"/>
                  </a:lnTo>
                  <a:lnTo>
                    <a:pt x="1716401" y="169765"/>
                  </a:lnTo>
                  <a:lnTo>
                    <a:pt x="1705371" y="213682"/>
                  </a:lnTo>
                  <a:lnTo>
                    <a:pt x="1682115" y="252534"/>
                  </a:lnTo>
                  <a:lnTo>
                    <a:pt x="1648468" y="283063"/>
                  </a:lnTo>
                  <a:lnTo>
                    <a:pt x="1607388" y="302466"/>
                  </a:lnTo>
                  <a:lnTo>
                    <a:pt x="1562597" y="309084"/>
                  </a:lnTo>
                  <a:close/>
                </a:path>
              </a:pathLst>
            </a:custGeom>
            <a:solidFill>
              <a:srgbClr val="D9D9D9"/>
            </a:solidFill>
          </p:spPr>
          <p:txBody>
            <a:bodyPr wrap="square" lIns="0" tIns="0" rIns="0" bIns="0" rtlCol="0"/>
            <a:lstStyle/>
            <a:p>
              <a:endParaRPr sz="1200"/>
            </a:p>
          </p:txBody>
        </p:sp>
        <p:sp>
          <p:nvSpPr>
            <p:cNvPr id="52" name="object 53">
              <a:extLst>
                <a:ext uri="{FF2B5EF4-FFF2-40B4-BE49-F238E27FC236}">
                  <a16:creationId xmlns:a16="http://schemas.microsoft.com/office/drawing/2014/main" id="{B68C4F78-AB4A-91C0-B3BD-AEE12A12A704}"/>
                </a:ext>
              </a:extLst>
            </p:cNvPr>
            <p:cNvSpPr/>
            <p:nvPr/>
          </p:nvSpPr>
          <p:spPr>
            <a:xfrm>
              <a:off x="16474774" y="5901081"/>
              <a:ext cx="1145540" cy="309245"/>
            </a:xfrm>
            <a:custGeom>
              <a:avLst/>
              <a:gdLst/>
              <a:ahLst/>
              <a:cxnLst/>
              <a:rect l="l" t="t" r="r" b="b"/>
              <a:pathLst>
                <a:path w="1145540" h="309245">
                  <a:moveTo>
                    <a:pt x="990789" y="309084"/>
                  </a:moveTo>
                  <a:lnTo>
                    <a:pt x="154542" y="309084"/>
                  </a:lnTo>
                  <a:lnTo>
                    <a:pt x="139317" y="308349"/>
                  </a:lnTo>
                  <a:lnTo>
                    <a:pt x="95400" y="297319"/>
                  </a:lnTo>
                  <a:lnTo>
                    <a:pt x="56547" y="274064"/>
                  </a:lnTo>
                  <a:lnTo>
                    <a:pt x="26018" y="240416"/>
                  </a:lnTo>
                  <a:lnTo>
                    <a:pt x="6615" y="199335"/>
                  </a:lnTo>
                  <a:lnTo>
                    <a:pt x="0" y="154542"/>
                  </a:lnTo>
                  <a:lnTo>
                    <a:pt x="734" y="139317"/>
                  </a:lnTo>
                  <a:lnTo>
                    <a:pt x="11761" y="95400"/>
                  </a:lnTo>
                  <a:lnTo>
                    <a:pt x="35017" y="56548"/>
                  </a:lnTo>
                  <a:lnTo>
                    <a:pt x="68664" y="26019"/>
                  </a:lnTo>
                  <a:lnTo>
                    <a:pt x="109746" y="6616"/>
                  </a:lnTo>
                  <a:lnTo>
                    <a:pt x="154536" y="0"/>
                  </a:lnTo>
                  <a:lnTo>
                    <a:pt x="990795" y="0"/>
                  </a:lnTo>
                  <a:lnTo>
                    <a:pt x="1035581" y="6616"/>
                  </a:lnTo>
                  <a:lnTo>
                    <a:pt x="1076663" y="26019"/>
                  </a:lnTo>
                  <a:lnTo>
                    <a:pt x="1110311" y="56548"/>
                  </a:lnTo>
                  <a:lnTo>
                    <a:pt x="1133567" y="95400"/>
                  </a:lnTo>
                  <a:lnTo>
                    <a:pt x="1144596" y="139317"/>
                  </a:lnTo>
                  <a:lnTo>
                    <a:pt x="1145332" y="154542"/>
                  </a:lnTo>
                  <a:lnTo>
                    <a:pt x="1144596" y="169765"/>
                  </a:lnTo>
                  <a:lnTo>
                    <a:pt x="1133567" y="213682"/>
                  </a:lnTo>
                  <a:lnTo>
                    <a:pt x="1110311" y="252534"/>
                  </a:lnTo>
                  <a:lnTo>
                    <a:pt x="1076663" y="283063"/>
                  </a:lnTo>
                  <a:lnTo>
                    <a:pt x="1035582" y="302466"/>
                  </a:lnTo>
                  <a:lnTo>
                    <a:pt x="990789" y="309084"/>
                  </a:lnTo>
                  <a:close/>
                </a:path>
              </a:pathLst>
            </a:custGeom>
            <a:solidFill>
              <a:srgbClr val="004AAC"/>
            </a:solidFill>
          </p:spPr>
          <p:txBody>
            <a:bodyPr wrap="square" lIns="0" tIns="0" rIns="0" bIns="0" rtlCol="0"/>
            <a:lstStyle/>
            <a:p>
              <a:endParaRPr sz="1200"/>
            </a:p>
          </p:txBody>
        </p:sp>
      </p:grpSp>
      <p:sp>
        <p:nvSpPr>
          <p:cNvPr id="53" name="object 54">
            <a:extLst>
              <a:ext uri="{FF2B5EF4-FFF2-40B4-BE49-F238E27FC236}">
                <a16:creationId xmlns:a16="http://schemas.microsoft.com/office/drawing/2014/main" id="{D0A6A7D3-8E7F-305F-C7C5-5C146AF24FF8}"/>
              </a:ext>
            </a:extLst>
          </p:cNvPr>
          <p:cNvSpPr txBox="1"/>
          <p:nvPr/>
        </p:nvSpPr>
        <p:spPr>
          <a:xfrm>
            <a:off x="10695008" y="3013001"/>
            <a:ext cx="1387196" cy="508687"/>
          </a:xfrm>
          <a:prstGeom prst="rect">
            <a:avLst/>
          </a:prstGeom>
        </p:spPr>
        <p:txBody>
          <a:bodyPr vert="horz" wrap="square" lIns="0" tIns="46567" rIns="0" bIns="0" rtlCol="0">
            <a:spAutoFit/>
          </a:bodyPr>
          <a:lstStyle/>
          <a:p>
            <a:pPr algn="ctr">
              <a:spcBef>
                <a:spcPts val="367"/>
              </a:spcBef>
            </a:pPr>
            <a:r>
              <a:rPr sz="1500" spc="-103" dirty="0">
                <a:latin typeface="Lucida Sans Unicode"/>
                <a:cs typeface="Lucida Sans Unicode"/>
              </a:rPr>
              <a:t>50</a:t>
            </a:r>
            <a:r>
              <a:rPr lang="es-ES" sz="1500" dirty="0">
                <a:latin typeface="Lucida Sans Unicode"/>
                <a:cs typeface="Lucida Sans Unicode"/>
              </a:rPr>
              <a:t> </a:t>
            </a:r>
            <a:r>
              <a:rPr sz="1500" spc="-33" dirty="0" err="1">
                <a:latin typeface="Lucida Sans Unicode"/>
                <a:cs typeface="Lucida Sans Unicode"/>
              </a:rPr>
              <a:t>partículas</a:t>
            </a:r>
            <a:r>
              <a:rPr sz="1500" spc="-33" dirty="0">
                <a:latin typeface="Lucida Sans Unicode"/>
                <a:cs typeface="Lucida Sans Unicode"/>
              </a:rPr>
              <a:t> </a:t>
            </a:r>
            <a:r>
              <a:rPr sz="1500" spc="-520" dirty="0">
                <a:latin typeface="Lucida Sans Unicode"/>
                <a:cs typeface="Lucida Sans Unicode"/>
              </a:rPr>
              <a:t> </a:t>
            </a:r>
            <a:r>
              <a:rPr sz="1500" spc="-33" dirty="0" err="1">
                <a:latin typeface="Lucida Sans Unicode"/>
                <a:cs typeface="Lucida Sans Unicode"/>
              </a:rPr>
              <a:t>p</a:t>
            </a:r>
            <a:r>
              <a:rPr sz="1500" spc="-23" dirty="0" err="1">
                <a:latin typeface="Lucida Sans Unicode"/>
                <a:cs typeface="Lucida Sans Unicode"/>
              </a:rPr>
              <a:t>o</a:t>
            </a:r>
            <a:r>
              <a:rPr sz="1500" spc="-3" dirty="0" err="1">
                <a:latin typeface="Lucida Sans Unicode"/>
                <a:cs typeface="Lucida Sans Unicode"/>
              </a:rPr>
              <a:t>r</a:t>
            </a:r>
            <a:r>
              <a:rPr sz="1500" spc="-97" dirty="0">
                <a:latin typeface="Lucida Sans Unicode"/>
                <a:cs typeface="Lucida Sans Unicode"/>
              </a:rPr>
              <a:t> </a:t>
            </a:r>
            <a:r>
              <a:rPr sz="1500" spc="-10" dirty="0" err="1">
                <a:latin typeface="Lucida Sans Unicode"/>
                <a:cs typeface="Lucida Sans Unicode"/>
              </a:rPr>
              <a:t>m</a:t>
            </a:r>
            <a:r>
              <a:rPr sz="1500" spc="-63" dirty="0" err="1">
                <a:latin typeface="Lucida Sans Unicode"/>
                <a:cs typeface="Lucida Sans Unicode"/>
              </a:rPr>
              <a:t>ill</a:t>
            </a:r>
            <a:r>
              <a:rPr sz="1500" spc="-23" dirty="0" err="1">
                <a:latin typeface="Lucida Sans Unicode"/>
                <a:cs typeface="Lucida Sans Unicode"/>
              </a:rPr>
              <a:t>ó</a:t>
            </a:r>
            <a:r>
              <a:rPr sz="1500" spc="-13" dirty="0" err="1">
                <a:latin typeface="Lucida Sans Unicode"/>
                <a:cs typeface="Lucida Sans Unicode"/>
              </a:rPr>
              <a:t>n</a:t>
            </a:r>
            <a:endParaRPr lang="es-CO" sz="1500" spc="-13" dirty="0">
              <a:latin typeface="Lucida Sans Unicode"/>
              <a:cs typeface="Lucida Sans Unicode"/>
            </a:endParaRPr>
          </a:p>
        </p:txBody>
      </p:sp>
      <p:sp>
        <p:nvSpPr>
          <p:cNvPr id="54" name="object 55">
            <a:extLst>
              <a:ext uri="{FF2B5EF4-FFF2-40B4-BE49-F238E27FC236}">
                <a16:creationId xmlns:a16="http://schemas.microsoft.com/office/drawing/2014/main" id="{970469C7-4889-C49C-D941-97105515F755}"/>
              </a:ext>
            </a:extLst>
          </p:cNvPr>
          <p:cNvSpPr txBox="1"/>
          <p:nvPr/>
        </p:nvSpPr>
        <p:spPr>
          <a:xfrm>
            <a:off x="310350" y="4464319"/>
            <a:ext cx="2227664" cy="837964"/>
          </a:xfrm>
          <a:prstGeom prst="rect">
            <a:avLst/>
          </a:prstGeom>
        </p:spPr>
        <p:txBody>
          <a:bodyPr vert="horz" wrap="square" lIns="0" tIns="8043" rIns="0" bIns="0" rtlCol="0">
            <a:spAutoFit/>
          </a:bodyPr>
          <a:lstStyle/>
          <a:p>
            <a:pPr marL="8044" marR="3387" algn="ctr">
              <a:lnSpc>
                <a:spcPct val="117000"/>
              </a:lnSpc>
              <a:spcBef>
                <a:spcPts val="63"/>
              </a:spcBef>
            </a:pPr>
            <a:r>
              <a:rPr sz="1400" spc="-20" dirty="0">
                <a:latin typeface="Lucida Sans Unicode"/>
                <a:cs typeface="Lucida Sans Unicode"/>
              </a:rPr>
              <a:t>Contenido</a:t>
            </a:r>
            <a:r>
              <a:rPr sz="1400" spc="-93" dirty="0">
                <a:latin typeface="Lucida Sans Unicode"/>
                <a:cs typeface="Lucida Sans Unicode"/>
              </a:rPr>
              <a:t> </a:t>
            </a:r>
            <a:r>
              <a:rPr sz="1400" dirty="0">
                <a:latin typeface="Lucida Sans Unicode"/>
                <a:cs typeface="Lucida Sans Unicode"/>
              </a:rPr>
              <a:t>de</a:t>
            </a:r>
            <a:r>
              <a:rPr sz="1400" spc="-90" dirty="0">
                <a:latin typeface="Lucida Sans Unicode"/>
                <a:cs typeface="Lucida Sans Unicode"/>
              </a:rPr>
              <a:t> </a:t>
            </a:r>
            <a:r>
              <a:rPr sz="1400" spc="-27" dirty="0">
                <a:latin typeface="Lucida Sans Unicode"/>
                <a:cs typeface="Lucida Sans Unicode"/>
              </a:rPr>
              <a:t>azufre</a:t>
            </a:r>
            <a:r>
              <a:rPr sz="1400" spc="-90" dirty="0">
                <a:latin typeface="Lucida Sans Unicode"/>
                <a:cs typeface="Lucida Sans Unicode"/>
              </a:rPr>
              <a:t> </a:t>
            </a:r>
            <a:r>
              <a:rPr sz="1400" spc="7" dirty="0">
                <a:latin typeface="Lucida Sans Unicode"/>
                <a:cs typeface="Lucida Sans Unicode"/>
              </a:rPr>
              <a:t>en </a:t>
            </a:r>
            <a:r>
              <a:rPr sz="1400" spc="-487" dirty="0">
                <a:latin typeface="Lucida Sans Unicode"/>
                <a:cs typeface="Lucida Sans Unicode"/>
              </a:rPr>
              <a:t> </a:t>
            </a:r>
            <a:r>
              <a:rPr sz="1400" spc="-20" dirty="0">
                <a:latin typeface="Lucida Sans Unicode"/>
                <a:cs typeface="Lucida Sans Unicode"/>
              </a:rPr>
              <a:t>la</a:t>
            </a:r>
            <a:r>
              <a:rPr sz="1400" spc="-87" dirty="0">
                <a:latin typeface="Lucida Sans Unicode"/>
                <a:cs typeface="Lucida Sans Unicode"/>
              </a:rPr>
              <a:t> </a:t>
            </a:r>
            <a:r>
              <a:rPr sz="1400" spc="-23" dirty="0" err="1">
                <a:latin typeface="Lucida Sans Unicode"/>
                <a:cs typeface="Lucida Sans Unicode"/>
              </a:rPr>
              <a:t>diése</a:t>
            </a:r>
            <a:r>
              <a:rPr lang="es-ES" sz="1400" spc="-23" dirty="0">
                <a:latin typeface="Lucida Sans Unicode"/>
                <a:cs typeface="Lucida Sans Unicode"/>
              </a:rPr>
              <a:t>l </a:t>
            </a:r>
            <a:r>
              <a:rPr sz="1400" spc="-20" dirty="0">
                <a:latin typeface="Lucida Sans Unicode"/>
                <a:cs typeface="Lucida Sans Unicode"/>
              </a:rPr>
              <a:t>(DH)</a:t>
            </a:r>
            <a:endParaRPr sz="1400" dirty="0">
              <a:latin typeface="Lucida Sans Unicode"/>
              <a:cs typeface="Lucida Sans Unicode"/>
            </a:endParaRPr>
          </a:p>
          <a:p>
            <a:pPr marR="36408" algn="ctr">
              <a:spcBef>
                <a:spcPts val="1063"/>
              </a:spcBef>
            </a:pPr>
            <a:r>
              <a:rPr sz="1200" b="1" spc="120" dirty="0">
                <a:latin typeface="Arial"/>
                <a:cs typeface="Arial"/>
              </a:rPr>
              <a:t>Meta</a:t>
            </a:r>
            <a:r>
              <a:rPr sz="1200" b="1" spc="-47" dirty="0">
                <a:latin typeface="Arial"/>
                <a:cs typeface="Arial"/>
              </a:rPr>
              <a:t> </a:t>
            </a:r>
            <a:r>
              <a:rPr sz="1200" b="1" spc="70" dirty="0">
                <a:latin typeface="Arial"/>
                <a:cs typeface="Arial"/>
              </a:rPr>
              <a:t>anual</a:t>
            </a:r>
            <a:endParaRPr sz="1200" dirty="0">
              <a:latin typeface="Arial"/>
              <a:cs typeface="Arial"/>
            </a:endParaRPr>
          </a:p>
        </p:txBody>
      </p:sp>
      <p:grpSp>
        <p:nvGrpSpPr>
          <p:cNvPr id="55" name="object 56">
            <a:extLst>
              <a:ext uri="{FF2B5EF4-FFF2-40B4-BE49-F238E27FC236}">
                <a16:creationId xmlns:a16="http://schemas.microsoft.com/office/drawing/2014/main" id="{7E1BC9F8-5699-306F-2095-336024170C88}"/>
              </a:ext>
            </a:extLst>
          </p:cNvPr>
          <p:cNvGrpSpPr/>
          <p:nvPr/>
        </p:nvGrpSpPr>
        <p:grpSpPr>
          <a:xfrm>
            <a:off x="2596009" y="4669338"/>
            <a:ext cx="1688253" cy="303953"/>
            <a:chOff x="4062454" y="7262388"/>
            <a:chExt cx="2532380" cy="455930"/>
          </a:xfrm>
          <a:solidFill>
            <a:srgbClr val="5F83FD"/>
          </a:solidFill>
        </p:grpSpPr>
        <p:sp>
          <p:nvSpPr>
            <p:cNvPr id="56" name="object 57">
              <a:extLst>
                <a:ext uri="{FF2B5EF4-FFF2-40B4-BE49-F238E27FC236}">
                  <a16:creationId xmlns:a16="http://schemas.microsoft.com/office/drawing/2014/main" id="{879FB3D0-37C5-7935-CAB6-D25854B84AB1}"/>
                </a:ext>
              </a:extLst>
            </p:cNvPr>
            <p:cNvSpPr/>
            <p:nvPr/>
          </p:nvSpPr>
          <p:spPr>
            <a:xfrm>
              <a:off x="4062454" y="7262388"/>
              <a:ext cx="2532380" cy="455930"/>
            </a:xfrm>
            <a:custGeom>
              <a:avLst/>
              <a:gdLst/>
              <a:ahLst/>
              <a:cxnLst/>
              <a:rect l="l" t="t" r="r" b="b"/>
              <a:pathLst>
                <a:path w="2532379" h="455929">
                  <a:moveTo>
                    <a:pt x="2304299" y="455789"/>
                  </a:moveTo>
                  <a:lnTo>
                    <a:pt x="227864" y="455789"/>
                  </a:lnTo>
                  <a:lnTo>
                    <a:pt x="216698" y="455516"/>
                  </a:lnTo>
                  <a:lnTo>
                    <a:pt x="172504" y="448957"/>
                  </a:lnTo>
                  <a:lnTo>
                    <a:pt x="130443" y="433904"/>
                  </a:lnTo>
                  <a:lnTo>
                    <a:pt x="92125" y="410934"/>
                  </a:lnTo>
                  <a:lnTo>
                    <a:pt x="59025" y="380930"/>
                  </a:lnTo>
                  <a:lnTo>
                    <a:pt x="32413" y="345044"/>
                  </a:lnTo>
                  <a:lnTo>
                    <a:pt x="13315" y="304657"/>
                  </a:lnTo>
                  <a:lnTo>
                    <a:pt x="2462" y="261320"/>
                  </a:lnTo>
                  <a:lnTo>
                    <a:pt x="0" y="227890"/>
                  </a:lnTo>
                  <a:lnTo>
                    <a:pt x="273" y="216698"/>
                  </a:lnTo>
                  <a:lnTo>
                    <a:pt x="6830" y="172506"/>
                  </a:lnTo>
                  <a:lnTo>
                    <a:pt x="21884" y="130443"/>
                  </a:lnTo>
                  <a:lnTo>
                    <a:pt x="44854" y="92125"/>
                  </a:lnTo>
                  <a:lnTo>
                    <a:pt x="74858" y="59025"/>
                  </a:lnTo>
                  <a:lnTo>
                    <a:pt x="110743" y="32414"/>
                  </a:lnTo>
                  <a:lnTo>
                    <a:pt x="151131" y="13315"/>
                  </a:lnTo>
                  <a:lnTo>
                    <a:pt x="194468" y="2463"/>
                  </a:lnTo>
                  <a:lnTo>
                    <a:pt x="227894" y="0"/>
                  </a:lnTo>
                  <a:lnTo>
                    <a:pt x="2304269" y="0"/>
                  </a:lnTo>
                  <a:lnTo>
                    <a:pt x="2348728" y="4379"/>
                  </a:lnTo>
                  <a:lnTo>
                    <a:pt x="2391479" y="17347"/>
                  </a:lnTo>
                  <a:lnTo>
                    <a:pt x="2430879" y="38407"/>
                  </a:lnTo>
                  <a:lnTo>
                    <a:pt x="2465414" y="66748"/>
                  </a:lnTo>
                  <a:lnTo>
                    <a:pt x="2493755" y="101282"/>
                  </a:lnTo>
                  <a:lnTo>
                    <a:pt x="2514814" y="140682"/>
                  </a:lnTo>
                  <a:lnTo>
                    <a:pt x="2527783" y="183433"/>
                  </a:lnTo>
                  <a:lnTo>
                    <a:pt x="2532163" y="227896"/>
                  </a:lnTo>
                  <a:lnTo>
                    <a:pt x="2531889" y="239090"/>
                  </a:lnTo>
                  <a:lnTo>
                    <a:pt x="2525331" y="283281"/>
                  </a:lnTo>
                  <a:lnTo>
                    <a:pt x="2510277" y="325345"/>
                  </a:lnTo>
                  <a:lnTo>
                    <a:pt x="2487308" y="363663"/>
                  </a:lnTo>
                  <a:lnTo>
                    <a:pt x="2457304" y="396763"/>
                  </a:lnTo>
                  <a:lnTo>
                    <a:pt x="2421418" y="423374"/>
                  </a:lnTo>
                  <a:lnTo>
                    <a:pt x="2381030" y="442473"/>
                  </a:lnTo>
                  <a:lnTo>
                    <a:pt x="2337692" y="453326"/>
                  </a:lnTo>
                  <a:lnTo>
                    <a:pt x="2304299" y="455789"/>
                  </a:lnTo>
                  <a:close/>
                </a:path>
              </a:pathLst>
            </a:custGeom>
            <a:grpFill/>
          </p:spPr>
          <p:txBody>
            <a:bodyPr wrap="square" lIns="0" tIns="0" rIns="0" bIns="0" rtlCol="0"/>
            <a:lstStyle/>
            <a:p>
              <a:endParaRPr sz="1200"/>
            </a:p>
          </p:txBody>
        </p:sp>
        <p:sp>
          <p:nvSpPr>
            <p:cNvPr id="57" name="object 58">
              <a:extLst>
                <a:ext uri="{FF2B5EF4-FFF2-40B4-BE49-F238E27FC236}">
                  <a16:creationId xmlns:a16="http://schemas.microsoft.com/office/drawing/2014/main" id="{AB8361C9-C143-1C44-5967-6C1784A7E3EE}"/>
                </a:ext>
              </a:extLst>
            </p:cNvPr>
            <p:cNvSpPr/>
            <p:nvPr/>
          </p:nvSpPr>
          <p:spPr>
            <a:xfrm>
              <a:off x="4062454" y="7262388"/>
              <a:ext cx="2532380" cy="455930"/>
            </a:xfrm>
            <a:custGeom>
              <a:avLst/>
              <a:gdLst/>
              <a:ahLst/>
              <a:cxnLst/>
              <a:rect l="l" t="t" r="r" b="b"/>
              <a:pathLst>
                <a:path w="2532379" h="455929">
                  <a:moveTo>
                    <a:pt x="2304299" y="455789"/>
                  </a:moveTo>
                  <a:lnTo>
                    <a:pt x="227864" y="455789"/>
                  </a:lnTo>
                  <a:lnTo>
                    <a:pt x="216698" y="455516"/>
                  </a:lnTo>
                  <a:lnTo>
                    <a:pt x="172504" y="448957"/>
                  </a:lnTo>
                  <a:lnTo>
                    <a:pt x="130443" y="433904"/>
                  </a:lnTo>
                  <a:lnTo>
                    <a:pt x="92125" y="410934"/>
                  </a:lnTo>
                  <a:lnTo>
                    <a:pt x="59025" y="380930"/>
                  </a:lnTo>
                  <a:lnTo>
                    <a:pt x="32413" y="345044"/>
                  </a:lnTo>
                  <a:lnTo>
                    <a:pt x="13315" y="304657"/>
                  </a:lnTo>
                  <a:lnTo>
                    <a:pt x="2462" y="261320"/>
                  </a:lnTo>
                  <a:lnTo>
                    <a:pt x="0" y="227890"/>
                  </a:lnTo>
                  <a:lnTo>
                    <a:pt x="273" y="216698"/>
                  </a:lnTo>
                  <a:lnTo>
                    <a:pt x="6830" y="172506"/>
                  </a:lnTo>
                  <a:lnTo>
                    <a:pt x="21884" y="130443"/>
                  </a:lnTo>
                  <a:lnTo>
                    <a:pt x="44854" y="92125"/>
                  </a:lnTo>
                  <a:lnTo>
                    <a:pt x="74858" y="59025"/>
                  </a:lnTo>
                  <a:lnTo>
                    <a:pt x="110743" y="32414"/>
                  </a:lnTo>
                  <a:lnTo>
                    <a:pt x="151131" y="13315"/>
                  </a:lnTo>
                  <a:lnTo>
                    <a:pt x="194468" y="2463"/>
                  </a:lnTo>
                  <a:lnTo>
                    <a:pt x="227894" y="0"/>
                  </a:lnTo>
                  <a:lnTo>
                    <a:pt x="2304269" y="0"/>
                  </a:lnTo>
                  <a:lnTo>
                    <a:pt x="2348728" y="4379"/>
                  </a:lnTo>
                  <a:lnTo>
                    <a:pt x="2391479" y="17347"/>
                  </a:lnTo>
                  <a:lnTo>
                    <a:pt x="2430879" y="38407"/>
                  </a:lnTo>
                  <a:lnTo>
                    <a:pt x="2465414" y="66748"/>
                  </a:lnTo>
                  <a:lnTo>
                    <a:pt x="2493755" y="101282"/>
                  </a:lnTo>
                  <a:lnTo>
                    <a:pt x="2514814" y="140682"/>
                  </a:lnTo>
                  <a:lnTo>
                    <a:pt x="2527783" y="183433"/>
                  </a:lnTo>
                  <a:lnTo>
                    <a:pt x="2532163" y="227896"/>
                  </a:lnTo>
                  <a:lnTo>
                    <a:pt x="2531889" y="239090"/>
                  </a:lnTo>
                  <a:lnTo>
                    <a:pt x="2525331" y="283281"/>
                  </a:lnTo>
                  <a:lnTo>
                    <a:pt x="2510277" y="325345"/>
                  </a:lnTo>
                  <a:lnTo>
                    <a:pt x="2487308" y="363663"/>
                  </a:lnTo>
                  <a:lnTo>
                    <a:pt x="2457304" y="396763"/>
                  </a:lnTo>
                  <a:lnTo>
                    <a:pt x="2421418" y="423374"/>
                  </a:lnTo>
                  <a:lnTo>
                    <a:pt x="2381030" y="442473"/>
                  </a:lnTo>
                  <a:lnTo>
                    <a:pt x="2337692" y="453326"/>
                  </a:lnTo>
                  <a:lnTo>
                    <a:pt x="2304299" y="455789"/>
                  </a:lnTo>
                  <a:close/>
                </a:path>
              </a:pathLst>
            </a:custGeom>
            <a:grpFill/>
          </p:spPr>
          <p:txBody>
            <a:bodyPr wrap="square" lIns="0" tIns="0" rIns="0" bIns="0" rtlCol="0"/>
            <a:lstStyle/>
            <a:p>
              <a:endParaRPr sz="1200"/>
            </a:p>
          </p:txBody>
        </p:sp>
      </p:grpSp>
      <p:grpSp>
        <p:nvGrpSpPr>
          <p:cNvPr id="58" name="object 59">
            <a:extLst>
              <a:ext uri="{FF2B5EF4-FFF2-40B4-BE49-F238E27FC236}">
                <a16:creationId xmlns:a16="http://schemas.microsoft.com/office/drawing/2014/main" id="{1F4B01CF-90A3-9247-DF8A-5B58076D01F7}"/>
              </a:ext>
            </a:extLst>
          </p:cNvPr>
          <p:cNvGrpSpPr/>
          <p:nvPr/>
        </p:nvGrpSpPr>
        <p:grpSpPr>
          <a:xfrm>
            <a:off x="4639196" y="4669338"/>
            <a:ext cx="1688253" cy="303953"/>
            <a:chOff x="7127234" y="7262388"/>
            <a:chExt cx="2532380" cy="455930"/>
          </a:xfrm>
          <a:solidFill>
            <a:srgbClr val="5F83FD"/>
          </a:solidFill>
        </p:grpSpPr>
        <p:sp>
          <p:nvSpPr>
            <p:cNvPr id="59" name="object 60">
              <a:extLst>
                <a:ext uri="{FF2B5EF4-FFF2-40B4-BE49-F238E27FC236}">
                  <a16:creationId xmlns:a16="http://schemas.microsoft.com/office/drawing/2014/main" id="{88284158-8D7B-A5C1-B6A4-F4A9C74107D7}"/>
                </a:ext>
              </a:extLst>
            </p:cNvPr>
            <p:cNvSpPr/>
            <p:nvPr/>
          </p:nvSpPr>
          <p:spPr>
            <a:xfrm>
              <a:off x="7127234" y="7262388"/>
              <a:ext cx="2532380" cy="455930"/>
            </a:xfrm>
            <a:custGeom>
              <a:avLst/>
              <a:gdLst/>
              <a:ahLst/>
              <a:cxnLst/>
              <a:rect l="l" t="t" r="r" b="b"/>
              <a:pathLst>
                <a:path w="2532379" h="455929">
                  <a:moveTo>
                    <a:pt x="2304299" y="455789"/>
                  </a:moveTo>
                  <a:lnTo>
                    <a:pt x="227863" y="455789"/>
                  </a:lnTo>
                  <a:lnTo>
                    <a:pt x="216698" y="455516"/>
                  </a:lnTo>
                  <a:lnTo>
                    <a:pt x="172503" y="448957"/>
                  </a:lnTo>
                  <a:lnTo>
                    <a:pt x="130443" y="433904"/>
                  </a:lnTo>
                  <a:lnTo>
                    <a:pt x="92125" y="410934"/>
                  </a:lnTo>
                  <a:lnTo>
                    <a:pt x="59025" y="380930"/>
                  </a:lnTo>
                  <a:lnTo>
                    <a:pt x="32413" y="345044"/>
                  </a:lnTo>
                  <a:lnTo>
                    <a:pt x="13314" y="304657"/>
                  </a:lnTo>
                  <a:lnTo>
                    <a:pt x="2462" y="261320"/>
                  </a:lnTo>
                  <a:lnTo>
                    <a:pt x="0" y="227898"/>
                  </a:lnTo>
                  <a:lnTo>
                    <a:pt x="273" y="216698"/>
                  </a:lnTo>
                  <a:lnTo>
                    <a:pt x="6830" y="172506"/>
                  </a:lnTo>
                  <a:lnTo>
                    <a:pt x="21883" y="130443"/>
                  </a:lnTo>
                  <a:lnTo>
                    <a:pt x="44853" y="92125"/>
                  </a:lnTo>
                  <a:lnTo>
                    <a:pt x="74858" y="59025"/>
                  </a:lnTo>
                  <a:lnTo>
                    <a:pt x="110743" y="32414"/>
                  </a:lnTo>
                  <a:lnTo>
                    <a:pt x="151130" y="13315"/>
                  </a:lnTo>
                  <a:lnTo>
                    <a:pt x="194467" y="2463"/>
                  </a:lnTo>
                  <a:lnTo>
                    <a:pt x="227894" y="0"/>
                  </a:lnTo>
                  <a:lnTo>
                    <a:pt x="2304269" y="0"/>
                  </a:lnTo>
                  <a:lnTo>
                    <a:pt x="2348727" y="4379"/>
                  </a:lnTo>
                  <a:lnTo>
                    <a:pt x="2391478" y="17347"/>
                  </a:lnTo>
                  <a:lnTo>
                    <a:pt x="2430877" y="38407"/>
                  </a:lnTo>
                  <a:lnTo>
                    <a:pt x="2465413" y="66748"/>
                  </a:lnTo>
                  <a:lnTo>
                    <a:pt x="2493754" y="101282"/>
                  </a:lnTo>
                  <a:lnTo>
                    <a:pt x="2514815" y="140682"/>
                  </a:lnTo>
                  <a:lnTo>
                    <a:pt x="2527784" y="183433"/>
                  </a:lnTo>
                  <a:lnTo>
                    <a:pt x="2532163" y="227898"/>
                  </a:lnTo>
                  <a:lnTo>
                    <a:pt x="2531889" y="239090"/>
                  </a:lnTo>
                  <a:lnTo>
                    <a:pt x="2525331" y="283281"/>
                  </a:lnTo>
                  <a:lnTo>
                    <a:pt x="2510276" y="325345"/>
                  </a:lnTo>
                  <a:lnTo>
                    <a:pt x="2487306" y="363663"/>
                  </a:lnTo>
                  <a:lnTo>
                    <a:pt x="2457303" y="396763"/>
                  </a:lnTo>
                  <a:lnTo>
                    <a:pt x="2421417" y="423374"/>
                  </a:lnTo>
                  <a:lnTo>
                    <a:pt x="2381030" y="442473"/>
                  </a:lnTo>
                  <a:lnTo>
                    <a:pt x="2337693" y="453326"/>
                  </a:lnTo>
                  <a:lnTo>
                    <a:pt x="2304299" y="455789"/>
                  </a:lnTo>
                  <a:close/>
                </a:path>
              </a:pathLst>
            </a:custGeom>
            <a:grpFill/>
          </p:spPr>
          <p:txBody>
            <a:bodyPr wrap="square" lIns="0" tIns="0" rIns="0" bIns="0" rtlCol="0"/>
            <a:lstStyle/>
            <a:p>
              <a:endParaRPr sz="1200"/>
            </a:p>
          </p:txBody>
        </p:sp>
        <p:sp>
          <p:nvSpPr>
            <p:cNvPr id="60" name="object 61">
              <a:extLst>
                <a:ext uri="{FF2B5EF4-FFF2-40B4-BE49-F238E27FC236}">
                  <a16:creationId xmlns:a16="http://schemas.microsoft.com/office/drawing/2014/main" id="{862CFEA6-21D6-0025-D749-6A6FC96C77F4}"/>
                </a:ext>
              </a:extLst>
            </p:cNvPr>
            <p:cNvSpPr/>
            <p:nvPr/>
          </p:nvSpPr>
          <p:spPr>
            <a:xfrm>
              <a:off x="7127234" y="7262388"/>
              <a:ext cx="2532380" cy="455930"/>
            </a:xfrm>
            <a:custGeom>
              <a:avLst/>
              <a:gdLst/>
              <a:ahLst/>
              <a:cxnLst/>
              <a:rect l="l" t="t" r="r" b="b"/>
              <a:pathLst>
                <a:path w="2532379" h="455929">
                  <a:moveTo>
                    <a:pt x="2304299" y="455789"/>
                  </a:moveTo>
                  <a:lnTo>
                    <a:pt x="227863" y="455789"/>
                  </a:lnTo>
                  <a:lnTo>
                    <a:pt x="216698" y="455516"/>
                  </a:lnTo>
                  <a:lnTo>
                    <a:pt x="172503" y="448957"/>
                  </a:lnTo>
                  <a:lnTo>
                    <a:pt x="130443" y="433904"/>
                  </a:lnTo>
                  <a:lnTo>
                    <a:pt x="92125" y="410934"/>
                  </a:lnTo>
                  <a:lnTo>
                    <a:pt x="59025" y="380930"/>
                  </a:lnTo>
                  <a:lnTo>
                    <a:pt x="32413" y="345044"/>
                  </a:lnTo>
                  <a:lnTo>
                    <a:pt x="13314" y="304657"/>
                  </a:lnTo>
                  <a:lnTo>
                    <a:pt x="2462" y="261320"/>
                  </a:lnTo>
                  <a:lnTo>
                    <a:pt x="0" y="227898"/>
                  </a:lnTo>
                  <a:lnTo>
                    <a:pt x="273" y="216698"/>
                  </a:lnTo>
                  <a:lnTo>
                    <a:pt x="6830" y="172506"/>
                  </a:lnTo>
                  <a:lnTo>
                    <a:pt x="21883" y="130443"/>
                  </a:lnTo>
                  <a:lnTo>
                    <a:pt x="44853" y="92125"/>
                  </a:lnTo>
                  <a:lnTo>
                    <a:pt x="74858" y="59025"/>
                  </a:lnTo>
                  <a:lnTo>
                    <a:pt x="110743" y="32414"/>
                  </a:lnTo>
                  <a:lnTo>
                    <a:pt x="151130" y="13315"/>
                  </a:lnTo>
                  <a:lnTo>
                    <a:pt x="194467" y="2463"/>
                  </a:lnTo>
                  <a:lnTo>
                    <a:pt x="227894" y="0"/>
                  </a:lnTo>
                  <a:lnTo>
                    <a:pt x="2304269" y="0"/>
                  </a:lnTo>
                  <a:lnTo>
                    <a:pt x="2348727" y="4379"/>
                  </a:lnTo>
                  <a:lnTo>
                    <a:pt x="2391478" y="17347"/>
                  </a:lnTo>
                  <a:lnTo>
                    <a:pt x="2430877" y="38407"/>
                  </a:lnTo>
                  <a:lnTo>
                    <a:pt x="2465413" y="66748"/>
                  </a:lnTo>
                  <a:lnTo>
                    <a:pt x="2493754" y="101282"/>
                  </a:lnTo>
                  <a:lnTo>
                    <a:pt x="2514815" y="140682"/>
                  </a:lnTo>
                  <a:lnTo>
                    <a:pt x="2527784" y="183433"/>
                  </a:lnTo>
                  <a:lnTo>
                    <a:pt x="2532163" y="227898"/>
                  </a:lnTo>
                  <a:lnTo>
                    <a:pt x="2531889" y="239090"/>
                  </a:lnTo>
                  <a:lnTo>
                    <a:pt x="2525331" y="283281"/>
                  </a:lnTo>
                  <a:lnTo>
                    <a:pt x="2510276" y="325345"/>
                  </a:lnTo>
                  <a:lnTo>
                    <a:pt x="2487306" y="363663"/>
                  </a:lnTo>
                  <a:lnTo>
                    <a:pt x="2457303" y="396763"/>
                  </a:lnTo>
                  <a:lnTo>
                    <a:pt x="2421417" y="423374"/>
                  </a:lnTo>
                  <a:lnTo>
                    <a:pt x="2381030" y="442473"/>
                  </a:lnTo>
                  <a:lnTo>
                    <a:pt x="2337693" y="453326"/>
                  </a:lnTo>
                  <a:lnTo>
                    <a:pt x="2304299" y="455789"/>
                  </a:lnTo>
                  <a:close/>
                </a:path>
              </a:pathLst>
            </a:custGeom>
            <a:grpFill/>
          </p:spPr>
          <p:txBody>
            <a:bodyPr wrap="square" lIns="0" tIns="0" rIns="0" bIns="0" rtlCol="0"/>
            <a:lstStyle/>
            <a:p>
              <a:endParaRPr sz="1200"/>
            </a:p>
          </p:txBody>
        </p:sp>
      </p:grpSp>
      <p:sp>
        <p:nvSpPr>
          <p:cNvPr id="61" name="object 62">
            <a:extLst>
              <a:ext uri="{FF2B5EF4-FFF2-40B4-BE49-F238E27FC236}">
                <a16:creationId xmlns:a16="http://schemas.microsoft.com/office/drawing/2014/main" id="{07463EA7-56C1-0657-73E4-F2B685CE21DA}"/>
              </a:ext>
            </a:extLst>
          </p:cNvPr>
          <p:cNvSpPr txBox="1"/>
          <p:nvPr/>
        </p:nvSpPr>
        <p:spPr>
          <a:xfrm>
            <a:off x="3115783" y="4668909"/>
            <a:ext cx="648970"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11</a:t>
            </a:r>
            <a:r>
              <a:rPr sz="1933" b="1" spc="20" dirty="0">
                <a:solidFill>
                  <a:srgbClr val="FFFFFF"/>
                </a:solidFill>
                <a:latin typeface="Arial"/>
                <a:cs typeface="Arial"/>
              </a:rPr>
              <a:t>,</a:t>
            </a:r>
            <a:r>
              <a:rPr sz="1933" b="1" spc="23" dirty="0">
                <a:solidFill>
                  <a:srgbClr val="FFFFFF"/>
                </a:solidFill>
                <a:latin typeface="Arial"/>
                <a:cs typeface="Arial"/>
              </a:rPr>
              <a:t>8</a:t>
            </a:r>
            <a:r>
              <a:rPr sz="1933" b="1" spc="27" dirty="0">
                <a:solidFill>
                  <a:srgbClr val="FFFFFF"/>
                </a:solidFill>
                <a:latin typeface="Arial"/>
                <a:cs typeface="Arial"/>
              </a:rPr>
              <a:t>2</a:t>
            </a:r>
            <a:endParaRPr sz="1933">
              <a:latin typeface="Arial"/>
              <a:cs typeface="Arial"/>
            </a:endParaRPr>
          </a:p>
        </p:txBody>
      </p:sp>
      <p:grpSp>
        <p:nvGrpSpPr>
          <p:cNvPr id="62" name="object 63">
            <a:extLst>
              <a:ext uri="{FF2B5EF4-FFF2-40B4-BE49-F238E27FC236}">
                <a16:creationId xmlns:a16="http://schemas.microsoft.com/office/drawing/2014/main" id="{606EA4E7-1F35-E6AD-8999-A7828E456F1D}"/>
              </a:ext>
            </a:extLst>
          </p:cNvPr>
          <p:cNvGrpSpPr/>
          <p:nvPr/>
        </p:nvGrpSpPr>
        <p:grpSpPr>
          <a:xfrm>
            <a:off x="6734048" y="4664304"/>
            <a:ext cx="1688253" cy="303953"/>
            <a:chOff x="10286875" y="7254837"/>
            <a:chExt cx="2532380" cy="455930"/>
          </a:xfrm>
          <a:solidFill>
            <a:srgbClr val="5F83FD"/>
          </a:solidFill>
        </p:grpSpPr>
        <p:sp>
          <p:nvSpPr>
            <p:cNvPr id="63" name="object 64">
              <a:extLst>
                <a:ext uri="{FF2B5EF4-FFF2-40B4-BE49-F238E27FC236}">
                  <a16:creationId xmlns:a16="http://schemas.microsoft.com/office/drawing/2014/main" id="{B2DD53E7-F74A-2A2A-2BB0-396A259492FE}"/>
                </a:ext>
              </a:extLst>
            </p:cNvPr>
            <p:cNvSpPr/>
            <p:nvPr/>
          </p:nvSpPr>
          <p:spPr>
            <a:xfrm>
              <a:off x="10286875" y="7254837"/>
              <a:ext cx="2532380" cy="455930"/>
            </a:xfrm>
            <a:custGeom>
              <a:avLst/>
              <a:gdLst/>
              <a:ahLst/>
              <a:cxnLst/>
              <a:rect l="l" t="t" r="r" b="b"/>
              <a:pathLst>
                <a:path w="2532379" h="455929">
                  <a:moveTo>
                    <a:pt x="2304304" y="455789"/>
                  </a:moveTo>
                  <a:lnTo>
                    <a:pt x="227859" y="455789"/>
                  </a:lnTo>
                  <a:lnTo>
                    <a:pt x="216702" y="455515"/>
                  </a:lnTo>
                  <a:lnTo>
                    <a:pt x="172506" y="448957"/>
                  </a:lnTo>
                  <a:lnTo>
                    <a:pt x="130442" y="433904"/>
                  </a:lnTo>
                  <a:lnTo>
                    <a:pt x="92125" y="410933"/>
                  </a:lnTo>
                  <a:lnTo>
                    <a:pt x="59024" y="380930"/>
                  </a:lnTo>
                  <a:lnTo>
                    <a:pt x="32412" y="345045"/>
                  </a:lnTo>
                  <a:lnTo>
                    <a:pt x="13313" y="304657"/>
                  </a:lnTo>
                  <a:lnTo>
                    <a:pt x="2461" y="261320"/>
                  </a:lnTo>
                  <a:lnTo>
                    <a:pt x="0" y="227904"/>
                  </a:lnTo>
                  <a:lnTo>
                    <a:pt x="272" y="216698"/>
                  </a:lnTo>
                  <a:lnTo>
                    <a:pt x="6830" y="172507"/>
                  </a:lnTo>
                  <a:lnTo>
                    <a:pt x="21882" y="130443"/>
                  </a:lnTo>
                  <a:lnTo>
                    <a:pt x="44853" y="92125"/>
                  </a:lnTo>
                  <a:lnTo>
                    <a:pt x="74858" y="59025"/>
                  </a:lnTo>
                  <a:lnTo>
                    <a:pt x="110743" y="32414"/>
                  </a:lnTo>
                  <a:lnTo>
                    <a:pt x="151130" y="13314"/>
                  </a:lnTo>
                  <a:lnTo>
                    <a:pt x="194468" y="2463"/>
                  </a:lnTo>
                  <a:lnTo>
                    <a:pt x="227894" y="0"/>
                  </a:lnTo>
                  <a:lnTo>
                    <a:pt x="2304269" y="0"/>
                  </a:lnTo>
                  <a:lnTo>
                    <a:pt x="2348727" y="4378"/>
                  </a:lnTo>
                  <a:lnTo>
                    <a:pt x="2391478" y="17346"/>
                  </a:lnTo>
                  <a:lnTo>
                    <a:pt x="2430877" y="38407"/>
                  </a:lnTo>
                  <a:lnTo>
                    <a:pt x="2465415" y="66748"/>
                  </a:lnTo>
                  <a:lnTo>
                    <a:pt x="2493754" y="101282"/>
                  </a:lnTo>
                  <a:lnTo>
                    <a:pt x="2514815" y="140683"/>
                  </a:lnTo>
                  <a:lnTo>
                    <a:pt x="2527784" y="183434"/>
                  </a:lnTo>
                  <a:lnTo>
                    <a:pt x="2532164" y="227904"/>
                  </a:lnTo>
                  <a:lnTo>
                    <a:pt x="2531890" y="239090"/>
                  </a:lnTo>
                  <a:lnTo>
                    <a:pt x="2525332" y="283282"/>
                  </a:lnTo>
                  <a:lnTo>
                    <a:pt x="2510278" y="325345"/>
                  </a:lnTo>
                  <a:lnTo>
                    <a:pt x="2487308" y="363663"/>
                  </a:lnTo>
                  <a:lnTo>
                    <a:pt x="2457304" y="396762"/>
                  </a:lnTo>
                  <a:lnTo>
                    <a:pt x="2421417" y="423374"/>
                  </a:lnTo>
                  <a:lnTo>
                    <a:pt x="2381030" y="442473"/>
                  </a:lnTo>
                  <a:lnTo>
                    <a:pt x="2337692" y="453326"/>
                  </a:lnTo>
                  <a:lnTo>
                    <a:pt x="2304304" y="455789"/>
                  </a:lnTo>
                  <a:close/>
                </a:path>
              </a:pathLst>
            </a:custGeom>
            <a:grpFill/>
          </p:spPr>
          <p:txBody>
            <a:bodyPr wrap="square" lIns="0" tIns="0" rIns="0" bIns="0" rtlCol="0"/>
            <a:lstStyle/>
            <a:p>
              <a:endParaRPr sz="1200"/>
            </a:p>
          </p:txBody>
        </p:sp>
        <p:sp>
          <p:nvSpPr>
            <p:cNvPr id="64" name="object 65">
              <a:extLst>
                <a:ext uri="{FF2B5EF4-FFF2-40B4-BE49-F238E27FC236}">
                  <a16:creationId xmlns:a16="http://schemas.microsoft.com/office/drawing/2014/main" id="{03F036C1-FD97-97F0-FD65-DD9179366D3E}"/>
                </a:ext>
              </a:extLst>
            </p:cNvPr>
            <p:cNvSpPr/>
            <p:nvPr/>
          </p:nvSpPr>
          <p:spPr>
            <a:xfrm>
              <a:off x="10286875" y="7254837"/>
              <a:ext cx="2510155" cy="455930"/>
            </a:xfrm>
            <a:custGeom>
              <a:avLst/>
              <a:gdLst/>
              <a:ahLst/>
              <a:cxnLst/>
              <a:rect l="l" t="t" r="r" b="b"/>
              <a:pathLst>
                <a:path w="2510154" h="455929">
                  <a:moveTo>
                    <a:pt x="2282273" y="455789"/>
                  </a:moveTo>
                  <a:lnTo>
                    <a:pt x="227859" y="455789"/>
                  </a:lnTo>
                  <a:lnTo>
                    <a:pt x="216702" y="455515"/>
                  </a:lnTo>
                  <a:lnTo>
                    <a:pt x="172506" y="448957"/>
                  </a:lnTo>
                  <a:lnTo>
                    <a:pt x="130442" y="433904"/>
                  </a:lnTo>
                  <a:lnTo>
                    <a:pt x="92125" y="410933"/>
                  </a:lnTo>
                  <a:lnTo>
                    <a:pt x="59024" y="380930"/>
                  </a:lnTo>
                  <a:lnTo>
                    <a:pt x="32412" y="345045"/>
                  </a:lnTo>
                  <a:lnTo>
                    <a:pt x="13313" y="304657"/>
                  </a:lnTo>
                  <a:lnTo>
                    <a:pt x="2461" y="261320"/>
                  </a:lnTo>
                  <a:lnTo>
                    <a:pt x="0" y="227904"/>
                  </a:lnTo>
                  <a:lnTo>
                    <a:pt x="272" y="216698"/>
                  </a:lnTo>
                  <a:lnTo>
                    <a:pt x="6830" y="172507"/>
                  </a:lnTo>
                  <a:lnTo>
                    <a:pt x="21882" y="130443"/>
                  </a:lnTo>
                  <a:lnTo>
                    <a:pt x="44853" y="92125"/>
                  </a:lnTo>
                  <a:lnTo>
                    <a:pt x="74858" y="59025"/>
                  </a:lnTo>
                  <a:lnTo>
                    <a:pt x="110743" y="32414"/>
                  </a:lnTo>
                  <a:lnTo>
                    <a:pt x="151130" y="13314"/>
                  </a:lnTo>
                  <a:lnTo>
                    <a:pt x="194468" y="2463"/>
                  </a:lnTo>
                  <a:lnTo>
                    <a:pt x="227894" y="0"/>
                  </a:lnTo>
                  <a:lnTo>
                    <a:pt x="2282238" y="0"/>
                  </a:lnTo>
                  <a:lnTo>
                    <a:pt x="2326698" y="4378"/>
                  </a:lnTo>
                  <a:lnTo>
                    <a:pt x="2369448" y="17346"/>
                  </a:lnTo>
                  <a:lnTo>
                    <a:pt x="2408848" y="38407"/>
                  </a:lnTo>
                  <a:lnTo>
                    <a:pt x="2443383" y="66748"/>
                  </a:lnTo>
                  <a:lnTo>
                    <a:pt x="2471723" y="101282"/>
                  </a:lnTo>
                  <a:lnTo>
                    <a:pt x="2492784" y="140683"/>
                  </a:lnTo>
                  <a:lnTo>
                    <a:pt x="2505753" y="183434"/>
                  </a:lnTo>
                  <a:lnTo>
                    <a:pt x="2510132" y="227885"/>
                  </a:lnTo>
                  <a:lnTo>
                    <a:pt x="2509858" y="239090"/>
                  </a:lnTo>
                  <a:lnTo>
                    <a:pt x="2503299" y="283282"/>
                  </a:lnTo>
                  <a:lnTo>
                    <a:pt x="2488246" y="325345"/>
                  </a:lnTo>
                  <a:lnTo>
                    <a:pt x="2465276" y="363663"/>
                  </a:lnTo>
                  <a:lnTo>
                    <a:pt x="2435273" y="396762"/>
                  </a:lnTo>
                  <a:lnTo>
                    <a:pt x="2399387" y="423374"/>
                  </a:lnTo>
                  <a:lnTo>
                    <a:pt x="2359000" y="442473"/>
                  </a:lnTo>
                  <a:lnTo>
                    <a:pt x="2315662" y="453326"/>
                  </a:lnTo>
                  <a:lnTo>
                    <a:pt x="2282273" y="455789"/>
                  </a:lnTo>
                  <a:close/>
                </a:path>
              </a:pathLst>
            </a:custGeom>
            <a:grpFill/>
          </p:spPr>
          <p:txBody>
            <a:bodyPr wrap="square" lIns="0" tIns="0" rIns="0" bIns="0" rtlCol="0"/>
            <a:lstStyle/>
            <a:p>
              <a:endParaRPr sz="1200"/>
            </a:p>
          </p:txBody>
        </p:sp>
      </p:grpSp>
      <p:sp>
        <p:nvSpPr>
          <p:cNvPr id="65" name="object 66">
            <a:extLst>
              <a:ext uri="{FF2B5EF4-FFF2-40B4-BE49-F238E27FC236}">
                <a16:creationId xmlns:a16="http://schemas.microsoft.com/office/drawing/2014/main" id="{1FFA2D25-64EA-68B1-0E63-958491AB0A12}"/>
              </a:ext>
            </a:extLst>
          </p:cNvPr>
          <p:cNvSpPr txBox="1"/>
          <p:nvPr/>
        </p:nvSpPr>
        <p:spPr>
          <a:xfrm>
            <a:off x="7482986" y="4651941"/>
            <a:ext cx="31496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1</a:t>
            </a:r>
            <a:r>
              <a:rPr sz="2033" b="1" spc="40" dirty="0">
                <a:solidFill>
                  <a:srgbClr val="FFFFFF"/>
                </a:solidFill>
                <a:latin typeface="Arial"/>
                <a:cs typeface="Arial"/>
              </a:rPr>
              <a:t>3</a:t>
            </a:r>
            <a:endParaRPr sz="2033">
              <a:latin typeface="Arial"/>
              <a:cs typeface="Arial"/>
            </a:endParaRPr>
          </a:p>
        </p:txBody>
      </p:sp>
      <p:grpSp>
        <p:nvGrpSpPr>
          <p:cNvPr id="66" name="object 67">
            <a:extLst>
              <a:ext uri="{FF2B5EF4-FFF2-40B4-BE49-F238E27FC236}">
                <a16:creationId xmlns:a16="http://schemas.microsoft.com/office/drawing/2014/main" id="{DCB11E7B-0E7C-D73A-DFF1-A7A9A984646F}"/>
              </a:ext>
            </a:extLst>
          </p:cNvPr>
          <p:cNvGrpSpPr/>
          <p:nvPr/>
        </p:nvGrpSpPr>
        <p:grpSpPr>
          <a:xfrm>
            <a:off x="8789333" y="4659271"/>
            <a:ext cx="1688253" cy="303953"/>
            <a:chOff x="13352440" y="7247287"/>
            <a:chExt cx="2532380" cy="455930"/>
          </a:xfrm>
          <a:solidFill>
            <a:srgbClr val="5F83FD"/>
          </a:solidFill>
        </p:grpSpPr>
        <p:sp>
          <p:nvSpPr>
            <p:cNvPr id="67" name="object 68">
              <a:extLst>
                <a:ext uri="{FF2B5EF4-FFF2-40B4-BE49-F238E27FC236}">
                  <a16:creationId xmlns:a16="http://schemas.microsoft.com/office/drawing/2014/main" id="{48BBF837-9B10-70F5-8810-2199C85C4027}"/>
                </a:ext>
              </a:extLst>
            </p:cNvPr>
            <p:cNvSpPr/>
            <p:nvPr/>
          </p:nvSpPr>
          <p:spPr>
            <a:xfrm>
              <a:off x="13352440" y="7247287"/>
              <a:ext cx="2532380" cy="455930"/>
            </a:xfrm>
            <a:custGeom>
              <a:avLst/>
              <a:gdLst/>
              <a:ahLst/>
              <a:cxnLst/>
              <a:rect l="l" t="t" r="r" b="b"/>
              <a:pathLst>
                <a:path w="2532380" h="455929">
                  <a:moveTo>
                    <a:pt x="2304300" y="455789"/>
                  </a:moveTo>
                  <a:lnTo>
                    <a:pt x="227861" y="455789"/>
                  </a:lnTo>
                  <a:lnTo>
                    <a:pt x="216697" y="455515"/>
                  </a:lnTo>
                  <a:lnTo>
                    <a:pt x="172503" y="448957"/>
                  </a:lnTo>
                  <a:lnTo>
                    <a:pt x="130441" y="433904"/>
                  </a:lnTo>
                  <a:lnTo>
                    <a:pt x="92123" y="410933"/>
                  </a:lnTo>
                  <a:lnTo>
                    <a:pt x="59023" y="380929"/>
                  </a:lnTo>
                  <a:lnTo>
                    <a:pt x="32412" y="345044"/>
                  </a:lnTo>
                  <a:lnTo>
                    <a:pt x="13313" y="304657"/>
                  </a:lnTo>
                  <a:lnTo>
                    <a:pt x="2461" y="261319"/>
                  </a:lnTo>
                  <a:lnTo>
                    <a:pt x="0" y="227932"/>
                  </a:lnTo>
                  <a:lnTo>
                    <a:pt x="271" y="216698"/>
                  </a:lnTo>
                  <a:lnTo>
                    <a:pt x="6829" y="172505"/>
                  </a:lnTo>
                  <a:lnTo>
                    <a:pt x="21882" y="130442"/>
                  </a:lnTo>
                  <a:lnTo>
                    <a:pt x="44851" y="92124"/>
                  </a:lnTo>
                  <a:lnTo>
                    <a:pt x="74856" y="59025"/>
                  </a:lnTo>
                  <a:lnTo>
                    <a:pt x="110742" y="32414"/>
                  </a:lnTo>
                  <a:lnTo>
                    <a:pt x="151129" y="13315"/>
                  </a:lnTo>
                  <a:lnTo>
                    <a:pt x="194466" y="2462"/>
                  </a:lnTo>
                  <a:lnTo>
                    <a:pt x="2304269" y="0"/>
                  </a:lnTo>
                  <a:lnTo>
                    <a:pt x="2315464" y="273"/>
                  </a:lnTo>
                  <a:lnTo>
                    <a:pt x="2359654" y="6831"/>
                  </a:lnTo>
                  <a:lnTo>
                    <a:pt x="2401719" y="21884"/>
                  </a:lnTo>
                  <a:lnTo>
                    <a:pt x="2440037" y="44854"/>
                  </a:lnTo>
                  <a:lnTo>
                    <a:pt x="2473136" y="74858"/>
                  </a:lnTo>
                  <a:lnTo>
                    <a:pt x="2499746" y="110743"/>
                  </a:lnTo>
                  <a:lnTo>
                    <a:pt x="2518845" y="151130"/>
                  </a:lnTo>
                  <a:lnTo>
                    <a:pt x="2529698" y="194467"/>
                  </a:lnTo>
                  <a:lnTo>
                    <a:pt x="2532162" y="227932"/>
                  </a:lnTo>
                  <a:lnTo>
                    <a:pt x="2531889" y="239090"/>
                  </a:lnTo>
                  <a:lnTo>
                    <a:pt x="2525331" y="283281"/>
                  </a:lnTo>
                  <a:lnTo>
                    <a:pt x="2510277" y="325344"/>
                  </a:lnTo>
                  <a:lnTo>
                    <a:pt x="2487306" y="363663"/>
                  </a:lnTo>
                  <a:lnTo>
                    <a:pt x="2457304" y="396763"/>
                  </a:lnTo>
                  <a:lnTo>
                    <a:pt x="2421417" y="423373"/>
                  </a:lnTo>
                  <a:lnTo>
                    <a:pt x="2381031" y="442473"/>
                  </a:lnTo>
                  <a:lnTo>
                    <a:pt x="2337694" y="453325"/>
                  </a:lnTo>
                  <a:lnTo>
                    <a:pt x="2304300" y="455789"/>
                  </a:lnTo>
                  <a:close/>
                </a:path>
              </a:pathLst>
            </a:custGeom>
            <a:grpFill/>
          </p:spPr>
          <p:txBody>
            <a:bodyPr wrap="square" lIns="0" tIns="0" rIns="0" bIns="0" rtlCol="0"/>
            <a:lstStyle/>
            <a:p>
              <a:endParaRPr sz="1200"/>
            </a:p>
          </p:txBody>
        </p:sp>
        <p:sp>
          <p:nvSpPr>
            <p:cNvPr id="68" name="object 69">
              <a:extLst>
                <a:ext uri="{FF2B5EF4-FFF2-40B4-BE49-F238E27FC236}">
                  <a16:creationId xmlns:a16="http://schemas.microsoft.com/office/drawing/2014/main" id="{DD8E4144-678F-8285-7F00-43944818A301}"/>
                </a:ext>
              </a:extLst>
            </p:cNvPr>
            <p:cNvSpPr/>
            <p:nvPr/>
          </p:nvSpPr>
          <p:spPr>
            <a:xfrm>
              <a:off x="13352440" y="7247287"/>
              <a:ext cx="2509520" cy="455930"/>
            </a:xfrm>
            <a:custGeom>
              <a:avLst/>
              <a:gdLst/>
              <a:ahLst/>
              <a:cxnLst/>
              <a:rect l="l" t="t" r="r" b="b"/>
              <a:pathLst>
                <a:path w="2509519" h="455929">
                  <a:moveTo>
                    <a:pt x="2281510" y="455789"/>
                  </a:moveTo>
                  <a:lnTo>
                    <a:pt x="227861" y="455789"/>
                  </a:lnTo>
                  <a:lnTo>
                    <a:pt x="216697" y="455515"/>
                  </a:lnTo>
                  <a:lnTo>
                    <a:pt x="172503" y="448957"/>
                  </a:lnTo>
                  <a:lnTo>
                    <a:pt x="130441" y="433904"/>
                  </a:lnTo>
                  <a:lnTo>
                    <a:pt x="92123" y="410933"/>
                  </a:lnTo>
                  <a:lnTo>
                    <a:pt x="59023" y="380929"/>
                  </a:lnTo>
                  <a:lnTo>
                    <a:pt x="32412" y="345044"/>
                  </a:lnTo>
                  <a:lnTo>
                    <a:pt x="13313" y="304657"/>
                  </a:lnTo>
                  <a:lnTo>
                    <a:pt x="2461" y="261319"/>
                  </a:lnTo>
                  <a:lnTo>
                    <a:pt x="0" y="227932"/>
                  </a:lnTo>
                  <a:lnTo>
                    <a:pt x="271" y="216698"/>
                  </a:lnTo>
                  <a:lnTo>
                    <a:pt x="6829" y="172505"/>
                  </a:lnTo>
                  <a:lnTo>
                    <a:pt x="21882" y="130442"/>
                  </a:lnTo>
                  <a:lnTo>
                    <a:pt x="44851" y="92124"/>
                  </a:lnTo>
                  <a:lnTo>
                    <a:pt x="74856" y="59025"/>
                  </a:lnTo>
                  <a:lnTo>
                    <a:pt x="110742" y="32414"/>
                  </a:lnTo>
                  <a:lnTo>
                    <a:pt x="151129" y="13315"/>
                  </a:lnTo>
                  <a:lnTo>
                    <a:pt x="194466" y="2462"/>
                  </a:lnTo>
                  <a:lnTo>
                    <a:pt x="2281479" y="0"/>
                  </a:lnTo>
                  <a:lnTo>
                    <a:pt x="2292674" y="273"/>
                  </a:lnTo>
                  <a:lnTo>
                    <a:pt x="2336864" y="6831"/>
                  </a:lnTo>
                  <a:lnTo>
                    <a:pt x="2378927" y="21884"/>
                  </a:lnTo>
                  <a:lnTo>
                    <a:pt x="2417244" y="44854"/>
                  </a:lnTo>
                  <a:lnTo>
                    <a:pt x="2450345" y="74858"/>
                  </a:lnTo>
                  <a:lnTo>
                    <a:pt x="2476955" y="110743"/>
                  </a:lnTo>
                  <a:lnTo>
                    <a:pt x="2496056" y="151130"/>
                  </a:lnTo>
                  <a:lnTo>
                    <a:pt x="2506908" y="194467"/>
                  </a:lnTo>
                  <a:lnTo>
                    <a:pt x="2509372" y="227932"/>
                  </a:lnTo>
                  <a:lnTo>
                    <a:pt x="2509098" y="239090"/>
                  </a:lnTo>
                  <a:lnTo>
                    <a:pt x="2502541" y="283281"/>
                  </a:lnTo>
                  <a:lnTo>
                    <a:pt x="2487485" y="325344"/>
                  </a:lnTo>
                  <a:lnTo>
                    <a:pt x="2464515" y="363663"/>
                  </a:lnTo>
                  <a:lnTo>
                    <a:pt x="2434511" y="396763"/>
                  </a:lnTo>
                  <a:lnTo>
                    <a:pt x="2398626" y="423373"/>
                  </a:lnTo>
                  <a:lnTo>
                    <a:pt x="2358241" y="442473"/>
                  </a:lnTo>
                  <a:lnTo>
                    <a:pt x="2314904" y="453325"/>
                  </a:lnTo>
                  <a:lnTo>
                    <a:pt x="2281510" y="455789"/>
                  </a:lnTo>
                  <a:close/>
                </a:path>
              </a:pathLst>
            </a:custGeom>
            <a:grpFill/>
          </p:spPr>
          <p:txBody>
            <a:bodyPr wrap="square" lIns="0" tIns="0" rIns="0" bIns="0" rtlCol="0"/>
            <a:lstStyle/>
            <a:p>
              <a:endParaRPr sz="1200"/>
            </a:p>
          </p:txBody>
        </p:sp>
      </p:grpSp>
      <p:sp>
        <p:nvSpPr>
          <p:cNvPr id="69" name="object 70">
            <a:extLst>
              <a:ext uri="{FF2B5EF4-FFF2-40B4-BE49-F238E27FC236}">
                <a16:creationId xmlns:a16="http://schemas.microsoft.com/office/drawing/2014/main" id="{ECA4DD57-C60A-2E2A-CC4A-BCE90CC3A961}"/>
              </a:ext>
            </a:extLst>
          </p:cNvPr>
          <p:cNvSpPr txBox="1"/>
          <p:nvPr/>
        </p:nvSpPr>
        <p:spPr>
          <a:xfrm>
            <a:off x="9324275" y="4641002"/>
            <a:ext cx="688340" cy="323957"/>
          </a:xfrm>
          <a:prstGeom prst="rect">
            <a:avLst/>
          </a:prstGeom>
        </p:spPr>
        <p:txBody>
          <a:bodyPr vert="horz" wrap="square" lIns="0" tIns="11007" rIns="0" bIns="0" rtlCol="0">
            <a:spAutoFit/>
          </a:bodyPr>
          <a:lstStyle/>
          <a:p>
            <a:pPr marL="8467">
              <a:spcBef>
                <a:spcPts val="87"/>
              </a:spcBef>
            </a:pPr>
            <a:r>
              <a:rPr sz="2033" b="1" spc="37" dirty="0">
                <a:solidFill>
                  <a:srgbClr val="FFFFFF"/>
                </a:solidFill>
                <a:latin typeface="Arial"/>
                <a:cs typeface="Arial"/>
              </a:rPr>
              <a:t>10</a:t>
            </a:r>
            <a:r>
              <a:rPr sz="2033" b="1" spc="27" dirty="0">
                <a:solidFill>
                  <a:srgbClr val="FFFFFF"/>
                </a:solidFill>
                <a:latin typeface="Arial"/>
                <a:cs typeface="Arial"/>
              </a:rPr>
              <a:t>,</a:t>
            </a:r>
            <a:r>
              <a:rPr sz="2033" b="1" spc="37" dirty="0">
                <a:solidFill>
                  <a:srgbClr val="FFFFFF"/>
                </a:solidFill>
                <a:latin typeface="Arial"/>
                <a:cs typeface="Arial"/>
              </a:rPr>
              <a:t>3</a:t>
            </a:r>
            <a:r>
              <a:rPr sz="2033" b="1" spc="40" dirty="0">
                <a:solidFill>
                  <a:srgbClr val="FFFFFF"/>
                </a:solidFill>
                <a:latin typeface="Arial"/>
                <a:cs typeface="Arial"/>
              </a:rPr>
              <a:t>5</a:t>
            </a:r>
            <a:endParaRPr sz="2033">
              <a:latin typeface="Arial"/>
              <a:cs typeface="Arial"/>
            </a:endParaRPr>
          </a:p>
        </p:txBody>
      </p:sp>
      <p:sp>
        <p:nvSpPr>
          <p:cNvPr id="70" name="object 71">
            <a:extLst>
              <a:ext uri="{FF2B5EF4-FFF2-40B4-BE49-F238E27FC236}">
                <a16:creationId xmlns:a16="http://schemas.microsoft.com/office/drawing/2014/main" id="{6ED1E974-6D6D-E127-B2E6-BC72BF293279}"/>
              </a:ext>
            </a:extLst>
          </p:cNvPr>
          <p:cNvSpPr txBox="1"/>
          <p:nvPr/>
        </p:nvSpPr>
        <p:spPr>
          <a:xfrm>
            <a:off x="4091715" y="5043394"/>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5</a:t>
            </a:r>
            <a:r>
              <a:rPr sz="1333" b="1" spc="17" dirty="0">
                <a:latin typeface="Arial"/>
                <a:cs typeface="Arial"/>
              </a:rPr>
              <a:t>0</a:t>
            </a:r>
            <a:endParaRPr sz="1333" dirty="0">
              <a:latin typeface="Arial"/>
              <a:cs typeface="Arial"/>
            </a:endParaRPr>
          </a:p>
        </p:txBody>
      </p:sp>
      <p:sp>
        <p:nvSpPr>
          <p:cNvPr id="71" name="object 72">
            <a:extLst>
              <a:ext uri="{FF2B5EF4-FFF2-40B4-BE49-F238E27FC236}">
                <a16:creationId xmlns:a16="http://schemas.microsoft.com/office/drawing/2014/main" id="{AB3E2E65-321A-4A98-5347-7D548A1EB541}"/>
              </a:ext>
            </a:extLst>
          </p:cNvPr>
          <p:cNvSpPr txBox="1"/>
          <p:nvPr/>
        </p:nvSpPr>
        <p:spPr>
          <a:xfrm>
            <a:off x="6194544" y="5060515"/>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2</a:t>
            </a:r>
            <a:r>
              <a:rPr sz="1333" b="1" spc="17" dirty="0">
                <a:latin typeface="Arial"/>
                <a:cs typeface="Arial"/>
              </a:rPr>
              <a:t>0</a:t>
            </a:r>
            <a:endParaRPr sz="1333" dirty="0">
              <a:latin typeface="Arial"/>
              <a:cs typeface="Arial"/>
            </a:endParaRPr>
          </a:p>
        </p:txBody>
      </p:sp>
      <p:sp>
        <p:nvSpPr>
          <p:cNvPr id="72" name="object 73">
            <a:extLst>
              <a:ext uri="{FF2B5EF4-FFF2-40B4-BE49-F238E27FC236}">
                <a16:creationId xmlns:a16="http://schemas.microsoft.com/office/drawing/2014/main" id="{7C1F1461-BC21-8C2A-160E-4224061A2A75}"/>
              </a:ext>
            </a:extLst>
          </p:cNvPr>
          <p:cNvSpPr txBox="1"/>
          <p:nvPr/>
        </p:nvSpPr>
        <p:spPr>
          <a:xfrm>
            <a:off x="8283270" y="5064269"/>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a:t>
            </a:r>
            <a:r>
              <a:rPr sz="1333" b="1" spc="17" dirty="0">
                <a:latin typeface="Arial"/>
                <a:cs typeface="Arial"/>
              </a:rPr>
              <a:t>5</a:t>
            </a:r>
            <a:endParaRPr sz="1333" dirty="0">
              <a:latin typeface="Arial"/>
              <a:cs typeface="Arial"/>
            </a:endParaRPr>
          </a:p>
        </p:txBody>
      </p:sp>
      <p:sp>
        <p:nvSpPr>
          <p:cNvPr id="73" name="object 74">
            <a:extLst>
              <a:ext uri="{FF2B5EF4-FFF2-40B4-BE49-F238E27FC236}">
                <a16:creationId xmlns:a16="http://schemas.microsoft.com/office/drawing/2014/main" id="{F7C52C9F-9B96-4C6A-6ACF-DE55E5020740}"/>
              </a:ext>
            </a:extLst>
          </p:cNvPr>
          <p:cNvSpPr txBox="1"/>
          <p:nvPr/>
        </p:nvSpPr>
        <p:spPr>
          <a:xfrm>
            <a:off x="10236104" y="5088613"/>
            <a:ext cx="210397" cy="213670"/>
          </a:xfrm>
          <a:prstGeom prst="rect">
            <a:avLst/>
          </a:prstGeom>
        </p:spPr>
        <p:txBody>
          <a:bodyPr vert="horz" wrap="square" lIns="0" tIns="8467" rIns="0" bIns="0" rtlCol="0">
            <a:spAutoFit/>
          </a:bodyPr>
          <a:lstStyle/>
          <a:p>
            <a:pPr marL="8467">
              <a:spcBef>
                <a:spcPts val="67"/>
              </a:spcBef>
            </a:pPr>
            <a:r>
              <a:rPr sz="1333" b="1" spc="13" dirty="0">
                <a:latin typeface="Arial"/>
                <a:cs typeface="Arial"/>
              </a:rPr>
              <a:t>1</a:t>
            </a:r>
            <a:r>
              <a:rPr sz="1333" b="1" spc="17" dirty="0">
                <a:latin typeface="Arial"/>
                <a:cs typeface="Arial"/>
              </a:rPr>
              <a:t>0</a:t>
            </a:r>
            <a:endParaRPr sz="1333" dirty="0">
              <a:latin typeface="Arial"/>
              <a:cs typeface="Arial"/>
            </a:endParaRPr>
          </a:p>
        </p:txBody>
      </p:sp>
      <p:sp>
        <p:nvSpPr>
          <p:cNvPr id="74" name="object 75">
            <a:extLst>
              <a:ext uri="{FF2B5EF4-FFF2-40B4-BE49-F238E27FC236}">
                <a16:creationId xmlns:a16="http://schemas.microsoft.com/office/drawing/2014/main" id="{6827B3D8-8F46-C83C-3B3B-6B47AF9F3DDD}"/>
              </a:ext>
            </a:extLst>
          </p:cNvPr>
          <p:cNvSpPr txBox="1"/>
          <p:nvPr/>
        </p:nvSpPr>
        <p:spPr>
          <a:xfrm>
            <a:off x="5229018" y="4646143"/>
            <a:ext cx="508847" cy="306003"/>
          </a:xfrm>
          <a:prstGeom prst="rect">
            <a:avLst/>
          </a:prstGeom>
        </p:spPr>
        <p:txBody>
          <a:bodyPr vert="horz" wrap="square" lIns="0" tIns="8467" rIns="0" bIns="0" rtlCol="0">
            <a:spAutoFit/>
          </a:bodyPr>
          <a:lstStyle/>
          <a:p>
            <a:pPr marL="8467">
              <a:spcBef>
                <a:spcPts val="67"/>
              </a:spcBef>
            </a:pPr>
            <a:r>
              <a:rPr sz="1933" b="1" spc="23" dirty="0">
                <a:solidFill>
                  <a:srgbClr val="FFFFFF"/>
                </a:solidFill>
                <a:latin typeface="Arial"/>
                <a:cs typeface="Arial"/>
              </a:rPr>
              <a:t>9</a:t>
            </a:r>
            <a:r>
              <a:rPr sz="1933" b="1" spc="20" dirty="0">
                <a:solidFill>
                  <a:srgbClr val="FFFFFF"/>
                </a:solidFill>
                <a:latin typeface="Arial"/>
                <a:cs typeface="Arial"/>
              </a:rPr>
              <a:t>,</a:t>
            </a:r>
            <a:r>
              <a:rPr sz="1933" b="1" spc="23" dirty="0">
                <a:solidFill>
                  <a:srgbClr val="FFFFFF"/>
                </a:solidFill>
                <a:latin typeface="Arial"/>
                <a:cs typeface="Arial"/>
              </a:rPr>
              <a:t>8</a:t>
            </a:r>
            <a:r>
              <a:rPr sz="1933" b="1" spc="27" dirty="0">
                <a:solidFill>
                  <a:srgbClr val="FFFFFF"/>
                </a:solidFill>
                <a:latin typeface="Arial"/>
                <a:cs typeface="Arial"/>
              </a:rPr>
              <a:t>8</a:t>
            </a:r>
            <a:endParaRPr sz="1933">
              <a:latin typeface="Arial"/>
              <a:cs typeface="Arial"/>
            </a:endParaRPr>
          </a:p>
        </p:txBody>
      </p:sp>
      <p:grpSp>
        <p:nvGrpSpPr>
          <p:cNvPr id="75" name="object 76">
            <a:extLst>
              <a:ext uri="{FF2B5EF4-FFF2-40B4-BE49-F238E27FC236}">
                <a16:creationId xmlns:a16="http://schemas.microsoft.com/office/drawing/2014/main" id="{43AC121B-C241-B017-3444-62B4EBA98AEF}"/>
              </a:ext>
            </a:extLst>
          </p:cNvPr>
          <p:cNvGrpSpPr/>
          <p:nvPr/>
        </p:nvGrpSpPr>
        <p:grpSpPr>
          <a:xfrm>
            <a:off x="10821526" y="5064269"/>
            <a:ext cx="1145117" cy="206163"/>
            <a:chOff x="16400729" y="8028406"/>
            <a:chExt cx="1717675" cy="309245"/>
          </a:xfrm>
        </p:grpSpPr>
        <p:sp>
          <p:nvSpPr>
            <p:cNvPr id="76" name="object 77">
              <a:extLst>
                <a:ext uri="{FF2B5EF4-FFF2-40B4-BE49-F238E27FC236}">
                  <a16:creationId xmlns:a16="http://schemas.microsoft.com/office/drawing/2014/main" id="{E868B281-11A2-2E6D-0901-4AB65A305CF7}"/>
                </a:ext>
              </a:extLst>
            </p:cNvPr>
            <p:cNvSpPr/>
            <p:nvPr/>
          </p:nvSpPr>
          <p:spPr>
            <a:xfrm>
              <a:off x="16400729" y="8028406"/>
              <a:ext cx="1717675" cy="309245"/>
            </a:xfrm>
            <a:custGeom>
              <a:avLst/>
              <a:gdLst/>
              <a:ahLst/>
              <a:cxnLst/>
              <a:rect l="l" t="t" r="r" b="b"/>
              <a:pathLst>
                <a:path w="1717675" h="309245">
                  <a:moveTo>
                    <a:pt x="1562599" y="309084"/>
                  </a:moveTo>
                  <a:lnTo>
                    <a:pt x="154540" y="309084"/>
                  </a:lnTo>
                  <a:lnTo>
                    <a:pt x="139318" y="308349"/>
                  </a:lnTo>
                  <a:lnTo>
                    <a:pt x="95398" y="297319"/>
                  </a:lnTo>
                  <a:lnTo>
                    <a:pt x="56547" y="274064"/>
                  </a:lnTo>
                  <a:lnTo>
                    <a:pt x="26017" y="240416"/>
                  </a:lnTo>
                  <a:lnTo>
                    <a:pt x="6614" y="199336"/>
                  </a:lnTo>
                  <a:lnTo>
                    <a:pt x="0" y="154539"/>
                  </a:lnTo>
                  <a:lnTo>
                    <a:pt x="734" y="139318"/>
                  </a:lnTo>
                  <a:lnTo>
                    <a:pt x="11761" y="95400"/>
                  </a:lnTo>
                  <a:lnTo>
                    <a:pt x="35016" y="56548"/>
                  </a:lnTo>
                  <a:lnTo>
                    <a:pt x="68665" y="26020"/>
                  </a:lnTo>
                  <a:lnTo>
                    <a:pt x="109746" y="6616"/>
                  </a:lnTo>
                  <a:lnTo>
                    <a:pt x="154542" y="0"/>
                  </a:lnTo>
                  <a:lnTo>
                    <a:pt x="1562596" y="0"/>
                  </a:lnTo>
                  <a:lnTo>
                    <a:pt x="1577819" y="735"/>
                  </a:lnTo>
                  <a:lnTo>
                    <a:pt x="1621736" y="11763"/>
                  </a:lnTo>
                  <a:lnTo>
                    <a:pt x="1660588" y="35018"/>
                  </a:lnTo>
                  <a:lnTo>
                    <a:pt x="1691117" y="68666"/>
                  </a:lnTo>
                  <a:lnTo>
                    <a:pt x="1710520" y="109747"/>
                  </a:lnTo>
                  <a:lnTo>
                    <a:pt x="1717138" y="154542"/>
                  </a:lnTo>
                  <a:lnTo>
                    <a:pt x="1716402" y="169765"/>
                  </a:lnTo>
                  <a:lnTo>
                    <a:pt x="1705372" y="213683"/>
                  </a:lnTo>
                  <a:lnTo>
                    <a:pt x="1682117" y="252534"/>
                  </a:lnTo>
                  <a:lnTo>
                    <a:pt x="1648469" y="283062"/>
                  </a:lnTo>
                  <a:lnTo>
                    <a:pt x="1607389" y="302466"/>
                  </a:lnTo>
                  <a:lnTo>
                    <a:pt x="1562599" y="309084"/>
                  </a:lnTo>
                  <a:close/>
                </a:path>
              </a:pathLst>
            </a:custGeom>
            <a:solidFill>
              <a:srgbClr val="D9D9D9"/>
            </a:solidFill>
          </p:spPr>
          <p:txBody>
            <a:bodyPr wrap="square" lIns="0" tIns="0" rIns="0" bIns="0" rtlCol="0"/>
            <a:lstStyle/>
            <a:p>
              <a:endParaRPr sz="1200"/>
            </a:p>
          </p:txBody>
        </p:sp>
        <p:sp>
          <p:nvSpPr>
            <p:cNvPr id="77" name="object 78">
              <a:extLst>
                <a:ext uri="{FF2B5EF4-FFF2-40B4-BE49-F238E27FC236}">
                  <a16:creationId xmlns:a16="http://schemas.microsoft.com/office/drawing/2014/main" id="{17ED22DE-8574-70A9-D49B-D8215B57AB72}"/>
                </a:ext>
              </a:extLst>
            </p:cNvPr>
            <p:cNvSpPr/>
            <p:nvPr/>
          </p:nvSpPr>
          <p:spPr>
            <a:xfrm>
              <a:off x="16400729" y="8028406"/>
              <a:ext cx="992505" cy="309245"/>
            </a:xfrm>
            <a:custGeom>
              <a:avLst/>
              <a:gdLst/>
              <a:ahLst/>
              <a:cxnLst/>
              <a:rect l="l" t="t" r="r" b="b"/>
              <a:pathLst>
                <a:path w="992505" h="309245">
                  <a:moveTo>
                    <a:pt x="837965" y="309084"/>
                  </a:moveTo>
                  <a:lnTo>
                    <a:pt x="154540" y="309084"/>
                  </a:lnTo>
                  <a:lnTo>
                    <a:pt x="139318" y="308349"/>
                  </a:lnTo>
                  <a:lnTo>
                    <a:pt x="95398" y="297319"/>
                  </a:lnTo>
                  <a:lnTo>
                    <a:pt x="56548" y="274064"/>
                  </a:lnTo>
                  <a:lnTo>
                    <a:pt x="26017" y="240416"/>
                  </a:lnTo>
                  <a:lnTo>
                    <a:pt x="6614" y="199336"/>
                  </a:lnTo>
                  <a:lnTo>
                    <a:pt x="0" y="154542"/>
                  </a:lnTo>
                  <a:lnTo>
                    <a:pt x="734" y="139318"/>
                  </a:lnTo>
                  <a:lnTo>
                    <a:pt x="11761" y="95400"/>
                  </a:lnTo>
                  <a:lnTo>
                    <a:pt x="35017" y="56548"/>
                  </a:lnTo>
                  <a:lnTo>
                    <a:pt x="68665" y="26020"/>
                  </a:lnTo>
                  <a:lnTo>
                    <a:pt x="109746" y="6616"/>
                  </a:lnTo>
                  <a:lnTo>
                    <a:pt x="154543" y="0"/>
                  </a:lnTo>
                  <a:lnTo>
                    <a:pt x="837963" y="0"/>
                  </a:lnTo>
                  <a:lnTo>
                    <a:pt x="882755" y="6616"/>
                  </a:lnTo>
                  <a:lnTo>
                    <a:pt x="923836" y="26020"/>
                  </a:lnTo>
                  <a:lnTo>
                    <a:pt x="957484" y="56548"/>
                  </a:lnTo>
                  <a:lnTo>
                    <a:pt x="980740" y="95400"/>
                  </a:lnTo>
                  <a:lnTo>
                    <a:pt x="991770" y="139318"/>
                  </a:lnTo>
                  <a:lnTo>
                    <a:pt x="992506" y="154542"/>
                  </a:lnTo>
                  <a:lnTo>
                    <a:pt x="991770" y="169765"/>
                  </a:lnTo>
                  <a:lnTo>
                    <a:pt x="980740" y="213683"/>
                  </a:lnTo>
                  <a:lnTo>
                    <a:pt x="957484" y="252534"/>
                  </a:lnTo>
                  <a:lnTo>
                    <a:pt x="923836" y="283062"/>
                  </a:lnTo>
                  <a:lnTo>
                    <a:pt x="882754" y="302466"/>
                  </a:lnTo>
                  <a:lnTo>
                    <a:pt x="837965" y="309084"/>
                  </a:lnTo>
                  <a:close/>
                </a:path>
              </a:pathLst>
            </a:custGeom>
            <a:solidFill>
              <a:srgbClr val="004AAC"/>
            </a:solidFill>
          </p:spPr>
          <p:txBody>
            <a:bodyPr wrap="square" lIns="0" tIns="0" rIns="0" bIns="0" rtlCol="0"/>
            <a:lstStyle/>
            <a:p>
              <a:endParaRPr sz="1200"/>
            </a:p>
          </p:txBody>
        </p:sp>
      </p:grpSp>
      <p:sp>
        <p:nvSpPr>
          <p:cNvPr id="78" name="object 79">
            <a:extLst>
              <a:ext uri="{FF2B5EF4-FFF2-40B4-BE49-F238E27FC236}">
                <a16:creationId xmlns:a16="http://schemas.microsoft.com/office/drawing/2014/main" id="{5C3F9270-51BC-F248-8FD9-1609CD95DE4E}"/>
              </a:ext>
            </a:extLst>
          </p:cNvPr>
          <p:cNvSpPr txBox="1"/>
          <p:nvPr/>
        </p:nvSpPr>
        <p:spPr>
          <a:xfrm>
            <a:off x="10567440" y="4410856"/>
            <a:ext cx="1469138" cy="530809"/>
          </a:xfrm>
          <a:prstGeom prst="rect">
            <a:avLst/>
          </a:prstGeom>
        </p:spPr>
        <p:txBody>
          <a:bodyPr vert="horz" wrap="square" lIns="0" tIns="8467" rIns="0" bIns="0" rtlCol="0">
            <a:spAutoFit/>
          </a:bodyPr>
          <a:lstStyle/>
          <a:p>
            <a:pPr marL="132087" marR="3387" indent="-124043" algn="ctr">
              <a:lnSpc>
                <a:spcPct val="114999"/>
              </a:lnSpc>
              <a:spcBef>
                <a:spcPts val="67"/>
              </a:spcBef>
            </a:pPr>
            <a:r>
              <a:rPr lang="es-ES" sz="1500" spc="-107" dirty="0">
                <a:latin typeface="Lucida Sans Unicode"/>
                <a:cs typeface="Lucida Sans Unicode"/>
              </a:rPr>
              <a:t>  </a:t>
            </a:r>
            <a:r>
              <a:rPr sz="1500" spc="-107" dirty="0">
                <a:latin typeface="Lucida Sans Unicode"/>
                <a:cs typeface="Lucida Sans Unicode"/>
              </a:rPr>
              <a:t>1</a:t>
            </a:r>
            <a:r>
              <a:rPr sz="1500" spc="-103" dirty="0">
                <a:latin typeface="Lucida Sans Unicode"/>
                <a:cs typeface="Lucida Sans Unicode"/>
              </a:rPr>
              <a:t>0</a:t>
            </a:r>
            <a:r>
              <a:rPr sz="1500" spc="-97" dirty="0">
                <a:latin typeface="Lucida Sans Unicode"/>
                <a:cs typeface="Lucida Sans Unicode"/>
              </a:rPr>
              <a:t> </a:t>
            </a:r>
            <a:r>
              <a:rPr sz="1500" spc="-33" dirty="0">
                <a:latin typeface="Lucida Sans Unicode"/>
                <a:cs typeface="Lucida Sans Unicode"/>
              </a:rPr>
              <a:t>p</a:t>
            </a:r>
            <a:r>
              <a:rPr sz="1500" dirty="0">
                <a:latin typeface="Lucida Sans Unicode"/>
                <a:cs typeface="Lucida Sans Unicode"/>
              </a:rPr>
              <a:t>a</a:t>
            </a:r>
            <a:r>
              <a:rPr sz="1500" spc="-7" dirty="0">
                <a:latin typeface="Lucida Sans Unicode"/>
                <a:cs typeface="Lucida Sans Unicode"/>
              </a:rPr>
              <a:t>r</a:t>
            </a:r>
            <a:r>
              <a:rPr sz="1500" spc="-37" dirty="0">
                <a:latin typeface="Lucida Sans Unicode"/>
                <a:cs typeface="Lucida Sans Unicode"/>
              </a:rPr>
              <a:t>t</a:t>
            </a:r>
            <a:r>
              <a:rPr sz="1500" spc="-63" dirty="0">
                <a:latin typeface="Lucida Sans Unicode"/>
                <a:cs typeface="Lucida Sans Unicode"/>
              </a:rPr>
              <a:t>í</a:t>
            </a:r>
            <a:r>
              <a:rPr sz="1500" spc="-67" dirty="0">
                <a:latin typeface="Lucida Sans Unicode"/>
                <a:cs typeface="Lucida Sans Unicode"/>
              </a:rPr>
              <a:t>c</a:t>
            </a:r>
            <a:r>
              <a:rPr sz="1500" spc="-17" dirty="0">
                <a:latin typeface="Lucida Sans Unicode"/>
                <a:cs typeface="Lucida Sans Unicode"/>
              </a:rPr>
              <a:t>u</a:t>
            </a:r>
            <a:r>
              <a:rPr sz="1500" spc="-63" dirty="0">
                <a:latin typeface="Lucida Sans Unicode"/>
                <a:cs typeface="Lucida Sans Unicode"/>
              </a:rPr>
              <a:t>l</a:t>
            </a:r>
            <a:r>
              <a:rPr sz="1500" dirty="0">
                <a:latin typeface="Lucida Sans Unicode"/>
                <a:cs typeface="Lucida Sans Unicode"/>
              </a:rPr>
              <a:t>a</a:t>
            </a:r>
            <a:r>
              <a:rPr sz="1500" spc="-43" dirty="0">
                <a:latin typeface="Lucida Sans Unicode"/>
                <a:cs typeface="Lucida Sans Unicode"/>
              </a:rPr>
              <a:t>s  </a:t>
            </a:r>
            <a:r>
              <a:rPr sz="1500" spc="-20" dirty="0" err="1">
                <a:latin typeface="Lucida Sans Unicode"/>
                <a:cs typeface="Lucida Sans Unicode"/>
              </a:rPr>
              <a:t>por</a:t>
            </a:r>
            <a:r>
              <a:rPr sz="1500" spc="-110" dirty="0">
                <a:latin typeface="Lucida Sans Unicode"/>
                <a:cs typeface="Lucida Sans Unicode"/>
              </a:rPr>
              <a:t> </a:t>
            </a:r>
            <a:r>
              <a:rPr sz="1500" spc="-40" dirty="0" err="1">
                <a:latin typeface="Lucida Sans Unicode"/>
                <a:cs typeface="Lucida Sans Unicode"/>
              </a:rPr>
              <a:t>millón</a:t>
            </a:r>
            <a:endParaRPr sz="1500" dirty="0">
              <a:latin typeface="Arial"/>
              <a:cs typeface="Arial"/>
            </a:endParaRPr>
          </a:p>
        </p:txBody>
      </p:sp>
      <p:sp>
        <p:nvSpPr>
          <p:cNvPr id="79" name="object 80">
            <a:extLst>
              <a:ext uri="{FF2B5EF4-FFF2-40B4-BE49-F238E27FC236}">
                <a16:creationId xmlns:a16="http://schemas.microsoft.com/office/drawing/2014/main" id="{106AF7CD-48C2-2448-78C6-A1D36FE71D01}"/>
              </a:ext>
            </a:extLst>
          </p:cNvPr>
          <p:cNvSpPr txBox="1"/>
          <p:nvPr/>
        </p:nvSpPr>
        <p:spPr>
          <a:xfrm>
            <a:off x="7837856" y="6379192"/>
            <a:ext cx="4048760" cy="193216"/>
          </a:xfrm>
          <a:prstGeom prst="rect">
            <a:avLst/>
          </a:prstGeom>
        </p:spPr>
        <p:txBody>
          <a:bodyPr vert="horz" wrap="square" lIns="0" tIns="8467" rIns="0" bIns="0" rtlCol="0">
            <a:spAutoFit/>
          </a:bodyPr>
          <a:lstStyle/>
          <a:p>
            <a:pPr marL="8467">
              <a:spcBef>
                <a:spcPts val="67"/>
              </a:spcBef>
            </a:pPr>
            <a:r>
              <a:rPr sz="1200" spc="3" dirty="0">
                <a:latin typeface="Lucida Sans Unicode"/>
                <a:cs typeface="Lucida Sans Unicode"/>
              </a:rPr>
              <a:t>*Los</a:t>
            </a:r>
            <a:r>
              <a:rPr sz="1200" spc="-70" dirty="0">
                <a:latin typeface="Lucida Sans Unicode"/>
                <a:cs typeface="Lucida Sans Unicode"/>
              </a:rPr>
              <a:t> </a:t>
            </a:r>
            <a:r>
              <a:rPr sz="1200" spc="-20" dirty="0">
                <a:latin typeface="Lucida Sans Unicode"/>
                <a:cs typeface="Lucida Sans Unicode"/>
              </a:rPr>
              <a:t>datos</a:t>
            </a:r>
            <a:r>
              <a:rPr sz="1200" spc="-70" dirty="0">
                <a:latin typeface="Lucida Sans Unicode"/>
                <a:cs typeface="Lucida Sans Unicode"/>
              </a:rPr>
              <a:t> </a:t>
            </a:r>
            <a:r>
              <a:rPr sz="1200" spc="-10" dirty="0">
                <a:latin typeface="Lucida Sans Unicode"/>
                <a:cs typeface="Lucida Sans Unicode"/>
              </a:rPr>
              <a:t>de</a:t>
            </a:r>
            <a:r>
              <a:rPr sz="1200" spc="-70" dirty="0">
                <a:latin typeface="Lucida Sans Unicode"/>
                <a:cs typeface="Lucida Sans Unicode"/>
              </a:rPr>
              <a:t> </a:t>
            </a:r>
            <a:r>
              <a:rPr sz="1200" spc="-10" dirty="0">
                <a:latin typeface="Lucida Sans Unicode"/>
                <a:cs typeface="Lucida Sans Unicode"/>
              </a:rPr>
              <a:t>oro</a:t>
            </a:r>
            <a:r>
              <a:rPr sz="1200" spc="247" dirty="0">
                <a:latin typeface="Lucida Sans Unicode"/>
                <a:cs typeface="Lucida Sans Unicode"/>
              </a:rPr>
              <a:t> </a:t>
            </a:r>
            <a:r>
              <a:rPr sz="1200" spc="-13" dirty="0">
                <a:latin typeface="Lucida Sans Unicode"/>
                <a:cs typeface="Lucida Sans Unicode"/>
              </a:rPr>
              <a:t>están</a:t>
            </a:r>
            <a:r>
              <a:rPr sz="1200" spc="-70" dirty="0">
                <a:latin typeface="Lucida Sans Unicode"/>
                <a:cs typeface="Lucida Sans Unicode"/>
              </a:rPr>
              <a:t> </a:t>
            </a:r>
            <a:r>
              <a:rPr sz="1200" spc="3" dirty="0">
                <a:latin typeface="Lucida Sans Unicode"/>
                <a:cs typeface="Lucida Sans Unicode"/>
              </a:rPr>
              <a:t>a</a:t>
            </a:r>
            <a:r>
              <a:rPr sz="1200" spc="-70" dirty="0">
                <a:latin typeface="Lucida Sans Unicode"/>
                <a:cs typeface="Lucida Sans Unicode"/>
              </a:rPr>
              <a:t> </a:t>
            </a:r>
            <a:r>
              <a:rPr sz="1200" spc="-17" dirty="0">
                <a:latin typeface="Lucida Sans Unicode"/>
                <a:cs typeface="Lucida Sans Unicode"/>
              </a:rPr>
              <a:t>corte</a:t>
            </a:r>
            <a:r>
              <a:rPr sz="1200" spc="-70" dirty="0">
                <a:latin typeface="Lucida Sans Unicode"/>
                <a:cs typeface="Lucida Sans Unicode"/>
              </a:rPr>
              <a:t> </a:t>
            </a:r>
            <a:r>
              <a:rPr sz="1200" spc="-13" dirty="0">
                <a:latin typeface="Lucida Sans Unicode"/>
                <a:cs typeface="Lucida Sans Unicode"/>
              </a:rPr>
              <a:t>tercer</a:t>
            </a:r>
            <a:r>
              <a:rPr sz="1200" spc="-67" dirty="0">
                <a:latin typeface="Lucida Sans Unicode"/>
                <a:cs typeface="Lucida Sans Unicode"/>
              </a:rPr>
              <a:t> </a:t>
            </a:r>
            <a:r>
              <a:rPr sz="1200" spc="-17" dirty="0">
                <a:latin typeface="Lucida Sans Unicode"/>
                <a:cs typeface="Lucida Sans Unicode"/>
              </a:rPr>
              <a:t>trimestre</a:t>
            </a:r>
            <a:r>
              <a:rPr sz="1200" spc="-70" dirty="0">
                <a:latin typeface="Lucida Sans Unicode"/>
                <a:cs typeface="Lucida Sans Unicode"/>
              </a:rPr>
              <a:t> </a:t>
            </a:r>
            <a:r>
              <a:rPr sz="1200" spc="-10" dirty="0">
                <a:latin typeface="Lucida Sans Unicode"/>
                <a:cs typeface="Lucida Sans Unicode"/>
              </a:rPr>
              <a:t>de</a:t>
            </a:r>
            <a:r>
              <a:rPr sz="1200" spc="-70" dirty="0">
                <a:latin typeface="Lucida Sans Unicode"/>
                <a:cs typeface="Lucida Sans Unicode"/>
              </a:rPr>
              <a:t> </a:t>
            </a:r>
            <a:r>
              <a:rPr sz="1200" spc="-73" dirty="0">
                <a:latin typeface="Lucida Sans Unicode"/>
                <a:cs typeface="Lucida Sans Unicode"/>
              </a:rPr>
              <a:t>2022</a:t>
            </a:r>
            <a:endParaRPr sz="1200" dirty="0">
              <a:latin typeface="Lucida Sans Unicode"/>
              <a:cs typeface="Lucida Sans Unicode"/>
            </a:endParaRPr>
          </a:p>
        </p:txBody>
      </p:sp>
      <p:sp>
        <p:nvSpPr>
          <p:cNvPr id="80" name="object 4">
            <a:extLst>
              <a:ext uri="{FF2B5EF4-FFF2-40B4-BE49-F238E27FC236}">
                <a16:creationId xmlns:a16="http://schemas.microsoft.com/office/drawing/2014/main" id="{3657A402-A6E2-613C-AE49-B1176C2DBFF5}"/>
              </a:ext>
            </a:extLst>
          </p:cNvPr>
          <p:cNvSpPr txBox="1"/>
          <p:nvPr/>
        </p:nvSpPr>
        <p:spPr>
          <a:xfrm>
            <a:off x="217277" y="1856232"/>
            <a:ext cx="2228800" cy="1049048"/>
          </a:xfrm>
          <a:prstGeom prst="rect">
            <a:avLst/>
          </a:prstGeom>
        </p:spPr>
        <p:txBody>
          <a:bodyPr vert="horz" wrap="square" lIns="0" tIns="8043" rIns="0" bIns="0" rtlCol="0">
            <a:spAutoFit/>
          </a:bodyPr>
          <a:lstStyle/>
          <a:p>
            <a:pPr marL="8467" marR="3387" algn="ctr">
              <a:lnSpc>
                <a:spcPct val="117000"/>
              </a:lnSpc>
              <a:spcBef>
                <a:spcPts val="63"/>
              </a:spcBef>
            </a:pPr>
            <a:r>
              <a:rPr sz="1400" dirty="0">
                <a:latin typeface="Lucida Sans Unicode"/>
                <a:cs typeface="Lucida Sans Unicode"/>
              </a:rPr>
              <a:t>Porcentaje</a:t>
            </a:r>
            <a:r>
              <a:rPr sz="1400" spc="-100" dirty="0">
                <a:latin typeface="Lucida Sans Unicode"/>
                <a:cs typeface="Lucida Sans Unicode"/>
              </a:rPr>
              <a:t> </a:t>
            </a:r>
            <a:r>
              <a:rPr sz="1400" dirty="0">
                <a:latin typeface="Lucida Sans Unicode"/>
                <a:cs typeface="Lucida Sans Unicode"/>
              </a:rPr>
              <a:t>de</a:t>
            </a:r>
            <a:r>
              <a:rPr sz="1400" spc="-97" dirty="0">
                <a:latin typeface="Lucida Sans Unicode"/>
                <a:cs typeface="Lucida Sans Unicode"/>
              </a:rPr>
              <a:t> </a:t>
            </a:r>
            <a:r>
              <a:rPr sz="1400" spc="-20" dirty="0">
                <a:latin typeface="Lucida Sans Unicode"/>
                <a:cs typeface="Lucida Sans Unicode"/>
              </a:rPr>
              <a:t>producción </a:t>
            </a:r>
            <a:r>
              <a:rPr sz="1400" spc="-487" dirty="0">
                <a:latin typeface="Lucida Sans Unicode"/>
                <a:cs typeface="Lucida Sans Unicode"/>
              </a:rPr>
              <a:t> </a:t>
            </a:r>
            <a:r>
              <a:rPr sz="1400" dirty="0">
                <a:latin typeface="Lucida Sans Unicode"/>
                <a:cs typeface="Lucida Sans Unicode"/>
              </a:rPr>
              <a:t>de oro </a:t>
            </a:r>
            <a:r>
              <a:rPr sz="1400" spc="-7" dirty="0">
                <a:latin typeface="Lucida Sans Unicode"/>
                <a:cs typeface="Lucida Sans Unicode"/>
              </a:rPr>
              <a:t>proveniente </a:t>
            </a:r>
            <a:r>
              <a:rPr sz="1400" dirty="0">
                <a:latin typeface="Lucida Sans Unicode"/>
                <a:cs typeface="Lucida Sans Unicode"/>
              </a:rPr>
              <a:t>de </a:t>
            </a:r>
            <a:r>
              <a:rPr sz="1400" spc="3" dirty="0">
                <a:latin typeface="Lucida Sans Unicode"/>
                <a:cs typeface="Lucida Sans Unicode"/>
              </a:rPr>
              <a:t> </a:t>
            </a:r>
            <a:r>
              <a:rPr sz="1400" spc="-30" dirty="0">
                <a:latin typeface="Lucida Sans Unicode"/>
                <a:cs typeface="Lucida Sans Unicode"/>
              </a:rPr>
              <a:t>títulos</a:t>
            </a:r>
            <a:r>
              <a:rPr sz="1400" spc="-90" dirty="0">
                <a:latin typeface="Lucida Sans Unicode"/>
                <a:cs typeface="Lucida Sans Unicode"/>
              </a:rPr>
              <a:t> </a:t>
            </a:r>
            <a:r>
              <a:rPr sz="1400" spc="-10" dirty="0">
                <a:latin typeface="Lucida Sans Unicode"/>
                <a:cs typeface="Lucida Sans Unicode"/>
              </a:rPr>
              <a:t>mineros</a:t>
            </a:r>
            <a:r>
              <a:rPr sz="1400" spc="-87" dirty="0">
                <a:latin typeface="Lucida Sans Unicode"/>
                <a:cs typeface="Lucida Sans Unicode"/>
              </a:rPr>
              <a:t> </a:t>
            </a:r>
            <a:r>
              <a:rPr sz="1400" spc="13" dirty="0">
                <a:latin typeface="Lucida Sans Unicode"/>
                <a:cs typeface="Lucida Sans Unicode"/>
              </a:rPr>
              <a:t>(ANM)*</a:t>
            </a:r>
            <a:endParaRPr sz="1400" dirty="0">
              <a:latin typeface="Lucida Sans Unicode"/>
              <a:cs typeface="Lucida Sans Unicode"/>
            </a:endParaRPr>
          </a:p>
          <a:p>
            <a:pPr marL="777279">
              <a:spcBef>
                <a:spcPts val="687"/>
              </a:spcBef>
            </a:pPr>
            <a:r>
              <a:rPr sz="1200" b="1" spc="120" dirty="0">
                <a:latin typeface="Arial"/>
                <a:cs typeface="Arial"/>
              </a:rPr>
              <a:t>Meta</a:t>
            </a:r>
            <a:r>
              <a:rPr sz="1200" b="1" spc="-47" dirty="0">
                <a:latin typeface="Arial"/>
                <a:cs typeface="Arial"/>
              </a:rPr>
              <a:t> </a:t>
            </a:r>
            <a:r>
              <a:rPr sz="1200" b="1" spc="70" dirty="0">
                <a:latin typeface="Arial"/>
                <a:cs typeface="Arial"/>
              </a:rPr>
              <a:t>anual</a:t>
            </a:r>
            <a:endParaRPr sz="1200" dirty="0">
              <a:latin typeface="Arial"/>
              <a:cs typeface="Arial"/>
            </a:endParaRPr>
          </a:p>
        </p:txBody>
      </p:sp>
      <p:sp>
        <p:nvSpPr>
          <p:cNvPr id="81" name="object 103">
            <a:extLst>
              <a:ext uri="{FF2B5EF4-FFF2-40B4-BE49-F238E27FC236}">
                <a16:creationId xmlns:a16="http://schemas.microsoft.com/office/drawing/2014/main" id="{C4766641-C5DA-3902-8252-50D721C8FE22}"/>
              </a:ext>
            </a:extLst>
          </p:cNvPr>
          <p:cNvSpPr txBox="1"/>
          <p:nvPr/>
        </p:nvSpPr>
        <p:spPr>
          <a:xfrm>
            <a:off x="10910425" y="5051044"/>
            <a:ext cx="605367" cy="213670"/>
          </a:xfrm>
          <a:prstGeom prst="rect">
            <a:avLst/>
          </a:prstGeom>
        </p:spPr>
        <p:txBody>
          <a:bodyPr vert="horz" wrap="square" lIns="0" tIns="8467" rIns="0" bIns="0" rtlCol="0">
            <a:spAutoFit/>
          </a:bodyPr>
          <a:lstStyle/>
          <a:p>
            <a:pPr marL="8467">
              <a:spcBef>
                <a:spcPts val="67"/>
              </a:spcBef>
            </a:pPr>
            <a:r>
              <a:rPr lang="es-ES" sz="1333" b="1" spc="13" dirty="0">
                <a:solidFill>
                  <a:srgbClr val="FFFFFF"/>
                </a:solidFill>
                <a:latin typeface="Arial"/>
                <a:cs typeface="Arial"/>
              </a:rPr>
              <a:t>57,8</a:t>
            </a:r>
            <a:r>
              <a:rPr sz="1333" b="1" spc="13" dirty="0">
                <a:solidFill>
                  <a:srgbClr val="FFFFFF"/>
                </a:solidFill>
                <a:latin typeface="Arial"/>
                <a:cs typeface="Arial"/>
              </a:rPr>
              <a:t>%</a:t>
            </a:r>
            <a:endParaRPr sz="1333" dirty="0">
              <a:latin typeface="Arial"/>
              <a:cs typeface="Arial"/>
            </a:endParaRPr>
          </a:p>
        </p:txBody>
      </p:sp>
      <p:sp>
        <p:nvSpPr>
          <p:cNvPr id="82" name="object 103">
            <a:extLst>
              <a:ext uri="{FF2B5EF4-FFF2-40B4-BE49-F238E27FC236}">
                <a16:creationId xmlns:a16="http://schemas.microsoft.com/office/drawing/2014/main" id="{1DEDB077-5F2E-B1C2-F961-8529DFAAA951}"/>
              </a:ext>
            </a:extLst>
          </p:cNvPr>
          <p:cNvSpPr txBox="1"/>
          <p:nvPr/>
        </p:nvSpPr>
        <p:spPr>
          <a:xfrm>
            <a:off x="10673462" y="3567790"/>
            <a:ext cx="1014693" cy="213670"/>
          </a:xfrm>
          <a:prstGeom prst="rect">
            <a:avLst/>
          </a:prstGeom>
        </p:spPr>
        <p:txBody>
          <a:bodyPr vert="horz" wrap="square" lIns="0" tIns="8467" rIns="0" bIns="0" rtlCol="0">
            <a:spAutoFit/>
          </a:bodyPr>
          <a:lstStyle/>
          <a:p>
            <a:pPr marL="318786">
              <a:spcBef>
                <a:spcPts val="693"/>
              </a:spcBef>
            </a:pPr>
            <a:r>
              <a:rPr lang="es-CO" sz="1333" b="1" spc="13" dirty="0">
                <a:solidFill>
                  <a:srgbClr val="FFFFFF"/>
                </a:solidFill>
                <a:latin typeface="Arial"/>
                <a:cs typeface="Arial"/>
              </a:rPr>
              <a:t>99,6%</a:t>
            </a:r>
            <a:endParaRPr lang="es-CO" sz="1333" dirty="0">
              <a:latin typeface="Arial"/>
              <a:cs typeface="Arial"/>
            </a:endParaRPr>
          </a:p>
        </p:txBody>
      </p:sp>
    </p:spTree>
    <p:extLst>
      <p:ext uri="{BB962C8B-B14F-4D97-AF65-F5344CB8AC3E}">
        <p14:creationId xmlns:p14="http://schemas.microsoft.com/office/powerpoint/2010/main" val="72002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5CC3225-0163-DB1A-4E17-EE333843B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7AC3B61-D957-E7DB-4207-CDE99D3D6D91}"/>
              </a:ext>
            </a:extLst>
          </p:cNvPr>
          <p:cNvSpPr txBox="1"/>
          <p:nvPr/>
        </p:nvSpPr>
        <p:spPr>
          <a:xfrm>
            <a:off x="488784" y="457088"/>
            <a:ext cx="3475139" cy="830997"/>
          </a:xfrm>
          <a:prstGeom prst="rect">
            <a:avLst/>
          </a:prstGeom>
          <a:noFill/>
        </p:spPr>
        <p:txBody>
          <a:bodyPr wrap="square" rtlCol="0">
            <a:spAutoFit/>
          </a:bodyPr>
          <a:lstStyle/>
          <a:p>
            <a:r>
              <a:rPr lang="es-ES" sz="4800" b="1" dirty="0">
                <a:solidFill>
                  <a:schemeClr val="bg1"/>
                </a:solidFill>
                <a:latin typeface="Gotham Black" pitchFamily="50" charset="0"/>
              </a:rPr>
              <a:t>CONTENIDO</a:t>
            </a:r>
          </a:p>
        </p:txBody>
      </p:sp>
      <p:sp>
        <p:nvSpPr>
          <p:cNvPr id="6" name="TextBox 5">
            <a:extLst>
              <a:ext uri="{FF2B5EF4-FFF2-40B4-BE49-F238E27FC236}">
                <a16:creationId xmlns:a16="http://schemas.microsoft.com/office/drawing/2014/main" id="{EAA1B6E2-2116-4673-C83A-77F35A730F2C}"/>
              </a:ext>
            </a:extLst>
          </p:cNvPr>
          <p:cNvSpPr txBox="1"/>
          <p:nvPr/>
        </p:nvSpPr>
        <p:spPr>
          <a:xfrm>
            <a:off x="488784" y="1409497"/>
            <a:ext cx="8105333" cy="4893647"/>
          </a:xfrm>
          <a:prstGeom prst="rect">
            <a:avLst/>
          </a:prstGeom>
          <a:noFill/>
        </p:spPr>
        <p:txBody>
          <a:bodyPr wrap="square" rtlCol="0">
            <a:spAutoFit/>
          </a:bodyPr>
          <a:lstStyle/>
          <a:p>
            <a:pPr marL="285750" indent="-285750">
              <a:buFont typeface="Arial" panose="020B0604020202020204" pitchFamily="34" charset="0"/>
              <a:buChar char="•"/>
            </a:pPr>
            <a:r>
              <a:rPr lang="es-ES" sz="2400" dirty="0">
                <a:solidFill>
                  <a:schemeClr val="bg1"/>
                </a:solidFill>
              </a:rPr>
              <a:t>Estado de las acciones de la revisión por la dirección previa</a:t>
            </a:r>
          </a:p>
          <a:p>
            <a:endParaRPr lang="es-MX" sz="2400" dirty="0">
              <a:solidFill>
                <a:schemeClr val="bg1"/>
              </a:solidFill>
            </a:endParaRPr>
          </a:p>
          <a:p>
            <a:pPr marL="285750" indent="-285750">
              <a:buFont typeface="Arial" panose="020B0604020202020204" pitchFamily="34" charset="0"/>
              <a:buChar char="•"/>
            </a:pPr>
            <a:r>
              <a:rPr lang="es-ES" sz="2400" dirty="0">
                <a:solidFill>
                  <a:schemeClr val="bg1"/>
                </a:solidFill>
              </a:rPr>
              <a:t>Cambios en las cuestiones externas e internas pertinentes al SGC</a:t>
            </a:r>
          </a:p>
          <a:p>
            <a:endParaRPr lang="es-ES" sz="2400" dirty="0">
              <a:solidFill>
                <a:schemeClr val="bg1"/>
              </a:solidFill>
            </a:endParaRPr>
          </a:p>
          <a:p>
            <a:pPr marL="285750" indent="-285750">
              <a:buFont typeface="Arial" panose="020B0604020202020204" pitchFamily="34" charset="0"/>
              <a:buChar char="•"/>
            </a:pPr>
            <a:r>
              <a:rPr lang="es-ES" sz="2400" dirty="0">
                <a:solidFill>
                  <a:schemeClr val="bg1"/>
                </a:solidFill>
              </a:rPr>
              <a:t>Información sobre el desempeño y eficacia del SGC</a:t>
            </a:r>
          </a:p>
          <a:p>
            <a:endParaRPr lang="es-ES" sz="2400" dirty="0">
              <a:solidFill>
                <a:schemeClr val="bg1"/>
              </a:solidFill>
            </a:endParaRPr>
          </a:p>
          <a:p>
            <a:pPr marL="285750" indent="-285750">
              <a:buFont typeface="Arial" panose="020B0604020202020204" pitchFamily="34" charset="0"/>
              <a:buChar char="•"/>
            </a:pPr>
            <a:r>
              <a:rPr lang="es-ES" sz="2400" dirty="0">
                <a:solidFill>
                  <a:schemeClr val="bg1"/>
                </a:solidFill>
              </a:rPr>
              <a:t>Adecuación de los recursos</a:t>
            </a:r>
          </a:p>
          <a:p>
            <a:endParaRPr lang="es-ES" sz="2400" dirty="0">
              <a:solidFill>
                <a:schemeClr val="bg1"/>
              </a:solidFill>
            </a:endParaRPr>
          </a:p>
          <a:p>
            <a:pPr marL="285750" indent="-285750">
              <a:buFont typeface="Arial" panose="020B0604020202020204" pitchFamily="34" charset="0"/>
              <a:buChar char="•"/>
            </a:pPr>
            <a:r>
              <a:rPr lang="es-ES" sz="2400" dirty="0">
                <a:solidFill>
                  <a:schemeClr val="bg1"/>
                </a:solidFill>
              </a:rPr>
              <a:t>Eficacia de las acciones tomadas para abordar riesgos y oportunidades</a:t>
            </a:r>
          </a:p>
          <a:p>
            <a:endParaRPr lang="es-ES" sz="2400" dirty="0">
              <a:solidFill>
                <a:schemeClr val="bg1"/>
              </a:solidFill>
            </a:endParaRPr>
          </a:p>
          <a:p>
            <a:pPr marL="285750" indent="-285750">
              <a:buFont typeface="Arial" panose="020B0604020202020204" pitchFamily="34" charset="0"/>
              <a:buChar char="•"/>
            </a:pPr>
            <a:r>
              <a:rPr lang="es-ES" sz="2400" dirty="0">
                <a:solidFill>
                  <a:schemeClr val="bg1"/>
                </a:solidFill>
              </a:rPr>
              <a:t>Oportunidades de mejora</a:t>
            </a:r>
          </a:p>
        </p:txBody>
      </p:sp>
    </p:spTree>
    <p:extLst>
      <p:ext uri="{BB962C8B-B14F-4D97-AF65-F5344CB8AC3E}">
        <p14:creationId xmlns:p14="http://schemas.microsoft.com/office/powerpoint/2010/main" val="301197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5">
            <a:extLst>
              <a:ext uri="{FF2B5EF4-FFF2-40B4-BE49-F238E27FC236}">
                <a16:creationId xmlns:a16="http://schemas.microsoft.com/office/drawing/2014/main" id="{06462F49-D622-904A-00B2-6AF1A04BE45E}"/>
              </a:ext>
            </a:extLst>
          </p:cNvPr>
          <p:cNvSpPr txBox="1"/>
          <p:nvPr/>
        </p:nvSpPr>
        <p:spPr>
          <a:xfrm>
            <a:off x="701847" y="245330"/>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Acciones </a:t>
            </a:r>
            <a:r>
              <a:rPr lang="es-ES" sz="3200" b="1" dirty="0" err="1">
                <a:solidFill>
                  <a:schemeClr val="tx1">
                    <a:lumMod val="65000"/>
                    <a:lumOff val="35000"/>
                  </a:schemeClr>
                </a:solidFill>
                <a:latin typeface="Gotham" panose="02000804040000020004" pitchFamily="2" charset="0"/>
                <a:ea typeface="+mj-ea"/>
                <a:cs typeface="+mj-cs"/>
              </a:rPr>
              <a:t>SisCONPES</a:t>
            </a:r>
            <a:r>
              <a:rPr lang="es-ES" sz="3200" b="1" dirty="0">
                <a:solidFill>
                  <a:schemeClr val="tx1">
                    <a:lumMod val="65000"/>
                    <a:lumOff val="35000"/>
                  </a:schemeClr>
                </a:solidFill>
                <a:latin typeface="Gotham" panose="02000804040000020004" pitchFamily="2" charset="0"/>
                <a:ea typeface="+mj-ea"/>
                <a:cs typeface="+mj-cs"/>
              </a:rPr>
              <a:t> 2022</a:t>
            </a:r>
          </a:p>
        </p:txBody>
      </p:sp>
      <p:graphicFrame>
        <p:nvGraphicFramePr>
          <p:cNvPr id="3" name="Gráfico 2">
            <a:extLst>
              <a:ext uri="{FF2B5EF4-FFF2-40B4-BE49-F238E27FC236}">
                <a16:creationId xmlns:a16="http://schemas.microsoft.com/office/drawing/2014/main" id="{1D9D59DF-443F-844E-E755-E3FE82693B43}"/>
              </a:ext>
            </a:extLst>
          </p:cNvPr>
          <p:cNvGraphicFramePr>
            <a:graphicFrameLocks/>
          </p:cNvGraphicFramePr>
          <p:nvPr>
            <p:extLst>
              <p:ext uri="{D42A27DB-BD31-4B8C-83A1-F6EECF244321}">
                <p14:modId xmlns:p14="http://schemas.microsoft.com/office/powerpoint/2010/main" val="2108172073"/>
              </p:ext>
            </p:extLst>
          </p:nvPr>
        </p:nvGraphicFramePr>
        <p:xfrm>
          <a:off x="-16740" y="1745584"/>
          <a:ext cx="3414950" cy="2024741"/>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0E7A224F-21DB-057B-819A-0247EA0E28A5}"/>
              </a:ext>
            </a:extLst>
          </p:cNvPr>
          <p:cNvSpPr txBox="1"/>
          <p:nvPr/>
        </p:nvSpPr>
        <p:spPr>
          <a:xfrm>
            <a:off x="926229" y="2465566"/>
            <a:ext cx="1500508" cy="584775"/>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3200" b="0" dirty="0">
                <a:solidFill>
                  <a:srgbClr val="44546A">
                    <a:lumMod val="50000"/>
                  </a:srgbClr>
                </a:solidFill>
                <a:latin typeface="Work Sans" pitchFamily="2" charset="0"/>
              </a:rPr>
              <a:t>78,4</a:t>
            </a:r>
            <a:r>
              <a:rPr kumimoji="0" lang="es-MX" sz="3200" b="0"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a:t>
            </a:r>
            <a:endParaRPr kumimoji="0" lang="en-US" sz="3200" b="0"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sp>
        <p:nvSpPr>
          <p:cNvPr id="5" name="CuadroTexto 4">
            <a:extLst>
              <a:ext uri="{FF2B5EF4-FFF2-40B4-BE49-F238E27FC236}">
                <a16:creationId xmlns:a16="http://schemas.microsoft.com/office/drawing/2014/main" id="{36420DD6-CE97-2AAE-6121-3326F2249106}"/>
              </a:ext>
            </a:extLst>
          </p:cNvPr>
          <p:cNvSpPr txBox="1"/>
          <p:nvPr/>
        </p:nvSpPr>
        <p:spPr>
          <a:xfrm>
            <a:off x="-419873" y="1176386"/>
            <a:ext cx="4192711" cy="461665"/>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AVANCE EN 2022 - 1</a:t>
            </a:r>
            <a:endParaRPr kumimoji="0" lang="en-US" sz="24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cxnSp>
        <p:nvCxnSpPr>
          <p:cNvPr id="6" name="Conector recto 5">
            <a:extLst>
              <a:ext uri="{FF2B5EF4-FFF2-40B4-BE49-F238E27FC236}">
                <a16:creationId xmlns:a16="http://schemas.microsoft.com/office/drawing/2014/main" id="{32080B55-E617-36A4-002A-8453D7E6C59D}"/>
              </a:ext>
            </a:extLst>
          </p:cNvPr>
          <p:cNvCxnSpPr/>
          <p:nvPr/>
        </p:nvCxnSpPr>
        <p:spPr>
          <a:xfrm>
            <a:off x="3389486" y="1063805"/>
            <a:ext cx="5937" cy="539590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3BFBAADC-71DF-A885-B076-4725B48ACC4A}"/>
              </a:ext>
            </a:extLst>
          </p:cNvPr>
          <p:cNvSpPr txBox="1"/>
          <p:nvPr/>
        </p:nvSpPr>
        <p:spPr>
          <a:xfrm>
            <a:off x="7511669" y="1597574"/>
            <a:ext cx="4416651" cy="4755148"/>
          </a:xfrm>
          <a:prstGeom prst="rect">
            <a:avLst/>
          </a:prstGeom>
          <a:solidFill>
            <a:schemeClr val="bg1"/>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En el 2019 nos encontrábamos en el puesto 19 de 28 sectores, en 2022-1 nos encontramos en el 10 sobre </a:t>
            </a:r>
            <a:r>
              <a:rPr lang="es-MX" sz="1600" dirty="0">
                <a:solidFill>
                  <a:prstClr val="black"/>
                </a:solidFill>
                <a:latin typeface="Work Sans" pitchFamily="2" charset="0"/>
              </a:rPr>
              <a:t>30</a:t>
            </a:r>
            <a:endPar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Estamos por encima de sectores como educación, salud, transporte y ambiente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Los rechazos fueron reducidos de 35% a 27% y han sido por cuestiones de forma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Se han identificado cuellos de botella y </a:t>
            </a:r>
            <a:r>
              <a:rPr lang="es-MX" sz="1600" dirty="0">
                <a:solidFill>
                  <a:prstClr val="black"/>
                </a:solidFill>
                <a:latin typeface="Work Sans" pitchFamily="2" charset="0"/>
              </a:rPr>
              <a:t>los </a:t>
            </a: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cambios para solicitar al DNP</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Si bien el avance disminuyó en 2022-1 comparado con 2021-2, esto se debió a la entrada del </a:t>
            </a:r>
            <a:r>
              <a:rPr kumimoji="0" lang="es-MX" sz="1600" b="1" i="0" u="none" strike="noStrike" kern="1200" cap="none" spc="0" normalizeH="0" baseline="0" noProof="0" dirty="0">
                <a:ln>
                  <a:noFill/>
                </a:ln>
                <a:solidFill>
                  <a:srgbClr val="FF5126"/>
                </a:solidFill>
                <a:effectLst/>
                <a:uLnTx/>
                <a:uFillTx/>
                <a:latin typeface="Work Sans" pitchFamily="2" charset="0"/>
                <a:ea typeface="+mn-ea"/>
                <a:cs typeface="+mn-cs"/>
              </a:rPr>
              <a:t>CONPES 4075</a:t>
            </a: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 el cual tiene 70 acciones para el sector, que iniciaron en 2022-1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Work Sans" pitchFamily="2" charset="0"/>
                <a:ea typeface="+mn-ea"/>
                <a:cs typeface="+mn-cs"/>
              </a:rPr>
              <a:t>Se espera superar el 80% de avance para 2022-2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Work Sans" pitchFamily="2" charset="0"/>
              <a:ea typeface="+mn-ea"/>
              <a:cs typeface="+mn-cs"/>
            </a:endParaRPr>
          </a:p>
        </p:txBody>
      </p:sp>
      <p:sp>
        <p:nvSpPr>
          <p:cNvPr id="8" name="CuadroTexto 7">
            <a:extLst>
              <a:ext uri="{FF2B5EF4-FFF2-40B4-BE49-F238E27FC236}">
                <a16:creationId xmlns:a16="http://schemas.microsoft.com/office/drawing/2014/main" id="{892610AA-B267-4ADF-69D0-9C1752B8BA8F}"/>
              </a:ext>
            </a:extLst>
          </p:cNvPr>
          <p:cNvSpPr txBox="1"/>
          <p:nvPr/>
        </p:nvSpPr>
        <p:spPr>
          <a:xfrm>
            <a:off x="7578091" y="1146106"/>
            <a:ext cx="4107127" cy="400110"/>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¿QUÉ HEMOS HECHO?</a:t>
            </a:r>
            <a:endParaRPr kumimoji="0" lang="en-US"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sp>
        <p:nvSpPr>
          <p:cNvPr id="10" name="CuadroTexto 9">
            <a:extLst>
              <a:ext uri="{FF2B5EF4-FFF2-40B4-BE49-F238E27FC236}">
                <a16:creationId xmlns:a16="http://schemas.microsoft.com/office/drawing/2014/main" id="{A3485409-5742-5D53-4E54-CCB75F6F00F8}"/>
              </a:ext>
            </a:extLst>
          </p:cNvPr>
          <p:cNvSpPr txBox="1"/>
          <p:nvPr/>
        </p:nvSpPr>
        <p:spPr>
          <a:xfrm>
            <a:off x="3651890" y="1136644"/>
            <a:ext cx="3506328" cy="707886"/>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ACCIONES POR ENTIDAD PARA 2022-1</a:t>
            </a:r>
            <a:endParaRPr kumimoji="0" lang="en-US" sz="24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sp>
        <p:nvSpPr>
          <p:cNvPr id="11" name="CuadroTexto 10">
            <a:extLst>
              <a:ext uri="{FF2B5EF4-FFF2-40B4-BE49-F238E27FC236}">
                <a16:creationId xmlns:a16="http://schemas.microsoft.com/office/drawing/2014/main" id="{5004D238-8983-040D-D326-A34BD5ED5C8F}"/>
              </a:ext>
            </a:extLst>
          </p:cNvPr>
          <p:cNvSpPr txBox="1"/>
          <p:nvPr/>
        </p:nvSpPr>
        <p:spPr>
          <a:xfrm>
            <a:off x="939590" y="4885838"/>
            <a:ext cx="1500508" cy="584775"/>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88,3%</a:t>
            </a:r>
            <a:endParaRPr kumimoji="0" lang="en-US" sz="3200" b="0"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sp>
        <p:nvSpPr>
          <p:cNvPr id="12" name="CuadroTexto 11">
            <a:extLst>
              <a:ext uri="{FF2B5EF4-FFF2-40B4-BE49-F238E27FC236}">
                <a16:creationId xmlns:a16="http://schemas.microsoft.com/office/drawing/2014/main" id="{C14941B7-9756-22B4-0748-7675BB10A3EF}"/>
              </a:ext>
            </a:extLst>
          </p:cNvPr>
          <p:cNvSpPr txBox="1"/>
          <p:nvPr/>
        </p:nvSpPr>
        <p:spPr>
          <a:xfrm>
            <a:off x="-408350" y="3744316"/>
            <a:ext cx="4192711" cy="461665"/>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AVANCE EN 2021 - 2</a:t>
            </a:r>
            <a:endParaRPr kumimoji="0" lang="en-US" sz="24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graphicFrame>
        <p:nvGraphicFramePr>
          <p:cNvPr id="13" name="Gráfico 12">
            <a:extLst>
              <a:ext uri="{FF2B5EF4-FFF2-40B4-BE49-F238E27FC236}">
                <a16:creationId xmlns:a16="http://schemas.microsoft.com/office/drawing/2014/main" id="{D18B6507-69CE-BBD3-2A3D-ACAC8CC22F64}"/>
              </a:ext>
            </a:extLst>
          </p:cNvPr>
          <p:cNvGraphicFramePr/>
          <p:nvPr>
            <p:extLst>
              <p:ext uri="{D42A27DB-BD31-4B8C-83A1-F6EECF244321}">
                <p14:modId xmlns:p14="http://schemas.microsoft.com/office/powerpoint/2010/main" val="3485976351"/>
              </p:ext>
            </p:extLst>
          </p:nvPr>
        </p:nvGraphicFramePr>
        <p:xfrm>
          <a:off x="466860" y="4168044"/>
          <a:ext cx="2399866" cy="2080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3E0A1FB6-C14F-A6A5-797E-A0D6509E8E39}"/>
              </a:ext>
            </a:extLst>
          </p:cNvPr>
          <p:cNvGraphicFramePr/>
          <p:nvPr>
            <p:extLst>
              <p:ext uri="{D42A27DB-BD31-4B8C-83A1-F6EECF244321}">
                <p14:modId xmlns:p14="http://schemas.microsoft.com/office/powerpoint/2010/main" val="2893164956"/>
              </p:ext>
            </p:extLst>
          </p:nvPr>
        </p:nvGraphicFramePr>
        <p:xfrm>
          <a:off x="453505" y="1742327"/>
          <a:ext cx="2399866" cy="2080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a:extLst>
              <a:ext uri="{FF2B5EF4-FFF2-40B4-BE49-F238E27FC236}">
                <a16:creationId xmlns:a16="http://schemas.microsoft.com/office/drawing/2014/main" id="{0B27293D-6308-AF8F-5258-92B00DB1851C}"/>
              </a:ext>
            </a:extLst>
          </p:cNvPr>
          <p:cNvGraphicFramePr/>
          <p:nvPr>
            <p:extLst>
              <p:ext uri="{D42A27DB-BD31-4B8C-83A1-F6EECF244321}">
                <p14:modId xmlns:p14="http://schemas.microsoft.com/office/powerpoint/2010/main" val="232942592"/>
              </p:ext>
            </p:extLst>
          </p:nvPr>
        </p:nvGraphicFramePr>
        <p:xfrm>
          <a:off x="3532175" y="2019608"/>
          <a:ext cx="3725814" cy="4020688"/>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Conector recto 15">
            <a:extLst>
              <a:ext uri="{FF2B5EF4-FFF2-40B4-BE49-F238E27FC236}">
                <a16:creationId xmlns:a16="http://schemas.microsoft.com/office/drawing/2014/main" id="{5D5A955D-B37B-73E4-0F27-869442F43D9A}"/>
              </a:ext>
            </a:extLst>
          </p:cNvPr>
          <p:cNvCxnSpPr/>
          <p:nvPr/>
        </p:nvCxnSpPr>
        <p:spPr>
          <a:xfrm>
            <a:off x="7362217" y="1063805"/>
            <a:ext cx="5937" cy="539590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65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6041"/>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903430" y="543063"/>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Resultados Ejecución Plan de Acción 2022</a:t>
            </a:r>
          </a:p>
        </p:txBody>
      </p:sp>
      <p:graphicFrame>
        <p:nvGraphicFramePr>
          <p:cNvPr id="3" name="Chart 9">
            <a:extLst>
              <a:ext uri="{FF2B5EF4-FFF2-40B4-BE49-F238E27FC236}">
                <a16:creationId xmlns:a16="http://schemas.microsoft.com/office/drawing/2014/main" id="{207B9423-BCAB-67BC-FA0B-3C486E5F2C18}"/>
              </a:ext>
            </a:extLst>
          </p:cNvPr>
          <p:cNvGraphicFramePr/>
          <p:nvPr>
            <p:extLst>
              <p:ext uri="{D42A27DB-BD31-4B8C-83A1-F6EECF244321}">
                <p14:modId xmlns:p14="http://schemas.microsoft.com/office/powerpoint/2010/main" val="4100733001"/>
              </p:ext>
            </p:extLst>
          </p:nvPr>
        </p:nvGraphicFramePr>
        <p:xfrm>
          <a:off x="3053808" y="1395665"/>
          <a:ext cx="3832878" cy="445970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3">
            <a:extLst>
              <a:ext uri="{FF2B5EF4-FFF2-40B4-BE49-F238E27FC236}">
                <a16:creationId xmlns:a16="http://schemas.microsoft.com/office/drawing/2014/main" id="{5E5C0215-222E-AFEE-11A7-3BE119846156}"/>
              </a:ext>
            </a:extLst>
          </p:cNvPr>
          <p:cNvSpPr txBox="1"/>
          <p:nvPr/>
        </p:nvSpPr>
        <p:spPr>
          <a:xfrm>
            <a:off x="461738" y="1711269"/>
            <a:ext cx="2664176" cy="923330"/>
          </a:xfrm>
          <a:prstGeom prst="rect">
            <a:avLst/>
          </a:prstGeom>
          <a:noFill/>
        </p:spPr>
        <p:txBody>
          <a:bodyPr wrap="square" rtlCol="0" anchor="ctr">
            <a:spAutoFit/>
          </a:bodyPr>
          <a:lstStyle/>
          <a:p>
            <a:pPr algn="ctr"/>
            <a:r>
              <a:rPr lang="es-MX" dirty="0"/>
              <a:t>Dependencias con ejecución entre el 60% al 80%</a:t>
            </a:r>
          </a:p>
        </p:txBody>
      </p:sp>
      <p:sp>
        <p:nvSpPr>
          <p:cNvPr id="5" name="TextBox 14">
            <a:extLst>
              <a:ext uri="{FF2B5EF4-FFF2-40B4-BE49-F238E27FC236}">
                <a16:creationId xmlns:a16="http://schemas.microsoft.com/office/drawing/2014/main" id="{65A45EE3-7EE4-B29B-D58C-3405243612FC}"/>
              </a:ext>
            </a:extLst>
          </p:cNvPr>
          <p:cNvSpPr txBox="1"/>
          <p:nvPr/>
        </p:nvSpPr>
        <p:spPr>
          <a:xfrm>
            <a:off x="301725" y="3125339"/>
            <a:ext cx="2791901" cy="923330"/>
          </a:xfrm>
          <a:prstGeom prst="rect">
            <a:avLst/>
          </a:prstGeom>
          <a:noFill/>
        </p:spPr>
        <p:txBody>
          <a:bodyPr wrap="square" rtlCol="0" anchor="ctr">
            <a:spAutoFit/>
          </a:bodyPr>
          <a:lstStyle/>
          <a:p>
            <a:pPr algn="ctr"/>
            <a:r>
              <a:rPr lang="es-MX" dirty="0"/>
              <a:t>Dependencias con ejecución entre el 81% al 90%</a:t>
            </a:r>
          </a:p>
        </p:txBody>
      </p:sp>
      <p:sp>
        <p:nvSpPr>
          <p:cNvPr id="7" name="TextBox 15">
            <a:extLst>
              <a:ext uri="{FF2B5EF4-FFF2-40B4-BE49-F238E27FC236}">
                <a16:creationId xmlns:a16="http://schemas.microsoft.com/office/drawing/2014/main" id="{054ADDCE-482B-0FD2-5A40-C13BECE149C6}"/>
              </a:ext>
            </a:extLst>
          </p:cNvPr>
          <p:cNvSpPr txBox="1"/>
          <p:nvPr/>
        </p:nvSpPr>
        <p:spPr>
          <a:xfrm>
            <a:off x="281816" y="4589212"/>
            <a:ext cx="2791901" cy="923330"/>
          </a:xfrm>
          <a:prstGeom prst="rect">
            <a:avLst/>
          </a:prstGeom>
          <a:noFill/>
        </p:spPr>
        <p:txBody>
          <a:bodyPr wrap="square" rtlCol="0" anchor="ctr">
            <a:spAutoFit/>
          </a:bodyPr>
          <a:lstStyle/>
          <a:p>
            <a:pPr algn="ctr"/>
            <a:r>
              <a:rPr lang="es-MX" dirty="0"/>
              <a:t>Dependencias con ejecución entre el 91% al 100%</a:t>
            </a:r>
          </a:p>
        </p:txBody>
      </p:sp>
      <p:grpSp>
        <p:nvGrpSpPr>
          <p:cNvPr id="8" name="Group 25">
            <a:extLst>
              <a:ext uri="{FF2B5EF4-FFF2-40B4-BE49-F238E27FC236}">
                <a16:creationId xmlns:a16="http://schemas.microsoft.com/office/drawing/2014/main" id="{525105E0-AF39-8F39-1FC9-B8CEF85A3EEB}"/>
              </a:ext>
            </a:extLst>
          </p:cNvPr>
          <p:cNvGrpSpPr/>
          <p:nvPr/>
        </p:nvGrpSpPr>
        <p:grpSpPr>
          <a:xfrm rot="5400000">
            <a:off x="3762682" y="3870044"/>
            <a:ext cx="1134062" cy="2313377"/>
            <a:chOff x="2331720" y="2348880"/>
            <a:chExt cx="1635387" cy="3777919"/>
          </a:xfrm>
        </p:grpSpPr>
        <p:sp>
          <p:nvSpPr>
            <p:cNvPr id="9" name="Rectangle 26">
              <a:extLst>
                <a:ext uri="{FF2B5EF4-FFF2-40B4-BE49-F238E27FC236}">
                  <a16:creationId xmlns:a16="http://schemas.microsoft.com/office/drawing/2014/main" id="{890386A1-50D3-A108-3AE8-E53D30420574}"/>
                </a:ext>
              </a:extLst>
            </p:cNvPr>
            <p:cNvSpPr/>
            <p:nvPr/>
          </p:nvSpPr>
          <p:spPr>
            <a:xfrm>
              <a:off x="3184232" y="2636912"/>
              <a:ext cx="738379" cy="3418793"/>
            </a:xfrm>
            <a:prstGeom prst="rect">
              <a:avLst/>
            </a:prstGeom>
            <a:solidFill>
              <a:schemeClr val="tx1">
                <a:alpha val="2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7">
              <a:extLst>
                <a:ext uri="{FF2B5EF4-FFF2-40B4-BE49-F238E27FC236}">
                  <a16:creationId xmlns:a16="http://schemas.microsoft.com/office/drawing/2014/main" id="{C1E80651-A293-360D-60EA-8D9797D7D525}"/>
                </a:ext>
              </a:extLst>
            </p:cNvPr>
            <p:cNvSpPr/>
            <p:nvPr/>
          </p:nvSpPr>
          <p:spPr>
            <a:xfrm>
              <a:off x="2331720" y="2348880"/>
              <a:ext cx="1635387" cy="3777919"/>
            </a:xfrm>
            <a:custGeom>
              <a:avLst/>
              <a:gdLst>
                <a:gd name="connsiteX0" fmla="*/ 116416 w 2421466"/>
                <a:gd name="connsiteY0" fmla="*/ 4450993 h 5593845"/>
                <a:gd name="connsiteX1" fmla="*/ 116416 w 2421466"/>
                <a:gd name="connsiteY1" fmla="*/ 5236512 h 5593845"/>
                <a:gd name="connsiteX2" fmla="*/ 2305048 w 2421466"/>
                <a:gd name="connsiteY2" fmla="*/ 5236512 h 5593845"/>
                <a:gd name="connsiteX3" fmla="*/ 2305048 w 2421466"/>
                <a:gd name="connsiteY3" fmla="*/ 4450993 h 5593845"/>
                <a:gd name="connsiteX4" fmla="*/ 116416 w 2421466"/>
                <a:gd name="connsiteY4" fmla="*/ 3499585 h 5593845"/>
                <a:gd name="connsiteX5" fmla="*/ 116416 w 2421466"/>
                <a:gd name="connsiteY5" fmla="*/ 4285104 h 5593845"/>
                <a:gd name="connsiteX6" fmla="*/ 2305048 w 2421466"/>
                <a:gd name="connsiteY6" fmla="*/ 4285104 h 5593845"/>
                <a:gd name="connsiteX7" fmla="*/ 2305048 w 2421466"/>
                <a:gd name="connsiteY7" fmla="*/ 3499585 h 5593845"/>
                <a:gd name="connsiteX8" fmla="*/ 116416 w 2421466"/>
                <a:gd name="connsiteY8" fmla="*/ 2548178 h 5593845"/>
                <a:gd name="connsiteX9" fmla="*/ 116416 w 2421466"/>
                <a:gd name="connsiteY9" fmla="*/ 3333697 h 5593845"/>
                <a:gd name="connsiteX10" fmla="*/ 2305048 w 2421466"/>
                <a:gd name="connsiteY10" fmla="*/ 3333697 h 5593845"/>
                <a:gd name="connsiteX11" fmla="*/ 2305048 w 2421466"/>
                <a:gd name="connsiteY11" fmla="*/ 2548178 h 5593845"/>
                <a:gd name="connsiteX12" fmla="*/ 116416 w 2421466"/>
                <a:gd name="connsiteY12" fmla="*/ 1596771 h 5593845"/>
                <a:gd name="connsiteX13" fmla="*/ 116416 w 2421466"/>
                <a:gd name="connsiteY13" fmla="*/ 2382290 h 5593845"/>
                <a:gd name="connsiteX14" fmla="*/ 2305048 w 2421466"/>
                <a:gd name="connsiteY14" fmla="*/ 2382290 h 5593845"/>
                <a:gd name="connsiteX15" fmla="*/ 2305048 w 2421466"/>
                <a:gd name="connsiteY15" fmla="*/ 1596771 h 5593845"/>
                <a:gd name="connsiteX16" fmla="*/ 116415 w 2421466"/>
                <a:gd name="connsiteY16" fmla="*/ 645364 h 5593845"/>
                <a:gd name="connsiteX17" fmla="*/ 116415 w 2421466"/>
                <a:gd name="connsiteY17" fmla="*/ 1430883 h 5593845"/>
                <a:gd name="connsiteX18" fmla="*/ 2305047 w 2421466"/>
                <a:gd name="connsiteY18" fmla="*/ 1430883 h 5593845"/>
                <a:gd name="connsiteX19" fmla="*/ 2305047 w 2421466"/>
                <a:gd name="connsiteY19" fmla="*/ 645364 h 5593845"/>
                <a:gd name="connsiteX20" fmla="*/ 912305 w 2421466"/>
                <a:gd name="connsiteY20" fmla="*/ 0 h 5593845"/>
                <a:gd name="connsiteX21" fmla="*/ 1509159 w 2421466"/>
                <a:gd name="connsiteY21" fmla="*/ 0 h 5593845"/>
                <a:gd name="connsiteX22" fmla="*/ 1642633 w 2421466"/>
                <a:gd name="connsiteY22" fmla="*/ 133474 h 5593845"/>
                <a:gd name="connsiteX23" fmla="*/ 1642633 w 2421466"/>
                <a:gd name="connsiteY23" fmla="*/ 288032 h 5593845"/>
                <a:gd name="connsiteX24" fmla="*/ 2254942 w 2421466"/>
                <a:gd name="connsiteY24" fmla="*/ 288032 h 5593845"/>
                <a:gd name="connsiteX25" fmla="*/ 2421466 w 2421466"/>
                <a:gd name="connsiteY25" fmla="*/ 454556 h 5593845"/>
                <a:gd name="connsiteX26" fmla="*/ 2421466 w 2421466"/>
                <a:gd name="connsiteY26" fmla="*/ 5427321 h 5593845"/>
                <a:gd name="connsiteX27" fmla="*/ 2254942 w 2421466"/>
                <a:gd name="connsiteY27" fmla="*/ 5593845 h 5593845"/>
                <a:gd name="connsiteX28" fmla="*/ 166524 w 2421466"/>
                <a:gd name="connsiteY28" fmla="*/ 5593845 h 5593845"/>
                <a:gd name="connsiteX29" fmla="*/ 0 w 2421466"/>
                <a:gd name="connsiteY29" fmla="*/ 5427321 h 5593845"/>
                <a:gd name="connsiteX30" fmla="*/ 0 w 2421466"/>
                <a:gd name="connsiteY30" fmla="*/ 454556 h 5593845"/>
                <a:gd name="connsiteX31" fmla="*/ 166524 w 2421466"/>
                <a:gd name="connsiteY31" fmla="*/ 288032 h 5593845"/>
                <a:gd name="connsiteX32" fmla="*/ 778831 w 2421466"/>
                <a:gd name="connsiteY32" fmla="*/ 288032 h 5593845"/>
                <a:gd name="connsiteX33" fmla="*/ 778831 w 2421466"/>
                <a:gd name="connsiteY33" fmla="*/ 133474 h 5593845"/>
                <a:gd name="connsiteX34" fmla="*/ 912305 w 2421466"/>
                <a:gd name="connsiteY34" fmla="*/ 0 h 559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1466" h="5593845">
                  <a:moveTo>
                    <a:pt x="116416" y="4450993"/>
                  </a:moveTo>
                  <a:lnTo>
                    <a:pt x="116416" y="5236512"/>
                  </a:lnTo>
                  <a:lnTo>
                    <a:pt x="2305048" y="5236512"/>
                  </a:lnTo>
                  <a:lnTo>
                    <a:pt x="2305048" y="4450993"/>
                  </a:lnTo>
                  <a:close/>
                  <a:moveTo>
                    <a:pt x="116416" y="3499585"/>
                  </a:moveTo>
                  <a:lnTo>
                    <a:pt x="116416" y="4285104"/>
                  </a:lnTo>
                  <a:lnTo>
                    <a:pt x="2305048" y="4285104"/>
                  </a:lnTo>
                  <a:lnTo>
                    <a:pt x="2305048" y="3499585"/>
                  </a:lnTo>
                  <a:close/>
                  <a:moveTo>
                    <a:pt x="116416" y="2548178"/>
                  </a:moveTo>
                  <a:lnTo>
                    <a:pt x="116416" y="3333697"/>
                  </a:lnTo>
                  <a:lnTo>
                    <a:pt x="2305048" y="3333697"/>
                  </a:lnTo>
                  <a:lnTo>
                    <a:pt x="2305048" y="2548178"/>
                  </a:lnTo>
                  <a:close/>
                  <a:moveTo>
                    <a:pt x="116416" y="1596771"/>
                  </a:moveTo>
                  <a:lnTo>
                    <a:pt x="116416" y="2382290"/>
                  </a:lnTo>
                  <a:lnTo>
                    <a:pt x="2305048" y="2382290"/>
                  </a:lnTo>
                  <a:lnTo>
                    <a:pt x="2305048" y="1596771"/>
                  </a:lnTo>
                  <a:close/>
                  <a:moveTo>
                    <a:pt x="116415" y="645364"/>
                  </a:moveTo>
                  <a:lnTo>
                    <a:pt x="116415" y="1430883"/>
                  </a:lnTo>
                  <a:lnTo>
                    <a:pt x="2305047" y="1430883"/>
                  </a:lnTo>
                  <a:lnTo>
                    <a:pt x="2305047" y="645364"/>
                  </a:lnTo>
                  <a:close/>
                  <a:moveTo>
                    <a:pt x="912305" y="0"/>
                  </a:moveTo>
                  <a:lnTo>
                    <a:pt x="1509159" y="0"/>
                  </a:lnTo>
                  <a:cubicBezTo>
                    <a:pt x="1582875" y="0"/>
                    <a:pt x="1642633" y="59758"/>
                    <a:pt x="1642633" y="133474"/>
                  </a:cubicBezTo>
                  <a:lnTo>
                    <a:pt x="1642633" y="288032"/>
                  </a:lnTo>
                  <a:lnTo>
                    <a:pt x="2254942" y="288032"/>
                  </a:lnTo>
                  <a:cubicBezTo>
                    <a:pt x="2346911" y="288032"/>
                    <a:pt x="2421466" y="362587"/>
                    <a:pt x="2421466" y="454556"/>
                  </a:cubicBezTo>
                  <a:lnTo>
                    <a:pt x="2421466" y="5427321"/>
                  </a:lnTo>
                  <a:cubicBezTo>
                    <a:pt x="2421466" y="5519290"/>
                    <a:pt x="2346911" y="5593845"/>
                    <a:pt x="2254942" y="5593845"/>
                  </a:cubicBezTo>
                  <a:lnTo>
                    <a:pt x="166524" y="5593845"/>
                  </a:lnTo>
                  <a:cubicBezTo>
                    <a:pt x="74555" y="5593845"/>
                    <a:pt x="0" y="5519290"/>
                    <a:pt x="0" y="5427321"/>
                  </a:cubicBezTo>
                  <a:lnTo>
                    <a:pt x="0" y="454556"/>
                  </a:lnTo>
                  <a:cubicBezTo>
                    <a:pt x="0" y="362587"/>
                    <a:pt x="74555" y="288032"/>
                    <a:pt x="166524" y="288032"/>
                  </a:cubicBezTo>
                  <a:lnTo>
                    <a:pt x="778831" y="288032"/>
                  </a:lnTo>
                  <a:lnTo>
                    <a:pt x="778831" y="133474"/>
                  </a:lnTo>
                  <a:cubicBezTo>
                    <a:pt x="778831" y="59758"/>
                    <a:pt x="838589" y="0"/>
                    <a:pt x="912305" y="0"/>
                  </a:cubicBez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8">
            <a:extLst>
              <a:ext uri="{FF2B5EF4-FFF2-40B4-BE49-F238E27FC236}">
                <a16:creationId xmlns:a16="http://schemas.microsoft.com/office/drawing/2014/main" id="{28058A4E-9250-3F34-D8CF-4A29319C45C3}"/>
              </a:ext>
            </a:extLst>
          </p:cNvPr>
          <p:cNvGrpSpPr/>
          <p:nvPr/>
        </p:nvGrpSpPr>
        <p:grpSpPr>
          <a:xfrm rot="5400000">
            <a:off x="3772951" y="1058514"/>
            <a:ext cx="1113521" cy="2313377"/>
            <a:chOff x="2331720" y="2348880"/>
            <a:chExt cx="1635387" cy="3777919"/>
          </a:xfrm>
        </p:grpSpPr>
        <p:sp>
          <p:nvSpPr>
            <p:cNvPr id="13" name="Rectangle 29">
              <a:extLst>
                <a:ext uri="{FF2B5EF4-FFF2-40B4-BE49-F238E27FC236}">
                  <a16:creationId xmlns:a16="http://schemas.microsoft.com/office/drawing/2014/main" id="{09A7A605-A1EE-8C1A-5083-537F3D3BAC01}"/>
                </a:ext>
              </a:extLst>
            </p:cNvPr>
            <p:cNvSpPr/>
            <p:nvPr/>
          </p:nvSpPr>
          <p:spPr>
            <a:xfrm>
              <a:off x="3184232" y="2636912"/>
              <a:ext cx="738379" cy="3418793"/>
            </a:xfrm>
            <a:prstGeom prst="rect">
              <a:avLst/>
            </a:prstGeom>
            <a:solidFill>
              <a:schemeClr val="tx1">
                <a:alpha val="2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30">
              <a:extLst>
                <a:ext uri="{FF2B5EF4-FFF2-40B4-BE49-F238E27FC236}">
                  <a16:creationId xmlns:a16="http://schemas.microsoft.com/office/drawing/2014/main" id="{16933C2B-4176-920C-9B25-B54710D71A36}"/>
                </a:ext>
              </a:extLst>
            </p:cNvPr>
            <p:cNvSpPr/>
            <p:nvPr/>
          </p:nvSpPr>
          <p:spPr>
            <a:xfrm>
              <a:off x="2331720" y="2348880"/>
              <a:ext cx="1635387" cy="3777919"/>
            </a:xfrm>
            <a:custGeom>
              <a:avLst/>
              <a:gdLst>
                <a:gd name="connsiteX0" fmla="*/ 116416 w 2421466"/>
                <a:gd name="connsiteY0" fmla="*/ 4450993 h 5593845"/>
                <a:gd name="connsiteX1" fmla="*/ 116416 w 2421466"/>
                <a:gd name="connsiteY1" fmla="*/ 5236512 h 5593845"/>
                <a:gd name="connsiteX2" fmla="*/ 2305048 w 2421466"/>
                <a:gd name="connsiteY2" fmla="*/ 5236512 h 5593845"/>
                <a:gd name="connsiteX3" fmla="*/ 2305048 w 2421466"/>
                <a:gd name="connsiteY3" fmla="*/ 4450993 h 5593845"/>
                <a:gd name="connsiteX4" fmla="*/ 116416 w 2421466"/>
                <a:gd name="connsiteY4" fmla="*/ 3499585 h 5593845"/>
                <a:gd name="connsiteX5" fmla="*/ 116416 w 2421466"/>
                <a:gd name="connsiteY5" fmla="*/ 4285104 h 5593845"/>
                <a:gd name="connsiteX6" fmla="*/ 2305048 w 2421466"/>
                <a:gd name="connsiteY6" fmla="*/ 4285104 h 5593845"/>
                <a:gd name="connsiteX7" fmla="*/ 2305048 w 2421466"/>
                <a:gd name="connsiteY7" fmla="*/ 3499585 h 5593845"/>
                <a:gd name="connsiteX8" fmla="*/ 116416 w 2421466"/>
                <a:gd name="connsiteY8" fmla="*/ 2548178 h 5593845"/>
                <a:gd name="connsiteX9" fmla="*/ 116416 w 2421466"/>
                <a:gd name="connsiteY9" fmla="*/ 3333697 h 5593845"/>
                <a:gd name="connsiteX10" fmla="*/ 2305048 w 2421466"/>
                <a:gd name="connsiteY10" fmla="*/ 3333697 h 5593845"/>
                <a:gd name="connsiteX11" fmla="*/ 2305048 w 2421466"/>
                <a:gd name="connsiteY11" fmla="*/ 2548178 h 5593845"/>
                <a:gd name="connsiteX12" fmla="*/ 116416 w 2421466"/>
                <a:gd name="connsiteY12" fmla="*/ 1596771 h 5593845"/>
                <a:gd name="connsiteX13" fmla="*/ 116416 w 2421466"/>
                <a:gd name="connsiteY13" fmla="*/ 2382290 h 5593845"/>
                <a:gd name="connsiteX14" fmla="*/ 2305048 w 2421466"/>
                <a:gd name="connsiteY14" fmla="*/ 2382290 h 5593845"/>
                <a:gd name="connsiteX15" fmla="*/ 2305048 w 2421466"/>
                <a:gd name="connsiteY15" fmla="*/ 1596771 h 5593845"/>
                <a:gd name="connsiteX16" fmla="*/ 116415 w 2421466"/>
                <a:gd name="connsiteY16" fmla="*/ 645364 h 5593845"/>
                <a:gd name="connsiteX17" fmla="*/ 116415 w 2421466"/>
                <a:gd name="connsiteY17" fmla="*/ 1430883 h 5593845"/>
                <a:gd name="connsiteX18" fmla="*/ 2305047 w 2421466"/>
                <a:gd name="connsiteY18" fmla="*/ 1430883 h 5593845"/>
                <a:gd name="connsiteX19" fmla="*/ 2305047 w 2421466"/>
                <a:gd name="connsiteY19" fmla="*/ 645364 h 5593845"/>
                <a:gd name="connsiteX20" fmla="*/ 912305 w 2421466"/>
                <a:gd name="connsiteY20" fmla="*/ 0 h 5593845"/>
                <a:gd name="connsiteX21" fmla="*/ 1509159 w 2421466"/>
                <a:gd name="connsiteY21" fmla="*/ 0 h 5593845"/>
                <a:gd name="connsiteX22" fmla="*/ 1642633 w 2421466"/>
                <a:gd name="connsiteY22" fmla="*/ 133474 h 5593845"/>
                <a:gd name="connsiteX23" fmla="*/ 1642633 w 2421466"/>
                <a:gd name="connsiteY23" fmla="*/ 288032 h 5593845"/>
                <a:gd name="connsiteX24" fmla="*/ 2254942 w 2421466"/>
                <a:gd name="connsiteY24" fmla="*/ 288032 h 5593845"/>
                <a:gd name="connsiteX25" fmla="*/ 2421466 w 2421466"/>
                <a:gd name="connsiteY25" fmla="*/ 454556 h 5593845"/>
                <a:gd name="connsiteX26" fmla="*/ 2421466 w 2421466"/>
                <a:gd name="connsiteY26" fmla="*/ 5427321 h 5593845"/>
                <a:gd name="connsiteX27" fmla="*/ 2254942 w 2421466"/>
                <a:gd name="connsiteY27" fmla="*/ 5593845 h 5593845"/>
                <a:gd name="connsiteX28" fmla="*/ 166524 w 2421466"/>
                <a:gd name="connsiteY28" fmla="*/ 5593845 h 5593845"/>
                <a:gd name="connsiteX29" fmla="*/ 0 w 2421466"/>
                <a:gd name="connsiteY29" fmla="*/ 5427321 h 5593845"/>
                <a:gd name="connsiteX30" fmla="*/ 0 w 2421466"/>
                <a:gd name="connsiteY30" fmla="*/ 454556 h 5593845"/>
                <a:gd name="connsiteX31" fmla="*/ 166524 w 2421466"/>
                <a:gd name="connsiteY31" fmla="*/ 288032 h 5593845"/>
                <a:gd name="connsiteX32" fmla="*/ 778831 w 2421466"/>
                <a:gd name="connsiteY32" fmla="*/ 288032 h 5593845"/>
                <a:gd name="connsiteX33" fmla="*/ 778831 w 2421466"/>
                <a:gd name="connsiteY33" fmla="*/ 133474 h 5593845"/>
                <a:gd name="connsiteX34" fmla="*/ 912305 w 2421466"/>
                <a:gd name="connsiteY34" fmla="*/ 0 h 559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1466" h="5593845">
                  <a:moveTo>
                    <a:pt x="116416" y="4450993"/>
                  </a:moveTo>
                  <a:lnTo>
                    <a:pt x="116416" y="5236512"/>
                  </a:lnTo>
                  <a:lnTo>
                    <a:pt x="2305048" y="5236512"/>
                  </a:lnTo>
                  <a:lnTo>
                    <a:pt x="2305048" y="4450993"/>
                  </a:lnTo>
                  <a:close/>
                  <a:moveTo>
                    <a:pt x="116416" y="3499585"/>
                  </a:moveTo>
                  <a:lnTo>
                    <a:pt x="116416" y="4285104"/>
                  </a:lnTo>
                  <a:lnTo>
                    <a:pt x="2305048" y="4285104"/>
                  </a:lnTo>
                  <a:lnTo>
                    <a:pt x="2305048" y="3499585"/>
                  </a:lnTo>
                  <a:close/>
                  <a:moveTo>
                    <a:pt x="116416" y="2548178"/>
                  </a:moveTo>
                  <a:lnTo>
                    <a:pt x="116416" y="3333697"/>
                  </a:lnTo>
                  <a:lnTo>
                    <a:pt x="2305048" y="3333697"/>
                  </a:lnTo>
                  <a:lnTo>
                    <a:pt x="2305048" y="2548178"/>
                  </a:lnTo>
                  <a:close/>
                  <a:moveTo>
                    <a:pt x="116416" y="1596771"/>
                  </a:moveTo>
                  <a:lnTo>
                    <a:pt x="116416" y="2382290"/>
                  </a:lnTo>
                  <a:lnTo>
                    <a:pt x="2305048" y="2382290"/>
                  </a:lnTo>
                  <a:lnTo>
                    <a:pt x="2305048" y="1596771"/>
                  </a:lnTo>
                  <a:close/>
                  <a:moveTo>
                    <a:pt x="116415" y="645364"/>
                  </a:moveTo>
                  <a:lnTo>
                    <a:pt x="116415" y="1430883"/>
                  </a:lnTo>
                  <a:lnTo>
                    <a:pt x="2305047" y="1430883"/>
                  </a:lnTo>
                  <a:lnTo>
                    <a:pt x="2305047" y="645364"/>
                  </a:lnTo>
                  <a:close/>
                  <a:moveTo>
                    <a:pt x="912305" y="0"/>
                  </a:moveTo>
                  <a:lnTo>
                    <a:pt x="1509159" y="0"/>
                  </a:lnTo>
                  <a:cubicBezTo>
                    <a:pt x="1582875" y="0"/>
                    <a:pt x="1642633" y="59758"/>
                    <a:pt x="1642633" y="133474"/>
                  </a:cubicBezTo>
                  <a:lnTo>
                    <a:pt x="1642633" y="288032"/>
                  </a:lnTo>
                  <a:lnTo>
                    <a:pt x="2254942" y="288032"/>
                  </a:lnTo>
                  <a:cubicBezTo>
                    <a:pt x="2346911" y="288032"/>
                    <a:pt x="2421466" y="362587"/>
                    <a:pt x="2421466" y="454556"/>
                  </a:cubicBezTo>
                  <a:lnTo>
                    <a:pt x="2421466" y="5427321"/>
                  </a:lnTo>
                  <a:cubicBezTo>
                    <a:pt x="2421466" y="5519290"/>
                    <a:pt x="2346911" y="5593845"/>
                    <a:pt x="2254942" y="5593845"/>
                  </a:cubicBezTo>
                  <a:lnTo>
                    <a:pt x="166524" y="5593845"/>
                  </a:lnTo>
                  <a:cubicBezTo>
                    <a:pt x="74555" y="5593845"/>
                    <a:pt x="0" y="5519290"/>
                    <a:pt x="0" y="5427321"/>
                  </a:cubicBezTo>
                  <a:lnTo>
                    <a:pt x="0" y="454556"/>
                  </a:lnTo>
                  <a:cubicBezTo>
                    <a:pt x="0" y="362587"/>
                    <a:pt x="74555" y="288032"/>
                    <a:pt x="166524" y="288032"/>
                  </a:cubicBezTo>
                  <a:lnTo>
                    <a:pt x="778831" y="288032"/>
                  </a:lnTo>
                  <a:lnTo>
                    <a:pt x="778831" y="133474"/>
                  </a:lnTo>
                  <a:cubicBezTo>
                    <a:pt x="778831" y="59758"/>
                    <a:pt x="838589" y="0"/>
                    <a:pt x="912305" y="0"/>
                  </a:cubicBez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1">
            <a:extLst>
              <a:ext uri="{FF2B5EF4-FFF2-40B4-BE49-F238E27FC236}">
                <a16:creationId xmlns:a16="http://schemas.microsoft.com/office/drawing/2014/main" id="{5ED7F059-34A5-5684-5706-428E339C775D}"/>
              </a:ext>
            </a:extLst>
          </p:cNvPr>
          <p:cNvGrpSpPr/>
          <p:nvPr/>
        </p:nvGrpSpPr>
        <p:grpSpPr>
          <a:xfrm rot="5400000">
            <a:off x="3762682" y="2406171"/>
            <a:ext cx="1134061" cy="2313377"/>
            <a:chOff x="2331720" y="2348880"/>
            <a:chExt cx="1635387" cy="3777919"/>
          </a:xfrm>
        </p:grpSpPr>
        <p:sp>
          <p:nvSpPr>
            <p:cNvPr id="16" name="Rectangle 32">
              <a:extLst>
                <a:ext uri="{FF2B5EF4-FFF2-40B4-BE49-F238E27FC236}">
                  <a16:creationId xmlns:a16="http://schemas.microsoft.com/office/drawing/2014/main" id="{F3551C71-0EE8-24D3-5A2E-7F763F6B71FB}"/>
                </a:ext>
              </a:extLst>
            </p:cNvPr>
            <p:cNvSpPr/>
            <p:nvPr/>
          </p:nvSpPr>
          <p:spPr>
            <a:xfrm>
              <a:off x="3184232" y="2636912"/>
              <a:ext cx="738379" cy="3418793"/>
            </a:xfrm>
            <a:prstGeom prst="rect">
              <a:avLst/>
            </a:prstGeom>
            <a:solidFill>
              <a:schemeClr val="tx1">
                <a:alpha val="2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3">
              <a:extLst>
                <a:ext uri="{FF2B5EF4-FFF2-40B4-BE49-F238E27FC236}">
                  <a16:creationId xmlns:a16="http://schemas.microsoft.com/office/drawing/2014/main" id="{00E973D3-B960-084D-7098-CE9454B804A3}"/>
                </a:ext>
              </a:extLst>
            </p:cNvPr>
            <p:cNvSpPr/>
            <p:nvPr/>
          </p:nvSpPr>
          <p:spPr>
            <a:xfrm>
              <a:off x="2331720" y="2348880"/>
              <a:ext cx="1635387" cy="3777919"/>
            </a:xfrm>
            <a:custGeom>
              <a:avLst/>
              <a:gdLst>
                <a:gd name="connsiteX0" fmla="*/ 116416 w 2421466"/>
                <a:gd name="connsiteY0" fmla="*/ 4450993 h 5593845"/>
                <a:gd name="connsiteX1" fmla="*/ 116416 w 2421466"/>
                <a:gd name="connsiteY1" fmla="*/ 5236512 h 5593845"/>
                <a:gd name="connsiteX2" fmla="*/ 2305048 w 2421466"/>
                <a:gd name="connsiteY2" fmla="*/ 5236512 h 5593845"/>
                <a:gd name="connsiteX3" fmla="*/ 2305048 w 2421466"/>
                <a:gd name="connsiteY3" fmla="*/ 4450993 h 5593845"/>
                <a:gd name="connsiteX4" fmla="*/ 116416 w 2421466"/>
                <a:gd name="connsiteY4" fmla="*/ 3499585 h 5593845"/>
                <a:gd name="connsiteX5" fmla="*/ 116416 w 2421466"/>
                <a:gd name="connsiteY5" fmla="*/ 4285104 h 5593845"/>
                <a:gd name="connsiteX6" fmla="*/ 2305048 w 2421466"/>
                <a:gd name="connsiteY6" fmla="*/ 4285104 h 5593845"/>
                <a:gd name="connsiteX7" fmla="*/ 2305048 w 2421466"/>
                <a:gd name="connsiteY7" fmla="*/ 3499585 h 5593845"/>
                <a:gd name="connsiteX8" fmla="*/ 116416 w 2421466"/>
                <a:gd name="connsiteY8" fmla="*/ 2548178 h 5593845"/>
                <a:gd name="connsiteX9" fmla="*/ 116416 w 2421466"/>
                <a:gd name="connsiteY9" fmla="*/ 3333697 h 5593845"/>
                <a:gd name="connsiteX10" fmla="*/ 2305048 w 2421466"/>
                <a:gd name="connsiteY10" fmla="*/ 3333697 h 5593845"/>
                <a:gd name="connsiteX11" fmla="*/ 2305048 w 2421466"/>
                <a:gd name="connsiteY11" fmla="*/ 2548178 h 5593845"/>
                <a:gd name="connsiteX12" fmla="*/ 116416 w 2421466"/>
                <a:gd name="connsiteY12" fmla="*/ 1596771 h 5593845"/>
                <a:gd name="connsiteX13" fmla="*/ 116416 w 2421466"/>
                <a:gd name="connsiteY13" fmla="*/ 2382290 h 5593845"/>
                <a:gd name="connsiteX14" fmla="*/ 2305048 w 2421466"/>
                <a:gd name="connsiteY14" fmla="*/ 2382290 h 5593845"/>
                <a:gd name="connsiteX15" fmla="*/ 2305048 w 2421466"/>
                <a:gd name="connsiteY15" fmla="*/ 1596771 h 5593845"/>
                <a:gd name="connsiteX16" fmla="*/ 116415 w 2421466"/>
                <a:gd name="connsiteY16" fmla="*/ 645364 h 5593845"/>
                <a:gd name="connsiteX17" fmla="*/ 116415 w 2421466"/>
                <a:gd name="connsiteY17" fmla="*/ 1430883 h 5593845"/>
                <a:gd name="connsiteX18" fmla="*/ 2305047 w 2421466"/>
                <a:gd name="connsiteY18" fmla="*/ 1430883 h 5593845"/>
                <a:gd name="connsiteX19" fmla="*/ 2305047 w 2421466"/>
                <a:gd name="connsiteY19" fmla="*/ 645364 h 5593845"/>
                <a:gd name="connsiteX20" fmla="*/ 912305 w 2421466"/>
                <a:gd name="connsiteY20" fmla="*/ 0 h 5593845"/>
                <a:gd name="connsiteX21" fmla="*/ 1509159 w 2421466"/>
                <a:gd name="connsiteY21" fmla="*/ 0 h 5593845"/>
                <a:gd name="connsiteX22" fmla="*/ 1642633 w 2421466"/>
                <a:gd name="connsiteY22" fmla="*/ 133474 h 5593845"/>
                <a:gd name="connsiteX23" fmla="*/ 1642633 w 2421466"/>
                <a:gd name="connsiteY23" fmla="*/ 288032 h 5593845"/>
                <a:gd name="connsiteX24" fmla="*/ 2254942 w 2421466"/>
                <a:gd name="connsiteY24" fmla="*/ 288032 h 5593845"/>
                <a:gd name="connsiteX25" fmla="*/ 2421466 w 2421466"/>
                <a:gd name="connsiteY25" fmla="*/ 454556 h 5593845"/>
                <a:gd name="connsiteX26" fmla="*/ 2421466 w 2421466"/>
                <a:gd name="connsiteY26" fmla="*/ 5427321 h 5593845"/>
                <a:gd name="connsiteX27" fmla="*/ 2254942 w 2421466"/>
                <a:gd name="connsiteY27" fmla="*/ 5593845 h 5593845"/>
                <a:gd name="connsiteX28" fmla="*/ 166524 w 2421466"/>
                <a:gd name="connsiteY28" fmla="*/ 5593845 h 5593845"/>
                <a:gd name="connsiteX29" fmla="*/ 0 w 2421466"/>
                <a:gd name="connsiteY29" fmla="*/ 5427321 h 5593845"/>
                <a:gd name="connsiteX30" fmla="*/ 0 w 2421466"/>
                <a:gd name="connsiteY30" fmla="*/ 454556 h 5593845"/>
                <a:gd name="connsiteX31" fmla="*/ 166524 w 2421466"/>
                <a:gd name="connsiteY31" fmla="*/ 288032 h 5593845"/>
                <a:gd name="connsiteX32" fmla="*/ 778831 w 2421466"/>
                <a:gd name="connsiteY32" fmla="*/ 288032 h 5593845"/>
                <a:gd name="connsiteX33" fmla="*/ 778831 w 2421466"/>
                <a:gd name="connsiteY33" fmla="*/ 133474 h 5593845"/>
                <a:gd name="connsiteX34" fmla="*/ 912305 w 2421466"/>
                <a:gd name="connsiteY34" fmla="*/ 0 h 559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1466" h="5593845">
                  <a:moveTo>
                    <a:pt x="116416" y="4450993"/>
                  </a:moveTo>
                  <a:lnTo>
                    <a:pt x="116416" y="5236512"/>
                  </a:lnTo>
                  <a:lnTo>
                    <a:pt x="2305048" y="5236512"/>
                  </a:lnTo>
                  <a:lnTo>
                    <a:pt x="2305048" y="4450993"/>
                  </a:lnTo>
                  <a:close/>
                  <a:moveTo>
                    <a:pt x="116416" y="3499585"/>
                  </a:moveTo>
                  <a:lnTo>
                    <a:pt x="116416" y="4285104"/>
                  </a:lnTo>
                  <a:lnTo>
                    <a:pt x="2305048" y="4285104"/>
                  </a:lnTo>
                  <a:lnTo>
                    <a:pt x="2305048" y="3499585"/>
                  </a:lnTo>
                  <a:close/>
                  <a:moveTo>
                    <a:pt x="116416" y="2548178"/>
                  </a:moveTo>
                  <a:lnTo>
                    <a:pt x="116416" y="3333697"/>
                  </a:lnTo>
                  <a:lnTo>
                    <a:pt x="2305048" y="3333697"/>
                  </a:lnTo>
                  <a:lnTo>
                    <a:pt x="2305048" y="2548178"/>
                  </a:lnTo>
                  <a:close/>
                  <a:moveTo>
                    <a:pt x="116416" y="1596771"/>
                  </a:moveTo>
                  <a:lnTo>
                    <a:pt x="116416" y="2382290"/>
                  </a:lnTo>
                  <a:lnTo>
                    <a:pt x="2305048" y="2382290"/>
                  </a:lnTo>
                  <a:lnTo>
                    <a:pt x="2305048" y="1596771"/>
                  </a:lnTo>
                  <a:close/>
                  <a:moveTo>
                    <a:pt x="116415" y="645364"/>
                  </a:moveTo>
                  <a:lnTo>
                    <a:pt x="116415" y="1430883"/>
                  </a:lnTo>
                  <a:lnTo>
                    <a:pt x="2305047" y="1430883"/>
                  </a:lnTo>
                  <a:lnTo>
                    <a:pt x="2305047" y="645364"/>
                  </a:lnTo>
                  <a:close/>
                  <a:moveTo>
                    <a:pt x="912305" y="0"/>
                  </a:moveTo>
                  <a:lnTo>
                    <a:pt x="1509159" y="0"/>
                  </a:lnTo>
                  <a:cubicBezTo>
                    <a:pt x="1582875" y="0"/>
                    <a:pt x="1642633" y="59758"/>
                    <a:pt x="1642633" y="133474"/>
                  </a:cubicBezTo>
                  <a:lnTo>
                    <a:pt x="1642633" y="288032"/>
                  </a:lnTo>
                  <a:lnTo>
                    <a:pt x="2254942" y="288032"/>
                  </a:lnTo>
                  <a:cubicBezTo>
                    <a:pt x="2346911" y="288032"/>
                    <a:pt x="2421466" y="362587"/>
                    <a:pt x="2421466" y="454556"/>
                  </a:cubicBezTo>
                  <a:lnTo>
                    <a:pt x="2421466" y="5427321"/>
                  </a:lnTo>
                  <a:cubicBezTo>
                    <a:pt x="2421466" y="5519290"/>
                    <a:pt x="2346911" y="5593845"/>
                    <a:pt x="2254942" y="5593845"/>
                  </a:cubicBezTo>
                  <a:lnTo>
                    <a:pt x="166524" y="5593845"/>
                  </a:lnTo>
                  <a:cubicBezTo>
                    <a:pt x="74555" y="5593845"/>
                    <a:pt x="0" y="5519290"/>
                    <a:pt x="0" y="5427321"/>
                  </a:cubicBezTo>
                  <a:lnTo>
                    <a:pt x="0" y="454556"/>
                  </a:lnTo>
                  <a:cubicBezTo>
                    <a:pt x="0" y="362587"/>
                    <a:pt x="74555" y="288032"/>
                    <a:pt x="166524" y="288032"/>
                  </a:cubicBezTo>
                  <a:lnTo>
                    <a:pt x="778831" y="288032"/>
                  </a:lnTo>
                  <a:lnTo>
                    <a:pt x="778831" y="133474"/>
                  </a:lnTo>
                  <a:cubicBezTo>
                    <a:pt x="778831" y="59758"/>
                    <a:pt x="838589" y="0"/>
                    <a:pt x="912305" y="0"/>
                  </a:cubicBezTo>
                  <a:close/>
                </a:path>
              </a:pathLst>
            </a:cu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uadroTexto 17">
            <a:extLst>
              <a:ext uri="{FF2B5EF4-FFF2-40B4-BE49-F238E27FC236}">
                <a16:creationId xmlns:a16="http://schemas.microsoft.com/office/drawing/2014/main" id="{CB2AADF7-719C-D293-6995-6F27A5607379}"/>
              </a:ext>
            </a:extLst>
          </p:cNvPr>
          <p:cNvSpPr txBox="1"/>
          <p:nvPr/>
        </p:nvSpPr>
        <p:spPr>
          <a:xfrm>
            <a:off x="5509391" y="1941858"/>
            <a:ext cx="577516" cy="461665"/>
          </a:xfrm>
          <a:prstGeom prst="rect">
            <a:avLst/>
          </a:prstGeom>
          <a:noFill/>
        </p:spPr>
        <p:txBody>
          <a:bodyPr wrap="square" rtlCol="0">
            <a:spAutoFit/>
          </a:bodyPr>
          <a:lstStyle/>
          <a:p>
            <a:pPr algn="ctr"/>
            <a:r>
              <a:rPr lang="es-ES" sz="2400" b="1" dirty="0"/>
              <a:t>2</a:t>
            </a:r>
            <a:endParaRPr lang="es-CO" sz="2400" b="1" dirty="0"/>
          </a:p>
        </p:txBody>
      </p:sp>
      <p:sp>
        <p:nvSpPr>
          <p:cNvPr id="19" name="CuadroTexto 18">
            <a:extLst>
              <a:ext uri="{FF2B5EF4-FFF2-40B4-BE49-F238E27FC236}">
                <a16:creationId xmlns:a16="http://schemas.microsoft.com/office/drawing/2014/main" id="{A424DBA5-8DC4-996A-D88D-770FF3C34337}"/>
              </a:ext>
            </a:extLst>
          </p:cNvPr>
          <p:cNvSpPr txBox="1"/>
          <p:nvPr/>
        </p:nvSpPr>
        <p:spPr>
          <a:xfrm>
            <a:off x="5545006" y="3324249"/>
            <a:ext cx="577516" cy="461665"/>
          </a:xfrm>
          <a:prstGeom prst="rect">
            <a:avLst/>
          </a:prstGeom>
          <a:noFill/>
        </p:spPr>
        <p:txBody>
          <a:bodyPr wrap="square" rtlCol="0">
            <a:spAutoFit/>
          </a:bodyPr>
          <a:lstStyle/>
          <a:p>
            <a:pPr algn="ctr"/>
            <a:r>
              <a:rPr lang="es-ES" sz="2400" b="1" dirty="0"/>
              <a:t>1</a:t>
            </a:r>
            <a:endParaRPr lang="es-CO" sz="2400" b="1" dirty="0"/>
          </a:p>
        </p:txBody>
      </p:sp>
      <p:sp>
        <p:nvSpPr>
          <p:cNvPr id="20" name="CuadroTexto 19">
            <a:extLst>
              <a:ext uri="{FF2B5EF4-FFF2-40B4-BE49-F238E27FC236}">
                <a16:creationId xmlns:a16="http://schemas.microsoft.com/office/drawing/2014/main" id="{AFAE3182-0FA3-63FC-8263-D85C7C4496B0}"/>
              </a:ext>
            </a:extLst>
          </p:cNvPr>
          <p:cNvSpPr txBox="1"/>
          <p:nvPr/>
        </p:nvSpPr>
        <p:spPr>
          <a:xfrm>
            <a:off x="5545006" y="4750242"/>
            <a:ext cx="577516" cy="461665"/>
          </a:xfrm>
          <a:prstGeom prst="rect">
            <a:avLst/>
          </a:prstGeom>
          <a:noFill/>
        </p:spPr>
        <p:txBody>
          <a:bodyPr wrap="square" rtlCol="0">
            <a:spAutoFit/>
          </a:bodyPr>
          <a:lstStyle/>
          <a:p>
            <a:pPr algn="ctr"/>
            <a:r>
              <a:rPr lang="es-ES" sz="2400" b="1" dirty="0"/>
              <a:t>2</a:t>
            </a:r>
            <a:r>
              <a:rPr lang="es-CO" sz="2400" b="1" dirty="0"/>
              <a:t>0</a:t>
            </a:r>
          </a:p>
        </p:txBody>
      </p:sp>
      <p:sp>
        <p:nvSpPr>
          <p:cNvPr id="25" name="TextBox 13">
            <a:extLst>
              <a:ext uri="{FF2B5EF4-FFF2-40B4-BE49-F238E27FC236}">
                <a16:creationId xmlns:a16="http://schemas.microsoft.com/office/drawing/2014/main" id="{075BDB70-9EF1-8719-7324-C75623A74F14}"/>
              </a:ext>
            </a:extLst>
          </p:cNvPr>
          <p:cNvSpPr txBox="1"/>
          <p:nvPr/>
        </p:nvSpPr>
        <p:spPr>
          <a:xfrm>
            <a:off x="3173023" y="5987924"/>
            <a:ext cx="3593342" cy="461665"/>
          </a:xfrm>
          <a:prstGeom prst="rect">
            <a:avLst/>
          </a:prstGeom>
          <a:noFill/>
        </p:spPr>
        <p:txBody>
          <a:bodyPr wrap="square" rtlCol="0" anchor="ctr">
            <a:spAutoFit/>
          </a:bodyPr>
          <a:lstStyle/>
          <a:p>
            <a:pPr algn="ctr"/>
            <a:r>
              <a:rPr lang="es-MX" sz="2400" b="1" dirty="0">
                <a:solidFill>
                  <a:srgbClr val="5F83FD"/>
                </a:solidFill>
              </a:rPr>
              <a:t>Promedio ejecución 2022</a:t>
            </a:r>
          </a:p>
        </p:txBody>
      </p:sp>
      <p:sp>
        <p:nvSpPr>
          <p:cNvPr id="26" name="CuadroTexto 25">
            <a:extLst>
              <a:ext uri="{FF2B5EF4-FFF2-40B4-BE49-F238E27FC236}">
                <a16:creationId xmlns:a16="http://schemas.microsoft.com/office/drawing/2014/main" id="{50F52582-3263-3639-A3A4-48FDAF8F323A}"/>
              </a:ext>
            </a:extLst>
          </p:cNvPr>
          <p:cNvSpPr txBox="1"/>
          <p:nvPr/>
        </p:nvSpPr>
        <p:spPr>
          <a:xfrm>
            <a:off x="6766365" y="5926368"/>
            <a:ext cx="1322629" cy="584775"/>
          </a:xfrm>
          <a:prstGeom prst="rect">
            <a:avLst/>
          </a:prstGeom>
          <a:noFill/>
        </p:spPr>
        <p:txBody>
          <a:bodyPr wrap="square" rtlCol="0">
            <a:spAutoFit/>
          </a:bodyPr>
          <a:lstStyle/>
          <a:p>
            <a:pPr algn="ctr"/>
            <a:r>
              <a:rPr lang="es-CO" sz="3200" b="1" dirty="0">
                <a:solidFill>
                  <a:srgbClr val="5F83FD"/>
                </a:solidFill>
              </a:rPr>
              <a:t>93,6%</a:t>
            </a:r>
          </a:p>
        </p:txBody>
      </p:sp>
      <p:graphicFrame>
        <p:nvGraphicFramePr>
          <p:cNvPr id="27" name="Gráfico 26">
            <a:extLst>
              <a:ext uri="{FF2B5EF4-FFF2-40B4-BE49-F238E27FC236}">
                <a16:creationId xmlns:a16="http://schemas.microsoft.com/office/drawing/2014/main" id="{4B0AD477-8374-5CAE-DE27-4A285DB5E9CF}"/>
              </a:ext>
            </a:extLst>
          </p:cNvPr>
          <p:cNvGraphicFramePr>
            <a:graphicFrameLocks/>
          </p:cNvGraphicFramePr>
          <p:nvPr>
            <p:extLst>
              <p:ext uri="{D42A27DB-BD31-4B8C-83A1-F6EECF244321}">
                <p14:modId xmlns:p14="http://schemas.microsoft.com/office/powerpoint/2010/main" val="4279783371"/>
              </p:ext>
            </p:extLst>
          </p:nvPr>
        </p:nvGraphicFramePr>
        <p:xfrm>
          <a:off x="6362707" y="1619618"/>
          <a:ext cx="5059272" cy="4138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220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B0C41381-8E9A-EDD1-96AF-4FE8329B6A9A}"/>
              </a:ext>
            </a:extLst>
          </p:cNvPr>
          <p:cNvSpPr>
            <a:spLocks noGrp="1"/>
          </p:cNvSpPr>
          <p:nvPr>
            <p:ph type="title"/>
          </p:nvPr>
        </p:nvSpPr>
        <p:spPr>
          <a:xfrm>
            <a:off x="2180437" y="395584"/>
            <a:ext cx="7831126" cy="633663"/>
          </a:xfrm>
        </p:spPr>
        <p:txBody>
          <a:bodyPr>
            <a:no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rPr>
              <a:t>Formulación Plan de Acción Anual 2023</a:t>
            </a:r>
          </a:p>
        </p:txBody>
      </p:sp>
      <p:sp>
        <p:nvSpPr>
          <p:cNvPr id="4" name="Marcador de texto 2">
            <a:extLst>
              <a:ext uri="{FF2B5EF4-FFF2-40B4-BE49-F238E27FC236}">
                <a16:creationId xmlns:a16="http://schemas.microsoft.com/office/drawing/2014/main" id="{250F8391-5C08-55A9-618A-4FD9919719AE}"/>
              </a:ext>
            </a:extLst>
          </p:cNvPr>
          <p:cNvSpPr txBox="1">
            <a:spLocks/>
          </p:cNvSpPr>
          <p:nvPr/>
        </p:nvSpPr>
        <p:spPr>
          <a:xfrm>
            <a:off x="3640987" y="2572759"/>
            <a:ext cx="2004063" cy="653462"/>
          </a:xfrm>
          <a:prstGeom prst="rect">
            <a:avLst/>
          </a:prstGeom>
        </p:spPr>
        <p:txBody>
          <a:bodyPr vert="horz" lIns="91440" tIns="45720" rIns="91440" bIns="45720" rtlCol="0">
            <a:noAutofit/>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r>
              <a:rPr lang="es-CO" sz="2000" b="1" dirty="0"/>
              <a:t>Indicadores misionales: </a:t>
            </a:r>
            <a:r>
              <a:rPr lang="es-CO" sz="2000" dirty="0"/>
              <a:t>76</a:t>
            </a:r>
          </a:p>
        </p:txBody>
      </p:sp>
      <p:sp>
        <p:nvSpPr>
          <p:cNvPr id="6" name="Rectángulo: esquinas redondeadas 5">
            <a:extLst>
              <a:ext uri="{FF2B5EF4-FFF2-40B4-BE49-F238E27FC236}">
                <a16:creationId xmlns:a16="http://schemas.microsoft.com/office/drawing/2014/main" id="{C71DEF0C-15A2-018C-D1E0-C9D47EC6C886}"/>
              </a:ext>
            </a:extLst>
          </p:cNvPr>
          <p:cNvSpPr/>
          <p:nvPr/>
        </p:nvSpPr>
        <p:spPr>
          <a:xfrm>
            <a:off x="6296688" y="1975984"/>
            <a:ext cx="5436133"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1219170"/>
            <a:r>
              <a:rPr lang="es-MX" dirty="0">
                <a:solidFill>
                  <a:prstClr val="black"/>
                </a:solidFill>
                <a:latin typeface="Calibri" panose="020F0502020204030204"/>
              </a:rPr>
              <a:t>1.  Ordenamiento del territorio alrededor del agua y justicia ambiental  </a:t>
            </a:r>
            <a:endParaRPr lang="es-CO" dirty="0">
              <a:solidFill>
                <a:prstClr val="black"/>
              </a:solidFill>
              <a:latin typeface="Calibri" panose="020F0502020204030204"/>
            </a:endParaRPr>
          </a:p>
        </p:txBody>
      </p:sp>
      <p:sp>
        <p:nvSpPr>
          <p:cNvPr id="7" name="Rectángulo: esquinas redondeadas 6">
            <a:extLst>
              <a:ext uri="{FF2B5EF4-FFF2-40B4-BE49-F238E27FC236}">
                <a16:creationId xmlns:a16="http://schemas.microsoft.com/office/drawing/2014/main" id="{4FE8E796-62D1-4765-5636-DECFEE03A071}"/>
              </a:ext>
            </a:extLst>
          </p:cNvPr>
          <p:cNvSpPr/>
          <p:nvPr/>
        </p:nvSpPr>
        <p:spPr>
          <a:xfrm>
            <a:off x="6309534" y="3082266"/>
            <a:ext cx="5421451"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1219170"/>
            <a:r>
              <a:rPr lang="es-MX" dirty="0">
                <a:solidFill>
                  <a:prstClr val="black"/>
                </a:solidFill>
                <a:latin typeface="Calibri" panose="020F0502020204030204"/>
              </a:rPr>
              <a:t>4.  Internacionalización, transformación productiva para la vida y acción climática</a:t>
            </a:r>
            <a:endParaRPr lang="es-CO" dirty="0">
              <a:solidFill>
                <a:prstClr val="black"/>
              </a:solidFill>
              <a:latin typeface="Calibri" panose="020F0502020204030204"/>
            </a:endParaRPr>
          </a:p>
        </p:txBody>
      </p:sp>
      <p:sp>
        <p:nvSpPr>
          <p:cNvPr id="8" name="Rectángulo: esquinas redondeadas 7">
            <a:extLst>
              <a:ext uri="{FF2B5EF4-FFF2-40B4-BE49-F238E27FC236}">
                <a16:creationId xmlns:a16="http://schemas.microsoft.com/office/drawing/2014/main" id="{27F17463-549B-B803-DE62-32A5D1D4A092}"/>
              </a:ext>
            </a:extLst>
          </p:cNvPr>
          <p:cNvSpPr/>
          <p:nvPr/>
        </p:nvSpPr>
        <p:spPr>
          <a:xfrm>
            <a:off x="6309534" y="4187580"/>
            <a:ext cx="5421451" cy="72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defTabSz="1219170"/>
            <a:r>
              <a:rPr lang="es-MX">
                <a:solidFill>
                  <a:prstClr val="black"/>
                </a:solidFill>
                <a:latin typeface="Calibri" panose="020F0502020204030204"/>
              </a:rPr>
              <a:t>6. Colombia, sociedad para la vida: Actores diferenciales para el cambio (transversal)</a:t>
            </a:r>
            <a:endParaRPr lang="es-CO">
              <a:solidFill>
                <a:prstClr val="black"/>
              </a:solidFill>
              <a:latin typeface="Calibri" panose="020F0502020204030204"/>
            </a:endParaRPr>
          </a:p>
        </p:txBody>
      </p:sp>
      <p:sp>
        <p:nvSpPr>
          <p:cNvPr id="9" name="Rectángulo: esquinas redondeadas 8">
            <a:extLst>
              <a:ext uri="{FF2B5EF4-FFF2-40B4-BE49-F238E27FC236}">
                <a16:creationId xmlns:a16="http://schemas.microsoft.com/office/drawing/2014/main" id="{2351E014-FE69-21AE-07F1-CE8DAE826527}"/>
              </a:ext>
            </a:extLst>
          </p:cNvPr>
          <p:cNvSpPr/>
          <p:nvPr/>
        </p:nvSpPr>
        <p:spPr>
          <a:xfrm>
            <a:off x="6296688" y="5292895"/>
            <a:ext cx="5436133" cy="72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1219170"/>
            <a:r>
              <a:rPr lang="es-MX" dirty="0">
                <a:solidFill>
                  <a:prstClr val="black"/>
                </a:solidFill>
                <a:latin typeface="Calibri" panose="020F0502020204030204"/>
              </a:rPr>
              <a:t>8. Fortalecimiento de la Gestión Institucional (Gestión Institucional)</a:t>
            </a:r>
            <a:endParaRPr lang="es-CO" dirty="0">
              <a:solidFill>
                <a:prstClr val="black"/>
              </a:solidFill>
              <a:latin typeface="Calibri" panose="020F0502020204030204"/>
            </a:endParaRPr>
          </a:p>
        </p:txBody>
      </p:sp>
      <p:sp>
        <p:nvSpPr>
          <p:cNvPr id="10" name="Marcador de texto 2">
            <a:extLst>
              <a:ext uri="{FF2B5EF4-FFF2-40B4-BE49-F238E27FC236}">
                <a16:creationId xmlns:a16="http://schemas.microsoft.com/office/drawing/2014/main" id="{59A093A0-90E3-25D3-3CC5-50CC76FAAD67}"/>
              </a:ext>
            </a:extLst>
          </p:cNvPr>
          <p:cNvSpPr txBox="1">
            <a:spLocks/>
          </p:cNvSpPr>
          <p:nvPr/>
        </p:nvSpPr>
        <p:spPr>
          <a:xfrm>
            <a:off x="3617025" y="4060949"/>
            <a:ext cx="2004063" cy="615553"/>
          </a:xfrm>
          <a:prstGeom prst="rect">
            <a:avLst/>
          </a:prstGeom>
        </p:spPr>
        <p:txBody>
          <a:bodyPr wrap="square" lIns="0" tIns="0" rIns="0" bIns="0">
            <a:spAutoFit/>
          </a:bodyPr>
          <a:lstStyle>
            <a:lvl1pPr marL="0">
              <a:defRPr sz="24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r>
              <a:rPr lang="es-CO" sz="2000" b="1" kern="0" dirty="0">
                <a:solidFill>
                  <a:sysClr val="windowText" lastClr="000000"/>
                </a:solidFill>
                <a:latin typeface="Calibri" panose="020F0502020204030204"/>
              </a:rPr>
              <a:t>Indicadores de apoyo: </a:t>
            </a:r>
            <a:r>
              <a:rPr lang="es-CO" sz="2000" kern="0" dirty="0">
                <a:solidFill>
                  <a:sysClr val="windowText" lastClr="000000"/>
                </a:solidFill>
                <a:latin typeface="Calibri" panose="020F0502020204030204"/>
              </a:rPr>
              <a:t>39</a:t>
            </a:r>
          </a:p>
        </p:txBody>
      </p:sp>
      <p:sp>
        <p:nvSpPr>
          <p:cNvPr id="11" name="Elipse 10">
            <a:extLst>
              <a:ext uri="{FF2B5EF4-FFF2-40B4-BE49-F238E27FC236}">
                <a16:creationId xmlns:a16="http://schemas.microsoft.com/office/drawing/2014/main" id="{F2D84370-66EF-8700-E270-7C6346DEEA55}"/>
              </a:ext>
            </a:extLst>
          </p:cNvPr>
          <p:cNvSpPr>
            <a:spLocks/>
          </p:cNvSpPr>
          <p:nvPr/>
        </p:nvSpPr>
        <p:spPr>
          <a:xfrm>
            <a:off x="445378" y="2583195"/>
            <a:ext cx="2328026" cy="216242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81203" tIns="535459" rIns="481204" bIns="535459" numCol="1" spcCol="1270" anchor="t" anchorCtr="0">
            <a:noAutofit/>
          </a:bodyPr>
          <a:lstStyle/>
          <a:p>
            <a:pPr algn="ctr" defTabSz="1377916">
              <a:lnSpc>
                <a:spcPct val="90000"/>
              </a:lnSpc>
              <a:spcBef>
                <a:spcPct val="0"/>
              </a:spcBef>
              <a:spcAft>
                <a:spcPct val="35000"/>
              </a:spcAft>
            </a:pPr>
            <a:endParaRPr lang="es-CO" sz="3600" b="1" dirty="0">
              <a:solidFill>
                <a:srgbClr val="000000"/>
              </a:solidFill>
              <a:latin typeface="Calibri" panose="020F0502020204030204"/>
            </a:endParaRPr>
          </a:p>
        </p:txBody>
      </p:sp>
      <p:sp>
        <p:nvSpPr>
          <p:cNvPr id="12" name="CuadroTexto 11">
            <a:extLst>
              <a:ext uri="{FF2B5EF4-FFF2-40B4-BE49-F238E27FC236}">
                <a16:creationId xmlns:a16="http://schemas.microsoft.com/office/drawing/2014/main" id="{B0929F6C-4FF6-A811-CA70-05BDFC96B004}"/>
              </a:ext>
            </a:extLst>
          </p:cNvPr>
          <p:cNvSpPr txBox="1"/>
          <p:nvPr/>
        </p:nvSpPr>
        <p:spPr>
          <a:xfrm>
            <a:off x="588893" y="2895736"/>
            <a:ext cx="2057400" cy="1446550"/>
          </a:xfrm>
          <a:prstGeom prst="rect">
            <a:avLst/>
          </a:prstGeom>
          <a:noFill/>
        </p:spPr>
        <p:txBody>
          <a:bodyPr wrap="square" rtlCol="0">
            <a:spAutoFit/>
          </a:bodyPr>
          <a:lstStyle/>
          <a:p>
            <a:pPr algn="ctr" defTabSz="1219170"/>
            <a:r>
              <a:rPr lang="es-CO" sz="2800" b="1" dirty="0">
                <a:solidFill>
                  <a:srgbClr val="000000"/>
                </a:solidFill>
                <a:latin typeface="Calibri" panose="020F0502020204030204"/>
              </a:rPr>
              <a:t>115</a:t>
            </a:r>
            <a:endParaRPr lang="es-CO" sz="2800" dirty="0">
              <a:solidFill>
                <a:srgbClr val="000000"/>
              </a:solidFill>
              <a:latin typeface="Calibri" panose="020F0502020204030204"/>
            </a:endParaRPr>
          </a:p>
          <a:p>
            <a:pPr algn="ctr" defTabSz="1219170"/>
            <a:r>
              <a:rPr lang="es-CO" sz="2000" dirty="0">
                <a:solidFill>
                  <a:srgbClr val="000000"/>
                </a:solidFill>
                <a:latin typeface="Calibri" panose="020F0502020204030204"/>
              </a:rPr>
              <a:t>Indicadores de resultado</a:t>
            </a:r>
          </a:p>
          <a:p>
            <a:pPr algn="ctr" defTabSz="1219170"/>
            <a:r>
              <a:rPr lang="es-CO" sz="2000" dirty="0">
                <a:solidFill>
                  <a:srgbClr val="000000"/>
                </a:solidFill>
                <a:latin typeface="Calibri" panose="020F0502020204030204"/>
              </a:rPr>
              <a:t>formulados</a:t>
            </a:r>
          </a:p>
        </p:txBody>
      </p:sp>
      <p:sp>
        <p:nvSpPr>
          <p:cNvPr id="13" name="Rectángulo 12">
            <a:extLst>
              <a:ext uri="{FF2B5EF4-FFF2-40B4-BE49-F238E27FC236}">
                <a16:creationId xmlns:a16="http://schemas.microsoft.com/office/drawing/2014/main" id="{D26B4190-9E92-51F1-051C-3040F0DF0E81}"/>
              </a:ext>
            </a:extLst>
          </p:cNvPr>
          <p:cNvSpPr/>
          <p:nvPr/>
        </p:nvSpPr>
        <p:spPr>
          <a:xfrm>
            <a:off x="6037772" y="1690026"/>
            <a:ext cx="5985164" cy="460025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s-CO">
              <a:solidFill>
                <a:prstClr val="white"/>
              </a:solidFill>
              <a:latin typeface="Calibri" panose="020F0502020204030204"/>
            </a:endParaRPr>
          </a:p>
        </p:txBody>
      </p:sp>
      <p:sp>
        <p:nvSpPr>
          <p:cNvPr id="14" name="Marcador de texto 2">
            <a:extLst>
              <a:ext uri="{FF2B5EF4-FFF2-40B4-BE49-F238E27FC236}">
                <a16:creationId xmlns:a16="http://schemas.microsoft.com/office/drawing/2014/main" id="{9C469B32-9AE1-096C-CBC3-C3F8DDDE56E8}"/>
              </a:ext>
            </a:extLst>
          </p:cNvPr>
          <p:cNvSpPr txBox="1">
            <a:spLocks/>
          </p:cNvSpPr>
          <p:nvPr/>
        </p:nvSpPr>
        <p:spPr>
          <a:xfrm>
            <a:off x="6309534" y="1359531"/>
            <a:ext cx="5467464" cy="615553"/>
          </a:xfrm>
          <a:prstGeom prst="rect">
            <a:avLst/>
          </a:prstGeom>
        </p:spPr>
        <p:txBody>
          <a:bodyPr wrap="square" lIns="0" tIns="0" rIns="0" bIns="0">
            <a:spAutoFit/>
          </a:bodyPr>
          <a:lstStyle>
            <a:lvl1pPr marL="0">
              <a:defRPr sz="24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r>
              <a:rPr lang="es-CO" sz="2000" kern="0" dirty="0">
                <a:solidFill>
                  <a:schemeClr val="bg1">
                    <a:lumMod val="65000"/>
                  </a:schemeClr>
                </a:solidFill>
                <a:latin typeface="Calibri" panose="020F0502020204030204"/>
              </a:rPr>
              <a:t>Transformaciones Plan Nacional de Desarrollo </a:t>
            </a:r>
          </a:p>
          <a:p>
            <a:pPr algn="ctr" defTabSz="1219170"/>
            <a:r>
              <a:rPr lang="es-CO" sz="2000" kern="0" dirty="0">
                <a:solidFill>
                  <a:schemeClr val="bg1">
                    <a:lumMod val="65000"/>
                  </a:schemeClr>
                </a:solidFill>
                <a:latin typeface="Calibri" panose="020F0502020204030204"/>
              </a:rPr>
              <a:t>2022 - 2026</a:t>
            </a:r>
          </a:p>
        </p:txBody>
      </p:sp>
      <p:sp>
        <p:nvSpPr>
          <p:cNvPr id="15" name="Flecha: doblada hacia arriba 14">
            <a:extLst>
              <a:ext uri="{FF2B5EF4-FFF2-40B4-BE49-F238E27FC236}">
                <a16:creationId xmlns:a16="http://schemas.microsoft.com/office/drawing/2014/main" id="{A6E97C80-14CA-B0B3-86D1-BB8C32912744}"/>
              </a:ext>
            </a:extLst>
          </p:cNvPr>
          <p:cNvSpPr/>
          <p:nvPr/>
        </p:nvSpPr>
        <p:spPr>
          <a:xfrm rot="16200000" flipV="1">
            <a:off x="3028594" y="2680027"/>
            <a:ext cx="540000" cy="720000"/>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s-CO">
              <a:solidFill>
                <a:prstClr val="white"/>
              </a:solidFill>
              <a:latin typeface="Calibri" panose="020F0502020204030204"/>
            </a:endParaRPr>
          </a:p>
        </p:txBody>
      </p:sp>
      <p:sp>
        <p:nvSpPr>
          <p:cNvPr id="16" name="Flecha: doblada hacia arriba 15">
            <a:extLst>
              <a:ext uri="{FF2B5EF4-FFF2-40B4-BE49-F238E27FC236}">
                <a16:creationId xmlns:a16="http://schemas.microsoft.com/office/drawing/2014/main" id="{344B1434-9A52-9800-499A-516A2AFD4CDC}"/>
              </a:ext>
            </a:extLst>
          </p:cNvPr>
          <p:cNvSpPr/>
          <p:nvPr/>
        </p:nvSpPr>
        <p:spPr>
          <a:xfrm rot="5400000">
            <a:off x="3035698" y="3943799"/>
            <a:ext cx="540000" cy="720000"/>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s-CO">
              <a:solidFill>
                <a:prstClr val="white"/>
              </a:solidFill>
              <a:latin typeface="Calibri" panose="020F0502020204030204"/>
            </a:endParaRPr>
          </a:p>
        </p:txBody>
      </p:sp>
      <p:sp>
        <p:nvSpPr>
          <p:cNvPr id="17" name="Flecha: a la derecha 16">
            <a:extLst>
              <a:ext uri="{FF2B5EF4-FFF2-40B4-BE49-F238E27FC236}">
                <a16:creationId xmlns:a16="http://schemas.microsoft.com/office/drawing/2014/main" id="{A48C80FB-84DC-C7A5-F321-076293B193BE}"/>
              </a:ext>
            </a:extLst>
          </p:cNvPr>
          <p:cNvSpPr/>
          <p:nvPr/>
        </p:nvSpPr>
        <p:spPr>
          <a:xfrm>
            <a:off x="5461772" y="2770026"/>
            <a:ext cx="576000" cy="336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endParaRPr lang="es-CO" sz="2400">
              <a:solidFill>
                <a:prstClr val="white"/>
              </a:solidFill>
              <a:latin typeface="Calibri" panose="020F0502020204030204"/>
            </a:endParaRPr>
          </a:p>
        </p:txBody>
      </p:sp>
      <p:sp>
        <p:nvSpPr>
          <p:cNvPr id="18" name="Flecha: a la derecha 17">
            <a:extLst>
              <a:ext uri="{FF2B5EF4-FFF2-40B4-BE49-F238E27FC236}">
                <a16:creationId xmlns:a16="http://schemas.microsoft.com/office/drawing/2014/main" id="{DA13069C-2A46-FFAC-58D6-74709444D568}"/>
              </a:ext>
            </a:extLst>
          </p:cNvPr>
          <p:cNvSpPr/>
          <p:nvPr/>
        </p:nvSpPr>
        <p:spPr>
          <a:xfrm>
            <a:off x="5461772" y="4271535"/>
            <a:ext cx="576000" cy="336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endParaRPr lang="es-CO" sz="2400">
              <a:solidFill>
                <a:prstClr val="white"/>
              </a:solidFill>
              <a:latin typeface="Calibri" panose="020F0502020204030204"/>
            </a:endParaRPr>
          </a:p>
        </p:txBody>
      </p:sp>
      <p:sp>
        <p:nvSpPr>
          <p:cNvPr id="19" name="Marcador de texto 2">
            <a:extLst>
              <a:ext uri="{FF2B5EF4-FFF2-40B4-BE49-F238E27FC236}">
                <a16:creationId xmlns:a16="http://schemas.microsoft.com/office/drawing/2014/main" id="{EC4AF27D-BC9C-328A-9472-2CA1C8AA042D}"/>
              </a:ext>
            </a:extLst>
          </p:cNvPr>
          <p:cNvSpPr txBox="1">
            <a:spLocks/>
          </p:cNvSpPr>
          <p:nvPr/>
        </p:nvSpPr>
        <p:spPr>
          <a:xfrm>
            <a:off x="1073237" y="5489779"/>
            <a:ext cx="4450713" cy="535001"/>
          </a:xfrm>
          <a:prstGeom prst="rect">
            <a:avLst/>
          </a:prstGeom>
          <a:solidFill>
            <a:schemeClr val="accent6">
              <a:lumMod val="75000"/>
            </a:schemeClr>
          </a:solidFill>
        </p:spPr>
        <p:txBody>
          <a:bodyPr vert="horz" lIns="91440" tIns="45720" rIns="91440" bIns="45720" rtlCol="0">
            <a:normAutofit fontScale="92500" lnSpcReduction="10000"/>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r>
              <a:rPr lang="es-CO" sz="1800" b="1" dirty="0">
                <a:solidFill>
                  <a:schemeClr val="bg1">
                    <a:lumMod val="95000"/>
                  </a:schemeClr>
                </a:solidFill>
              </a:rPr>
              <a:t>Próxima revisión del Plan de Acción Anual en mayo 2023</a:t>
            </a:r>
            <a:endParaRPr lang="es-CO" sz="1800" dirty="0">
              <a:solidFill>
                <a:schemeClr val="bg1">
                  <a:lumMod val="95000"/>
                </a:schemeClr>
              </a:solidFill>
            </a:endParaRPr>
          </a:p>
        </p:txBody>
      </p:sp>
    </p:spTree>
    <p:extLst>
      <p:ext uri="{BB962C8B-B14F-4D97-AF65-F5344CB8AC3E}">
        <p14:creationId xmlns:p14="http://schemas.microsoft.com/office/powerpoint/2010/main" val="23287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16041"/>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810418" y="372287"/>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Auditoría Interna de Calidad 2022</a:t>
            </a:r>
          </a:p>
        </p:txBody>
      </p:sp>
      <p:sp>
        <p:nvSpPr>
          <p:cNvPr id="27" name="Rectangle 29">
            <a:extLst>
              <a:ext uri="{FF2B5EF4-FFF2-40B4-BE49-F238E27FC236}">
                <a16:creationId xmlns:a16="http://schemas.microsoft.com/office/drawing/2014/main" id="{F9438A48-07A0-5B3D-AB62-B406F91A3D29}"/>
              </a:ext>
            </a:extLst>
          </p:cNvPr>
          <p:cNvSpPr>
            <a:spLocks noChangeArrowheads="1"/>
          </p:cNvSpPr>
          <p:nvPr/>
        </p:nvSpPr>
        <p:spPr bwMode="auto">
          <a:xfrm>
            <a:off x="7534616" y="5720469"/>
            <a:ext cx="4503456" cy="554539"/>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Se formularán los planes de mejora pertinentes para cubrir las no conformidades detectadas. </a:t>
            </a:r>
          </a:p>
        </p:txBody>
      </p:sp>
      <p:grpSp>
        <p:nvGrpSpPr>
          <p:cNvPr id="28" name="Group 4">
            <a:extLst>
              <a:ext uri="{FF2B5EF4-FFF2-40B4-BE49-F238E27FC236}">
                <a16:creationId xmlns:a16="http://schemas.microsoft.com/office/drawing/2014/main" id="{F6E05422-6453-0086-C8A8-9D23B0AF252D}"/>
              </a:ext>
            </a:extLst>
          </p:cNvPr>
          <p:cNvGrpSpPr/>
          <p:nvPr/>
        </p:nvGrpSpPr>
        <p:grpSpPr>
          <a:xfrm>
            <a:off x="810418" y="1176204"/>
            <a:ext cx="3491959" cy="1160812"/>
            <a:chOff x="7052352" y="1821146"/>
            <a:chExt cx="4176354" cy="1258891"/>
          </a:xfrm>
          <a:solidFill>
            <a:srgbClr val="39CFD6"/>
          </a:solidFill>
        </p:grpSpPr>
        <p:sp>
          <p:nvSpPr>
            <p:cNvPr id="29" name="Rectangle 29">
              <a:extLst>
                <a:ext uri="{FF2B5EF4-FFF2-40B4-BE49-F238E27FC236}">
                  <a16:creationId xmlns:a16="http://schemas.microsoft.com/office/drawing/2014/main" id="{41650947-4F76-5144-FAED-BCE0345BB658}"/>
                </a:ext>
              </a:extLst>
            </p:cNvPr>
            <p:cNvSpPr>
              <a:spLocks noChangeArrowheads="1"/>
            </p:cNvSpPr>
            <p:nvPr/>
          </p:nvSpPr>
          <p:spPr bwMode="auto">
            <a:xfrm>
              <a:off x="7052352" y="1833521"/>
              <a:ext cx="3147318" cy="943020"/>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等线" panose="020F0502020204030204"/>
                <a:ea typeface="+mn-ea"/>
                <a:cs typeface="+mn-cs"/>
              </a:endParaRPr>
            </a:p>
          </p:txBody>
        </p:sp>
        <p:sp>
          <p:nvSpPr>
            <p:cNvPr id="30" name="Freeform 30">
              <a:extLst>
                <a:ext uri="{FF2B5EF4-FFF2-40B4-BE49-F238E27FC236}">
                  <a16:creationId xmlns:a16="http://schemas.microsoft.com/office/drawing/2014/main" id="{5767BFB6-37C9-C4AD-899F-7830DA4B530D}"/>
                </a:ext>
              </a:extLst>
            </p:cNvPr>
            <p:cNvSpPr>
              <a:spLocks/>
            </p:cNvSpPr>
            <p:nvPr/>
          </p:nvSpPr>
          <p:spPr bwMode="auto">
            <a:xfrm flipH="1">
              <a:off x="10199853" y="1821146"/>
              <a:ext cx="1028853" cy="1258891"/>
            </a:xfrm>
            <a:custGeom>
              <a:avLst/>
              <a:gdLst>
                <a:gd name="T0" fmla="*/ 657 w 657"/>
                <a:gd name="T1" fmla="*/ 0 h 1096"/>
                <a:gd name="T2" fmla="*/ 0 w 657"/>
                <a:gd name="T3" fmla="*/ 1015 h 1096"/>
                <a:gd name="T4" fmla="*/ 85 w 657"/>
                <a:gd name="T5" fmla="*/ 1096 h 1096"/>
                <a:gd name="T6" fmla="*/ 657 w 657"/>
                <a:gd name="T7" fmla="*/ 821 h 1096"/>
                <a:gd name="T8" fmla="*/ 657 w 657"/>
                <a:gd name="T9" fmla="*/ 0 h 1096"/>
              </a:gdLst>
              <a:ahLst/>
              <a:cxnLst>
                <a:cxn ang="0">
                  <a:pos x="T0" y="T1"/>
                </a:cxn>
                <a:cxn ang="0">
                  <a:pos x="T2" y="T3"/>
                </a:cxn>
                <a:cxn ang="0">
                  <a:pos x="T4" y="T5"/>
                </a:cxn>
                <a:cxn ang="0">
                  <a:pos x="T6" y="T7"/>
                </a:cxn>
                <a:cxn ang="0">
                  <a:pos x="T8" y="T9"/>
                </a:cxn>
              </a:cxnLst>
              <a:rect l="0" t="0" r="r" b="b"/>
              <a:pathLst>
                <a:path w="657" h="1096">
                  <a:moveTo>
                    <a:pt x="657" y="0"/>
                  </a:moveTo>
                  <a:lnTo>
                    <a:pt x="0" y="1015"/>
                  </a:lnTo>
                  <a:lnTo>
                    <a:pt x="85" y="1096"/>
                  </a:lnTo>
                  <a:lnTo>
                    <a:pt x="657" y="821"/>
                  </a:lnTo>
                  <a:lnTo>
                    <a:pt x="65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等线" panose="020F0502020204030204"/>
                <a:ea typeface="+mn-ea"/>
                <a:cs typeface="+mn-cs"/>
              </a:endParaRPr>
            </a:p>
          </p:txBody>
        </p:sp>
      </p:grpSp>
      <p:sp>
        <p:nvSpPr>
          <p:cNvPr id="31" name="Rectángulo 30">
            <a:extLst>
              <a:ext uri="{FF2B5EF4-FFF2-40B4-BE49-F238E27FC236}">
                <a16:creationId xmlns:a16="http://schemas.microsoft.com/office/drawing/2014/main" id="{814F2DCD-3F6C-B667-CBD7-512283E4AA12}"/>
              </a:ext>
            </a:extLst>
          </p:cNvPr>
          <p:cNvSpPr/>
          <p:nvPr/>
        </p:nvSpPr>
        <p:spPr>
          <a:xfrm>
            <a:off x="4705843" y="2014558"/>
            <a:ext cx="6120434"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Hallazgos: </a:t>
            </a:r>
            <a:r>
              <a:rPr kumimoji="0" lang="es-C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 no conformidades, 32 observaciones y 21 fortalezas</a:t>
            </a:r>
          </a:p>
        </p:txBody>
      </p:sp>
      <p:graphicFrame>
        <p:nvGraphicFramePr>
          <p:cNvPr id="32" name="Tabla 31">
            <a:extLst>
              <a:ext uri="{FF2B5EF4-FFF2-40B4-BE49-F238E27FC236}">
                <a16:creationId xmlns:a16="http://schemas.microsoft.com/office/drawing/2014/main" id="{33401D56-D947-0188-B263-ED2CC90A8B40}"/>
              </a:ext>
            </a:extLst>
          </p:cNvPr>
          <p:cNvGraphicFramePr>
            <a:graphicFrameLocks noGrp="1"/>
          </p:cNvGraphicFramePr>
          <p:nvPr>
            <p:extLst>
              <p:ext uri="{D42A27DB-BD31-4B8C-83A1-F6EECF244321}">
                <p14:modId xmlns:p14="http://schemas.microsoft.com/office/powerpoint/2010/main" val="924820722"/>
              </p:ext>
            </p:extLst>
          </p:nvPr>
        </p:nvGraphicFramePr>
        <p:xfrm>
          <a:off x="242935" y="2573159"/>
          <a:ext cx="6759749" cy="3708322"/>
        </p:xfrm>
        <a:graphic>
          <a:graphicData uri="http://schemas.openxmlformats.org/drawingml/2006/table">
            <a:tbl>
              <a:tblPr firstRow="1" firstCol="1" bandRow="1">
                <a:tableStyleId>{F5AB1C69-6EDB-4FF4-983F-18BD219EF322}</a:tableStyleId>
              </a:tblPr>
              <a:tblGrid>
                <a:gridCol w="3889328">
                  <a:extLst>
                    <a:ext uri="{9D8B030D-6E8A-4147-A177-3AD203B41FA5}">
                      <a16:colId xmlns:a16="http://schemas.microsoft.com/office/drawing/2014/main" val="874483774"/>
                    </a:ext>
                  </a:extLst>
                </a:gridCol>
                <a:gridCol w="1089715">
                  <a:extLst>
                    <a:ext uri="{9D8B030D-6E8A-4147-A177-3AD203B41FA5}">
                      <a16:colId xmlns:a16="http://schemas.microsoft.com/office/drawing/2014/main" val="2223992317"/>
                    </a:ext>
                  </a:extLst>
                </a:gridCol>
                <a:gridCol w="1058580">
                  <a:extLst>
                    <a:ext uri="{9D8B030D-6E8A-4147-A177-3AD203B41FA5}">
                      <a16:colId xmlns:a16="http://schemas.microsoft.com/office/drawing/2014/main" val="2607075972"/>
                    </a:ext>
                  </a:extLst>
                </a:gridCol>
                <a:gridCol w="722126">
                  <a:extLst>
                    <a:ext uri="{9D8B030D-6E8A-4147-A177-3AD203B41FA5}">
                      <a16:colId xmlns:a16="http://schemas.microsoft.com/office/drawing/2014/main" val="3056023996"/>
                    </a:ext>
                  </a:extLst>
                </a:gridCol>
              </a:tblGrid>
              <a:tr h="430248">
                <a:tc>
                  <a:txBody>
                    <a:bodyPr/>
                    <a:lstStyle/>
                    <a:p>
                      <a:pPr algn="ctr">
                        <a:lnSpc>
                          <a:spcPct val="107000"/>
                        </a:lnSpc>
                        <a:spcAft>
                          <a:spcPts val="0"/>
                        </a:spcAft>
                      </a:pPr>
                      <a:r>
                        <a:rPr lang="es-CO" sz="1150" kern="1200">
                          <a:solidFill>
                            <a:schemeClr val="tx1"/>
                          </a:solidFill>
                          <a:effectLst/>
                        </a:rPr>
                        <a:t>Proceso</a:t>
                      </a:r>
                      <a:endParaRPr lang="es-CO" sz="1150" b="1"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kern="1200" dirty="0">
                          <a:solidFill>
                            <a:schemeClr val="tx1"/>
                          </a:solidFill>
                          <a:effectLst/>
                        </a:rPr>
                        <a:t>No. Conformidades</a:t>
                      </a:r>
                      <a:endParaRPr lang="es-CO" sz="1150" b="1"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kern="1200" dirty="0">
                          <a:solidFill>
                            <a:schemeClr val="tx1"/>
                          </a:solidFill>
                          <a:effectLst/>
                        </a:rPr>
                        <a:t>Observaciones</a:t>
                      </a:r>
                      <a:endParaRPr lang="es-CO" sz="1150" b="1"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Fortalezas</a:t>
                      </a:r>
                    </a:p>
                  </a:txBody>
                  <a:tcPr marL="9525" marR="9525" marT="9525" marB="9525" anchor="ctr">
                    <a:solidFill>
                      <a:schemeClr val="accent2"/>
                    </a:solidFill>
                  </a:tcPr>
                </a:tc>
                <a:extLst>
                  <a:ext uri="{0D108BD9-81ED-4DB2-BD59-A6C34878D82A}">
                    <a16:rowId xmlns:a16="http://schemas.microsoft.com/office/drawing/2014/main" val="2887490692"/>
                  </a:ext>
                </a:extLst>
              </a:tr>
              <a:tr h="220865">
                <a:tc>
                  <a:txBody>
                    <a:bodyPr/>
                    <a:lstStyle/>
                    <a:p>
                      <a:pPr algn="l">
                        <a:lnSpc>
                          <a:spcPct val="107000"/>
                        </a:lnSpc>
                        <a:spcAft>
                          <a:spcPts val="0"/>
                        </a:spcAft>
                      </a:pPr>
                      <a:r>
                        <a:rPr lang="es-CO" sz="1400" b="0" kern="1200" dirty="0">
                          <a:solidFill>
                            <a:schemeClr val="tx1"/>
                          </a:solidFill>
                          <a:effectLst/>
                          <a:latin typeface="+mn-lt"/>
                          <a:ea typeface="+mn-ea"/>
                          <a:cs typeface="+mn-cs"/>
                        </a:rPr>
                        <a:t>Direccionamiento Estratégico</a:t>
                      </a: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3</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extLst>
                  <a:ext uri="{0D108BD9-81ED-4DB2-BD59-A6C34878D82A}">
                    <a16:rowId xmlns:a16="http://schemas.microsoft.com/office/drawing/2014/main" val="1417915409"/>
                  </a:ext>
                </a:extLst>
              </a:tr>
              <a:tr h="220865">
                <a:tc>
                  <a:txBody>
                    <a:bodyPr/>
                    <a:lstStyle/>
                    <a:p>
                      <a:pPr algn="l">
                        <a:lnSpc>
                          <a:spcPct val="107000"/>
                        </a:lnSpc>
                        <a:spcAft>
                          <a:spcPts val="0"/>
                        </a:spcAft>
                      </a:pPr>
                      <a:r>
                        <a:rPr lang="es-MX" sz="1400" b="0" kern="1200" dirty="0">
                          <a:solidFill>
                            <a:schemeClr val="tx1"/>
                          </a:solidFill>
                          <a:effectLst/>
                          <a:latin typeface="+mn-lt"/>
                          <a:ea typeface="+mn-ea"/>
                          <a:cs typeface="+mn-cs"/>
                        </a:rPr>
                        <a:t>Administración del Sistema Integrado de Gestión</a:t>
                      </a:r>
                      <a:endParaRPr lang="es-CO" sz="1400" b="0"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2</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5</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extLst>
                  <a:ext uri="{0D108BD9-81ED-4DB2-BD59-A6C34878D82A}">
                    <a16:rowId xmlns:a16="http://schemas.microsoft.com/office/drawing/2014/main" val="688777027"/>
                  </a:ext>
                </a:extLst>
              </a:tr>
              <a:tr h="220865">
                <a:tc>
                  <a:txBody>
                    <a:bodyPr/>
                    <a:lstStyle/>
                    <a:p>
                      <a:pPr algn="l">
                        <a:lnSpc>
                          <a:spcPct val="107000"/>
                        </a:lnSpc>
                        <a:spcAft>
                          <a:spcPts val="0"/>
                        </a:spcAft>
                      </a:pPr>
                      <a:r>
                        <a:rPr lang="es-CO" sz="1400" b="0" kern="1200" dirty="0">
                          <a:solidFill>
                            <a:schemeClr val="tx1"/>
                          </a:solidFill>
                          <a:effectLst/>
                          <a:latin typeface="+mn-lt"/>
                          <a:ea typeface="+mn-ea"/>
                          <a:cs typeface="+mn-cs"/>
                        </a:rPr>
                        <a:t>Comunicación Institucional</a:t>
                      </a: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extLst>
                  <a:ext uri="{0D108BD9-81ED-4DB2-BD59-A6C34878D82A}">
                    <a16:rowId xmlns:a16="http://schemas.microsoft.com/office/drawing/2014/main" val="2453168933"/>
                  </a:ext>
                </a:extLst>
              </a:tr>
              <a:tr h="429775">
                <a:tc>
                  <a:txBody>
                    <a:bodyPr/>
                    <a:lstStyle/>
                    <a:p>
                      <a:pPr algn="l">
                        <a:lnSpc>
                          <a:spcPct val="107000"/>
                        </a:lnSpc>
                        <a:spcAft>
                          <a:spcPts val="0"/>
                        </a:spcAft>
                      </a:pPr>
                      <a:r>
                        <a:rPr lang="es-MX" sz="1400" b="0" kern="1200" dirty="0">
                          <a:solidFill>
                            <a:schemeClr val="tx1"/>
                          </a:solidFill>
                          <a:effectLst/>
                          <a:latin typeface="+mn-lt"/>
                          <a:ea typeface="+mn-ea"/>
                          <a:cs typeface="+mn-cs"/>
                        </a:rPr>
                        <a:t>Formulación y adopción de políticas, planes, programas, reglamentos y lineamientos sectoriales</a:t>
                      </a:r>
                      <a:endParaRPr lang="es-CO" sz="1400" b="0"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3</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5</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extLst>
                  <a:ext uri="{0D108BD9-81ED-4DB2-BD59-A6C34878D82A}">
                    <a16:rowId xmlns:a16="http://schemas.microsoft.com/office/drawing/2014/main" val="2398436041"/>
                  </a:ext>
                </a:extLst>
              </a:tr>
              <a:tr h="220865">
                <a:tc>
                  <a:txBody>
                    <a:bodyPr/>
                    <a:lstStyle/>
                    <a:p>
                      <a:pPr algn="l">
                        <a:lnSpc>
                          <a:spcPct val="107000"/>
                        </a:lnSpc>
                        <a:spcAft>
                          <a:spcPts val="0"/>
                        </a:spcAft>
                      </a:pPr>
                      <a:r>
                        <a:rPr lang="es-MX" sz="1400" b="0" kern="1200" dirty="0">
                          <a:solidFill>
                            <a:schemeClr val="tx1"/>
                          </a:solidFill>
                          <a:effectLst/>
                          <a:latin typeface="+mn-lt"/>
                          <a:ea typeface="+mn-ea"/>
                          <a:cs typeface="+mn-cs"/>
                        </a:rPr>
                        <a:t>Ejecución de políticas, proyectos y reglamentos sectorial</a:t>
                      </a:r>
                      <a:endParaRPr lang="es-CO" sz="1400" b="0"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8</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12</a:t>
                      </a:r>
                    </a:p>
                  </a:txBody>
                  <a:tcPr marL="9525" marR="9525" marT="9525" marB="9525" anchor="ctr"/>
                </a:tc>
                <a:extLst>
                  <a:ext uri="{0D108BD9-81ED-4DB2-BD59-A6C34878D82A}">
                    <a16:rowId xmlns:a16="http://schemas.microsoft.com/office/drawing/2014/main" val="2954076524"/>
                  </a:ext>
                </a:extLst>
              </a:tr>
              <a:tr h="429775">
                <a:tc>
                  <a:txBody>
                    <a:bodyPr/>
                    <a:lstStyle/>
                    <a:p>
                      <a:pPr algn="l">
                        <a:lnSpc>
                          <a:spcPct val="107000"/>
                        </a:lnSpc>
                        <a:spcAft>
                          <a:spcPts val="0"/>
                        </a:spcAft>
                      </a:pPr>
                      <a:r>
                        <a:rPr lang="es-MX" sz="1400" b="0" kern="1200" dirty="0">
                          <a:solidFill>
                            <a:schemeClr val="tx1"/>
                          </a:solidFill>
                          <a:effectLst/>
                          <a:latin typeface="+mn-lt"/>
                          <a:ea typeface="+mn-ea"/>
                          <a:cs typeface="+mn-cs"/>
                        </a:rPr>
                        <a:t>Seguimiento, vigilancia y control a políticas, planes, programas, proyectos y reglamentación sectorial</a:t>
                      </a:r>
                      <a:endParaRPr lang="es-CO" sz="1400" b="0"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3</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5</a:t>
                      </a:r>
                    </a:p>
                  </a:txBody>
                  <a:tcPr marL="9525" marR="9525" marT="9525" marB="9525" anchor="ctr"/>
                </a:tc>
                <a:extLst>
                  <a:ext uri="{0D108BD9-81ED-4DB2-BD59-A6C34878D82A}">
                    <a16:rowId xmlns:a16="http://schemas.microsoft.com/office/drawing/2014/main" val="3371262924"/>
                  </a:ext>
                </a:extLst>
              </a:tr>
              <a:tr h="220865">
                <a:tc>
                  <a:txBody>
                    <a:bodyPr/>
                    <a:lstStyle/>
                    <a:p>
                      <a:pPr algn="l">
                        <a:lnSpc>
                          <a:spcPct val="107000"/>
                        </a:lnSpc>
                        <a:spcAft>
                          <a:spcPts val="0"/>
                        </a:spcAft>
                      </a:pPr>
                      <a:r>
                        <a:rPr lang="es-CO" sz="1400" b="0" kern="1200" dirty="0">
                          <a:solidFill>
                            <a:schemeClr val="tx1"/>
                          </a:solidFill>
                          <a:effectLst/>
                          <a:latin typeface="+mn-lt"/>
                          <a:ea typeface="+mn-ea"/>
                          <a:cs typeface="+mn-cs"/>
                        </a:rPr>
                        <a:t>Gestión documental</a:t>
                      </a: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extLst>
                  <a:ext uri="{0D108BD9-81ED-4DB2-BD59-A6C34878D82A}">
                    <a16:rowId xmlns:a16="http://schemas.microsoft.com/office/drawing/2014/main" val="286576728"/>
                  </a:ext>
                </a:extLst>
              </a:tr>
              <a:tr h="220865">
                <a:tc>
                  <a:txBody>
                    <a:bodyPr/>
                    <a:lstStyle/>
                    <a:p>
                      <a:pPr algn="l">
                        <a:lnSpc>
                          <a:spcPct val="107000"/>
                        </a:lnSpc>
                        <a:spcAft>
                          <a:spcPts val="0"/>
                        </a:spcAft>
                      </a:pPr>
                      <a:r>
                        <a:rPr lang="es-MX" sz="1400" b="0" kern="1200" dirty="0">
                          <a:solidFill>
                            <a:schemeClr val="tx1"/>
                          </a:solidFill>
                          <a:effectLst/>
                          <a:latin typeface="+mn-lt"/>
                          <a:ea typeface="+mn-ea"/>
                          <a:cs typeface="+mn-cs"/>
                        </a:rPr>
                        <a:t>Gestión tecnológica, de información y comunicación</a:t>
                      </a:r>
                      <a:endParaRPr lang="es-CO" sz="1400" b="0" kern="1200" dirty="0">
                        <a:solidFill>
                          <a:schemeClr val="tx1"/>
                        </a:solidFill>
                        <a:effectLst/>
                        <a:latin typeface="+mn-lt"/>
                        <a:ea typeface="+mn-ea"/>
                        <a:cs typeface="+mn-cs"/>
                      </a:endParaRP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4</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extLst>
                  <a:ext uri="{0D108BD9-81ED-4DB2-BD59-A6C34878D82A}">
                    <a16:rowId xmlns:a16="http://schemas.microsoft.com/office/drawing/2014/main" val="2965830339"/>
                  </a:ext>
                </a:extLst>
              </a:tr>
              <a:tr h="220865">
                <a:tc>
                  <a:txBody>
                    <a:bodyPr/>
                    <a:lstStyle/>
                    <a:p>
                      <a:pPr algn="l">
                        <a:lnSpc>
                          <a:spcPct val="107000"/>
                        </a:lnSpc>
                        <a:spcAft>
                          <a:spcPts val="0"/>
                        </a:spcAft>
                      </a:pPr>
                      <a:r>
                        <a:rPr lang="es-CO" sz="1400" b="0" kern="1200" dirty="0">
                          <a:solidFill>
                            <a:schemeClr val="tx1"/>
                          </a:solidFill>
                          <a:effectLst/>
                          <a:latin typeface="+mn-lt"/>
                          <a:ea typeface="+mn-ea"/>
                          <a:cs typeface="+mn-cs"/>
                        </a:rPr>
                        <a:t>Auditoría y Evaluación</a:t>
                      </a: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extLst>
                  <a:ext uri="{0D108BD9-81ED-4DB2-BD59-A6C34878D82A}">
                    <a16:rowId xmlns:a16="http://schemas.microsoft.com/office/drawing/2014/main" val="3099454762"/>
                  </a:ext>
                </a:extLst>
              </a:tr>
              <a:tr h="22086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400" b="0" kern="1200" dirty="0">
                          <a:solidFill>
                            <a:schemeClr val="tx1"/>
                          </a:solidFill>
                          <a:effectLst/>
                          <a:latin typeface="+mn-lt"/>
                          <a:ea typeface="+mn-ea"/>
                          <a:cs typeface="+mn-cs"/>
                        </a:rPr>
                        <a:t>Servicio al ciudadano</a:t>
                      </a: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3</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2</a:t>
                      </a:r>
                    </a:p>
                  </a:txBody>
                  <a:tcPr marL="9525" marR="9525" marT="9525" marB="9525" anchor="ctr"/>
                </a:tc>
                <a:extLst>
                  <a:ext uri="{0D108BD9-81ED-4DB2-BD59-A6C34878D82A}">
                    <a16:rowId xmlns:a16="http://schemas.microsoft.com/office/drawing/2014/main" val="2528700754"/>
                  </a:ext>
                </a:extLst>
              </a:tr>
              <a:tr h="22086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150" b="1" kern="1200" dirty="0">
                          <a:solidFill>
                            <a:schemeClr val="tx1"/>
                          </a:solidFill>
                          <a:effectLst/>
                          <a:latin typeface="+mn-lt"/>
                          <a:ea typeface="+mn-ea"/>
                          <a:cs typeface="+mn-cs"/>
                        </a:rPr>
                        <a:t>TOTAL</a:t>
                      </a:r>
                    </a:p>
                  </a:txBody>
                  <a:tcPr marL="9525" marR="9525" marT="9525" marB="9525" anchor="ctr">
                    <a:solidFill>
                      <a:schemeClr val="accent2"/>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8</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32</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21</a:t>
                      </a:r>
                    </a:p>
                  </a:txBody>
                  <a:tcPr marL="9525" marR="9525" marT="9525" marB="9525" anchor="ctr"/>
                </a:tc>
                <a:extLst>
                  <a:ext uri="{0D108BD9-81ED-4DB2-BD59-A6C34878D82A}">
                    <a16:rowId xmlns:a16="http://schemas.microsoft.com/office/drawing/2014/main" val="3884196981"/>
                  </a:ext>
                </a:extLst>
              </a:tr>
            </a:tbl>
          </a:graphicData>
        </a:graphic>
      </p:graphicFrame>
      <p:sp>
        <p:nvSpPr>
          <p:cNvPr id="33" name="Rectángulo 32">
            <a:extLst>
              <a:ext uri="{FF2B5EF4-FFF2-40B4-BE49-F238E27FC236}">
                <a16:creationId xmlns:a16="http://schemas.microsoft.com/office/drawing/2014/main" id="{FE49BB9D-6C39-9771-CE28-A39717BE5A3C}"/>
              </a:ext>
            </a:extLst>
          </p:cNvPr>
          <p:cNvSpPr/>
          <p:nvPr/>
        </p:nvSpPr>
        <p:spPr>
          <a:xfrm>
            <a:off x="4696237" y="1209900"/>
            <a:ext cx="6624152"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Objetivo: </a:t>
            </a:r>
            <a:r>
              <a:rPr kumimoji="0" lang="es-C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Verificar el grado de suficiencia del Sistema de Gestión, con respecto a la norma ISO 9001:2015; la documentación del Sistema de Gestión y la normatividad vigente.</a:t>
            </a:r>
          </a:p>
        </p:txBody>
      </p:sp>
      <p:sp>
        <p:nvSpPr>
          <p:cNvPr id="34" name="CuadroTexto 33">
            <a:extLst>
              <a:ext uri="{FF2B5EF4-FFF2-40B4-BE49-F238E27FC236}">
                <a16:creationId xmlns:a16="http://schemas.microsoft.com/office/drawing/2014/main" id="{FDC9E393-4E61-2DDF-B708-682599565F61}"/>
              </a:ext>
            </a:extLst>
          </p:cNvPr>
          <p:cNvSpPr txBox="1"/>
          <p:nvPr/>
        </p:nvSpPr>
        <p:spPr>
          <a:xfrm>
            <a:off x="7391675" y="2775042"/>
            <a:ext cx="4414502" cy="2800767"/>
          </a:xfrm>
          <a:prstGeom prst="rect">
            <a:avLst/>
          </a:prstGeom>
          <a:solidFill>
            <a:schemeClr val="bg1"/>
          </a:solid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Principales hallazgos relacionados con: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Incumplimiento de los tiempos en las transferencias documentales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MX" sz="1600" dirty="0">
                <a:solidFill>
                  <a:prstClr val="black"/>
                </a:solidFill>
                <a:latin typeface="Calibri" panose="020F0502020204030204" pitchFamily="34" charset="0"/>
              </a:rPr>
              <a:t>F</a:t>
            </a:r>
            <a:r>
              <a:rPr kumimoji="0" lang="es-MX" sz="1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alta de seguridad en el acceso </a:t>
            </a:r>
            <a:r>
              <a:rPr lang="es-MX" sz="1600" dirty="0">
                <a:solidFill>
                  <a:prstClr val="black"/>
                </a:solidFill>
                <a:latin typeface="Calibri" panose="020F0502020204030204" pitchFamily="34" charset="0"/>
              </a:rPr>
              <a:t>a</a:t>
            </a:r>
            <a:r>
              <a:rPr kumimoji="0" lang="es-MX" sz="1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la información de la herramienta del SIG</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MX" sz="1600" dirty="0">
                <a:solidFill>
                  <a:prstClr val="black"/>
                </a:solidFill>
                <a:latin typeface="Calibri" panose="020F0502020204030204" pitchFamily="34" charset="0"/>
              </a:rPr>
              <a:t>Desactualización de los documentos del SIG</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Comunicación de los objetivos de calidad de la organización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Acciones para abordar riesgos y oportunidades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160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 se están usando los formatos establecidos en el Sistema de Gestión</a:t>
            </a:r>
          </a:p>
        </p:txBody>
      </p:sp>
      <p:sp>
        <p:nvSpPr>
          <p:cNvPr id="37" name="Rectángulo 36">
            <a:extLst>
              <a:ext uri="{FF2B5EF4-FFF2-40B4-BE49-F238E27FC236}">
                <a16:creationId xmlns:a16="http://schemas.microsoft.com/office/drawing/2014/main" id="{48A40624-17EE-8988-E157-C570BAE8767B}"/>
              </a:ext>
            </a:extLst>
          </p:cNvPr>
          <p:cNvSpPr/>
          <p:nvPr/>
        </p:nvSpPr>
        <p:spPr>
          <a:xfrm>
            <a:off x="871611" y="1255712"/>
            <a:ext cx="2501390" cy="307777"/>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REALIZADA POR </a:t>
            </a:r>
            <a:r>
              <a:rPr lang="es-CO" sz="1400" b="1" dirty="0">
                <a:solidFill>
                  <a:prstClr val="black"/>
                </a:solidFill>
                <a:latin typeface="Calibri" panose="020F0502020204030204" pitchFamily="34" charset="0"/>
              </a:rPr>
              <a:t>18</a:t>
            </a:r>
            <a:r>
              <a:rPr kumimoji="0" 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AUDITORES</a:t>
            </a:r>
          </a:p>
        </p:txBody>
      </p:sp>
      <p:sp>
        <p:nvSpPr>
          <p:cNvPr id="38" name="CuadroTexto 37">
            <a:extLst>
              <a:ext uri="{FF2B5EF4-FFF2-40B4-BE49-F238E27FC236}">
                <a16:creationId xmlns:a16="http://schemas.microsoft.com/office/drawing/2014/main" id="{F76F813B-0409-31C1-C44A-DFA1E46E701C}"/>
              </a:ext>
            </a:extLst>
          </p:cNvPr>
          <p:cNvSpPr txBox="1"/>
          <p:nvPr/>
        </p:nvSpPr>
        <p:spPr>
          <a:xfrm>
            <a:off x="829412" y="1480966"/>
            <a:ext cx="2612638"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mj-lt"/>
                <a:ea typeface="+mn-ea"/>
                <a:cs typeface="+mn-cs"/>
              </a:rPr>
              <a:t>19 de septiembre al 18 de noviembre de 2022</a:t>
            </a:r>
            <a:endParaRPr kumimoji="0" lang="es-CO" sz="1400" b="0" i="0" u="none" strike="noStrike" kern="1200" cap="none" spc="0" normalizeH="0" baseline="0" noProof="0" dirty="0">
              <a:ln>
                <a:noFill/>
              </a:ln>
              <a:solidFill>
                <a:prstClr val="white">
                  <a:lumMod val="95000"/>
                </a:prstClr>
              </a:solidFill>
              <a:effectLst/>
              <a:uLnTx/>
              <a:uFillTx/>
              <a:latin typeface="+mj-lt"/>
              <a:ea typeface="+mn-ea"/>
              <a:cs typeface="+mn-cs"/>
            </a:endParaRPr>
          </a:p>
        </p:txBody>
      </p:sp>
    </p:spTree>
    <p:extLst>
      <p:ext uri="{BB962C8B-B14F-4D97-AF65-F5344CB8AC3E}">
        <p14:creationId xmlns:p14="http://schemas.microsoft.com/office/powerpoint/2010/main" val="3368491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6041"/>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810418" y="372287"/>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Auditoría Interna del Proceso Estadístico</a:t>
            </a:r>
          </a:p>
        </p:txBody>
      </p:sp>
      <p:sp>
        <p:nvSpPr>
          <p:cNvPr id="27" name="Rectangle 29">
            <a:extLst>
              <a:ext uri="{FF2B5EF4-FFF2-40B4-BE49-F238E27FC236}">
                <a16:creationId xmlns:a16="http://schemas.microsoft.com/office/drawing/2014/main" id="{F9438A48-07A0-5B3D-AB62-B406F91A3D29}"/>
              </a:ext>
            </a:extLst>
          </p:cNvPr>
          <p:cNvSpPr>
            <a:spLocks noChangeArrowheads="1"/>
          </p:cNvSpPr>
          <p:nvPr/>
        </p:nvSpPr>
        <p:spPr bwMode="auto">
          <a:xfrm>
            <a:off x="7416268" y="5548454"/>
            <a:ext cx="4204000" cy="814245"/>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Se formularon 18 planes de mejora para cubrir las no conformidades</a:t>
            </a:r>
            <a:r>
              <a:rPr lang="es-CO" sz="1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y </a:t>
            </a:r>
            <a:r>
              <a:rPr kumimoji="0" lang="es-CO" sz="16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se encuentran en ejecución </a:t>
            </a:r>
          </a:p>
        </p:txBody>
      </p:sp>
      <p:grpSp>
        <p:nvGrpSpPr>
          <p:cNvPr id="28" name="Group 4">
            <a:extLst>
              <a:ext uri="{FF2B5EF4-FFF2-40B4-BE49-F238E27FC236}">
                <a16:creationId xmlns:a16="http://schemas.microsoft.com/office/drawing/2014/main" id="{F6E05422-6453-0086-C8A8-9D23B0AF252D}"/>
              </a:ext>
            </a:extLst>
          </p:cNvPr>
          <p:cNvGrpSpPr/>
          <p:nvPr/>
        </p:nvGrpSpPr>
        <p:grpSpPr>
          <a:xfrm>
            <a:off x="810418" y="1198489"/>
            <a:ext cx="3491959" cy="1160812"/>
            <a:chOff x="7052352" y="1821146"/>
            <a:chExt cx="4176354" cy="1258891"/>
          </a:xfrm>
          <a:solidFill>
            <a:srgbClr val="39CFD6"/>
          </a:solidFill>
        </p:grpSpPr>
        <p:sp>
          <p:nvSpPr>
            <p:cNvPr id="29" name="Rectangle 29">
              <a:extLst>
                <a:ext uri="{FF2B5EF4-FFF2-40B4-BE49-F238E27FC236}">
                  <a16:creationId xmlns:a16="http://schemas.microsoft.com/office/drawing/2014/main" id="{41650947-4F76-5144-FAED-BCE0345BB658}"/>
                </a:ext>
              </a:extLst>
            </p:cNvPr>
            <p:cNvSpPr>
              <a:spLocks noChangeArrowheads="1"/>
            </p:cNvSpPr>
            <p:nvPr/>
          </p:nvSpPr>
          <p:spPr bwMode="auto">
            <a:xfrm>
              <a:off x="7052352" y="1833521"/>
              <a:ext cx="3147318" cy="943020"/>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等线" panose="020F0502020204030204"/>
                <a:ea typeface="+mn-ea"/>
                <a:cs typeface="+mn-cs"/>
              </a:endParaRPr>
            </a:p>
          </p:txBody>
        </p:sp>
        <p:sp>
          <p:nvSpPr>
            <p:cNvPr id="30" name="Freeform 30">
              <a:extLst>
                <a:ext uri="{FF2B5EF4-FFF2-40B4-BE49-F238E27FC236}">
                  <a16:creationId xmlns:a16="http://schemas.microsoft.com/office/drawing/2014/main" id="{5767BFB6-37C9-C4AD-899F-7830DA4B530D}"/>
                </a:ext>
              </a:extLst>
            </p:cNvPr>
            <p:cNvSpPr>
              <a:spLocks/>
            </p:cNvSpPr>
            <p:nvPr/>
          </p:nvSpPr>
          <p:spPr bwMode="auto">
            <a:xfrm flipH="1">
              <a:off x="10199853" y="1821146"/>
              <a:ext cx="1028853" cy="1258891"/>
            </a:xfrm>
            <a:custGeom>
              <a:avLst/>
              <a:gdLst>
                <a:gd name="T0" fmla="*/ 657 w 657"/>
                <a:gd name="T1" fmla="*/ 0 h 1096"/>
                <a:gd name="T2" fmla="*/ 0 w 657"/>
                <a:gd name="T3" fmla="*/ 1015 h 1096"/>
                <a:gd name="T4" fmla="*/ 85 w 657"/>
                <a:gd name="T5" fmla="*/ 1096 h 1096"/>
                <a:gd name="T6" fmla="*/ 657 w 657"/>
                <a:gd name="T7" fmla="*/ 821 h 1096"/>
                <a:gd name="T8" fmla="*/ 657 w 657"/>
                <a:gd name="T9" fmla="*/ 0 h 1096"/>
              </a:gdLst>
              <a:ahLst/>
              <a:cxnLst>
                <a:cxn ang="0">
                  <a:pos x="T0" y="T1"/>
                </a:cxn>
                <a:cxn ang="0">
                  <a:pos x="T2" y="T3"/>
                </a:cxn>
                <a:cxn ang="0">
                  <a:pos x="T4" y="T5"/>
                </a:cxn>
                <a:cxn ang="0">
                  <a:pos x="T6" y="T7"/>
                </a:cxn>
                <a:cxn ang="0">
                  <a:pos x="T8" y="T9"/>
                </a:cxn>
              </a:cxnLst>
              <a:rect l="0" t="0" r="r" b="b"/>
              <a:pathLst>
                <a:path w="657" h="1096">
                  <a:moveTo>
                    <a:pt x="657" y="0"/>
                  </a:moveTo>
                  <a:lnTo>
                    <a:pt x="0" y="1015"/>
                  </a:lnTo>
                  <a:lnTo>
                    <a:pt x="85" y="1096"/>
                  </a:lnTo>
                  <a:lnTo>
                    <a:pt x="657" y="821"/>
                  </a:lnTo>
                  <a:lnTo>
                    <a:pt x="657"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等线" panose="020F0502020204030204"/>
                <a:ea typeface="+mn-ea"/>
                <a:cs typeface="+mn-cs"/>
              </a:endParaRPr>
            </a:p>
          </p:txBody>
        </p:sp>
      </p:grpSp>
      <p:sp>
        <p:nvSpPr>
          <p:cNvPr id="31" name="Rectángulo 30">
            <a:extLst>
              <a:ext uri="{FF2B5EF4-FFF2-40B4-BE49-F238E27FC236}">
                <a16:creationId xmlns:a16="http://schemas.microsoft.com/office/drawing/2014/main" id="{814F2DCD-3F6C-B667-CBD7-512283E4AA12}"/>
              </a:ext>
            </a:extLst>
          </p:cNvPr>
          <p:cNvSpPr/>
          <p:nvPr/>
        </p:nvSpPr>
        <p:spPr>
          <a:xfrm>
            <a:off x="4687690" y="2124651"/>
            <a:ext cx="6120434"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Hallazgos: </a:t>
            </a:r>
            <a:r>
              <a:rPr lang="es-CO" sz="1600" dirty="0">
                <a:solidFill>
                  <a:prstClr val="black"/>
                </a:solidFill>
                <a:latin typeface="Calibri" panose="020F0502020204030204" pitchFamily="34" charset="0"/>
              </a:rPr>
              <a:t>42 </a:t>
            </a:r>
            <a:endParaRPr kumimoji="0" lang="es-C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32" name="Tabla 31">
            <a:extLst>
              <a:ext uri="{FF2B5EF4-FFF2-40B4-BE49-F238E27FC236}">
                <a16:creationId xmlns:a16="http://schemas.microsoft.com/office/drawing/2014/main" id="{33401D56-D947-0188-B263-ED2CC90A8B40}"/>
              </a:ext>
            </a:extLst>
          </p:cNvPr>
          <p:cNvGraphicFramePr>
            <a:graphicFrameLocks noGrp="1"/>
          </p:cNvGraphicFramePr>
          <p:nvPr>
            <p:extLst>
              <p:ext uri="{D42A27DB-BD31-4B8C-83A1-F6EECF244321}">
                <p14:modId xmlns:p14="http://schemas.microsoft.com/office/powerpoint/2010/main" val="2089652573"/>
              </p:ext>
            </p:extLst>
          </p:nvPr>
        </p:nvGraphicFramePr>
        <p:xfrm>
          <a:off x="242936" y="2573159"/>
          <a:ext cx="6946438" cy="2671063"/>
        </p:xfrm>
        <a:graphic>
          <a:graphicData uri="http://schemas.openxmlformats.org/drawingml/2006/table">
            <a:tbl>
              <a:tblPr firstRow="1" firstCol="1" bandRow="1">
                <a:tableStyleId>{F5AB1C69-6EDB-4FF4-983F-18BD219EF322}</a:tableStyleId>
              </a:tblPr>
              <a:tblGrid>
                <a:gridCol w="3720718">
                  <a:extLst>
                    <a:ext uri="{9D8B030D-6E8A-4147-A177-3AD203B41FA5}">
                      <a16:colId xmlns:a16="http://schemas.microsoft.com/office/drawing/2014/main" val="874483774"/>
                    </a:ext>
                  </a:extLst>
                </a:gridCol>
                <a:gridCol w="1235598">
                  <a:extLst>
                    <a:ext uri="{9D8B030D-6E8A-4147-A177-3AD203B41FA5}">
                      <a16:colId xmlns:a16="http://schemas.microsoft.com/office/drawing/2014/main" val="2223992317"/>
                    </a:ext>
                  </a:extLst>
                </a:gridCol>
                <a:gridCol w="1169464">
                  <a:extLst>
                    <a:ext uri="{9D8B030D-6E8A-4147-A177-3AD203B41FA5}">
                      <a16:colId xmlns:a16="http://schemas.microsoft.com/office/drawing/2014/main" val="2607075972"/>
                    </a:ext>
                  </a:extLst>
                </a:gridCol>
                <a:gridCol w="820658">
                  <a:extLst>
                    <a:ext uri="{9D8B030D-6E8A-4147-A177-3AD203B41FA5}">
                      <a16:colId xmlns:a16="http://schemas.microsoft.com/office/drawing/2014/main" val="3056023996"/>
                    </a:ext>
                  </a:extLst>
                </a:gridCol>
              </a:tblGrid>
              <a:tr h="430248">
                <a:tc>
                  <a:txBody>
                    <a:bodyPr/>
                    <a:lstStyle/>
                    <a:p>
                      <a:pPr algn="ctr">
                        <a:lnSpc>
                          <a:spcPct val="107000"/>
                        </a:lnSpc>
                        <a:spcAft>
                          <a:spcPts val="0"/>
                        </a:spcAft>
                      </a:pPr>
                      <a:r>
                        <a:rPr lang="es-CO" sz="1400" kern="1200" dirty="0">
                          <a:solidFill>
                            <a:schemeClr val="tx1"/>
                          </a:solidFill>
                          <a:effectLst/>
                        </a:rPr>
                        <a:t>Requisito</a:t>
                      </a:r>
                      <a:endParaRPr lang="es-CO" sz="1400" b="1"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400" kern="1200" dirty="0">
                          <a:solidFill>
                            <a:schemeClr val="tx1"/>
                          </a:solidFill>
                          <a:effectLst/>
                        </a:rPr>
                        <a:t>No. Conformidades</a:t>
                      </a:r>
                      <a:endParaRPr lang="es-CO" sz="1400" b="1"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400" kern="1200" dirty="0">
                          <a:solidFill>
                            <a:schemeClr val="tx1"/>
                          </a:solidFill>
                          <a:effectLst/>
                        </a:rPr>
                        <a:t>Observaciones</a:t>
                      </a:r>
                      <a:endParaRPr lang="es-CO" sz="1400" b="1"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400" b="1" kern="1200" dirty="0">
                          <a:solidFill>
                            <a:schemeClr val="tx1"/>
                          </a:solidFill>
                          <a:effectLst/>
                          <a:latin typeface="+mn-lt"/>
                          <a:ea typeface="+mn-ea"/>
                          <a:cs typeface="+mn-cs"/>
                        </a:rPr>
                        <a:t>Fortalezas</a:t>
                      </a:r>
                    </a:p>
                  </a:txBody>
                  <a:tcPr marL="9525" marR="9525" marT="9525" marB="9525" anchor="ctr">
                    <a:solidFill>
                      <a:schemeClr val="bg2">
                        <a:lumMod val="90000"/>
                      </a:schemeClr>
                    </a:solidFill>
                  </a:tcPr>
                </a:tc>
                <a:extLst>
                  <a:ext uri="{0D108BD9-81ED-4DB2-BD59-A6C34878D82A}">
                    <a16:rowId xmlns:a16="http://schemas.microsoft.com/office/drawing/2014/main" val="2887490692"/>
                  </a:ext>
                </a:extLst>
              </a:tr>
              <a:tr h="220865">
                <a:tc>
                  <a:txBody>
                    <a:bodyPr/>
                    <a:lstStyle/>
                    <a:p>
                      <a:pPr algn="ctr">
                        <a:lnSpc>
                          <a:spcPct val="107000"/>
                        </a:lnSpc>
                        <a:spcAft>
                          <a:spcPts val="0"/>
                        </a:spcAft>
                      </a:pPr>
                      <a:r>
                        <a:rPr lang="es-CO" sz="1400" b="0" kern="1200" dirty="0">
                          <a:solidFill>
                            <a:schemeClr val="tx1"/>
                          </a:solidFill>
                          <a:effectLst/>
                          <a:latin typeface="+mn-lt"/>
                          <a:ea typeface="+mn-ea"/>
                          <a:cs typeface="+mn-cs"/>
                        </a:rPr>
                        <a:t>Requisitos</a:t>
                      </a:r>
                      <a:r>
                        <a:rPr lang="es-CO" sz="1400" b="0" kern="1200" baseline="0" dirty="0">
                          <a:solidFill>
                            <a:schemeClr val="tx1"/>
                          </a:solidFill>
                          <a:effectLst/>
                          <a:latin typeface="+mn-lt"/>
                          <a:ea typeface="+mn-ea"/>
                          <a:cs typeface="+mn-cs"/>
                        </a:rPr>
                        <a:t> Generales (Capitulo 4)</a:t>
                      </a:r>
                      <a:endParaRPr lang="es-CO" sz="1400" b="0"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7</a:t>
                      </a:r>
                    </a:p>
                  </a:txBody>
                  <a:tcPr marL="9525" marR="9525" marT="9525" marB="9525" anchor="ctr"/>
                </a:tc>
                <a:tc rowSpan="9">
                  <a:txBody>
                    <a:bodyPr/>
                    <a:lstStyle/>
                    <a:p>
                      <a:pPr algn="ctr">
                        <a:lnSpc>
                          <a:spcPct val="107000"/>
                        </a:lnSpc>
                        <a:spcAft>
                          <a:spcPts val="0"/>
                        </a:spcAft>
                      </a:pPr>
                      <a:r>
                        <a:rPr lang="es-CO" sz="1150" b="1" kern="1200" dirty="0">
                          <a:solidFill>
                            <a:schemeClr val="tx1"/>
                          </a:solidFill>
                          <a:effectLst/>
                          <a:latin typeface="+mn-lt"/>
                          <a:ea typeface="+mn-ea"/>
                          <a:cs typeface="+mn-cs"/>
                        </a:rPr>
                        <a:t>8</a:t>
                      </a:r>
                    </a:p>
                  </a:txBody>
                  <a:tcPr marL="9525" marR="9525" marT="9525" marB="9525" anchor="ctr"/>
                </a:tc>
                <a:extLst>
                  <a:ext uri="{0D108BD9-81ED-4DB2-BD59-A6C34878D82A}">
                    <a16:rowId xmlns:a16="http://schemas.microsoft.com/office/drawing/2014/main" val="1417915409"/>
                  </a:ext>
                </a:extLst>
              </a:tr>
              <a:tr h="220865">
                <a:tc>
                  <a:txBody>
                    <a:bodyPr/>
                    <a:lstStyle/>
                    <a:p>
                      <a:pPr algn="ctr">
                        <a:lnSpc>
                          <a:spcPct val="107000"/>
                        </a:lnSpc>
                        <a:spcAft>
                          <a:spcPts val="0"/>
                        </a:spcAft>
                      </a:pPr>
                      <a:r>
                        <a:rPr lang="es-CO" sz="1400" b="0" kern="1200" dirty="0">
                          <a:solidFill>
                            <a:schemeClr val="tx1"/>
                          </a:solidFill>
                          <a:effectLst/>
                          <a:latin typeface="+mn-lt"/>
                          <a:ea typeface="+mn-ea"/>
                          <a:cs typeface="+mn-cs"/>
                        </a:rPr>
                        <a:t>Detección</a:t>
                      </a:r>
                      <a:r>
                        <a:rPr lang="es-CO" sz="1400" b="0" kern="1200" baseline="0" dirty="0">
                          <a:solidFill>
                            <a:schemeClr val="tx1"/>
                          </a:solidFill>
                          <a:effectLst/>
                          <a:latin typeface="+mn-lt"/>
                          <a:ea typeface="+mn-ea"/>
                          <a:cs typeface="+mn-cs"/>
                        </a:rPr>
                        <a:t> y análisis de necesidades (capitulo 5)</a:t>
                      </a:r>
                      <a:endParaRPr lang="es-CO" sz="1400" b="0"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4</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2</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688777027"/>
                  </a:ext>
                </a:extLst>
              </a:tr>
              <a:tr h="220865">
                <a:tc>
                  <a:txBody>
                    <a:bodyPr/>
                    <a:lstStyle/>
                    <a:p>
                      <a:pPr algn="ctr">
                        <a:lnSpc>
                          <a:spcPct val="107000"/>
                        </a:lnSpc>
                        <a:spcAft>
                          <a:spcPts val="0"/>
                        </a:spcAft>
                      </a:pPr>
                      <a:r>
                        <a:rPr lang="es-CO" sz="1400" b="0" kern="1200" dirty="0">
                          <a:solidFill>
                            <a:schemeClr val="tx1"/>
                          </a:solidFill>
                          <a:effectLst/>
                          <a:latin typeface="+mn-lt"/>
                          <a:ea typeface="+mn-ea"/>
                          <a:cs typeface="+mn-cs"/>
                        </a:rPr>
                        <a:t>Diseño</a:t>
                      </a:r>
                      <a:r>
                        <a:rPr lang="es-CO" sz="1400" b="0" kern="1200" baseline="0" dirty="0">
                          <a:solidFill>
                            <a:schemeClr val="tx1"/>
                          </a:solidFill>
                          <a:effectLst/>
                          <a:latin typeface="+mn-lt"/>
                          <a:ea typeface="+mn-ea"/>
                          <a:cs typeface="+mn-cs"/>
                        </a:rPr>
                        <a:t> (capitulo 6)</a:t>
                      </a:r>
                      <a:endParaRPr lang="es-CO" sz="1400" b="0"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4</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2453168933"/>
                  </a:ext>
                </a:extLst>
              </a:tr>
              <a:tr h="324027">
                <a:tc>
                  <a:txBody>
                    <a:bodyPr/>
                    <a:lstStyle/>
                    <a:p>
                      <a:pPr algn="ctr">
                        <a:lnSpc>
                          <a:spcPct val="107000"/>
                        </a:lnSpc>
                        <a:spcAft>
                          <a:spcPts val="0"/>
                        </a:spcAft>
                      </a:pPr>
                      <a:r>
                        <a:rPr lang="es-CO" sz="1400" b="0" kern="1200" dirty="0">
                          <a:solidFill>
                            <a:schemeClr val="tx1"/>
                          </a:solidFill>
                          <a:effectLst/>
                          <a:latin typeface="+mn-lt"/>
                          <a:ea typeface="+mn-ea"/>
                          <a:cs typeface="+mn-cs"/>
                        </a:rPr>
                        <a:t>Construcción (capitulo</a:t>
                      </a:r>
                      <a:r>
                        <a:rPr lang="es-CO" sz="1400" b="0" kern="1200" baseline="0" dirty="0">
                          <a:solidFill>
                            <a:schemeClr val="tx1"/>
                          </a:solidFill>
                          <a:effectLst/>
                          <a:latin typeface="+mn-lt"/>
                          <a:ea typeface="+mn-ea"/>
                          <a:cs typeface="+mn-cs"/>
                        </a:rPr>
                        <a:t> 7)</a:t>
                      </a:r>
                      <a:endParaRPr lang="es-CO" sz="1400" b="0"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2398436041"/>
                  </a:ext>
                </a:extLst>
              </a:tr>
              <a:tr h="220865">
                <a:tc>
                  <a:txBody>
                    <a:bodyPr/>
                    <a:lstStyle/>
                    <a:p>
                      <a:pPr algn="ctr">
                        <a:lnSpc>
                          <a:spcPct val="107000"/>
                        </a:lnSpc>
                        <a:spcAft>
                          <a:spcPts val="0"/>
                        </a:spcAft>
                      </a:pPr>
                      <a:r>
                        <a:rPr lang="es-CO" sz="1400" b="0" kern="1200" dirty="0">
                          <a:solidFill>
                            <a:schemeClr val="tx1"/>
                          </a:solidFill>
                          <a:effectLst/>
                          <a:latin typeface="+mn-lt"/>
                          <a:ea typeface="+mn-ea"/>
                          <a:cs typeface="+mn-cs"/>
                        </a:rPr>
                        <a:t>Acopio (capitulo 8)</a:t>
                      </a: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2</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2954076524"/>
                  </a:ext>
                </a:extLst>
              </a:tr>
              <a:tr h="236004">
                <a:tc>
                  <a:txBody>
                    <a:bodyPr/>
                    <a:lstStyle/>
                    <a:p>
                      <a:pPr algn="ctr">
                        <a:lnSpc>
                          <a:spcPct val="107000"/>
                        </a:lnSpc>
                        <a:spcAft>
                          <a:spcPts val="0"/>
                        </a:spcAft>
                      </a:pPr>
                      <a:r>
                        <a:rPr lang="es-CO" sz="1400" b="0" kern="1200" dirty="0">
                          <a:solidFill>
                            <a:schemeClr val="tx1"/>
                          </a:solidFill>
                          <a:effectLst/>
                          <a:latin typeface="+mn-lt"/>
                          <a:ea typeface="+mn-ea"/>
                          <a:cs typeface="+mn-cs"/>
                        </a:rPr>
                        <a:t>Procesamiento</a:t>
                      </a:r>
                      <a:r>
                        <a:rPr lang="es-CO" sz="1400" b="0" kern="1200" baseline="0" dirty="0">
                          <a:solidFill>
                            <a:schemeClr val="tx1"/>
                          </a:solidFill>
                          <a:effectLst/>
                          <a:latin typeface="+mn-lt"/>
                          <a:ea typeface="+mn-ea"/>
                          <a:cs typeface="+mn-cs"/>
                        </a:rPr>
                        <a:t> ( capitulo 9)</a:t>
                      </a: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2</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2</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3371262924"/>
                  </a:ext>
                </a:extLst>
              </a:tr>
              <a:tr h="220865">
                <a:tc>
                  <a:txBody>
                    <a:bodyPr/>
                    <a:lstStyle/>
                    <a:p>
                      <a:pPr algn="ctr">
                        <a:lnSpc>
                          <a:spcPct val="107000"/>
                        </a:lnSpc>
                        <a:spcAft>
                          <a:spcPts val="0"/>
                        </a:spcAft>
                      </a:pPr>
                      <a:r>
                        <a:rPr lang="es-CO" sz="1400" b="0" kern="1200" dirty="0">
                          <a:solidFill>
                            <a:schemeClr val="tx1"/>
                          </a:solidFill>
                          <a:effectLst/>
                          <a:latin typeface="+mn-lt"/>
                          <a:ea typeface="+mn-ea"/>
                          <a:cs typeface="+mn-cs"/>
                        </a:rPr>
                        <a:t>Análisis (capitulo</a:t>
                      </a:r>
                      <a:r>
                        <a:rPr lang="es-CO" sz="1400" b="0" kern="1200" baseline="0" dirty="0">
                          <a:solidFill>
                            <a:schemeClr val="tx1"/>
                          </a:solidFill>
                          <a:effectLst/>
                          <a:latin typeface="+mn-lt"/>
                          <a:ea typeface="+mn-ea"/>
                          <a:cs typeface="+mn-cs"/>
                        </a:rPr>
                        <a:t> 10)</a:t>
                      </a:r>
                      <a:endParaRPr lang="es-CO" sz="1400" b="0" kern="1200" dirty="0">
                        <a:solidFill>
                          <a:schemeClr val="tx1"/>
                        </a:solidFill>
                        <a:effectLst/>
                        <a:latin typeface="+mn-lt"/>
                        <a:ea typeface="+mn-ea"/>
                        <a:cs typeface="+mn-cs"/>
                      </a:endParaRP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4</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286576728"/>
                  </a:ext>
                </a:extLst>
              </a:tr>
              <a:tr h="220865">
                <a:tc>
                  <a:txBody>
                    <a:bodyPr/>
                    <a:lstStyle/>
                    <a:p>
                      <a:pPr algn="ctr">
                        <a:lnSpc>
                          <a:spcPct val="107000"/>
                        </a:lnSpc>
                        <a:spcAft>
                          <a:spcPts val="0"/>
                        </a:spcAft>
                      </a:pPr>
                      <a:r>
                        <a:rPr lang="es-CO" sz="1400" b="0" kern="1200" baseline="0" dirty="0">
                          <a:solidFill>
                            <a:schemeClr val="tx1"/>
                          </a:solidFill>
                          <a:effectLst/>
                          <a:latin typeface="+mn-lt"/>
                          <a:ea typeface="+mn-ea"/>
                          <a:cs typeface="+mn-cs"/>
                        </a:rPr>
                        <a:t>Difusión (capitulo 11)</a:t>
                      </a: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3</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0</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2965830339"/>
                  </a:ext>
                </a:extLst>
              </a:tr>
              <a:tr h="22086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150" b="1" kern="1200" dirty="0">
                          <a:solidFill>
                            <a:schemeClr val="tx1"/>
                          </a:solidFill>
                          <a:effectLst/>
                          <a:latin typeface="+mn-lt"/>
                          <a:ea typeface="+mn-ea"/>
                          <a:cs typeface="+mn-cs"/>
                        </a:rPr>
                        <a:t>TOTAL</a:t>
                      </a:r>
                    </a:p>
                  </a:txBody>
                  <a:tcPr marL="9525" marR="9525" marT="9525" marB="9525" anchor="ctr">
                    <a:solidFill>
                      <a:schemeClr val="bg2">
                        <a:lumMod val="90000"/>
                      </a:schemeClr>
                    </a:solidFill>
                  </a:tcPr>
                </a:tc>
                <a:tc>
                  <a:txBody>
                    <a:bodyPr/>
                    <a:lstStyle/>
                    <a:p>
                      <a:pPr algn="ctr">
                        <a:lnSpc>
                          <a:spcPct val="107000"/>
                        </a:lnSpc>
                        <a:spcAft>
                          <a:spcPts val="0"/>
                        </a:spcAft>
                      </a:pPr>
                      <a:r>
                        <a:rPr lang="es-CO" sz="1150" b="1" kern="1200" dirty="0">
                          <a:solidFill>
                            <a:schemeClr val="tx1"/>
                          </a:solidFill>
                          <a:effectLst/>
                          <a:latin typeface="+mn-lt"/>
                          <a:ea typeface="+mn-ea"/>
                          <a:cs typeface="+mn-cs"/>
                        </a:rPr>
                        <a:t>21</a:t>
                      </a:r>
                    </a:p>
                  </a:txBody>
                  <a:tcPr marL="9525" marR="9525" marT="9525" marB="9525" anchor="ctr"/>
                </a:tc>
                <a:tc>
                  <a:txBody>
                    <a:bodyPr/>
                    <a:lstStyle/>
                    <a:p>
                      <a:pPr algn="ctr">
                        <a:lnSpc>
                          <a:spcPct val="107000"/>
                        </a:lnSpc>
                        <a:spcAft>
                          <a:spcPts val="0"/>
                        </a:spcAft>
                      </a:pPr>
                      <a:r>
                        <a:rPr lang="es-CO" sz="1150" b="1" kern="1200" dirty="0">
                          <a:solidFill>
                            <a:schemeClr val="tx1"/>
                          </a:solidFill>
                          <a:effectLst/>
                          <a:latin typeface="+mn-lt"/>
                          <a:ea typeface="+mn-ea"/>
                          <a:cs typeface="+mn-cs"/>
                        </a:rPr>
                        <a:t>13</a:t>
                      </a:r>
                    </a:p>
                  </a:txBody>
                  <a:tcPr marL="9525" marR="9525" marT="9525" marB="9525" anchor="ctr"/>
                </a:tc>
                <a:tc vMerge="1">
                  <a:txBody>
                    <a:bodyPr/>
                    <a:lstStyle/>
                    <a:p>
                      <a:pPr algn="ctr">
                        <a:lnSpc>
                          <a:spcPct val="107000"/>
                        </a:lnSpc>
                        <a:spcAft>
                          <a:spcPts val="0"/>
                        </a:spcAft>
                      </a:pPr>
                      <a:endParaRPr lang="es-CO" sz="1150" b="1" kern="1200" dirty="0">
                        <a:solidFill>
                          <a:schemeClr val="tx1"/>
                        </a:solidFill>
                        <a:effectLst/>
                        <a:latin typeface="+mn-lt"/>
                        <a:ea typeface="+mn-ea"/>
                        <a:cs typeface="+mn-cs"/>
                      </a:endParaRPr>
                    </a:p>
                  </a:txBody>
                  <a:tcPr marL="9525" marR="9525" marT="9525" marB="9525" anchor="ctr"/>
                </a:tc>
                <a:extLst>
                  <a:ext uri="{0D108BD9-81ED-4DB2-BD59-A6C34878D82A}">
                    <a16:rowId xmlns:a16="http://schemas.microsoft.com/office/drawing/2014/main" val="3884196981"/>
                  </a:ext>
                </a:extLst>
              </a:tr>
            </a:tbl>
          </a:graphicData>
        </a:graphic>
      </p:graphicFrame>
      <p:sp>
        <p:nvSpPr>
          <p:cNvPr id="33" name="Rectángulo 32">
            <a:extLst>
              <a:ext uri="{FF2B5EF4-FFF2-40B4-BE49-F238E27FC236}">
                <a16:creationId xmlns:a16="http://schemas.microsoft.com/office/drawing/2014/main" id="{FE49BB9D-6C39-9771-CE28-A39717BE5A3C}"/>
              </a:ext>
            </a:extLst>
          </p:cNvPr>
          <p:cNvSpPr/>
          <p:nvPr/>
        </p:nvSpPr>
        <p:spPr>
          <a:xfrm>
            <a:off x="4687690" y="1068998"/>
            <a:ext cx="6624152" cy="1077218"/>
          </a:xfrm>
          <a:prstGeom prst="rect">
            <a:avLst/>
          </a:prstGeom>
        </p:spPr>
        <p:txBody>
          <a:bodyPr wrap="square">
            <a:spAutoFit/>
          </a:bodyPr>
          <a:lstStyle/>
          <a:p>
            <a:pPr lvl="0" algn="just" eaLnBrk="0" fontAlgn="base" hangingPunct="0">
              <a:spcBef>
                <a:spcPct val="0"/>
              </a:spcBef>
              <a:spcAft>
                <a:spcPct val="0"/>
              </a:spcAft>
              <a:defRPr/>
            </a:pPr>
            <a:r>
              <a:rPr kumimoji="0" lang="es-CO"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Objetivo: </a:t>
            </a:r>
            <a:r>
              <a:rPr lang="es-MX" sz="1600" dirty="0">
                <a:solidFill>
                  <a:prstClr val="black"/>
                </a:solidFill>
                <a:latin typeface="Calibri" panose="020F0502020204030204" pitchFamily="34" charset="0"/>
              </a:rPr>
              <a:t>Evaluar la conformidad de la operación estadística Transacción de volúmenes de combustibles líquidos derivados del petróleo, a través de la verificación del desempeño del cumplimiento de los requisitos establecidos en la norma NTC PE 1000:2020</a:t>
            </a:r>
            <a:endParaRPr kumimoji="0" lang="es-C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CuadroTexto 33">
            <a:extLst>
              <a:ext uri="{FF2B5EF4-FFF2-40B4-BE49-F238E27FC236}">
                <a16:creationId xmlns:a16="http://schemas.microsoft.com/office/drawing/2014/main" id="{FDC9E393-4E61-2DDF-B708-682599565F61}"/>
              </a:ext>
            </a:extLst>
          </p:cNvPr>
          <p:cNvSpPr txBox="1"/>
          <p:nvPr/>
        </p:nvSpPr>
        <p:spPr>
          <a:xfrm>
            <a:off x="7416268" y="2631417"/>
            <a:ext cx="4204000" cy="2554545"/>
          </a:xfrm>
          <a:prstGeom prst="rect">
            <a:avLst/>
          </a:prstGeom>
          <a:solidFill>
            <a:schemeClr val="bg1"/>
          </a:solid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Principales hallazgos relacionados con: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CO" sz="1600" dirty="0">
                <a:solidFill>
                  <a:prstClr val="black"/>
                </a:solidFill>
                <a:latin typeface="Calibri" panose="020F0502020204030204" pitchFamily="34" charset="0"/>
              </a:rPr>
              <a:t>Identificación y registro de necesidades de información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CO" sz="1600" dirty="0">
                <a:solidFill>
                  <a:prstClr val="black"/>
                </a:solidFill>
                <a:latin typeface="Calibri" panose="020F0502020204030204" pitchFamily="34" charset="0"/>
              </a:rPr>
              <a:t>Identificación de grupos de interés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CO" sz="1600" dirty="0">
                <a:solidFill>
                  <a:prstClr val="black"/>
                </a:solidFill>
                <a:latin typeface="Calibri" panose="020F0502020204030204" pitchFamily="34" charset="0"/>
              </a:rPr>
              <a:t>Administración documental – control de documentos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CO" sz="1600" dirty="0">
                <a:solidFill>
                  <a:prstClr val="black"/>
                </a:solidFill>
                <a:latin typeface="Calibri" panose="020F0502020204030204" pitchFamily="34" charset="0"/>
              </a:rPr>
              <a:t>Registros del proceso estadístico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CO" sz="1600" dirty="0">
                <a:solidFill>
                  <a:prstClr val="black"/>
                </a:solidFill>
                <a:latin typeface="Calibri" panose="020F0502020204030204" pitchFamily="34" charset="0"/>
              </a:rPr>
              <a:t>Análisis de los resultados del proceso estadístico</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s-CO" sz="1600" dirty="0">
                <a:solidFill>
                  <a:prstClr val="black"/>
                </a:solidFill>
                <a:latin typeface="Calibri" panose="020F0502020204030204" pitchFamily="34" charset="0"/>
              </a:rPr>
              <a:t>Difusión de la información estadística</a:t>
            </a:r>
          </a:p>
        </p:txBody>
      </p:sp>
      <p:sp>
        <p:nvSpPr>
          <p:cNvPr id="37" name="Rectángulo 36">
            <a:extLst>
              <a:ext uri="{FF2B5EF4-FFF2-40B4-BE49-F238E27FC236}">
                <a16:creationId xmlns:a16="http://schemas.microsoft.com/office/drawing/2014/main" id="{48A40624-17EE-8988-E157-C570BAE8767B}"/>
              </a:ext>
            </a:extLst>
          </p:cNvPr>
          <p:cNvSpPr/>
          <p:nvPr/>
        </p:nvSpPr>
        <p:spPr>
          <a:xfrm>
            <a:off x="917296" y="1255712"/>
            <a:ext cx="2410019" cy="307777"/>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REALIZADA POR </a:t>
            </a:r>
            <a:r>
              <a:rPr lang="es-CO" sz="1400" b="1" noProof="0" dirty="0">
                <a:solidFill>
                  <a:prstClr val="black"/>
                </a:solidFill>
                <a:latin typeface="Calibri" panose="020F0502020204030204" pitchFamily="34" charset="0"/>
              </a:rPr>
              <a:t>5</a:t>
            </a:r>
            <a:r>
              <a:rPr kumimoji="0" lang="es-CO"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AUDITORES</a:t>
            </a:r>
          </a:p>
        </p:txBody>
      </p:sp>
      <p:sp>
        <p:nvSpPr>
          <p:cNvPr id="38" name="CuadroTexto 37">
            <a:extLst>
              <a:ext uri="{FF2B5EF4-FFF2-40B4-BE49-F238E27FC236}">
                <a16:creationId xmlns:a16="http://schemas.microsoft.com/office/drawing/2014/main" id="{F76F813B-0409-31C1-C44A-DFA1E46E701C}"/>
              </a:ext>
            </a:extLst>
          </p:cNvPr>
          <p:cNvSpPr txBox="1"/>
          <p:nvPr/>
        </p:nvSpPr>
        <p:spPr>
          <a:xfrm>
            <a:off x="757666" y="1508641"/>
            <a:ext cx="2970383"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Work Sans" panose="00000500000000000000" pitchFamily="50" charset="0"/>
                <a:ea typeface="+mn-ea"/>
                <a:cs typeface="+mn-cs"/>
              </a:rPr>
              <a:t>21 al 31 de Octubre de 2022</a:t>
            </a:r>
          </a:p>
          <a:p>
            <a:pPr marL="0" marR="0" lvl="0" indent="0" algn="ctr" defTabSz="914400" rtl="0" eaLnBrk="0" fontAlgn="base" latinLnBrk="0" hangingPunct="0">
              <a:lnSpc>
                <a:spcPct val="100000"/>
              </a:lnSpc>
              <a:spcBef>
                <a:spcPct val="0"/>
              </a:spcBef>
              <a:spcAft>
                <a:spcPct val="0"/>
              </a:spcAft>
              <a:buClrTx/>
              <a:buSzTx/>
              <a:buFontTx/>
              <a:buNone/>
              <a:tabLst/>
              <a:defRPr/>
            </a:pPr>
            <a:r>
              <a:rPr lang="es-ES" sz="1400" dirty="0">
                <a:solidFill>
                  <a:srgbClr val="000000"/>
                </a:solidFill>
                <a:latin typeface="Work Sans" panose="00000500000000000000" pitchFamily="50" charset="0"/>
              </a:rPr>
              <a:t>Fecha del informe 15/11/2022</a:t>
            </a:r>
            <a:endParaRPr kumimoji="0" lang="es-CO" sz="14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mn-ea"/>
              <a:cs typeface="+mn-cs"/>
            </a:endParaRPr>
          </a:p>
        </p:txBody>
      </p:sp>
      <p:sp>
        <p:nvSpPr>
          <p:cNvPr id="14" name="Rectangle 29">
            <a:extLst>
              <a:ext uri="{FF2B5EF4-FFF2-40B4-BE49-F238E27FC236}">
                <a16:creationId xmlns:a16="http://schemas.microsoft.com/office/drawing/2014/main" id="{F9438A48-07A0-5B3D-AB62-B406F91A3D29}"/>
              </a:ext>
            </a:extLst>
          </p:cNvPr>
          <p:cNvSpPr>
            <a:spLocks noChangeArrowheads="1"/>
          </p:cNvSpPr>
          <p:nvPr/>
        </p:nvSpPr>
        <p:spPr bwMode="auto">
          <a:xfrm>
            <a:off x="242936" y="5453166"/>
            <a:ext cx="6721744" cy="63839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defRPr/>
            </a:pPr>
            <a:r>
              <a:rPr kumimoji="0" lang="es-CO" sz="1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Nota</a:t>
            </a:r>
            <a:r>
              <a:rPr kumimoji="0" lang="es-CO"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s-CO" sz="1400" b="0"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s-CO" sz="14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Con relación a la operación estadística de </a:t>
            </a:r>
            <a:r>
              <a:rPr lang="es-MX" sz="1400" dirty="0">
                <a:solidFill>
                  <a:prstClr val="black"/>
                </a:solidFill>
                <a:latin typeface="Calibri" panose="020F0502020204030204" pitchFamily="34" charset="0"/>
                <a:ea typeface="Times New Roman" panose="02020603050405020304" pitchFamily="18" charset="0"/>
                <a:cs typeface="Calibri" panose="020F0502020204030204" pitchFamily="34" charset="0"/>
              </a:rPr>
              <a:t>Gestión de Vehículos GNCV, se esta trabajando según el </a:t>
            </a:r>
            <a:r>
              <a:rPr lang="es-MX" sz="1400">
                <a:solidFill>
                  <a:prstClr val="black"/>
                </a:solidFill>
                <a:latin typeface="Calibri" panose="020F0502020204030204" pitchFamily="34" charset="0"/>
                <a:ea typeface="Times New Roman" panose="02020603050405020304" pitchFamily="18" charset="0"/>
                <a:cs typeface="Calibri" panose="020F0502020204030204" pitchFamily="34" charset="0"/>
              </a:rPr>
              <a:t>diagnóstico formulado conforme </a:t>
            </a:r>
            <a:r>
              <a:rPr lang="es-MX" sz="1400" dirty="0">
                <a:solidFill>
                  <a:prstClr val="black"/>
                </a:solidFill>
                <a:latin typeface="Calibri" panose="020F0502020204030204" pitchFamily="34" charset="0"/>
                <a:ea typeface="Times New Roman" panose="02020603050405020304" pitchFamily="18" charset="0"/>
                <a:cs typeface="Calibri" panose="020F0502020204030204" pitchFamily="34" charset="0"/>
              </a:rPr>
              <a:t>a los requisitos de la norma. </a:t>
            </a:r>
            <a:endParaRPr kumimoji="0" lang="es-CO"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0963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1165666" y="472656"/>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Desempeño de los proveedores externos</a:t>
            </a:r>
          </a:p>
        </p:txBody>
      </p:sp>
      <p:sp>
        <p:nvSpPr>
          <p:cNvPr id="5" name="CuadroTexto 4">
            <a:extLst>
              <a:ext uri="{FF2B5EF4-FFF2-40B4-BE49-F238E27FC236}">
                <a16:creationId xmlns:a16="http://schemas.microsoft.com/office/drawing/2014/main" id="{4520B306-3310-554D-2527-6459AAD78464}"/>
              </a:ext>
            </a:extLst>
          </p:cNvPr>
          <p:cNvSpPr txBox="1"/>
          <p:nvPr/>
        </p:nvSpPr>
        <p:spPr>
          <a:xfrm>
            <a:off x="969017" y="4526374"/>
            <a:ext cx="10323981" cy="1631216"/>
          </a:xfrm>
          <a:prstGeom prst="rect">
            <a:avLst/>
          </a:prstGeom>
          <a:noFill/>
        </p:spPr>
        <p:txBody>
          <a:bodyPr wrap="square" rtlCol="0">
            <a:spAutoFit/>
          </a:bodyPr>
          <a:lstStyle>
            <a:defPPr>
              <a:defRPr lang="es-CO"/>
            </a:defPPr>
            <a:lvl1pPr algn="just">
              <a:defRPr sz="2000">
                <a:solidFill>
                  <a:schemeClr val="tx1">
                    <a:lumMod val="65000"/>
                    <a:lumOff val="35000"/>
                  </a:schemeClr>
                </a:solidFill>
              </a:defRPr>
            </a:lvl1pPr>
          </a:lstStyle>
          <a:p>
            <a:r>
              <a:rPr lang="es-ES" dirty="0">
                <a:solidFill>
                  <a:schemeClr val="tx1"/>
                </a:solidFill>
              </a:rPr>
              <a:t>Se observa que el desempeño de los proveedores del Ministerio en 2022 presentaron un indicador </a:t>
            </a:r>
            <a:r>
              <a:rPr lang="es-ES" b="1" dirty="0">
                <a:solidFill>
                  <a:schemeClr val="tx1"/>
                </a:solidFill>
              </a:rPr>
              <a:t>POSITIVO</a:t>
            </a:r>
            <a:r>
              <a:rPr lang="es-ES" dirty="0">
                <a:solidFill>
                  <a:schemeClr val="tx1"/>
                </a:solidFill>
              </a:rPr>
              <a:t> del </a:t>
            </a:r>
            <a:r>
              <a:rPr lang="es-ES" b="1" dirty="0">
                <a:solidFill>
                  <a:schemeClr val="tx1"/>
                </a:solidFill>
              </a:rPr>
              <a:t>99,8%</a:t>
            </a:r>
            <a:r>
              <a:rPr lang="es-ES" dirty="0">
                <a:solidFill>
                  <a:schemeClr val="tx1"/>
                </a:solidFill>
              </a:rPr>
              <a:t> de </a:t>
            </a:r>
            <a:r>
              <a:rPr lang="es-ES" b="1" dirty="0">
                <a:solidFill>
                  <a:schemeClr val="tx1"/>
                </a:solidFill>
              </a:rPr>
              <a:t>SATISFACCIÓN y CUMPLIMIENTO</a:t>
            </a:r>
            <a:r>
              <a:rPr lang="es-ES" dirty="0">
                <a:solidFill>
                  <a:schemeClr val="tx1"/>
                </a:solidFill>
              </a:rPr>
              <a:t>, es decir se cumplió debidamente su objeto contractual de acuerdo con los informes de supervisión. Solo 1 contrato presenta reporte de posible incumplimiento (GGC-616-2022), el cual se encuentra en revisión del Grupo de Gestión Contractual.</a:t>
            </a:r>
          </a:p>
        </p:txBody>
      </p:sp>
      <p:graphicFrame>
        <p:nvGraphicFramePr>
          <p:cNvPr id="7" name="Tabla 6">
            <a:extLst>
              <a:ext uri="{FF2B5EF4-FFF2-40B4-BE49-F238E27FC236}">
                <a16:creationId xmlns:a16="http://schemas.microsoft.com/office/drawing/2014/main" id="{BCAE3718-1063-07D0-24C4-1CE7116CDE94}"/>
              </a:ext>
            </a:extLst>
          </p:cNvPr>
          <p:cNvGraphicFramePr>
            <a:graphicFrameLocks noGrp="1"/>
          </p:cNvGraphicFramePr>
          <p:nvPr>
            <p:extLst>
              <p:ext uri="{D42A27DB-BD31-4B8C-83A1-F6EECF244321}">
                <p14:modId xmlns:p14="http://schemas.microsoft.com/office/powerpoint/2010/main" val="2315293239"/>
              </p:ext>
            </p:extLst>
          </p:nvPr>
        </p:nvGraphicFramePr>
        <p:xfrm>
          <a:off x="1230857" y="2460248"/>
          <a:ext cx="4391149" cy="1661015"/>
        </p:xfrm>
        <a:graphic>
          <a:graphicData uri="http://schemas.openxmlformats.org/drawingml/2006/table">
            <a:tbl>
              <a:tblPr/>
              <a:tblGrid>
                <a:gridCol w="1407919">
                  <a:extLst>
                    <a:ext uri="{9D8B030D-6E8A-4147-A177-3AD203B41FA5}">
                      <a16:colId xmlns:a16="http://schemas.microsoft.com/office/drawing/2014/main" val="3294911796"/>
                    </a:ext>
                  </a:extLst>
                </a:gridCol>
                <a:gridCol w="925830">
                  <a:extLst>
                    <a:ext uri="{9D8B030D-6E8A-4147-A177-3AD203B41FA5}">
                      <a16:colId xmlns:a16="http://schemas.microsoft.com/office/drawing/2014/main" val="2930246733"/>
                    </a:ext>
                  </a:extLst>
                </a:gridCol>
                <a:gridCol w="1177290">
                  <a:extLst>
                    <a:ext uri="{9D8B030D-6E8A-4147-A177-3AD203B41FA5}">
                      <a16:colId xmlns:a16="http://schemas.microsoft.com/office/drawing/2014/main" val="4095651015"/>
                    </a:ext>
                  </a:extLst>
                </a:gridCol>
                <a:gridCol w="880110">
                  <a:extLst>
                    <a:ext uri="{9D8B030D-6E8A-4147-A177-3AD203B41FA5}">
                      <a16:colId xmlns:a16="http://schemas.microsoft.com/office/drawing/2014/main" val="2766295832"/>
                    </a:ext>
                  </a:extLst>
                </a:gridCol>
              </a:tblGrid>
              <a:tr h="268795">
                <a:tc rowSpan="2">
                  <a:txBody>
                    <a:bodyPr/>
                    <a:lstStyle/>
                    <a:p>
                      <a:pPr algn="ctr" fontAlgn="ctr"/>
                      <a:r>
                        <a:rPr lang="es-CO" sz="1400" b="1" i="0" u="none" strike="noStrike" dirty="0">
                          <a:solidFill>
                            <a:srgbClr val="FFFFFF"/>
                          </a:solidFill>
                          <a:effectLst/>
                          <a:latin typeface="Arial" panose="020B0604020202020204" pitchFamily="34" charset="0"/>
                        </a:rPr>
                        <a:t>Contratos suscritos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p>
                      <a:pPr algn="ctr" fontAlgn="ctr"/>
                      <a:r>
                        <a:rPr lang="es-CO" sz="1400" b="1" i="0" u="none" strike="noStrike" dirty="0">
                          <a:solidFill>
                            <a:srgbClr val="FFFFFF"/>
                          </a:solidFill>
                          <a:effectLst/>
                          <a:latin typeface="Arial" panose="020B0604020202020204" pitchFamily="34" charset="0"/>
                        </a:rPr>
                        <a:t>Plazo de Ejecución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pPr algn="l" fontAlgn="b"/>
                      <a:endParaRPr lang="es-CO" sz="1000" b="1" i="0" u="none" strike="noStrike" dirty="0">
                        <a:solidFill>
                          <a:srgbClr val="FFFFFF"/>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36609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rowSpan="2">
                  <a:txBody>
                    <a:bodyPr/>
                    <a:lstStyle/>
                    <a:p>
                      <a:pPr algn="ctr" fontAlgn="ctr"/>
                      <a:r>
                        <a:rPr lang="es-CO" sz="1400" b="1" i="0" u="none" strike="noStrike" dirty="0">
                          <a:solidFill>
                            <a:srgbClr val="FFFFFF"/>
                          </a:solidFill>
                          <a:effectLst/>
                          <a:latin typeface="Arial" panose="020B0604020202020204" pitchFamily="34" charset="0"/>
                        </a:rPr>
                        <a:t>Total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869080436"/>
                  </a:ext>
                </a:extLst>
              </a:tr>
              <a:tr h="585835">
                <a:tc vMerge="1">
                  <a:txBody>
                    <a:bodyPr/>
                    <a:lstStyle/>
                    <a:p>
                      <a:pPr algn="l" fontAlgn="ctr"/>
                      <a:r>
                        <a:rPr lang="es-CO" sz="1000" b="1" i="0" u="none" strike="noStrike" dirty="0">
                          <a:solidFill>
                            <a:srgbClr val="FFFFFF"/>
                          </a:solidFill>
                          <a:effectLst/>
                          <a:latin typeface="Arial" panose="020B0604020202020204" pitchFamily="34" charset="0"/>
                        </a:rPr>
                        <a:t>Tipo Persona</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s-CO" sz="1400" b="1" i="0" u="none" strike="noStrike" dirty="0">
                          <a:solidFill>
                            <a:srgbClr val="FFFFFF"/>
                          </a:solidFill>
                          <a:effectLst/>
                          <a:latin typeface="Arial" panose="020B0604020202020204" pitchFamily="34" charset="0"/>
                        </a:rPr>
                        <a:t>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ctr"/>
                      <a:r>
                        <a:rPr lang="es-CO" sz="1400" b="1" i="0" u="none" strike="noStrike" dirty="0">
                          <a:solidFill>
                            <a:srgbClr val="FFFFFF"/>
                          </a:solidFill>
                          <a:effectLst/>
                          <a:latin typeface="Arial" panose="020B0604020202020204" pitchFamily="34" charset="0"/>
                        </a:rPr>
                        <a:t>Posterior 31/12/2022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vMerge="1">
                  <a:txBody>
                    <a:bodyPr/>
                    <a:lstStyle/>
                    <a:p>
                      <a:pPr algn="ctr" fontAlgn="ctr"/>
                      <a:r>
                        <a:rPr lang="es-CO" sz="1000" b="1" i="0" u="none" strike="noStrike" dirty="0">
                          <a:solidFill>
                            <a:srgbClr val="FFFFFF"/>
                          </a:solidFill>
                          <a:effectLst/>
                          <a:latin typeface="Arial" panose="020B060402020202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499060065"/>
                  </a:ext>
                </a:extLst>
              </a:tr>
              <a:tr h="268795">
                <a:tc>
                  <a:txBody>
                    <a:bodyPr/>
                    <a:lstStyle/>
                    <a:p>
                      <a:pPr algn="ctr" fontAlgn="ctr"/>
                      <a:r>
                        <a:rPr lang="es-CO" sz="1400" b="0" i="0" u="none" strike="noStrike" dirty="0">
                          <a:solidFill>
                            <a:srgbClr val="000000"/>
                          </a:solidFill>
                          <a:effectLst/>
                          <a:latin typeface="Arial" panose="020B0604020202020204" pitchFamily="34" charset="0"/>
                        </a:rPr>
                        <a:t>Jurídica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0" i="0" u="none" strike="noStrike" dirty="0">
                          <a:solidFill>
                            <a:srgbClr val="000000"/>
                          </a:solidFill>
                          <a:effectLst/>
                          <a:latin typeface="Arial" panose="020B0604020202020204" pitchFamily="34"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0" i="0" u="none" strike="noStrike">
                          <a:solidFill>
                            <a:srgbClr val="000000"/>
                          </a:solidFill>
                          <a:effectLst/>
                          <a:latin typeface="Arial" panose="020B0604020202020204" pitchFamily="34" charset="0"/>
                        </a:rPr>
                        <a:t>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0" i="0" u="none" strike="noStrike">
                          <a:solidFill>
                            <a:srgbClr val="000000"/>
                          </a:solidFill>
                          <a:effectLst/>
                          <a:latin typeface="Arial" panose="020B0604020202020204" pitchFamily="34" charset="0"/>
                        </a:rPr>
                        <a:t>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408453"/>
                  </a:ext>
                </a:extLst>
              </a:tr>
              <a:tr h="268795">
                <a:tc>
                  <a:txBody>
                    <a:bodyPr/>
                    <a:lstStyle/>
                    <a:p>
                      <a:pPr algn="ctr" fontAlgn="ctr"/>
                      <a:r>
                        <a:rPr lang="es-CO" sz="1400" b="0" i="0" u="none" strike="noStrike" dirty="0">
                          <a:solidFill>
                            <a:srgbClr val="000000"/>
                          </a:solidFill>
                          <a:effectLst/>
                          <a:latin typeface="Arial" panose="020B0604020202020204" pitchFamily="34" charset="0"/>
                        </a:rPr>
                        <a:t>Natural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0" i="0" u="none" strike="noStrike" dirty="0">
                          <a:solidFill>
                            <a:srgbClr val="000000"/>
                          </a:solidFill>
                          <a:effectLst/>
                          <a:latin typeface="Arial" panose="020B0604020202020204" pitchFamily="34" charset="0"/>
                        </a:rPr>
                        <a:t>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0" i="0" u="none" strike="noStrike" dirty="0">
                          <a:solidFill>
                            <a:srgbClr val="000000"/>
                          </a:solidFill>
                          <a:effectLst/>
                          <a:latin typeface="Arial" panose="020B060402020202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0" i="0" u="none" strike="noStrike">
                          <a:solidFill>
                            <a:srgbClr val="000000"/>
                          </a:solidFill>
                          <a:effectLst/>
                          <a:latin typeface="Arial" panose="020B0604020202020204" pitchFamily="34" charset="0"/>
                        </a:rPr>
                        <a:t>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0390837"/>
                  </a:ext>
                </a:extLst>
              </a:tr>
              <a:tr h="268795">
                <a:tc>
                  <a:txBody>
                    <a:bodyPr/>
                    <a:lstStyle/>
                    <a:p>
                      <a:pPr algn="ctr" fontAlgn="b"/>
                      <a:r>
                        <a:rPr lang="es-CO" sz="1400" b="1" i="0" u="none" strike="noStrike" dirty="0">
                          <a:solidFill>
                            <a:srgbClr val="000000"/>
                          </a:solidFill>
                          <a:effectLst/>
                          <a:latin typeface="Arial" panose="020B0604020202020204" pitchFamily="34" charset="0"/>
                        </a:rPr>
                        <a:t>Total general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1" i="0" u="none" strike="noStrike" dirty="0">
                          <a:solidFill>
                            <a:srgbClr val="000000"/>
                          </a:solidFill>
                          <a:effectLst/>
                          <a:latin typeface="Arial" panose="020B0604020202020204" pitchFamily="34" charset="0"/>
                        </a:rPr>
                        <a:t>587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s-CO" sz="1400" b="1" i="0" u="none" strike="noStrike">
                          <a:solidFill>
                            <a:srgbClr val="000000"/>
                          </a:solidFill>
                          <a:effectLst/>
                          <a:latin typeface="Arial" panose="020B0604020202020204" pitchFamily="34" charset="0"/>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CO" sz="1400" b="1" i="0" u="none" strike="noStrike" dirty="0">
                          <a:solidFill>
                            <a:srgbClr val="000000"/>
                          </a:solidFill>
                          <a:effectLst/>
                          <a:latin typeface="Arial" panose="020B0604020202020204" pitchFamily="34" charset="0"/>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384490"/>
                  </a:ext>
                </a:extLst>
              </a:tr>
            </a:tbl>
          </a:graphicData>
        </a:graphic>
      </p:graphicFrame>
      <p:graphicFrame>
        <p:nvGraphicFramePr>
          <p:cNvPr id="8" name="Tabla 7">
            <a:extLst>
              <a:ext uri="{FF2B5EF4-FFF2-40B4-BE49-F238E27FC236}">
                <a16:creationId xmlns:a16="http://schemas.microsoft.com/office/drawing/2014/main" id="{B3CBB5B0-FDE4-2862-6DAF-88FC9C77A73F}"/>
              </a:ext>
            </a:extLst>
          </p:cNvPr>
          <p:cNvGraphicFramePr>
            <a:graphicFrameLocks noGrp="1"/>
          </p:cNvGraphicFramePr>
          <p:nvPr>
            <p:extLst>
              <p:ext uri="{D42A27DB-BD31-4B8C-83A1-F6EECF244321}">
                <p14:modId xmlns:p14="http://schemas.microsoft.com/office/powerpoint/2010/main" val="436796113"/>
              </p:ext>
            </p:extLst>
          </p:nvPr>
        </p:nvGraphicFramePr>
        <p:xfrm>
          <a:off x="6569996" y="2460248"/>
          <a:ext cx="3832833" cy="1646205"/>
        </p:xfrm>
        <a:graphic>
          <a:graphicData uri="http://schemas.openxmlformats.org/drawingml/2006/table">
            <a:tbl>
              <a:tblPr/>
              <a:tblGrid>
                <a:gridCol w="1610841">
                  <a:extLst>
                    <a:ext uri="{9D8B030D-6E8A-4147-A177-3AD203B41FA5}">
                      <a16:colId xmlns:a16="http://schemas.microsoft.com/office/drawing/2014/main" val="1536729795"/>
                    </a:ext>
                  </a:extLst>
                </a:gridCol>
                <a:gridCol w="649224">
                  <a:extLst>
                    <a:ext uri="{9D8B030D-6E8A-4147-A177-3AD203B41FA5}">
                      <a16:colId xmlns:a16="http://schemas.microsoft.com/office/drawing/2014/main" val="2342261691"/>
                    </a:ext>
                  </a:extLst>
                </a:gridCol>
                <a:gridCol w="539496">
                  <a:extLst>
                    <a:ext uri="{9D8B030D-6E8A-4147-A177-3AD203B41FA5}">
                      <a16:colId xmlns:a16="http://schemas.microsoft.com/office/drawing/2014/main" val="916926716"/>
                    </a:ext>
                  </a:extLst>
                </a:gridCol>
                <a:gridCol w="1033272">
                  <a:extLst>
                    <a:ext uri="{9D8B030D-6E8A-4147-A177-3AD203B41FA5}">
                      <a16:colId xmlns:a16="http://schemas.microsoft.com/office/drawing/2014/main" val="2146817890"/>
                    </a:ext>
                  </a:extLst>
                </a:gridCol>
              </a:tblGrid>
              <a:tr h="427604">
                <a:tc gridSpan="4">
                  <a:txBody>
                    <a:bodyPr/>
                    <a:lstStyle/>
                    <a:p>
                      <a:pPr algn="ctr" fontAlgn="b"/>
                      <a:r>
                        <a:rPr lang="es-CO" sz="1400" b="1" i="0" u="none" strike="noStrike" dirty="0">
                          <a:solidFill>
                            <a:srgbClr val="FFFFFF"/>
                          </a:solidFill>
                          <a:effectLst/>
                          <a:latin typeface="Arial" panose="020B0604020202020204" pitchFamily="34" charset="0"/>
                        </a:rPr>
                        <a:t>Cumplimiento de contrato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hMerge="1">
                  <a:txBody>
                    <a:bodyPr/>
                    <a:lstStyle/>
                    <a:p>
                      <a:pPr algn="l" fontAlgn="b"/>
                      <a:r>
                        <a:rPr lang="es-CO" sz="1000" b="1" i="0" u="none" strike="noStrike" dirty="0">
                          <a:solidFill>
                            <a:srgbClr val="FFFFFF"/>
                          </a:solidFill>
                          <a:effectLst/>
                          <a:latin typeface="Arial" panose="020B0604020202020204" pitchFamily="34" charset="0"/>
                        </a:rPr>
                        <a:t>Reporte de posible incumplimiento</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s-CO"/>
                    </a:p>
                  </a:txBody>
                  <a:tcPr/>
                </a:tc>
                <a:tc hMerge="1">
                  <a:txBody>
                    <a:bodyPr/>
                    <a:lstStyle/>
                    <a:p>
                      <a:endParaRPr lang="es-CO"/>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1112855"/>
                  </a:ext>
                </a:extLst>
              </a:tr>
              <a:tr h="349148">
                <a:tc>
                  <a:txBody>
                    <a:bodyPr/>
                    <a:lstStyle/>
                    <a:p>
                      <a:pPr algn="ctr" fontAlgn="ctr"/>
                      <a:r>
                        <a:rPr lang="es-CO" sz="1400" b="1" i="0" u="none" strike="noStrike" dirty="0">
                          <a:solidFill>
                            <a:srgbClr val="FFFFFF"/>
                          </a:solidFill>
                          <a:effectLst/>
                          <a:latin typeface="Arial" panose="020B0604020202020204" pitchFamily="34" charset="0"/>
                        </a:rPr>
                        <a:t>Tipo Persona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s-CO" sz="1400" b="1" i="0" u="none" strike="noStrike" dirty="0">
                          <a:solidFill>
                            <a:srgbClr val="FFFFFF"/>
                          </a:solidFill>
                          <a:effectLst/>
                          <a:latin typeface="Arial" panose="020B0604020202020204" pitchFamily="34" charset="0"/>
                        </a:rPr>
                        <a:t>Sí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s-CO" sz="1400" b="1" i="0" u="none" strike="noStrike" dirty="0">
                          <a:solidFill>
                            <a:srgbClr val="FFFFFF"/>
                          </a:solidFill>
                          <a:effectLst/>
                          <a:latin typeface="Arial" panose="020B0604020202020204" pitchFamily="34" charset="0"/>
                        </a:rPr>
                        <a:t>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fontAlgn="ctr"/>
                      <a:r>
                        <a:rPr lang="es-CO" sz="1400" b="1" i="0" u="none" strike="noStrike" dirty="0">
                          <a:solidFill>
                            <a:srgbClr val="FFFFFF"/>
                          </a:solidFill>
                          <a:effectLst/>
                          <a:latin typeface="Arial" panose="020B0604020202020204" pitchFamily="34" charset="0"/>
                        </a:rPr>
                        <a:t>Cumple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3811269710"/>
                  </a:ext>
                </a:extLst>
              </a:tr>
              <a:tr h="306019">
                <a:tc>
                  <a:txBody>
                    <a:bodyPr/>
                    <a:lstStyle/>
                    <a:p>
                      <a:pPr algn="ctr" fontAlgn="ctr"/>
                      <a:r>
                        <a:rPr lang="es-CO" sz="1400" b="0" i="0" u="none" strike="noStrike" dirty="0">
                          <a:solidFill>
                            <a:srgbClr val="000000"/>
                          </a:solidFill>
                          <a:effectLst/>
                          <a:latin typeface="Arial" panose="020B0604020202020204" pitchFamily="34" charset="0"/>
                        </a:rPr>
                        <a:t>Jurídica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Arial" panose="020B0604020202020204" pitchFamily="34" charset="0"/>
                        </a:rPr>
                        <a:t>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98,73%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228930"/>
                  </a:ext>
                </a:extLst>
              </a:tr>
              <a:tr h="306019">
                <a:tc>
                  <a:txBody>
                    <a:bodyPr/>
                    <a:lstStyle/>
                    <a:p>
                      <a:pPr algn="ctr" fontAlgn="ctr"/>
                      <a:r>
                        <a:rPr lang="es-CO" sz="1400" b="0" i="0" u="none" strike="noStrike" dirty="0">
                          <a:solidFill>
                            <a:srgbClr val="000000"/>
                          </a:solidFill>
                          <a:effectLst/>
                          <a:latin typeface="Arial" panose="020B0604020202020204" pitchFamily="34" charset="0"/>
                        </a:rPr>
                        <a:t>Natural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508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Arial" panose="020B0604020202020204" pitchFamily="34" charset="0"/>
                        </a:rPr>
                        <a:t>100,00%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1904998"/>
                  </a:ext>
                </a:extLst>
              </a:tr>
              <a:tr h="257415">
                <a:tc>
                  <a:txBody>
                    <a:bodyPr/>
                    <a:lstStyle/>
                    <a:p>
                      <a:pPr algn="ctr" fontAlgn="b"/>
                      <a:r>
                        <a:rPr lang="es-CO" sz="1400" b="1" i="0" u="none" strike="noStrike" dirty="0">
                          <a:solidFill>
                            <a:srgbClr val="000000"/>
                          </a:solidFill>
                          <a:effectLst/>
                          <a:latin typeface="Arial" panose="020B0604020202020204" pitchFamily="34" charset="0"/>
                        </a:rPr>
                        <a:t>Total general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1" i="0" u="none" strike="noStrike">
                          <a:solidFill>
                            <a:srgbClr val="000000"/>
                          </a:solidFill>
                          <a:effectLst/>
                          <a:latin typeface="Arial" panose="020B0604020202020204" pitchFamily="34" charset="0"/>
                        </a:rPr>
                        <a:t>586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CO" sz="1400" b="1" i="0" u="none" strike="noStrike" dirty="0">
                          <a:solidFill>
                            <a:srgbClr val="000000"/>
                          </a:solidFill>
                          <a:effectLst/>
                          <a:latin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CO" sz="1400" b="1" i="0" u="none" strike="noStrike" dirty="0">
                          <a:solidFill>
                            <a:srgbClr val="000000"/>
                          </a:solidFill>
                          <a:effectLst/>
                          <a:latin typeface="Arial" panose="020B0604020202020204" pitchFamily="34" charset="0"/>
                        </a:rPr>
                        <a:t>99,83%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52290444"/>
                  </a:ext>
                </a:extLst>
              </a:tr>
            </a:tbl>
          </a:graphicData>
        </a:graphic>
      </p:graphicFrame>
      <p:sp>
        <p:nvSpPr>
          <p:cNvPr id="17" name="TextBox 7">
            <a:extLst>
              <a:ext uri="{FF2B5EF4-FFF2-40B4-BE49-F238E27FC236}">
                <a16:creationId xmlns:a16="http://schemas.microsoft.com/office/drawing/2014/main" id="{688DA834-D3B8-29D3-6D4B-2DB9E0EA7B3E}"/>
              </a:ext>
            </a:extLst>
          </p:cNvPr>
          <p:cNvSpPr txBox="1"/>
          <p:nvPr/>
        </p:nvSpPr>
        <p:spPr>
          <a:xfrm>
            <a:off x="1230857" y="1226386"/>
            <a:ext cx="9424443" cy="1015663"/>
          </a:xfrm>
          <a:prstGeom prst="rect">
            <a:avLst/>
          </a:prstGeom>
          <a:noFill/>
        </p:spPr>
        <p:txBody>
          <a:bodyPr wrap="square" rtlCol="0">
            <a:spAutoFit/>
          </a:bodyPr>
          <a:lstStyle/>
          <a:p>
            <a:pPr algn="just"/>
            <a:r>
              <a:rPr lang="es-ES" sz="2000" dirty="0"/>
              <a:t>Durante el 2022 se suscribieron 769 contratos en sus diferentes modalidades, con personas jurídicas privadas y públicas, y personas naturales, de los cuales 587 tenían plazo de ejecución hasta el 31 de diciembre de este año.</a:t>
            </a:r>
          </a:p>
        </p:txBody>
      </p:sp>
    </p:spTree>
    <p:extLst>
      <p:ext uri="{BB962C8B-B14F-4D97-AF65-F5344CB8AC3E}">
        <p14:creationId xmlns:p14="http://schemas.microsoft.com/office/powerpoint/2010/main" val="203651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157A097-5E07-256C-C3E2-C90EC0CA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178676AB-E70C-F080-1B72-22236740B129}"/>
              </a:ext>
            </a:extLst>
          </p:cNvPr>
          <p:cNvSpPr>
            <a:spLocks noGrp="1"/>
          </p:cNvSpPr>
          <p:nvPr>
            <p:ph type="title"/>
          </p:nvPr>
        </p:nvSpPr>
        <p:spPr>
          <a:xfrm>
            <a:off x="2577030" y="2360429"/>
            <a:ext cx="7037940" cy="2326978"/>
          </a:xfrm>
        </p:spPr>
        <p:txBody>
          <a:bodyPr>
            <a:noAutofit/>
          </a:bodyPr>
          <a:lstStyle/>
          <a:p>
            <a:pPr algn="ctr"/>
            <a:r>
              <a:rPr lang="es-ES" sz="6000" b="1" dirty="0">
                <a:solidFill>
                  <a:schemeClr val="bg1"/>
                </a:solidFill>
              </a:rPr>
              <a:t>Adecuación de los recursos</a:t>
            </a:r>
          </a:p>
        </p:txBody>
      </p:sp>
    </p:spTree>
    <p:extLst>
      <p:ext uri="{BB962C8B-B14F-4D97-AF65-F5344CB8AC3E}">
        <p14:creationId xmlns:p14="http://schemas.microsoft.com/office/powerpoint/2010/main" val="3067611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B5EFF34-3F2A-9C8A-ADF9-E9F2BF3FD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1720236" y="412000"/>
            <a:ext cx="9093200" cy="590931"/>
          </a:xfrm>
          <a:prstGeom prst="rect">
            <a:avLst/>
          </a:prstGeom>
          <a:noFill/>
        </p:spPr>
        <p:txBody>
          <a:bodyPr wrap="square" rtlCol="0">
            <a:spAutoFit/>
          </a:bodyPr>
          <a:lstStyle/>
          <a:p>
            <a:pP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Adecuación de los recursos – Talento Humano</a:t>
            </a:r>
          </a:p>
        </p:txBody>
      </p:sp>
      <p:sp>
        <p:nvSpPr>
          <p:cNvPr id="4" name="Rectángulo 3">
            <a:extLst>
              <a:ext uri="{FF2B5EF4-FFF2-40B4-BE49-F238E27FC236}">
                <a16:creationId xmlns:a16="http://schemas.microsoft.com/office/drawing/2014/main" id="{FE373988-68FB-FC5A-24A8-2CBE2229834C}"/>
              </a:ext>
            </a:extLst>
          </p:cNvPr>
          <p:cNvSpPr/>
          <p:nvPr/>
        </p:nvSpPr>
        <p:spPr>
          <a:xfrm>
            <a:off x="685800" y="1057067"/>
            <a:ext cx="10655300" cy="1015663"/>
          </a:xfrm>
          <a:prstGeom prst="rect">
            <a:avLst/>
          </a:prstGeom>
        </p:spPr>
        <p:txBody>
          <a:bodyPr wrap="square">
            <a:spAutoFit/>
          </a:bodyPr>
          <a:lstStyle/>
          <a:p>
            <a:pPr algn="ctr"/>
            <a:r>
              <a:rPr lang="es-CO" sz="2000" dirty="0"/>
              <a:t>En 2022, para garantizar el cumplimiento de la misión se contaba con 281 personas vinculadas de una planta de 321 empleos disponibles, con 40 vacantes. Además, se contrataron 769 personas, entre naturales y jurídicas, para apoyar el desarrollo de las actividades de la entidad.</a:t>
            </a:r>
          </a:p>
        </p:txBody>
      </p:sp>
      <p:graphicFrame>
        <p:nvGraphicFramePr>
          <p:cNvPr id="5" name="Gráfico 4">
            <a:extLst>
              <a:ext uri="{FF2B5EF4-FFF2-40B4-BE49-F238E27FC236}">
                <a16:creationId xmlns:a16="http://schemas.microsoft.com/office/drawing/2014/main" id="{3736DE1C-44FD-AAD8-B499-5E462C6A334F}"/>
              </a:ext>
            </a:extLst>
          </p:cNvPr>
          <p:cNvGraphicFramePr/>
          <p:nvPr>
            <p:extLst>
              <p:ext uri="{D42A27DB-BD31-4B8C-83A1-F6EECF244321}">
                <p14:modId xmlns:p14="http://schemas.microsoft.com/office/powerpoint/2010/main" val="282951805"/>
              </p:ext>
            </p:extLst>
          </p:nvPr>
        </p:nvGraphicFramePr>
        <p:xfrm>
          <a:off x="-377372" y="1181974"/>
          <a:ext cx="5660572" cy="47388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B016431F-1E9F-8966-00F8-1E949E39E595}"/>
              </a:ext>
            </a:extLst>
          </p:cNvPr>
          <p:cNvGraphicFramePr/>
          <p:nvPr>
            <p:extLst>
              <p:ext uri="{D42A27DB-BD31-4B8C-83A1-F6EECF244321}">
                <p14:modId xmlns:p14="http://schemas.microsoft.com/office/powerpoint/2010/main" val="2700914274"/>
              </p:ext>
            </p:extLst>
          </p:nvPr>
        </p:nvGraphicFramePr>
        <p:xfrm>
          <a:off x="584200" y="2197638"/>
          <a:ext cx="5497286" cy="439809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ángulo 11">
            <a:extLst>
              <a:ext uri="{FF2B5EF4-FFF2-40B4-BE49-F238E27FC236}">
                <a16:creationId xmlns:a16="http://schemas.microsoft.com/office/drawing/2014/main" id="{0E99E5E7-79AA-6649-53C8-373533270635}"/>
              </a:ext>
            </a:extLst>
          </p:cNvPr>
          <p:cNvSpPr/>
          <p:nvPr/>
        </p:nvSpPr>
        <p:spPr>
          <a:xfrm>
            <a:off x="6183145" y="2479458"/>
            <a:ext cx="5259614" cy="1015663"/>
          </a:xfrm>
          <a:prstGeom prst="rect">
            <a:avLst/>
          </a:prstGeom>
        </p:spPr>
        <p:txBody>
          <a:bodyPr wrap="square">
            <a:spAutoFit/>
          </a:bodyPr>
          <a:lstStyle/>
          <a:p>
            <a:pPr algn="ctr"/>
            <a:r>
              <a:rPr lang="es-CO" sz="2000" dirty="0"/>
              <a:t>Además, se tiene un propósito superior y 6 valores que rigen al cultura organizacional del Minenergía</a:t>
            </a:r>
          </a:p>
        </p:txBody>
      </p:sp>
      <p:pic>
        <p:nvPicPr>
          <p:cNvPr id="14" name="Imagen 13">
            <a:extLst>
              <a:ext uri="{FF2B5EF4-FFF2-40B4-BE49-F238E27FC236}">
                <a16:creationId xmlns:a16="http://schemas.microsoft.com/office/drawing/2014/main" id="{616D4AED-7945-1E8B-C7D0-B91260D793AF}"/>
              </a:ext>
            </a:extLst>
          </p:cNvPr>
          <p:cNvPicPr>
            <a:picLocks noChangeAspect="1"/>
          </p:cNvPicPr>
          <p:nvPr/>
        </p:nvPicPr>
        <p:blipFill>
          <a:blip r:embed="rId5"/>
          <a:stretch>
            <a:fillRect/>
          </a:stretch>
        </p:blipFill>
        <p:spPr>
          <a:xfrm>
            <a:off x="6040206" y="3620029"/>
            <a:ext cx="5504212" cy="959918"/>
          </a:xfrm>
          <a:prstGeom prst="rect">
            <a:avLst/>
          </a:prstGeom>
        </p:spPr>
      </p:pic>
      <p:pic>
        <p:nvPicPr>
          <p:cNvPr id="16" name="Imagen 15">
            <a:extLst>
              <a:ext uri="{FF2B5EF4-FFF2-40B4-BE49-F238E27FC236}">
                <a16:creationId xmlns:a16="http://schemas.microsoft.com/office/drawing/2014/main" id="{038D21FB-FB2E-4A00-865B-394F4A094C17}"/>
              </a:ext>
            </a:extLst>
          </p:cNvPr>
          <p:cNvPicPr>
            <a:picLocks noChangeAspect="1"/>
          </p:cNvPicPr>
          <p:nvPr/>
        </p:nvPicPr>
        <p:blipFill>
          <a:blip r:embed="rId6"/>
          <a:stretch>
            <a:fillRect/>
          </a:stretch>
        </p:blipFill>
        <p:spPr>
          <a:xfrm>
            <a:off x="6040206" y="4579946"/>
            <a:ext cx="5504212" cy="1551187"/>
          </a:xfrm>
          <a:prstGeom prst="rect">
            <a:avLst/>
          </a:prstGeom>
        </p:spPr>
      </p:pic>
    </p:spTree>
    <p:extLst>
      <p:ext uri="{BB962C8B-B14F-4D97-AF65-F5344CB8AC3E}">
        <p14:creationId xmlns:p14="http://schemas.microsoft.com/office/powerpoint/2010/main" val="181203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B5EFF34-3F2A-9C8A-ADF9-E9F2BF3FD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6"/>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2019300" y="338644"/>
            <a:ext cx="8153400" cy="590931"/>
          </a:xfrm>
          <a:prstGeom prst="rect">
            <a:avLst/>
          </a:prstGeom>
          <a:noFill/>
        </p:spPr>
        <p:txBody>
          <a:bodyPr wrap="square" rtlCol="0">
            <a:spAutoFit/>
          </a:bodyPr>
          <a:lstStyle/>
          <a:p>
            <a:pP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Adecuación de los recursos - Presupuesto</a:t>
            </a:r>
          </a:p>
        </p:txBody>
      </p:sp>
      <p:sp>
        <p:nvSpPr>
          <p:cNvPr id="4" name="Rectángulo 3">
            <a:extLst>
              <a:ext uri="{FF2B5EF4-FFF2-40B4-BE49-F238E27FC236}">
                <a16:creationId xmlns:a16="http://schemas.microsoft.com/office/drawing/2014/main" id="{FE373988-68FB-FC5A-24A8-2CBE2229834C}"/>
              </a:ext>
            </a:extLst>
          </p:cNvPr>
          <p:cNvSpPr/>
          <p:nvPr/>
        </p:nvSpPr>
        <p:spPr>
          <a:xfrm>
            <a:off x="6375400" y="1316307"/>
            <a:ext cx="4987032" cy="707886"/>
          </a:xfrm>
          <a:prstGeom prst="rect">
            <a:avLst/>
          </a:prstGeom>
        </p:spPr>
        <p:txBody>
          <a:bodyPr wrap="square">
            <a:spAutoFit/>
          </a:bodyPr>
          <a:lstStyle/>
          <a:p>
            <a:pPr algn="ctr"/>
            <a:r>
              <a:rPr lang="es-CO" sz="2000" dirty="0"/>
              <a:t>Se asignaron </a:t>
            </a:r>
            <a:r>
              <a:rPr lang="es-CO" sz="2000" b="1" dirty="0"/>
              <a:t>4.166.628,5</a:t>
            </a:r>
            <a:r>
              <a:rPr lang="es-CO" sz="2000" dirty="0"/>
              <a:t> al presupuesto del Ministerio en la vigencia 2022</a:t>
            </a:r>
          </a:p>
        </p:txBody>
      </p:sp>
      <p:graphicFrame>
        <p:nvGraphicFramePr>
          <p:cNvPr id="5" name="Gráfico 4">
            <a:extLst>
              <a:ext uri="{FF2B5EF4-FFF2-40B4-BE49-F238E27FC236}">
                <a16:creationId xmlns:a16="http://schemas.microsoft.com/office/drawing/2014/main" id="{3736DE1C-44FD-AAD8-B499-5E462C6A334F}"/>
              </a:ext>
            </a:extLst>
          </p:cNvPr>
          <p:cNvGraphicFramePr/>
          <p:nvPr>
            <p:extLst>
              <p:ext uri="{D42A27DB-BD31-4B8C-83A1-F6EECF244321}">
                <p14:modId xmlns:p14="http://schemas.microsoft.com/office/powerpoint/2010/main" val="2774034815"/>
              </p:ext>
            </p:extLst>
          </p:nvPr>
        </p:nvGraphicFramePr>
        <p:xfrm>
          <a:off x="435428" y="1268219"/>
          <a:ext cx="5660572" cy="473888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a16="http://schemas.microsoft.com/office/drawing/2014/main" id="{32BDB49C-91BC-52F2-2348-07923738DB59}"/>
              </a:ext>
            </a:extLst>
          </p:cNvPr>
          <p:cNvSpPr/>
          <p:nvPr/>
        </p:nvSpPr>
        <p:spPr>
          <a:xfrm>
            <a:off x="6266836" y="2094257"/>
            <a:ext cx="5660572" cy="384721"/>
          </a:xfrm>
          <a:prstGeom prst="rect">
            <a:avLst/>
          </a:prstGeom>
        </p:spPr>
        <p:txBody>
          <a:bodyPr wrap="square">
            <a:spAutoFit/>
          </a:bodyPr>
          <a:lstStyle/>
          <a:p>
            <a:pPr marL="285750" indent="-285750">
              <a:buFont typeface="Arial" panose="020B0604020202020204" pitchFamily="34" charset="0"/>
              <a:buChar char="•"/>
            </a:pPr>
            <a:r>
              <a:rPr lang="es-CO" sz="1900" b="1" dirty="0"/>
              <a:t>Gastos de Funcionamiento </a:t>
            </a:r>
            <a:r>
              <a:rPr lang="es-CO" sz="1900" dirty="0">
                <a:sym typeface="Wingdings" panose="05000000000000000000" pitchFamily="2" charset="2"/>
              </a:rPr>
              <a:t> </a:t>
            </a:r>
            <a:r>
              <a:rPr lang="es-CO" sz="1900" dirty="0"/>
              <a:t>$147.689,6 millones</a:t>
            </a:r>
          </a:p>
        </p:txBody>
      </p:sp>
      <p:sp>
        <p:nvSpPr>
          <p:cNvPr id="9" name="Rectángulo 8">
            <a:extLst>
              <a:ext uri="{FF2B5EF4-FFF2-40B4-BE49-F238E27FC236}">
                <a16:creationId xmlns:a16="http://schemas.microsoft.com/office/drawing/2014/main" id="{9D055872-4072-EB9D-DBDD-0FF7C30FDF04}"/>
              </a:ext>
            </a:extLst>
          </p:cNvPr>
          <p:cNvSpPr/>
          <p:nvPr/>
        </p:nvSpPr>
        <p:spPr>
          <a:xfrm>
            <a:off x="6266836" y="2514800"/>
            <a:ext cx="4809672" cy="384721"/>
          </a:xfrm>
          <a:prstGeom prst="rect">
            <a:avLst/>
          </a:prstGeom>
        </p:spPr>
        <p:txBody>
          <a:bodyPr wrap="square">
            <a:spAutoFit/>
          </a:bodyPr>
          <a:lstStyle/>
          <a:p>
            <a:pPr marL="285750" indent="-285750">
              <a:buFont typeface="Arial" panose="020B0604020202020204" pitchFamily="34" charset="0"/>
              <a:buChar char="•"/>
            </a:pPr>
            <a:r>
              <a:rPr lang="es-CO" sz="1900" b="1" dirty="0"/>
              <a:t>Gastos de Inversión </a:t>
            </a:r>
            <a:r>
              <a:rPr lang="es-CO" sz="1900" dirty="0">
                <a:sym typeface="Wingdings" panose="05000000000000000000" pitchFamily="2" charset="2"/>
              </a:rPr>
              <a:t></a:t>
            </a:r>
            <a:r>
              <a:rPr lang="es-CO" sz="1900" dirty="0"/>
              <a:t> $4.008.535 millones</a:t>
            </a:r>
          </a:p>
        </p:txBody>
      </p:sp>
      <p:sp>
        <p:nvSpPr>
          <p:cNvPr id="11" name="Rectángulo 10">
            <a:extLst>
              <a:ext uri="{FF2B5EF4-FFF2-40B4-BE49-F238E27FC236}">
                <a16:creationId xmlns:a16="http://schemas.microsoft.com/office/drawing/2014/main" id="{8B43BB1A-B9F0-D68A-9496-C50B57993485}"/>
              </a:ext>
            </a:extLst>
          </p:cNvPr>
          <p:cNvSpPr/>
          <p:nvPr/>
        </p:nvSpPr>
        <p:spPr>
          <a:xfrm>
            <a:off x="6375400" y="3256928"/>
            <a:ext cx="5381172" cy="2431435"/>
          </a:xfrm>
          <a:prstGeom prst="rect">
            <a:avLst/>
          </a:prstGeom>
          <a:solidFill>
            <a:schemeClr val="bg1"/>
          </a:solidFill>
        </p:spPr>
        <p:txBody>
          <a:bodyPr wrap="square">
            <a:spAutoFit/>
          </a:bodyPr>
          <a:lstStyle/>
          <a:p>
            <a:pPr algn="ctr"/>
            <a:r>
              <a:rPr lang="es-CO" sz="1900" dirty="0"/>
              <a:t>El Ministerio tiene un proyecto especifico para el mantenimiento y fortalecimiento del Sistema Integrado de Gestión, llamado </a:t>
            </a:r>
            <a:r>
              <a:rPr lang="es-ES" sz="1900" b="1" dirty="0"/>
              <a:t>MEJORAMIENTO DEL MODELO INTEGRADO DE PLANEACIÓN Y GESTIÓN </a:t>
            </a:r>
            <a:r>
              <a:rPr lang="es-ES" sz="1900" dirty="0"/>
              <a:t>con código </a:t>
            </a:r>
            <a:r>
              <a:rPr lang="es-ES" sz="1900" dirty="0" err="1"/>
              <a:t>Bpin</a:t>
            </a:r>
            <a:r>
              <a:rPr lang="es-ES" sz="1900" dirty="0"/>
              <a:t> 2017011000209, que para el 2022 tuvo una asignación de </a:t>
            </a:r>
            <a:r>
              <a:rPr lang="es-ES" sz="1900" b="1" dirty="0"/>
              <a:t>$1.195.614.949 millones, </a:t>
            </a:r>
            <a:r>
              <a:rPr lang="es-ES" sz="1900" dirty="0"/>
              <a:t>evidenciando la adecuación de los recursos presupuestales para el SIG </a:t>
            </a:r>
            <a:endParaRPr lang="es-CO" sz="1900" dirty="0"/>
          </a:p>
        </p:txBody>
      </p:sp>
    </p:spTree>
    <p:extLst>
      <p:ext uri="{BB962C8B-B14F-4D97-AF65-F5344CB8AC3E}">
        <p14:creationId xmlns:p14="http://schemas.microsoft.com/office/powerpoint/2010/main" val="40552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B5EFF34-3F2A-9C8A-ADF9-E9F2BF3FD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2019300" y="338644"/>
            <a:ext cx="8864600" cy="590931"/>
          </a:xfrm>
          <a:prstGeom prst="rect">
            <a:avLst/>
          </a:prstGeom>
          <a:noFill/>
        </p:spPr>
        <p:txBody>
          <a:bodyPr wrap="square" rtlCol="0">
            <a:spAutoFit/>
          </a:bodyPr>
          <a:lstStyle/>
          <a:p>
            <a:pPr algn="ct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Adecuación de los recursos  - Infraestructura</a:t>
            </a:r>
          </a:p>
        </p:txBody>
      </p:sp>
      <p:sp>
        <p:nvSpPr>
          <p:cNvPr id="2" name="Rectángulo 1">
            <a:extLst>
              <a:ext uri="{FF2B5EF4-FFF2-40B4-BE49-F238E27FC236}">
                <a16:creationId xmlns:a16="http://schemas.microsoft.com/office/drawing/2014/main" id="{9382A048-D03B-E78D-130E-9B8850FD4C95}"/>
              </a:ext>
            </a:extLst>
          </p:cNvPr>
          <p:cNvSpPr/>
          <p:nvPr/>
        </p:nvSpPr>
        <p:spPr>
          <a:xfrm>
            <a:off x="730249" y="1463881"/>
            <a:ext cx="4914900" cy="1015663"/>
          </a:xfrm>
          <a:prstGeom prst="rect">
            <a:avLst/>
          </a:prstGeom>
        </p:spPr>
        <p:txBody>
          <a:bodyPr wrap="square">
            <a:spAutoFit/>
          </a:bodyPr>
          <a:lstStyle/>
          <a:p>
            <a:pPr algn="ctr"/>
            <a:r>
              <a:rPr lang="es-ES" sz="2000" dirty="0"/>
              <a:t>Para el adecuado y efectivo trabajo de los servidores en las instalaciones del Ministerio, se cuenta con:</a:t>
            </a:r>
            <a:endParaRPr lang="es-CO" sz="2000" dirty="0"/>
          </a:p>
        </p:txBody>
      </p:sp>
      <p:sp>
        <p:nvSpPr>
          <p:cNvPr id="3" name="CuadroTexto 2">
            <a:extLst>
              <a:ext uri="{FF2B5EF4-FFF2-40B4-BE49-F238E27FC236}">
                <a16:creationId xmlns:a16="http://schemas.microsoft.com/office/drawing/2014/main" id="{B1797AE8-18CC-E6A4-38A7-BA834ECF22CC}"/>
              </a:ext>
            </a:extLst>
          </p:cNvPr>
          <p:cNvSpPr txBox="1"/>
          <p:nvPr/>
        </p:nvSpPr>
        <p:spPr>
          <a:xfrm>
            <a:off x="1026186" y="1087587"/>
            <a:ext cx="4107127" cy="400110"/>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Tecnológica</a:t>
            </a:r>
            <a:endParaRPr kumimoji="0" lang="en-US"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sp>
        <p:nvSpPr>
          <p:cNvPr id="10" name="CuadroTexto 9">
            <a:extLst>
              <a:ext uri="{FF2B5EF4-FFF2-40B4-BE49-F238E27FC236}">
                <a16:creationId xmlns:a16="http://schemas.microsoft.com/office/drawing/2014/main" id="{DB24216C-237A-09D1-0D2D-90DDD2F3EC53}"/>
              </a:ext>
            </a:extLst>
          </p:cNvPr>
          <p:cNvSpPr txBox="1"/>
          <p:nvPr/>
        </p:nvSpPr>
        <p:spPr>
          <a:xfrm>
            <a:off x="6776773" y="1061543"/>
            <a:ext cx="4107127" cy="400110"/>
          </a:xfrm>
          <a:prstGeom prst="rect">
            <a:avLst/>
          </a:prstGeom>
          <a:noFill/>
        </p:spPr>
        <p:txBody>
          <a:bodyPr wrap="square" rtlCol="0">
            <a:spAutoFit/>
          </a:bodyPr>
          <a:lstStyle>
            <a:defPPr>
              <a:defRPr lang="en-US"/>
            </a:defPPr>
            <a:lvl1pPr algn="ctr">
              <a:defRPr sz="3600" b="1">
                <a:solidFill>
                  <a:schemeClr val="tx2">
                    <a:lumMod val="50000"/>
                  </a:schemeClr>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rPr>
              <a:t>Física</a:t>
            </a:r>
            <a:endParaRPr kumimoji="0" lang="en-US" sz="2000" b="1" i="0" u="none" strike="noStrike" kern="1200" cap="none" spc="0" normalizeH="0" baseline="0" noProof="0" dirty="0">
              <a:ln>
                <a:noFill/>
              </a:ln>
              <a:solidFill>
                <a:srgbClr val="44546A">
                  <a:lumMod val="50000"/>
                </a:srgbClr>
              </a:solidFill>
              <a:effectLst/>
              <a:uLnTx/>
              <a:uFillTx/>
              <a:latin typeface="Work Sans" pitchFamily="2" charset="0"/>
              <a:ea typeface="+mn-ea"/>
              <a:cs typeface="+mn-cs"/>
            </a:endParaRPr>
          </a:p>
        </p:txBody>
      </p:sp>
      <p:graphicFrame>
        <p:nvGraphicFramePr>
          <p:cNvPr id="13" name="Diagrama 12">
            <a:extLst>
              <a:ext uri="{FF2B5EF4-FFF2-40B4-BE49-F238E27FC236}">
                <a16:creationId xmlns:a16="http://schemas.microsoft.com/office/drawing/2014/main" id="{C5580804-6855-0313-55BF-BC1C1DC51EA2}"/>
              </a:ext>
            </a:extLst>
          </p:cNvPr>
          <p:cNvGraphicFramePr/>
          <p:nvPr>
            <p:extLst>
              <p:ext uri="{D42A27DB-BD31-4B8C-83A1-F6EECF244321}">
                <p14:modId xmlns:p14="http://schemas.microsoft.com/office/powerpoint/2010/main" val="1842801519"/>
              </p:ext>
            </p:extLst>
          </p:nvPr>
        </p:nvGraphicFramePr>
        <p:xfrm>
          <a:off x="431799" y="2479544"/>
          <a:ext cx="5511799" cy="4039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71EA1346-B236-6821-E8E9-879FA49401CA}"/>
              </a:ext>
            </a:extLst>
          </p:cNvPr>
          <p:cNvSpPr txBox="1"/>
          <p:nvPr/>
        </p:nvSpPr>
        <p:spPr>
          <a:xfrm>
            <a:off x="6546853" y="1487697"/>
            <a:ext cx="4781547" cy="1015663"/>
          </a:xfrm>
          <a:prstGeom prst="rect">
            <a:avLst/>
          </a:prstGeom>
          <a:noFill/>
        </p:spPr>
        <p:txBody>
          <a:bodyPr wrap="square">
            <a:spAutoFit/>
          </a:bodyPr>
          <a:lstStyle/>
          <a:p>
            <a:pPr algn="ctr"/>
            <a:r>
              <a:rPr lang="es-ES" sz="2000" dirty="0"/>
              <a:t>El Ministerio de Minas y Energía cuenta con dos sedes físicas para garantizar la adecuada prestación de los servicios:</a:t>
            </a:r>
          </a:p>
        </p:txBody>
      </p:sp>
      <p:graphicFrame>
        <p:nvGraphicFramePr>
          <p:cNvPr id="16" name="Diagrama 15">
            <a:extLst>
              <a:ext uri="{FF2B5EF4-FFF2-40B4-BE49-F238E27FC236}">
                <a16:creationId xmlns:a16="http://schemas.microsoft.com/office/drawing/2014/main" id="{7A772480-A5DD-6255-3E44-1A9682D977A8}"/>
              </a:ext>
            </a:extLst>
          </p:cNvPr>
          <p:cNvGraphicFramePr/>
          <p:nvPr>
            <p:extLst>
              <p:ext uri="{D42A27DB-BD31-4B8C-83A1-F6EECF244321}">
                <p14:modId xmlns:p14="http://schemas.microsoft.com/office/powerpoint/2010/main" val="3514203792"/>
              </p:ext>
            </p:extLst>
          </p:nvPr>
        </p:nvGraphicFramePr>
        <p:xfrm>
          <a:off x="6610349" y="2736707"/>
          <a:ext cx="4914899" cy="342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006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157A097-5E07-256C-C3E2-C90EC0CA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5F83FD"/>
          </a:solidFill>
        </p:spPr>
      </p:pic>
      <p:sp>
        <p:nvSpPr>
          <p:cNvPr id="16" name="Título 1">
            <a:extLst>
              <a:ext uri="{FF2B5EF4-FFF2-40B4-BE49-F238E27FC236}">
                <a16:creationId xmlns:a16="http://schemas.microsoft.com/office/drawing/2014/main" id="{178676AB-E70C-F080-1B72-22236740B129}"/>
              </a:ext>
            </a:extLst>
          </p:cNvPr>
          <p:cNvSpPr>
            <a:spLocks noGrp="1"/>
          </p:cNvSpPr>
          <p:nvPr>
            <p:ph type="title"/>
          </p:nvPr>
        </p:nvSpPr>
        <p:spPr>
          <a:xfrm>
            <a:off x="2577030" y="2360429"/>
            <a:ext cx="7037940" cy="2326978"/>
          </a:xfrm>
        </p:spPr>
        <p:txBody>
          <a:bodyPr>
            <a:noAutofit/>
          </a:bodyPr>
          <a:lstStyle/>
          <a:p>
            <a:pPr algn="ctr"/>
            <a:r>
              <a:rPr lang="es-ES" sz="6000" b="1" dirty="0">
                <a:solidFill>
                  <a:schemeClr val="bg1"/>
                </a:solidFill>
              </a:rPr>
              <a:t>Estado de las acciones de la revisión por la dirección previa</a:t>
            </a:r>
          </a:p>
        </p:txBody>
      </p:sp>
    </p:spTree>
    <p:extLst>
      <p:ext uri="{BB962C8B-B14F-4D97-AF65-F5344CB8AC3E}">
        <p14:creationId xmlns:p14="http://schemas.microsoft.com/office/powerpoint/2010/main" val="623137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157A097-5E07-256C-C3E2-C90EC0CA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178676AB-E70C-F080-1B72-22236740B129}"/>
              </a:ext>
            </a:extLst>
          </p:cNvPr>
          <p:cNvSpPr>
            <a:spLocks noGrp="1"/>
          </p:cNvSpPr>
          <p:nvPr>
            <p:ph type="title"/>
          </p:nvPr>
        </p:nvSpPr>
        <p:spPr>
          <a:xfrm>
            <a:off x="2197768" y="2360429"/>
            <a:ext cx="7417202" cy="2326978"/>
          </a:xfrm>
        </p:spPr>
        <p:txBody>
          <a:bodyPr>
            <a:noAutofit/>
          </a:bodyPr>
          <a:lstStyle/>
          <a:p>
            <a:pPr algn="ctr"/>
            <a:r>
              <a:rPr lang="es-ES" sz="6000" b="1" dirty="0">
                <a:solidFill>
                  <a:schemeClr val="bg1"/>
                </a:solidFill>
              </a:rPr>
              <a:t>Eficacia de las acciones para abordar riesgos y las oportunidades</a:t>
            </a:r>
          </a:p>
        </p:txBody>
      </p:sp>
    </p:spTree>
    <p:extLst>
      <p:ext uri="{BB962C8B-B14F-4D97-AF65-F5344CB8AC3E}">
        <p14:creationId xmlns:p14="http://schemas.microsoft.com/office/powerpoint/2010/main" val="128130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6041"/>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1380072" y="275740"/>
            <a:ext cx="9860668" cy="535531"/>
          </a:xfrm>
          <a:prstGeom prst="rect">
            <a:avLst/>
          </a:prstGeom>
          <a:noFill/>
        </p:spPr>
        <p:txBody>
          <a:bodyPr wrap="square" rtlCol="0">
            <a:spAutoFit/>
          </a:bodyPr>
          <a:lstStyle/>
          <a:p>
            <a:pP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Acciones tomadas para mitigar los riesgos y su eficacia</a:t>
            </a:r>
          </a:p>
        </p:txBody>
      </p:sp>
      <p:graphicFrame>
        <p:nvGraphicFramePr>
          <p:cNvPr id="2" name="Gráfico 1">
            <a:extLst>
              <a:ext uri="{FF2B5EF4-FFF2-40B4-BE49-F238E27FC236}">
                <a16:creationId xmlns:a16="http://schemas.microsoft.com/office/drawing/2014/main" id="{DE0A8400-EBDE-DD85-97C8-867FD2FECD03}"/>
              </a:ext>
            </a:extLst>
          </p:cNvPr>
          <p:cNvGraphicFramePr/>
          <p:nvPr>
            <p:extLst>
              <p:ext uri="{D42A27DB-BD31-4B8C-83A1-F6EECF244321}">
                <p14:modId xmlns:p14="http://schemas.microsoft.com/office/powerpoint/2010/main" val="2886327775"/>
              </p:ext>
            </p:extLst>
          </p:nvPr>
        </p:nvGraphicFramePr>
        <p:xfrm>
          <a:off x="6165532" y="1212145"/>
          <a:ext cx="5670868" cy="2982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3FFA0EAC-2B89-B5F0-CBB6-5AFCEB8FFAFE}"/>
              </a:ext>
            </a:extLst>
          </p:cNvPr>
          <p:cNvGraphicFramePr/>
          <p:nvPr>
            <p:extLst>
              <p:ext uri="{D42A27DB-BD31-4B8C-83A1-F6EECF244321}">
                <p14:modId xmlns:p14="http://schemas.microsoft.com/office/powerpoint/2010/main" val="846957773"/>
              </p:ext>
            </p:extLst>
          </p:nvPr>
        </p:nvGraphicFramePr>
        <p:xfrm>
          <a:off x="654662" y="1192524"/>
          <a:ext cx="5160370" cy="3150876"/>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E398F679-5520-5EC4-BE21-85E2007AEFED}"/>
              </a:ext>
            </a:extLst>
          </p:cNvPr>
          <p:cNvSpPr txBox="1"/>
          <p:nvPr/>
        </p:nvSpPr>
        <p:spPr>
          <a:xfrm>
            <a:off x="842152" y="4808590"/>
            <a:ext cx="3070398" cy="1200329"/>
          </a:xfrm>
          <a:prstGeom prst="rect">
            <a:avLst/>
          </a:prstGeom>
          <a:solidFill>
            <a:schemeClr val="bg1"/>
          </a:solidFill>
        </p:spPr>
        <p:txBody>
          <a:bodyPr wrap="square" rtlCol="0">
            <a:spAutoFit/>
          </a:bodyPr>
          <a:lstStyle/>
          <a:p>
            <a:pPr algn="just"/>
            <a:r>
              <a:rPr lang="es-CO" dirty="0"/>
              <a:t>Se evidencia la eficacia de la gestión de riesgos mediante la no materialización del </a:t>
            </a:r>
            <a:r>
              <a:rPr lang="es-CO" b="1" dirty="0"/>
              <a:t>99% </a:t>
            </a:r>
            <a:r>
              <a:rPr lang="es-CO" dirty="0"/>
              <a:t>de los riesgos del ministerio</a:t>
            </a:r>
          </a:p>
        </p:txBody>
      </p:sp>
      <p:sp>
        <p:nvSpPr>
          <p:cNvPr id="5" name="CuadroTexto 4">
            <a:extLst>
              <a:ext uri="{FF2B5EF4-FFF2-40B4-BE49-F238E27FC236}">
                <a16:creationId xmlns:a16="http://schemas.microsoft.com/office/drawing/2014/main" id="{F4A6BA8C-DC1F-76AD-5C00-566C19B20237}"/>
              </a:ext>
            </a:extLst>
          </p:cNvPr>
          <p:cNvSpPr txBox="1"/>
          <p:nvPr/>
        </p:nvSpPr>
        <p:spPr>
          <a:xfrm>
            <a:off x="8753825" y="5085588"/>
            <a:ext cx="2238425" cy="707886"/>
          </a:xfrm>
          <a:prstGeom prst="rect">
            <a:avLst/>
          </a:prstGeom>
          <a:solidFill>
            <a:schemeClr val="bg1"/>
          </a:solidFill>
        </p:spPr>
        <p:txBody>
          <a:bodyPr wrap="square" rtlCol="0">
            <a:spAutoFit/>
          </a:bodyPr>
          <a:lstStyle/>
          <a:p>
            <a:pPr algn="just"/>
            <a:r>
              <a:rPr lang="es-CO" sz="2000" dirty="0"/>
              <a:t>Se esta trabajando un plan de mejora </a:t>
            </a:r>
          </a:p>
        </p:txBody>
      </p:sp>
      <p:sp>
        <p:nvSpPr>
          <p:cNvPr id="7" name="Flecha derecha 11">
            <a:extLst>
              <a:ext uri="{FF2B5EF4-FFF2-40B4-BE49-F238E27FC236}">
                <a16:creationId xmlns:a16="http://schemas.microsoft.com/office/drawing/2014/main" id="{6157FBE9-C4D6-583B-E035-A6C3F47A999B}"/>
              </a:ext>
            </a:extLst>
          </p:cNvPr>
          <p:cNvSpPr/>
          <p:nvPr/>
        </p:nvSpPr>
        <p:spPr>
          <a:xfrm>
            <a:off x="4148931" y="5185640"/>
            <a:ext cx="491320"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derecha 12">
            <a:extLst>
              <a:ext uri="{FF2B5EF4-FFF2-40B4-BE49-F238E27FC236}">
                <a16:creationId xmlns:a16="http://schemas.microsoft.com/office/drawing/2014/main" id="{2DB596CC-2268-F673-CBD4-7685F8F15BF7}"/>
              </a:ext>
            </a:extLst>
          </p:cNvPr>
          <p:cNvSpPr/>
          <p:nvPr/>
        </p:nvSpPr>
        <p:spPr>
          <a:xfrm>
            <a:off x="8088780" y="5185640"/>
            <a:ext cx="491320"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9EC9DD2A-DC38-9C19-F7B2-58661D933052}"/>
              </a:ext>
            </a:extLst>
          </p:cNvPr>
          <p:cNvSpPr txBox="1"/>
          <p:nvPr/>
        </p:nvSpPr>
        <p:spPr>
          <a:xfrm>
            <a:off x="4705757" y="4792794"/>
            <a:ext cx="3070398" cy="1477328"/>
          </a:xfrm>
          <a:prstGeom prst="rect">
            <a:avLst/>
          </a:prstGeom>
          <a:solidFill>
            <a:schemeClr val="bg1"/>
          </a:solidFill>
        </p:spPr>
        <p:txBody>
          <a:bodyPr wrap="square" rtlCol="0">
            <a:spAutoFit/>
          </a:bodyPr>
          <a:lstStyle/>
          <a:p>
            <a:pPr algn="just"/>
            <a:r>
              <a:rPr lang="es-CO" dirty="0"/>
              <a:t>Solo 1 riesgo se reporto materializado frente retrasos en la información solicitada por los Congresistas según términos Ley 5 de 1992.</a:t>
            </a:r>
          </a:p>
        </p:txBody>
      </p:sp>
      <p:sp>
        <p:nvSpPr>
          <p:cNvPr id="11" name="CuadroTexto 10">
            <a:extLst>
              <a:ext uri="{FF2B5EF4-FFF2-40B4-BE49-F238E27FC236}">
                <a16:creationId xmlns:a16="http://schemas.microsoft.com/office/drawing/2014/main" id="{A9CB2B19-57D7-D2B1-E8F5-0BBF2E35E0D3}"/>
              </a:ext>
            </a:extLst>
          </p:cNvPr>
          <p:cNvSpPr txBox="1"/>
          <p:nvPr/>
        </p:nvSpPr>
        <p:spPr>
          <a:xfrm>
            <a:off x="2697802" y="1012090"/>
            <a:ext cx="1284198" cy="400110"/>
          </a:xfrm>
          <a:prstGeom prst="rect">
            <a:avLst/>
          </a:prstGeom>
          <a:noFill/>
        </p:spPr>
        <p:txBody>
          <a:bodyPr wrap="none" rtlCol="0">
            <a:spAutoFit/>
          </a:bodyPr>
          <a:lstStyle/>
          <a:p>
            <a:r>
              <a:rPr lang="es-CO" sz="2000" dirty="0"/>
              <a:t>91 Riesgos</a:t>
            </a:r>
          </a:p>
        </p:txBody>
      </p:sp>
      <p:sp>
        <p:nvSpPr>
          <p:cNvPr id="12" name="CuadroTexto 11">
            <a:extLst>
              <a:ext uri="{FF2B5EF4-FFF2-40B4-BE49-F238E27FC236}">
                <a16:creationId xmlns:a16="http://schemas.microsoft.com/office/drawing/2014/main" id="{EA5B6956-6FA0-D4EA-0219-5860762E1005}"/>
              </a:ext>
            </a:extLst>
          </p:cNvPr>
          <p:cNvSpPr txBox="1"/>
          <p:nvPr/>
        </p:nvSpPr>
        <p:spPr>
          <a:xfrm>
            <a:off x="8580100" y="1030181"/>
            <a:ext cx="1284198" cy="400110"/>
          </a:xfrm>
          <a:prstGeom prst="rect">
            <a:avLst/>
          </a:prstGeom>
          <a:noFill/>
        </p:spPr>
        <p:txBody>
          <a:bodyPr wrap="none" rtlCol="0">
            <a:spAutoFit/>
          </a:bodyPr>
          <a:lstStyle/>
          <a:p>
            <a:r>
              <a:rPr lang="es-CO" sz="2000" dirty="0"/>
              <a:t>19 Riesgos</a:t>
            </a:r>
          </a:p>
        </p:txBody>
      </p:sp>
    </p:spTree>
    <p:extLst>
      <p:ext uri="{BB962C8B-B14F-4D97-AF65-F5344CB8AC3E}">
        <p14:creationId xmlns:p14="http://schemas.microsoft.com/office/powerpoint/2010/main" val="3558318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863540" y="429216"/>
            <a:ext cx="10845860" cy="535531"/>
          </a:xfrm>
          <a:prstGeom prst="rect">
            <a:avLst/>
          </a:prstGeom>
          <a:noFill/>
        </p:spPr>
        <p:txBody>
          <a:bodyPr wrap="square" rtlCol="0">
            <a:spAutoFit/>
          </a:bodyPr>
          <a:lstStyle/>
          <a:p>
            <a:pP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Acciones tomadas para abordar las oportunidades y su eficacia</a:t>
            </a:r>
          </a:p>
        </p:txBody>
      </p:sp>
      <p:graphicFrame>
        <p:nvGraphicFramePr>
          <p:cNvPr id="2" name="Gráfico 1">
            <a:extLst>
              <a:ext uri="{FF2B5EF4-FFF2-40B4-BE49-F238E27FC236}">
                <a16:creationId xmlns:a16="http://schemas.microsoft.com/office/drawing/2014/main" id="{615156D0-C8B0-B150-95FA-902626AC7EBE}"/>
              </a:ext>
            </a:extLst>
          </p:cNvPr>
          <p:cNvGraphicFramePr/>
          <p:nvPr>
            <p:extLst>
              <p:ext uri="{D42A27DB-BD31-4B8C-83A1-F6EECF244321}">
                <p14:modId xmlns:p14="http://schemas.microsoft.com/office/powerpoint/2010/main" val="1857925758"/>
              </p:ext>
            </p:extLst>
          </p:nvPr>
        </p:nvGraphicFramePr>
        <p:xfrm>
          <a:off x="1252635" y="1119869"/>
          <a:ext cx="4635500" cy="3535445"/>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C0D2F817-A0C2-3681-3910-97D61E786DEF}"/>
              </a:ext>
            </a:extLst>
          </p:cNvPr>
          <p:cNvSpPr txBox="1"/>
          <p:nvPr/>
        </p:nvSpPr>
        <p:spPr>
          <a:xfrm>
            <a:off x="4406721" y="4810436"/>
            <a:ext cx="2540179" cy="1477328"/>
          </a:xfrm>
          <a:prstGeom prst="rect">
            <a:avLst/>
          </a:prstGeom>
          <a:noFill/>
        </p:spPr>
        <p:txBody>
          <a:bodyPr wrap="square" rtlCol="0">
            <a:spAutoFit/>
          </a:bodyPr>
          <a:lstStyle/>
          <a:p>
            <a:pPr algn="ctr"/>
            <a:r>
              <a:rPr lang="es-CO" dirty="0"/>
              <a:t>Durante el 2022 se da el </a:t>
            </a:r>
            <a:r>
              <a:rPr lang="es-CO" b="1" dirty="0"/>
              <a:t>cumplimiento de 54 </a:t>
            </a:r>
            <a:r>
              <a:rPr lang="es-CO" dirty="0"/>
              <a:t>de las 72 acciones formuladas con un </a:t>
            </a:r>
            <a:r>
              <a:rPr lang="es-CO" b="1" dirty="0"/>
              <a:t>73,9% de eficacia</a:t>
            </a:r>
            <a:endParaRPr lang="es-CO" dirty="0"/>
          </a:p>
        </p:txBody>
      </p:sp>
      <p:sp>
        <p:nvSpPr>
          <p:cNvPr id="4" name="CuadroTexto 3">
            <a:extLst>
              <a:ext uri="{FF2B5EF4-FFF2-40B4-BE49-F238E27FC236}">
                <a16:creationId xmlns:a16="http://schemas.microsoft.com/office/drawing/2014/main" id="{52F66601-77E2-09BD-DCF2-BE21E07D82BF}"/>
              </a:ext>
            </a:extLst>
          </p:cNvPr>
          <p:cNvSpPr txBox="1"/>
          <p:nvPr/>
        </p:nvSpPr>
        <p:spPr>
          <a:xfrm>
            <a:off x="8059285" y="4778723"/>
            <a:ext cx="3647964" cy="1477328"/>
          </a:xfrm>
          <a:prstGeom prst="rect">
            <a:avLst/>
          </a:prstGeom>
          <a:solidFill>
            <a:schemeClr val="bg1"/>
          </a:solidFill>
        </p:spPr>
        <p:txBody>
          <a:bodyPr wrap="square" rtlCol="0">
            <a:spAutoFit/>
          </a:bodyPr>
          <a:lstStyle/>
          <a:p>
            <a:pPr algn="just"/>
            <a:r>
              <a:rPr lang="es-CO" dirty="0"/>
              <a:t>Los procesos misionales cuentan con </a:t>
            </a:r>
            <a:r>
              <a:rPr lang="es-CO" b="1" dirty="0"/>
              <a:t>19 oportunidades y 43 acciones</a:t>
            </a:r>
            <a:r>
              <a:rPr lang="es-CO" dirty="0"/>
              <a:t> de las cuales se cumplieron 40 acciones con un porcentaje de </a:t>
            </a:r>
            <a:r>
              <a:rPr lang="es-CO" b="1" dirty="0"/>
              <a:t>eficiencia de la gestión del 93%</a:t>
            </a:r>
          </a:p>
        </p:txBody>
      </p:sp>
      <p:sp>
        <p:nvSpPr>
          <p:cNvPr id="5" name="Flecha derecha 11">
            <a:extLst>
              <a:ext uri="{FF2B5EF4-FFF2-40B4-BE49-F238E27FC236}">
                <a16:creationId xmlns:a16="http://schemas.microsoft.com/office/drawing/2014/main" id="{830C1AC7-D950-397B-958B-B1A4C93CD221}"/>
              </a:ext>
            </a:extLst>
          </p:cNvPr>
          <p:cNvSpPr/>
          <p:nvPr/>
        </p:nvSpPr>
        <p:spPr>
          <a:xfrm>
            <a:off x="7188084" y="5366773"/>
            <a:ext cx="491320"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79D8FF23-B182-11C2-0000-6546390B9D27}"/>
              </a:ext>
            </a:extLst>
          </p:cNvPr>
          <p:cNvSpPr txBox="1"/>
          <p:nvPr/>
        </p:nvSpPr>
        <p:spPr>
          <a:xfrm>
            <a:off x="484751" y="4810436"/>
            <a:ext cx="2984552" cy="1477328"/>
          </a:xfrm>
          <a:prstGeom prst="rect">
            <a:avLst/>
          </a:prstGeom>
          <a:solidFill>
            <a:schemeClr val="bg1"/>
          </a:solidFill>
        </p:spPr>
        <p:txBody>
          <a:bodyPr wrap="square" rtlCol="0">
            <a:spAutoFit/>
          </a:bodyPr>
          <a:lstStyle/>
          <a:p>
            <a:pPr algn="ctr"/>
            <a:r>
              <a:rPr lang="es-CO" dirty="0"/>
              <a:t>Se identifican </a:t>
            </a:r>
            <a:r>
              <a:rPr lang="es-CO" b="1" dirty="0"/>
              <a:t>32 oportunidades </a:t>
            </a:r>
            <a:r>
              <a:rPr lang="es-CO" dirty="0"/>
              <a:t>a partir del contexto estratégico (DOFA) y se formulan </a:t>
            </a:r>
            <a:r>
              <a:rPr lang="es-CO" b="1" dirty="0"/>
              <a:t>73 acciones </a:t>
            </a:r>
            <a:r>
              <a:rPr lang="es-CO" dirty="0"/>
              <a:t>para abordarlas</a:t>
            </a:r>
          </a:p>
        </p:txBody>
      </p:sp>
      <p:sp>
        <p:nvSpPr>
          <p:cNvPr id="8" name="Flecha derecha 15">
            <a:extLst>
              <a:ext uri="{FF2B5EF4-FFF2-40B4-BE49-F238E27FC236}">
                <a16:creationId xmlns:a16="http://schemas.microsoft.com/office/drawing/2014/main" id="{8540C12A-D3B4-3E02-0BBF-5AF8AE23164F}"/>
              </a:ext>
            </a:extLst>
          </p:cNvPr>
          <p:cNvSpPr/>
          <p:nvPr/>
        </p:nvSpPr>
        <p:spPr>
          <a:xfrm>
            <a:off x="3692352" y="5366773"/>
            <a:ext cx="491320"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Gráfico 8">
            <a:extLst>
              <a:ext uri="{FF2B5EF4-FFF2-40B4-BE49-F238E27FC236}">
                <a16:creationId xmlns:a16="http://schemas.microsoft.com/office/drawing/2014/main" id="{CD02B097-7FC7-49ED-A623-C03C16C57DF3}"/>
              </a:ext>
            </a:extLst>
          </p:cNvPr>
          <p:cNvGraphicFramePr/>
          <p:nvPr>
            <p:extLst>
              <p:ext uri="{D42A27DB-BD31-4B8C-83A1-F6EECF244321}">
                <p14:modId xmlns:p14="http://schemas.microsoft.com/office/powerpoint/2010/main" val="1118967424"/>
              </p:ext>
            </p:extLst>
          </p:nvPr>
        </p:nvGraphicFramePr>
        <p:xfrm>
          <a:off x="6526574" y="1261234"/>
          <a:ext cx="4763726" cy="3394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01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 y="16041"/>
            <a:ext cx="12192000" cy="6858000"/>
          </a:xfrm>
          <a:prstGeom prst="rect">
            <a:avLst/>
          </a:prstGeom>
        </p:spPr>
      </p:pic>
      <p:sp>
        <p:nvSpPr>
          <p:cNvPr id="3" name="CuadroTexto 2"/>
          <p:cNvSpPr txBox="1"/>
          <p:nvPr/>
        </p:nvSpPr>
        <p:spPr>
          <a:xfrm>
            <a:off x="2506931" y="1062974"/>
            <a:ext cx="1284198" cy="400110"/>
          </a:xfrm>
          <a:prstGeom prst="rect">
            <a:avLst/>
          </a:prstGeom>
          <a:noFill/>
        </p:spPr>
        <p:txBody>
          <a:bodyPr wrap="none" rtlCol="0">
            <a:spAutoFit/>
          </a:bodyPr>
          <a:lstStyle/>
          <a:p>
            <a:r>
              <a:rPr lang="es-CO" sz="2000" dirty="0"/>
              <a:t>87 Riesgos</a:t>
            </a:r>
          </a:p>
        </p:txBody>
      </p:sp>
      <p:graphicFrame>
        <p:nvGraphicFramePr>
          <p:cNvPr id="4" name="Gráfico 3"/>
          <p:cNvGraphicFramePr/>
          <p:nvPr>
            <p:extLst>
              <p:ext uri="{D42A27DB-BD31-4B8C-83A1-F6EECF244321}">
                <p14:modId xmlns:p14="http://schemas.microsoft.com/office/powerpoint/2010/main" val="1200827187"/>
              </p:ext>
            </p:extLst>
          </p:nvPr>
        </p:nvGraphicFramePr>
        <p:xfrm>
          <a:off x="5777198" y="1304059"/>
          <a:ext cx="6189313" cy="3364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p:nvPr>
            <p:extLst>
              <p:ext uri="{D42A27DB-BD31-4B8C-83A1-F6EECF244321}">
                <p14:modId xmlns:p14="http://schemas.microsoft.com/office/powerpoint/2010/main" val="545430105"/>
              </p:ext>
            </p:extLst>
          </p:nvPr>
        </p:nvGraphicFramePr>
        <p:xfrm>
          <a:off x="540171" y="1232709"/>
          <a:ext cx="5347504" cy="3285765"/>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p:cNvSpPr txBox="1"/>
          <p:nvPr/>
        </p:nvSpPr>
        <p:spPr>
          <a:xfrm>
            <a:off x="8284994" y="1118838"/>
            <a:ext cx="1284198" cy="400110"/>
          </a:xfrm>
          <a:prstGeom prst="rect">
            <a:avLst/>
          </a:prstGeom>
          <a:noFill/>
        </p:spPr>
        <p:txBody>
          <a:bodyPr wrap="none" rtlCol="0">
            <a:spAutoFit/>
          </a:bodyPr>
          <a:lstStyle/>
          <a:p>
            <a:r>
              <a:rPr lang="es-CO" sz="2000" dirty="0"/>
              <a:t>20 Riesgos</a:t>
            </a:r>
          </a:p>
        </p:txBody>
      </p:sp>
      <p:sp>
        <p:nvSpPr>
          <p:cNvPr id="7" name="CuadroTexto 6"/>
          <p:cNvSpPr txBox="1"/>
          <p:nvPr/>
        </p:nvSpPr>
        <p:spPr>
          <a:xfrm>
            <a:off x="3224688" y="5754293"/>
            <a:ext cx="3316525" cy="584775"/>
          </a:xfrm>
          <a:prstGeom prst="rect">
            <a:avLst/>
          </a:prstGeom>
          <a:noFill/>
        </p:spPr>
        <p:txBody>
          <a:bodyPr wrap="square" rtlCol="0">
            <a:spAutoFit/>
          </a:bodyPr>
          <a:lstStyle/>
          <a:p>
            <a:pPr algn="just"/>
            <a:r>
              <a:rPr lang="es-CO" sz="1600" dirty="0"/>
              <a:t>Publicación mapa de riesgos 2023 Pagina Web</a:t>
            </a:r>
          </a:p>
        </p:txBody>
      </p:sp>
      <p:sp>
        <p:nvSpPr>
          <p:cNvPr id="8" name="CuadroTexto 7"/>
          <p:cNvSpPr txBox="1"/>
          <p:nvPr/>
        </p:nvSpPr>
        <p:spPr>
          <a:xfrm>
            <a:off x="7161338" y="5226976"/>
            <a:ext cx="3622292" cy="830997"/>
          </a:xfrm>
          <a:prstGeom prst="rect">
            <a:avLst/>
          </a:prstGeom>
          <a:solidFill>
            <a:schemeClr val="bg1"/>
          </a:solidFill>
          <a:ln>
            <a:noFill/>
          </a:ln>
        </p:spPr>
        <p:txBody>
          <a:bodyPr wrap="square" rtlCol="0">
            <a:spAutoFit/>
          </a:bodyPr>
          <a:lstStyle/>
          <a:p>
            <a:pPr algn="ctr"/>
            <a:r>
              <a:rPr lang="es-CO" sz="1600" dirty="0"/>
              <a:t>Articulación riesgos de Lavado de activos, Financiación al terrorismo y Proliferación de armas según UIAF y ley 2195 de 2022.</a:t>
            </a:r>
          </a:p>
        </p:txBody>
      </p:sp>
      <p:sp>
        <p:nvSpPr>
          <p:cNvPr id="12" name="CuadroTexto 11"/>
          <p:cNvSpPr txBox="1"/>
          <p:nvPr/>
        </p:nvSpPr>
        <p:spPr>
          <a:xfrm>
            <a:off x="3219735" y="4702622"/>
            <a:ext cx="3286836" cy="830997"/>
          </a:xfrm>
          <a:prstGeom prst="rect">
            <a:avLst/>
          </a:prstGeom>
          <a:noFill/>
        </p:spPr>
        <p:txBody>
          <a:bodyPr wrap="square" rtlCol="0">
            <a:spAutoFit/>
          </a:bodyPr>
          <a:lstStyle/>
          <a:p>
            <a:pPr algn="just"/>
            <a:r>
              <a:rPr lang="es-CO" sz="1600" dirty="0"/>
              <a:t>36 mesas de trabajo para la formulación del mapa de riesgos 2023</a:t>
            </a:r>
          </a:p>
        </p:txBody>
      </p:sp>
      <p:sp>
        <p:nvSpPr>
          <p:cNvPr id="13" name="TextBox 5">
            <a:extLst>
              <a:ext uri="{FF2B5EF4-FFF2-40B4-BE49-F238E27FC236}">
                <a16:creationId xmlns:a16="http://schemas.microsoft.com/office/drawing/2014/main" id="{C7DA1320-0AF4-446B-BC67-45D3E29460F7}"/>
              </a:ext>
            </a:extLst>
          </p:cNvPr>
          <p:cNvSpPr txBox="1"/>
          <p:nvPr/>
        </p:nvSpPr>
        <p:spPr>
          <a:xfrm>
            <a:off x="846864" y="325990"/>
            <a:ext cx="9860668" cy="5355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Formulación mapas de riesgos 2023</a:t>
            </a:r>
          </a:p>
        </p:txBody>
      </p:sp>
      <p:sp>
        <p:nvSpPr>
          <p:cNvPr id="2" name="CuadroTexto 1"/>
          <p:cNvSpPr txBox="1"/>
          <p:nvPr/>
        </p:nvSpPr>
        <p:spPr>
          <a:xfrm>
            <a:off x="626079" y="5302786"/>
            <a:ext cx="2031325" cy="646331"/>
          </a:xfrm>
          <a:prstGeom prst="rect">
            <a:avLst/>
          </a:prstGeom>
          <a:solidFill>
            <a:schemeClr val="bg1"/>
          </a:solidFill>
          <a:ln>
            <a:solidFill>
              <a:schemeClr val="bg1"/>
            </a:solidFill>
          </a:ln>
        </p:spPr>
        <p:txBody>
          <a:bodyPr wrap="none" rtlCol="0">
            <a:spAutoFit/>
          </a:bodyPr>
          <a:lstStyle/>
          <a:p>
            <a:pPr algn="ctr"/>
            <a:r>
              <a:rPr lang="es-CO" b="1" dirty="0"/>
              <a:t>Gestión de Riesgos </a:t>
            </a:r>
            <a:br>
              <a:rPr lang="es-CO" b="1" dirty="0"/>
            </a:br>
            <a:r>
              <a:rPr lang="es-CO" b="1" dirty="0"/>
              <a:t>(OPGI)</a:t>
            </a:r>
          </a:p>
        </p:txBody>
      </p:sp>
      <p:sp>
        <p:nvSpPr>
          <p:cNvPr id="14" name="CuadroTexto 13"/>
          <p:cNvSpPr txBox="1"/>
          <p:nvPr/>
        </p:nvSpPr>
        <p:spPr>
          <a:xfrm>
            <a:off x="8255762" y="4758960"/>
            <a:ext cx="1554913" cy="461665"/>
          </a:xfrm>
          <a:prstGeom prst="rect">
            <a:avLst/>
          </a:prstGeom>
          <a:solidFill>
            <a:schemeClr val="bg1"/>
          </a:solidFill>
        </p:spPr>
        <p:txBody>
          <a:bodyPr wrap="none" rtlCol="0">
            <a:spAutoFit/>
          </a:bodyPr>
          <a:lstStyle/>
          <a:p>
            <a:r>
              <a:rPr lang="es-CO" sz="2400" b="1" dirty="0">
                <a:solidFill>
                  <a:srgbClr val="3ACFD5"/>
                </a:solidFill>
              </a:rPr>
              <a:t>Meta 2023</a:t>
            </a:r>
          </a:p>
        </p:txBody>
      </p:sp>
      <p:sp>
        <p:nvSpPr>
          <p:cNvPr id="9" name="Flecha: hacia la izquierda 8">
            <a:extLst>
              <a:ext uri="{FF2B5EF4-FFF2-40B4-BE49-F238E27FC236}">
                <a16:creationId xmlns:a16="http://schemas.microsoft.com/office/drawing/2014/main" id="{9F6D499F-0299-9926-2ECF-193642221A5D}"/>
              </a:ext>
            </a:extLst>
          </p:cNvPr>
          <p:cNvSpPr/>
          <p:nvPr/>
        </p:nvSpPr>
        <p:spPr>
          <a:xfrm rot="8721363">
            <a:off x="2773575" y="5182109"/>
            <a:ext cx="403811" cy="274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hacia la izquierda 10">
            <a:extLst>
              <a:ext uri="{FF2B5EF4-FFF2-40B4-BE49-F238E27FC236}">
                <a16:creationId xmlns:a16="http://schemas.microsoft.com/office/drawing/2014/main" id="{179EB537-F259-A045-71BA-A0C9093FA900}"/>
              </a:ext>
            </a:extLst>
          </p:cNvPr>
          <p:cNvSpPr/>
          <p:nvPr/>
        </p:nvSpPr>
        <p:spPr>
          <a:xfrm rot="11872088">
            <a:off x="2763666" y="5782274"/>
            <a:ext cx="403811" cy="274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9271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0012199F-424F-2CDB-5C80-94952FA60254}"/>
              </a:ext>
            </a:extLst>
          </p:cNvPr>
          <p:cNvSpPr txBox="1"/>
          <p:nvPr/>
        </p:nvSpPr>
        <p:spPr>
          <a:xfrm>
            <a:off x="2302734" y="227753"/>
            <a:ext cx="7678689" cy="584775"/>
          </a:xfrm>
          <a:prstGeom prst="rect">
            <a:avLst/>
          </a:prstGeom>
          <a:noFill/>
        </p:spPr>
        <p:txBody>
          <a:bodyPr wrap="square" lIns="91440" tIns="45720" rIns="91440" bIns="45720" anchor="t">
            <a:spAutoFit/>
          </a:bodyPr>
          <a:lstStyle/>
          <a:p>
            <a:r>
              <a:rPr lang="es-ES" sz="3200" b="1" dirty="0">
                <a:solidFill>
                  <a:schemeClr val="tx1">
                    <a:lumMod val="65000"/>
                    <a:lumOff val="35000"/>
                  </a:schemeClr>
                </a:solidFill>
                <a:latin typeface="Gotham" panose="02000804040000020004" pitchFamily="2" charset="0"/>
                <a:ea typeface="+mj-ea"/>
                <a:cs typeface="+mj-cs"/>
              </a:rPr>
              <a:t>Acciones desde Segunda Líneas de Defensa</a:t>
            </a:r>
          </a:p>
        </p:txBody>
      </p:sp>
      <p:sp>
        <p:nvSpPr>
          <p:cNvPr id="16" name="CuadroTexto 15">
            <a:extLst>
              <a:ext uri="{FF2B5EF4-FFF2-40B4-BE49-F238E27FC236}">
                <a16:creationId xmlns:a16="http://schemas.microsoft.com/office/drawing/2014/main" id="{74A3C011-292D-9F9D-F024-E7DD4BBBE45F}"/>
              </a:ext>
            </a:extLst>
          </p:cNvPr>
          <p:cNvSpPr txBox="1"/>
          <p:nvPr/>
        </p:nvSpPr>
        <p:spPr>
          <a:xfrm>
            <a:off x="3971354" y="4655107"/>
            <a:ext cx="3181808" cy="261610"/>
          </a:xfrm>
          <a:prstGeom prst="rect">
            <a:avLst/>
          </a:prstGeom>
          <a:solidFill>
            <a:schemeClr val="accent1">
              <a:lumMod val="20000"/>
              <a:lumOff val="80000"/>
            </a:schemeClr>
          </a:solidFill>
        </p:spPr>
        <p:txBody>
          <a:bodyPr wrap="square" lIns="91440" tIns="45720" rIns="91440" bIns="45720" rtlCol="0" anchor="t">
            <a:spAutoFit/>
          </a:bodyPr>
          <a:lstStyle/>
          <a:p>
            <a:pPr algn="just">
              <a:defRPr/>
            </a:pPr>
            <a:endParaRPr lang="es-MX" sz="1100" dirty="0"/>
          </a:p>
        </p:txBody>
      </p:sp>
      <p:sp>
        <p:nvSpPr>
          <p:cNvPr id="20" name="CuadroTexto 19">
            <a:extLst>
              <a:ext uri="{FF2B5EF4-FFF2-40B4-BE49-F238E27FC236}">
                <a16:creationId xmlns:a16="http://schemas.microsoft.com/office/drawing/2014/main" id="{0012199F-424F-2CDB-5C80-94952FA60254}"/>
              </a:ext>
            </a:extLst>
          </p:cNvPr>
          <p:cNvSpPr txBox="1"/>
          <p:nvPr/>
        </p:nvSpPr>
        <p:spPr>
          <a:xfrm>
            <a:off x="1096008" y="2012039"/>
            <a:ext cx="5428982" cy="369332"/>
          </a:xfrm>
          <a:prstGeom prst="rect">
            <a:avLst/>
          </a:prstGeom>
          <a:noFill/>
        </p:spPr>
        <p:txBody>
          <a:bodyPr wrap="square" lIns="91440" tIns="45720" rIns="91440" bIns="45720" anchor="t">
            <a:spAutoFit/>
          </a:bodyPr>
          <a:lstStyle/>
          <a:p>
            <a:pPr algn="ctr"/>
            <a:r>
              <a:rPr lang="es-ES" b="1" dirty="0">
                <a:solidFill>
                  <a:srgbClr val="002060"/>
                </a:solidFill>
                <a:latin typeface="Montserrat"/>
              </a:rPr>
              <a:t>Planes de mejora</a:t>
            </a:r>
            <a:endParaRPr lang="es-ES" dirty="0"/>
          </a:p>
        </p:txBody>
      </p:sp>
      <p:sp>
        <p:nvSpPr>
          <p:cNvPr id="21" name="CuadroTexto 20">
            <a:extLst>
              <a:ext uri="{FF2B5EF4-FFF2-40B4-BE49-F238E27FC236}">
                <a16:creationId xmlns:a16="http://schemas.microsoft.com/office/drawing/2014/main" id="{0012199F-424F-2CDB-5C80-94952FA60254}"/>
              </a:ext>
            </a:extLst>
          </p:cNvPr>
          <p:cNvSpPr txBox="1"/>
          <p:nvPr/>
        </p:nvSpPr>
        <p:spPr>
          <a:xfrm>
            <a:off x="6406947" y="2046367"/>
            <a:ext cx="5428982" cy="369332"/>
          </a:xfrm>
          <a:prstGeom prst="rect">
            <a:avLst/>
          </a:prstGeom>
          <a:noFill/>
        </p:spPr>
        <p:txBody>
          <a:bodyPr wrap="square" lIns="91440" tIns="45720" rIns="91440" bIns="45720" anchor="t">
            <a:spAutoFit/>
          </a:bodyPr>
          <a:lstStyle/>
          <a:p>
            <a:pPr algn="ctr"/>
            <a:r>
              <a:rPr lang="es-ES" b="1" dirty="0">
                <a:solidFill>
                  <a:srgbClr val="002060"/>
                </a:solidFill>
                <a:latin typeface="Montserrat"/>
              </a:rPr>
              <a:t>Gestión de riesgos</a:t>
            </a:r>
            <a:endParaRPr lang="es-ES" dirty="0"/>
          </a:p>
        </p:txBody>
      </p:sp>
      <p:sp>
        <p:nvSpPr>
          <p:cNvPr id="2" name="Rectángulo 1"/>
          <p:cNvSpPr/>
          <p:nvPr/>
        </p:nvSpPr>
        <p:spPr>
          <a:xfrm>
            <a:off x="7394206" y="2381395"/>
            <a:ext cx="382443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O" sz="1500" dirty="0">
                <a:solidFill>
                  <a:schemeClr val="tx1">
                    <a:lumMod val="75000"/>
                  </a:schemeClr>
                </a:solidFill>
              </a:rPr>
              <a:t>Sistematización de la gestión de riesgos</a:t>
            </a:r>
            <a:r>
              <a:rPr lang="es-419" sz="1500" dirty="0">
                <a:solidFill>
                  <a:schemeClr val="tx1">
                    <a:lumMod val="75000"/>
                  </a:schemeClr>
                </a:solidFill>
              </a:rPr>
              <a:t>,</a:t>
            </a:r>
            <a:r>
              <a:rPr lang="es-CO" sz="1500" dirty="0">
                <a:solidFill>
                  <a:schemeClr val="tx1">
                    <a:lumMod val="75000"/>
                  </a:schemeClr>
                </a:solidFill>
              </a:rPr>
              <a:t> permitiendo una mejor trazabilidad de la información y verificación de la eficacia de</a:t>
            </a:r>
            <a:r>
              <a:rPr lang="es-419" sz="1500" dirty="0">
                <a:solidFill>
                  <a:schemeClr val="tx1">
                    <a:lumMod val="75000"/>
                  </a:schemeClr>
                </a:solidFill>
              </a:rPr>
              <a:t> los</a:t>
            </a:r>
            <a:r>
              <a:rPr lang="es-CO" sz="1500" dirty="0">
                <a:solidFill>
                  <a:schemeClr val="tx1">
                    <a:lumMod val="75000"/>
                  </a:schemeClr>
                </a:solidFill>
              </a:rPr>
              <a:t> controles.</a:t>
            </a:r>
          </a:p>
        </p:txBody>
      </p:sp>
      <p:sp>
        <p:nvSpPr>
          <p:cNvPr id="23" name="Rectángulo 22"/>
          <p:cNvSpPr/>
          <p:nvPr/>
        </p:nvSpPr>
        <p:spPr>
          <a:xfrm>
            <a:off x="2876518" y="929710"/>
            <a:ext cx="1741896" cy="66909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600" b="1" dirty="0"/>
              <a:t>Segunda línea de defensa</a:t>
            </a:r>
          </a:p>
        </p:txBody>
      </p:sp>
      <p:sp>
        <p:nvSpPr>
          <p:cNvPr id="24" name="Rectángulo 23"/>
          <p:cNvSpPr/>
          <p:nvPr/>
        </p:nvSpPr>
        <p:spPr>
          <a:xfrm>
            <a:off x="5840549" y="1020684"/>
            <a:ext cx="4124810" cy="584775"/>
          </a:xfrm>
          <a:prstGeom prst="rect">
            <a:avLst/>
          </a:prstGeom>
        </p:spPr>
        <p:txBody>
          <a:bodyPr wrap="square">
            <a:spAutoFit/>
          </a:bodyPr>
          <a:lstStyle/>
          <a:p>
            <a:pPr algn="just"/>
            <a:r>
              <a:rPr lang="es-CO" sz="1600" dirty="0"/>
              <a:t>Asegura los controles necesarios para facilitar el manejo en la toma de decisiones.</a:t>
            </a:r>
          </a:p>
        </p:txBody>
      </p:sp>
      <p:sp>
        <p:nvSpPr>
          <p:cNvPr id="29" name="Rectángulo 28"/>
          <p:cNvSpPr/>
          <p:nvPr/>
        </p:nvSpPr>
        <p:spPr>
          <a:xfrm>
            <a:off x="7095488" y="4762828"/>
            <a:ext cx="2210937" cy="307777"/>
          </a:xfrm>
          <a:prstGeom prst="rect">
            <a:avLst/>
          </a:prstGeom>
          <a:noFill/>
        </p:spPr>
        <p:txBody>
          <a:bodyPr wrap="square" lIns="91440" tIns="45720" rIns="91440" bIns="45720" anchor="t">
            <a:spAutoFit/>
          </a:bodyPr>
          <a:lstStyle/>
          <a:p>
            <a:pPr algn="ctr"/>
            <a:r>
              <a:rPr lang="es-CO" sz="1400" b="1" dirty="0">
                <a:solidFill>
                  <a:schemeClr val="accent3">
                    <a:lumMod val="75000"/>
                  </a:schemeClr>
                </a:solidFill>
                <a:latin typeface="Montserrat"/>
              </a:rPr>
              <a:t>Metas 2023</a:t>
            </a:r>
          </a:p>
        </p:txBody>
      </p:sp>
      <p:sp>
        <p:nvSpPr>
          <p:cNvPr id="31" name="CuadroTexto 30">
            <a:extLst>
              <a:ext uri="{FF2B5EF4-FFF2-40B4-BE49-F238E27FC236}">
                <a16:creationId xmlns:a16="http://schemas.microsoft.com/office/drawing/2014/main" id="{0012199F-424F-2CDB-5C80-94952FA60254}"/>
              </a:ext>
            </a:extLst>
          </p:cNvPr>
          <p:cNvSpPr txBox="1"/>
          <p:nvPr/>
        </p:nvSpPr>
        <p:spPr>
          <a:xfrm>
            <a:off x="6524990" y="3457277"/>
            <a:ext cx="5428982" cy="369332"/>
          </a:xfrm>
          <a:prstGeom prst="rect">
            <a:avLst/>
          </a:prstGeom>
          <a:noFill/>
        </p:spPr>
        <p:txBody>
          <a:bodyPr wrap="square" lIns="91440" tIns="45720" rIns="91440" bIns="45720" anchor="t">
            <a:spAutoFit/>
          </a:bodyPr>
          <a:lstStyle/>
          <a:p>
            <a:pPr algn="ctr"/>
            <a:r>
              <a:rPr lang="es-ES" b="1" dirty="0">
                <a:solidFill>
                  <a:srgbClr val="002060"/>
                </a:solidFill>
                <a:latin typeface="Montserrat"/>
              </a:rPr>
              <a:t>Mapa aseguramiento</a:t>
            </a:r>
            <a:endParaRPr lang="es-ES" dirty="0"/>
          </a:p>
        </p:txBody>
      </p:sp>
      <p:sp>
        <p:nvSpPr>
          <p:cNvPr id="7" name="Flecha derecha 6"/>
          <p:cNvSpPr/>
          <p:nvPr/>
        </p:nvSpPr>
        <p:spPr>
          <a:xfrm>
            <a:off x="4982371" y="1120413"/>
            <a:ext cx="494221" cy="461665"/>
          </a:xfrm>
          <a:prstGeom prst="rightArrow">
            <a:avLst/>
          </a:prstGeom>
          <a:solidFill>
            <a:schemeClr val="accent5">
              <a:lumMod val="75000"/>
            </a:schemeClr>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graphicFrame>
        <p:nvGraphicFramePr>
          <p:cNvPr id="13" name="Diagrama 12"/>
          <p:cNvGraphicFramePr/>
          <p:nvPr>
            <p:extLst>
              <p:ext uri="{D42A27DB-BD31-4B8C-83A1-F6EECF244321}">
                <p14:modId xmlns:p14="http://schemas.microsoft.com/office/powerpoint/2010/main" val="3739158510"/>
              </p:ext>
            </p:extLst>
          </p:nvPr>
        </p:nvGraphicFramePr>
        <p:xfrm>
          <a:off x="662297" y="2381370"/>
          <a:ext cx="6124710" cy="3949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66633DB1-D3B1-FD7F-AC86-F84AA00CA6BE}"/>
              </a:ext>
            </a:extLst>
          </p:cNvPr>
          <p:cNvSpPr/>
          <p:nvPr/>
        </p:nvSpPr>
        <p:spPr>
          <a:xfrm>
            <a:off x="7449304" y="3963945"/>
            <a:ext cx="3824438" cy="738664"/>
          </a:xfrm>
          <a:prstGeom prst="rect">
            <a:avLst/>
          </a:prstGeom>
          <a:solidFill>
            <a:srgbClr val="3ACFD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solidFill>
                  <a:schemeClr val="tx1">
                    <a:lumMod val="75000"/>
                  </a:schemeClr>
                </a:solidFill>
              </a:rPr>
              <a:t>Identificación de 16 aspectos claves de éxito y respectivos responsables como segunda línea de defensa</a:t>
            </a:r>
          </a:p>
        </p:txBody>
      </p:sp>
      <p:sp>
        <p:nvSpPr>
          <p:cNvPr id="5" name="Rectángulo 4">
            <a:extLst>
              <a:ext uri="{FF2B5EF4-FFF2-40B4-BE49-F238E27FC236}">
                <a16:creationId xmlns:a16="http://schemas.microsoft.com/office/drawing/2014/main" id="{30A92935-A863-E748-B8D4-1DF0C042E4C1}"/>
              </a:ext>
            </a:extLst>
          </p:cNvPr>
          <p:cNvSpPr/>
          <p:nvPr/>
        </p:nvSpPr>
        <p:spPr>
          <a:xfrm>
            <a:off x="7449304" y="5112636"/>
            <a:ext cx="3806505" cy="954107"/>
          </a:xfrm>
          <a:prstGeom prst="rect">
            <a:avLst/>
          </a:prstGeom>
          <a:solidFill>
            <a:srgbClr val="3ACFD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dirty="0">
                <a:solidFill>
                  <a:schemeClr val="tx1">
                    <a:lumMod val="75000"/>
                  </a:schemeClr>
                </a:solidFill>
              </a:rPr>
              <a:t>1. Articulación con Control Interno sobre la estructuración del mapa de aseguramiento.</a:t>
            </a:r>
          </a:p>
          <a:p>
            <a:r>
              <a:rPr lang="es-ES" sz="1400" dirty="0">
                <a:solidFill>
                  <a:schemeClr val="tx1">
                    <a:lumMod val="75000"/>
                  </a:schemeClr>
                </a:solidFill>
              </a:rPr>
              <a:t>2. Socializaciones y verificaciones de responsables </a:t>
            </a:r>
          </a:p>
          <a:p>
            <a:r>
              <a:rPr lang="es-ES" sz="1400" dirty="0">
                <a:solidFill>
                  <a:schemeClr val="tx1">
                    <a:lumMod val="75000"/>
                  </a:schemeClr>
                </a:solidFill>
              </a:rPr>
              <a:t>3. Reformulación del mapa de aseguramiento </a:t>
            </a:r>
          </a:p>
        </p:txBody>
      </p:sp>
    </p:spTree>
    <p:extLst>
      <p:ext uri="{BB962C8B-B14F-4D97-AF65-F5344CB8AC3E}">
        <p14:creationId xmlns:p14="http://schemas.microsoft.com/office/powerpoint/2010/main" val="366133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157A097-5E07-256C-C3E2-C90EC0CA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178676AB-E70C-F080-1B72-22236740B129}"/>
              </a:ext>
            </a:extLst>
          </p:cNvPr>
          <p:cNvSpPr>
            <a:spLocks noGrp="1"/>
          </p:cNvSpPr>
          <p:nvPr>
            <p:ph type="title"/>
          </p:nvPr>
        </p:nvSpPr>
        <p:spPr>
          <a:xfrm>
            <a:off x="2197768" y="2360429"/>
            <a:ext cx="7417202" cy="2326978"/>
          </a:xfrm>
        </p:spPr>
        <p:txBody>
          <a:bodyPr>
            <a:noAutofit/>
          </a:bodyPr>
          <a:lstStyle/>
          <a:p>
            <a:pPr algn="ctr"/>
            <a:r>
              <a:rPr lang="es-ES" sz="6000" b="1" dirty="0">
                <a:solidFill>
                  <a:schemeClr val="bg1"/>
                </a:solidFill>
              </a:rPr>
              <a:t>Oportunidades de mejora</a:t>
            </a:r>
          </a:p>
        </p:txBody>
      </p:sp>
    </p:spTree>
    <p:extLst>
      <p:ext uri="{BB962C8B-B14F-4D97-AF65-F5344CB8AC3E}">
        <p14:creationId xmlns:p14="http://schemas.microsoft.com/office/powerpoint/2010/main" val="3089461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0B64FB-46AA-3591-03A5-3B4352B8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ítulo 1">
            <a:extLst>
              <a:ext uri="{FF2B5EF4-FFF2-40B4-BE49-F238E27FC236}">
                <a16:creationId xmlns:a16="http://schemas.microsoft.com/office/drawing/2014/main" id="{B0C41381-8E9A-EDD1-96AF-4FE8329B6A9A}"/>
              </a:ext>
            </a:extLst>
          </p:cNvPr>
          <p:cNvSpPr>
            <a:spLocks noGrp="1"/>
          </p:cNvSpPr>
          <p:nvPr>
            <p:ph type="title"/>
          </p:nvPr>
        </p:nvSpPr>
        <p:spPr>
          <a:xfrm>
            <a:off x="1670050" y="327303"/>
            <a:ext cx="7831126" cy="633663"/>
          </a:xfrm>
        </p:spPr>
        <p:txBody>
          <a:bodyPr>
            <a:no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Oportunidades para el SIG 2023</a:t>
            </a:r>
          </a:p>
        </p:txBody>
      </p:sp>
      <p:graphicFrame>
        <p:nvGraphicFramePr>
          <p:cNvPr id="5" name="Diagrama 4">
            <a:extLst>
              <a:ext uri="{FF2B5EF4-FFF2-40B4-BE49-F238E27FC236}">
                <a16:creationId xmlns:a16="http://schemas.microsoft.com/office/drawing/2014/main" id="{F006DAF6-BE5B-1D0B-7758-9F4D16D00EC1}"/>
              </a:ext>
            </a:extLst>
          </p:cNvPr>
          <p:cNvGraphicFramePr/>
          <p:nvPr>
            <p:extLst>
              <p:ext uri="{D42A27DB-BD31-4B8C-83A1-F6EECF244321}">
                <p14:modId xmlns:p14="http://schemas.microsoft.com/office/powerpoint/2010/main" val="110693903"/>
              </p:ext>
            </p:extLst>
          </p:nvPr>
        </p:nvGraphicFramePr>
        <p:xfrm>
          <a:off x="127000" y="1288269"/>
          <a:ext cx="6114262" cy="4991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B3AEA79C-0BB9-F184-405A-C2EB57A47D4A}"/>
              </a:ext>
            </a:extLst>
          </p:cNvPr>
          <p:cNvGraphicFramePr/>
          <p:nvPr>
            <p:extLst>
              <p:ext uri="{D42A27DB-BD31-4B8C-83A1-F6EECF244321}">
                <p14:modId xmlns:p14="http://schemas.microsoft.com/office/powerpoint/2010/main" val="3692538614"/>
              </p:ext>
            </p:extLst>
          </p:nvPr>
        </p:nvGraphicFramePr>
        <p:xfrm>
          <a:off x="5734838" y="1345418"/>
          <a:ext cx="6114262" cy="49918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168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949391" y="270066"/>
            <a:ext cx="10293217" cy="590931"/>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Estado de las acciones </a:t>
            </a:r>
            <a:r>
              <a:rPr lang="es-ES" sz="3600" b="1" dirty="0">
                <a:solidFill>
                  <a:schemeClr val="tx1">
                    <a:lumMod val="65000"/>
                    <a:lumOff val="35000"/>
                  </a:schemeClr>
                </a:solidFill>
                <a:latin typeface="Gotham" panose="02000804040000020004" pitchFamily="2" charset="0"/>
                <a:ea typeface="+mj-ea"/>
                <a:cs typeface="+mj-cs"/>
              </a:rPr>
              <a:t>de</a:t>
            </a:r>
            <a:r>
              <a:rPr lang="es-ES" sz="3200" b="1" dirty="0">
                <a:solidFill>
                  <a:schemeClr val="tx1">
                    <a:lumMod val="65000"/>
                    <a:lumOff val="35000"/>
                  </a:schemeClr>
                </a:solidFill>
                <a:latin typeface="Gotham" panose="02000804040000020004" pitchFamily="2" charset="0"/>
                <a:ea typeface="+mj-ea"/>
                <a:cs typeface="+mj-cs"/>
              </a:rPr>
              <a:t> las revisiones previas</a:t>
            </a:r>
          </a:p>
        </p:txBody>
      </p:sp>
      <p:sp>
        <p:nvSpPr>
          <p:cNvPr id="2" name="CuadroTexto 1">
            <a:extLst>
              <a:ext uri="{FF2B5EF4-FFF2-40B4-BE49-F238E27FC236}">
                <a16:creationId xmlns:a16="http://schemas.microsoft.com/office/drawing/2014/main" id="{09FC8EFD-C60A-BA6E-58F5-C87E6A9B95AF}"/>
              </a:ext>
            </a:extLst>
          </p:cNvPr>
          <p:cNvSpPr txBox="1"/>
          <p:nvPr/>
        </p:nvSpPr>
        <p:spPr>
          <a:xfrm>
            <a:off x="109500" y="1073004"/>
            <a:ext cx="5940000" cy="424732"/>
          </a:xfrm>
          <a:prstGeom prst="rect">
            <a:avLst/>
          </a:prstGeom>
          <a:noFill/>
        </p:spPr>
        <p:txBody>
          <a:bodyPr wrap="square" rtlCol="0">
            <a:spAutoFit/>
          </a:bodyPr>
          <a:lstStyle>
            <a:defPPr>
              <a:defRPr lang="es-CO"/>
            </a:defPPr>
            <a:lvl1pPr>
              <a:lnSpc>
                <a:spcPct val="90000"/>
              </a:lnSpc>
              <a:spcBef>
                <a:spcPct val="0"/>
              </a:spcBef>
              <a:defRPr sz="2800" b="1">
                <a:solidFill>
                  <a:schemeClr val="tx1">
                    <a:lumMod val="65000"/>
                    <a:lumOff val="35000"/>
                  </a:schemeClr>
                </a:solidFill>
                <a:latin typeface="Gotham" panose="02000804040000020004" pitchFamily="2" charset="0"/>
                <a:ea typeface="+mj-ea"/>
                <a:cs typeface="+mj-cs"/>
              </a:defRPr>
            </a:lvl1pPr>
          </a:lstStyle>
          <a:p>
            <a:pPr algn="ctr"/>
            <a:r>
              <a:rPr lang="es-MX" sz="2400" dirty="0"/>
              <a:t>Acciones</a:t>
            </a:r>
          </a:p>
        </p:txBody>
      </p:sp>
      <p:sp>
        <p:nvSpPr>
          <p:cNvPr id="9" name="CuadroTexto 8">
            <a:extLst>
              <a:ext uri="{FF2B5EF4-FFF2-40B4-BE49-F238E27FC236}">
                <a16:creationId xmlns:a16="http://schemas.microsoft.com/office/drawing/2014/main" id="{140BFE56-58AC-A7E0-B683-DEC8A1E26CEE}"/>
              </a:ext>
            </a:extLst>
          </p:cNvPr>
          <p:cNvSpPr txBox="1"/>
          <p:nvPr/>
        </p:nvSpPr>
        <p:spPr>
          <a:xfrm>
            <a:off x="4870756" y="1073004"/>
            <a:ext cx="5940000" cy="424732"/>
          </a:xfrm>
          <a:prstGeom prst="rect">
            <a:avLst/>
          </a:prstGeom>
          <a:noFill/>
        </p:spPr>
        <p:txBody>
          <a:bodyPr wrap="square" rtlCol="0">
            <a:spAutoFit/>
          </a:bodyPr>
          <a:lstStyle>
            <a:defPPr>
              <a:defRPr lang="es-CO"/>
            </a:defPPr>
            <a:lvl1pPr>
              <a:lnSpc>
                <a:spcPct val="90000"/>
              </a:lnSpc>
              <a:spcBef>
                <a:spcPct val="0"/>
              </a:spcBef>
              <a:defRPr sz="2800" b="1">
                <a:solidFill>
                  <a:schemeClr val="tx1">
                    <a:lumMod val="65000"/>
                    <a:lumOff val="35000"/>
                  </a:schemeClr>
                </a:solidFill>
                <a:latin typeface="Gotham" panose="02000804040000020004" pitchFamily="2" charset="0"/>
                <a:ea typeface="+mj-ea"/>
                <a:cs typeface="+mj-cs"/>
              </a:defRPr>
            </a:lvl1pPr>
          </a:lstStyle>
          <a:p>
            <a:pPr algn="ctr"/>
            <a:r>
              <a:rPr lang="es-MX" sz="2400" dirty="0"/>
              <a:t>Estados</a:t>
            </a:r>
          </a:p>
        </p:txBody>
      </p:sp>
      <p:graphicFrame>
        <p:nvGraphicFramePr>
          <p:cNvPr id="11" name="Diagrama 10">
            <a:extLst>
              <a:ext uri="{FF2B5EF4-FFF2-40B4-BE49-F238E27FC236}">
                <a16:creationId xmlns:a16="http://schemas.microsoft.com/office/drawing/2014/main" id="{C5545920-3E5E-1638-2FD1-B5642C710CA0}"/>
              </a:ext>
            </a:extLst>
          </p:cNvPr>
          <p:cNvGraphicFramePr/>
          <p:nvPr>
            <p:extLst>
              <p:ext uri="{D42A27DB-BD31-4B8C-83A1-F6EECF244321}">
                <p14:modId xmlns:p14="http://schemas.microsoft.com/office/powerpoint/2010/main" val="704259326"/>
              </p:ext>
            </p:extLst>
          </p:nvPr>
        </p:nvGraphicFramePr>
        <p:xfrm>
          <a:off x="902892" y="1518912"/>
          <a:ext cx="10463313" cy="4681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58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157A097-5E07-256C-C3E2-C90EC0CA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178676AB-E70C-F080-1B72-22236740B129}"/>
              </a:ext>
            </a:extLst>
          </p:cNvPr>
          <p:cNvSpPr>
            <a:spLocks noGrp="1"/>
          </p:cNvSpPr>
          <p:nvPr>
            <p:ph type="title"/>
          </p:nvPr>
        </p:nvSpPr>
        <p:spPr>
          <a:xfrm>
            <a:off x="1970304" y="2649187"/>
            <a:ext cx="8251391" cy="2326978"/>
          </a:xfrm>
        </p:spPr>
        <p:txBody>
          <a:bodyPr>
            <a:noAutofit/>
          </a:bodyPr>
          <a:lstStyle/>
          <a:p>
            <a:pPr algn="ctr"/>
            <a:r>
              <a:rPr lang="es-ES" sz="6000" b="1" dirty="0">
                <a:solidFill>
                  <a:schemeClr val="bg1"/>
                </a:solidFill>
              </a:rPr>
              <a:t>Cambios en las cuestiones externas e internas pertinentes al SGC</a:t>
            </a:r>
          </a:p>
        </p:txBody>
      </p:sp>
    </p:spTree>
    <p:extLst>
      <p:ext uri="{BB962C8B-B14F-4D97-AF65-F5344CB8AC3E}">
        <p14:creationId xmlns:p14="http://schemas.microsoft.com/office/powerpoint/2010/main" val="154147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F315B7-7395-ADF3-B1AD-40C357EF4A4C}"/>
              </a:ext>
            </a:extLst>
          </p:cNvPr>
          <p:cNvPicPr>
            <a:picLocks noChangeAspect="1"/>
          </p:cNvPicPr>
          <p:nvPr/>
        </p:nvPicPr>
        <p:blipFill rotWithShape="1">
          <a:blip r:embed="rId2">
            <a:extLst>
              <a:ext uri="{28A0092B-C50C-407E-A947-70E740481C1C}">
                <a14:useLocalDpi xmlns:a14="http://schemas.microsoft.com/office/drawing/2010/main" val="0"/>
              </a:ext>
            </a:extLst>
          </a:blip>
          <a:srcRect b="14474"/>
          <a:stretch/>
        </p:blipFill>
        <p:spPr>
          <a:xfrm>
            <a:off x="0" y="574088"/>
            <a:ext cx="12192000" cy="6283912"/>
          </a:xfrm>
          <a:prstGeom prst="rect">
            <a:avLst/>
          </a:prstGeom>
        </p:spPr>
      </p:pic>
      <p:sp>
        <p:nvSpPr>
          <p:cNvPr id="6" name="TextBox 5">
            <a:extLst>
              <a:ext uri="{FF2B5EF4-FFF2-40B4-BE49-F238E27FC236}">
                <a16:creationId xmlns:a16="http://schemas.microsoft.com/office/drawing/2014/main" id="{39ABA65F-681E-69A4-ABB7-2ADE384D16E0}"/>
              </a:ext>
            </a:extLst>
          </p:cNvPr>
          <p:cNvSpPr txBox="1"/>
          <p:nvPr/>
        </p:nvSpPr>
        <p:spPr>
          <a:xfrm>
            <a:off x="1165666" y="574088"/>
            <a:ext cx="9860668" cy="590931"/>
          </a:xfrm>
          <a:prstGeom prst="rect">
            <a:avLst/>
          </a:prstGeom>
          <a:noFill/>
        </p:spPr>
        <p:txBody>
          <a:bodyPr wrap="square" rtlCol="0">
            <a:spAutoFit/>
          </a:bodyPr>
          <a:lstStyle/>
          <a:p>
            <a:pPr algn="ctr">
              <a:lnSpc>
                <a:spcPct val="90000"/>
              </a:lnSpc>
              <a:spcBef>
                <a:spcPct val="0"/>
              </a:spcBef>
            </a:pPr>
            <a:r>
              <a:rPr lang="es-ES" sz="3600" b="1" dirty="0">
                <a:solidFill>
                  <a:schemeClr val="tx1">
                    <a:lumMod val="65000"/>
                    <a:lumOff val="35000"/>
                  </a:schemeClr>
                </a:solidFill>
                <a:latin typeface="Gotham" panose="02000804040000020004" pitchFamily="2" charset="0"/>
                <a:ea typeface="+mj-ea"/>
                <a:cs typeface="+mj-cs"/>
              </a:rPr>
              <a:t>Cambios en las cuestiones externas e internas</a:t>
            </a:r>
          </a:p>
        </p:txBody>
      </p:sp>
      <p:sp>
        <p:nvSpPr>
          <p:cNvPr id="7" name="Subtítulo 2">
            <a:extLst>
              <a:ext uri="{FF2B5EF4-FFF2-40B4-BE49-F238E27FC236}">
                <a16:creationId xmlns:a16="http://schemas.microsoft.com/office/drawing/2014/main" id="{041852EE-E52B-912A-F4DB-33CB71FA3604}"/>
              </a:ext>
            </a:extLst>
          </p:cNvPr>
          <p:cNvSpPr txBox="1">
            <a:spLocks/>
          </p:cNvSpPr>
          <p:nvPr/>
        </p:nvSpPr>
        <p:spPr>
          <a:xfrm>
            <a:off x="6475218" y="1662915"/>
            <a:ext cx="5106183" cy="2410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s-ES" sz="1800" b="1" i="0" u="none" strike="noStrike" kern="1200" cap="none" spc="0" normalizeH="0" baseline="0" noProof="0" dirty="0">
                <a:ln>
                  <a:noFill/>
                </a:ln>
                <a:solidFill>
                  <a:srgbClr val="FF5126"/>
                </a:solidFill>
                <a:effectLst/>
                <a:uLnTx/>
                <a:uFillTx/>
                <a:latin typeface="Calibri" panose="020F0502020204030204"/>
                <a:ea typeface="+mn-ea"/>
                <a:cs typeface="+mn-cs"/>
              </a:rPr>
              <a:t>A cierre del 2022</a:t>
            </a:r>
            <a:r>
              <a:rPr kumimoji="0" lang="es-ES" sz="1800" b="0" i="0" u="none" strike="noStrike" kern="1200" cap="none" spc="0" normalizeH="0" baseline="0" noProof="0" dirty="0">
                <a:ln>
                  <a:noFill/>
                </a:ln>
                <a:solidFill>
                  <a:srgbClr val="FF5126"/>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el Ministerio actualizo su Contexto estratégico tomando en cuenta el marco estratégico del cuatrienio 2018 - 2022, e incluyó el diagnostico de las capacidades institucionales. Este documento esta disponible en la página web.</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s-ES" sz="1800" b="0" i="0" u="none" strike="noStrike" kern="1200" cap="none" spc="0" normalizeH="0" baseline="0" noProof="0" dirty="0">
                <a:ln>
                  <a:noFill/>
                </a:ln>
                <a:solidFill>
                  <a:srgbClr val="FF5126"/>
                </a:solidFill>
                <a:effectLst/>
                <a:uLnTx/>
                <a:uFillTx/>
                <a:latin typeface="Calibri" panose="020F0502020204030204"/>
                <a:ea typeface="+mn-ea"/>
                <a:cs typeface="+mn-cs"/>
              </a:rPr>
              <a:t>https://www.minenergia.gov.co/documents/9270/Contexto_estrat%C3%A9gico_y_Diagnostico_de_capacidades_2022.pdf</a:t>
            </a:r>
            <a:endParaRPr kumimoji="0" lang="es-CO" sz="1800" b="0" i="0" u="none" strike="noStrike" kern="1200" cap="none" spc="0" normalizeH="0" baseline="0" noProof="0" dirty="0">
              <a:ln>
                <a:noFill/>
              </a:ln>
              <a:solidFill>
                <a:srgbClr val="FF5126"/>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EF2EEDC5-F28A-A305-4646-0E9307A64870}"/>
              </a:ext>
            </a:extLst>
          </p:cNvPr>
          <p:cNvPicPr>
            <a:picLocks noChangeAspect="1"/>
          </p:cNvPicPr>
          <p:nvPr/>
        </p:nvPicPr>
        <p:blipFill rotWithShape="1">
          <a:blip r:embed="rId3"/>
          <a:srcRect l="12819" t="4651" r="11308" b="13953"/>
          <a:stretch/>
        </p:blipFill>
        <p:spPr>
          <a:xfrm>
            <a:off x="379218" y="1827539"/>
            <a:ext cx="5716782" cy="3601094"/>
          </a:xfrm>
          <a:prstGeom prst="rect">
            <a:avLst/>
          </a:prstGeom>
        </p:spPr>
      </p:pic>
      <p:sp>
        <p:nvSpPr>
          <p:cNvPr id="9" name="Subtítulo 2">
            <a:extLst>
              <a:ext uri="{FF2B5EF4-FFF2-40B4-BE49-F238E27FC236}">
                <a16:creationId xmlns:a16="http://schemas.microsoft.com/office/drawing/2014/main" id="{93E9360D-1A71-4B8E-61E0-054CA58E7BAA}"/>
              </a:ext>
            </a:extLst>
          </p:cNvPr>
          <p:cNvSpPr txBox="1">
            <a:spLocks/>
          </p:cNvSpPr>
          <p:nvPr/>
        </p:nvSpPr>
        <p:spPr>
          <a:xfrm>
            <a:off x="6475217" y="4073502"/>
            <a:ext cx="5106183" cy="1355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s-ES" sz="1800" b="0" i="0" u="none" strike="noStrike" kern="1200" cap="none" spc="0" normalizeH="0" baseline="0" noProof="0" dirty="0">
                <a:ln>
                  <a:noFill/>
                </a:ln>
                <a:effectLst/>
                <a:uLnTx/>
                <a:uFillTx/>
                <a:latin typeface="Calibri" panose="020F0502020204030204"/>
                <a:ea typeface="+mn-ea"/>
                <a:cs typeface="+mn-cs"/>
              </a:rPr>
              <a:t>Debido al cambio de gobierno, </a:t>
            </a:r>
            <a:r>
              <a:rPr lang="es-ES" sz="1800" dirty="0">
                <a:latin typeface="Calibri" panose="020F0502020204030204"/>
              </a:rPr>
              <a:t>los factores internos y externos pertinentes al SIG cambiaran, pero se espera a contar con el </a:t>
            </a:r>
            <a:r>
              <a:rPr kumimoji="0" lang="es-ES" sz="1800" b="1" i="0" u="none" strike="noStrike" kern="1200" cap="none" spc="0" normalizeH="0" baseline="0" noProof="0" dirty="0">
                <a:ln>
                  <a:noFill/>
                </a:ln>
                <a:solidFill>
                  <a:srgbClr val="3ACFD5"/>
                </a:solidFill>
                <a:effectLst/>
                <a:uLnTx/>
                <a:uFillTx/>
                <a:latin typeface="Calibri" panose="020F0502020204030204"/>
                <a:ea typeface="+mn-ea"/>
                <a:cs typeface="+mn-cs"/>
              </a:rPr>
              <a:t>PND 2022 - 2026 </a:t>
            </a:r>
            <a:r>
              <a:rPr kumimoji="0" lang="es-ES" sz="1800" b="0" i="0" u="none" strike="noStrike" kern="1200" cap="none" spc="0" normalizeH="0" baseline="0" noProof="0" dirty="0">
                <a:ln>
                  <a:noFill/>
                </a:ln>
                <a:effectLst/>
                <a:uLnTx/>
                <a:uFillTx/>
                <a:latin typeface="Calibri" panose="020F0502020204030204"/>
                <a:ea typeface="+mn-ea"/>
                <a:cs typeface="+mn-cs"/>
              </a:rPr>
              <a:t>aprobado, para realizar el análisis </a:t>
            </a:r>
            <a:r>
              <a:rPr lang="es-ES" sz="1800" dirty="0">
                <a:latin typeface="Calibri" panose="020F0502020204030204"/>
              </a:rPr>
              <a:t>y la elaboración del Contexto estratégico 2023.</a:t>
            </a:r>
            <a:endParaRPr kumimoji="0" lang="es-CO"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59610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157A097-5E07-256C-C3E2-C90EC0CAA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178676AB-E70C-F080-1B72-22236740B129}"/>
              </a:ext>
            </a:extLst>
          </p:cNvPr>
          <p:cNvSpPr>
            <a:spLocks noGrp="1"/>
          </p:cNvSpPr>
          <p:nvPr>
            <p:ph type="title"/>
          </p:nvPr>
        </p:nvSpPr>
        <p:spPr>
          <a:xfrm>
            <a:off x="2577030" y="2360429"/>
            <a:ext cx="7037940" cy="2326978"/>
          </a:xfrm>
        </p:spPr>
        <p:txBody>
          <a:bodyPr>
            <a:noAutofit/>
          </a:bodyPr>
          <a:lstStyle/>
          <a:p>
            <a:pPr algn="ctr"/>
            <a:r>
              <a:rPr lang="es-ES" sz="6000" b="1" dirty="0">
                <a:solidFill>
                  <a:schemeClr val="bg1"/>
                </a:solidFill>
              </a:rPr>
              <a:t>Información sobre el desempeño y eficacia del SGC</a:t>
            </a:r>
          </a:p>
        </p:txBody>
      </p:sp>
    </p:spTree>
    <p:extLst>
      <p:ext uri="{BB962C8B-B14F-4D97-AF65-F5344CB8AC3E}">
        <p14:creationId xmlns:p14="http://schemas.microsoft.com/office/powerpoint/2010/main" val="368688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606866" y="360094"/>
            <a:ext cx="10288396" cy="978729"/>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Encuesta de Medición de la Satisfacción de la atención a PQRS - 2022 </a:t>
            </a:r>
          </a:p>
        </p:txBody>
      </p:sp>
      <p:sp>
        <p:nvSpPr>
          <p:cNvPr id="5" name="TextBox 7">
            <a:extLst>
              <a:ext uri="{FF2B5EF4-FFF2-40B4-BE49-F238E27FC236}">
                <a16:creationId xmlns:a16="http://schemas.microsoft.com/office/drawing/2014/main" id="{4FCFEAAE-8EF6-6163-CEB6-2E109C5B2326}"/>
              </a:ext>
            </a:extLst>
          </p:cNvPr>
          <p:cNvSpPr txBox="1"/>
          <p:nvPr/>
        </p:nvSpPr>
        <p:spPr>
          <a:xfrm>
            <a:off x="833669" y="1383527"/>
            <a:ext cx="10288397" cy="1446550"/>
          </a:xfrm>
          <a:prstGeom prst="rect">
            <a:avLst/>
          </a:prstGeom>
          <a:noFill/>
        </p:spPr>
        <p:txBody>
          <a:bodyPr wrap="square" rtlCol="0">
            <a:spAutoFit/>
          </a:bodyPr>
          <a:lstStyle/>
          <a:p>
            <a:pPr algn="just"/>
            <a:r>
              <a:rPr lang="es-ES" sz="2200" dirty="0">
                <a:solidFill>
                  <a:schemeClr val="tx1">
                    <a:lumMod val="65000"/>
                    <a:lumOff val="35000"/>
                  </a:schemeClr>
                </a:solidFill>
              </a:rPr>
              <a:t>Durante el periodo comprendido entre el 1 de enero y el 31 de Diciembre del 2022, la entidad recibió mediante sus diferentes canales 3.279 PQRSD, de las cuales se obtuvieron 487 encuestas de satisfacción por parte de los peticionarios, obteniendo un Índice de Medición de la Satisfacción del 79,53%.</a:t>
            </a:r>
          </a:p>
        </p:txBody>
      </p:sp>
      <p:sp>
        <p:nvSpPr>
          <p:cNvPr id="2" name="object 104">
            <a:extLst>
              <a:ext uri="{FF2B5EF4-FFF2-40B4-BE49-F238E27FC236}">
                <a16:creationId xmlns:a16="http://schemas.microsoft.com/office/drawing/2014/main" id="{EFA85CE7-7942-E5C4-B57F-DF89B9F3C3C3}"/>
              </a:ext>
            </a:extLst>
          </p:cNvPr>
          <p:cNvSpPr txBox="1"/>
          <p:nvPr/>
        </p:nvSpPr>
        <p:spPr>
          <a:xfrm>
            <a:off x="606866" y="6176452"/>
            <a:ext cx="11055835" cy="459379"/>
          </a:xfrm>
          <a:prstGeom prst="rect">
            <a:avLst/>
          </a:prstGeom>
          <a:solidFill>
            <a:schemeClr val="bg1"/>
          </a:solidFill>
        </p:spPr>
        <p:txBody>
          <a:bodyPr vert="horz" wrap="square" lIns="0" tIns="8467" rIns="0" bIns="0" rtlCol="0">
            <a:spAutoFit/>
          </a:bodyPr>
          <a:lstStyle/>
          <a:p>
            <a:pPr algn="just">
              <a:lnSpc>
                <a:spcPct val="107000"/>
              </a:lnSpc>
              <a:spcAft>
                <a:spcPts val="800"/>
              </a:spcAft>
            </a:pPr>
            <a:r>
              <a:rPr lang="es-ES" sz="1400" b="1" dirty="0">
                <a:effectLst/>
                <a:latin typeface="Calibri" panose="020F0502020204030204" pitchFamily="34" charset="0"/>
                <a:ea typeface="Calibri" panose="020F0502020204030204" pitchFamily="34" charset="0"/>
                <a:cs typeface="Times New Roman" panose="02020603050405020304" pitchFamily="18" charset="0"/>
              </a:rPr>
              <a:t>FUENTE:</a:t>
            </a:r>
            <a:r>
              <a:rPr lang="es-ES" sz="1400" dirty="0">
                <a:effectLst/>
                <a:latin typeface="Calibri" panose="020F0502020204030204" pitchFamily="34" charset="0"/>
                <a:ea typeface="Calibri" panose="020F0502020204030204" pitchFamily="34" charset="0"/>
                <a:cs typeface="Times New Roman" panose="02020603050405020304" pitchFamily="18" charset="0"/>
              </a:rPr>
              <a:t> Informe de Medición de la Satisfacción 2022, PQRS, Trámites y Servicios y Canales de Atención </a:t>
            </a:r>
            <a:r>
              <a:rPr lang="es-CO"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InformedeSeguimientoMedicionSatisfaccion2022 (minenergia.gov.co)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C61B63F1-04F9-DAA6-1EA8-B4A5CE44ACBF}"/>
              </a:ext>
            </a:extLst>
          </p:cNvPr>
          <p:cNvGraphicFramePr>
            <a:graphicFrameLocks noGrp="1"/>
          </p:cNvGraphicFramePr>
          <p:nvPr>
            <p:extLst>
              <p:ext uri="{D42A27DB-BD31-4B8C-83A1-F6EECF244321}">
                <p14:modId xmlns:p14="http://schemas.microsoft.com/office/powerpoint/2010/main" val="773943012"/>
              </p:ext>
            </p:extLst>
          </p:nvPr>
        </p:nvGraphicFramePr>
        <p:xfrm>
          <a:off x="2006600" y="3110706"/>
          <a:ext cx="8356600" cy="2604294"/>
        </p:xfrm>
        <a:graphic>
          <a:graphicData uri="http://schemas.openxmlformats.org/drawingml/2006/table">
            <a:tbl>
              <a:tblPr/>
              <a:tblGrid>
                <a:gridCol w="6372480">
                  <a:extLst>
                    <a:ext uri="{9D8B030D-6E8A-4147-A177-3AD203B41FA5}">
                      <a16:colId xmlns:a16="http://schemas.microsoft.com/office/drawing/2014/main" val="3544977967"/>
                    </a:ext>
                  </a:extLst>
                </a:gridCol>
                <a:gridCol w="1984120">
                  <a:extLst>
                    <a:ext uri="{9D8B030D-6E8A-4147-A177-3AD203B41FA5}">
                      <a16:colId xmlns:a16="http://schemas.microsoft.com/office/drawing/2014/main" val="3865460651"/>
                    </a:ext>
                  </a:extLst>
                </a:gridCol>
              </a:tblGrid>
              <a:tr h="584922">
                <a:tc>
                  <a:txBody>
                    <a:bodyPr/>
                    <a:lstStyle/>
                    <a:p>
                      <a:pPr algn="ctr" fontAlgn="ctr"/>
                      <a:r>
                        <a:rPr lang="es-CO" sz="1800" b="1" i="0" u="none" strike="noStrike" dirty="0">
                          <a:solidFill>
                            <a:srgbClr val="000000"/>
                          </a:solidFill>
                          <a:effectLst/>
                          <a:latin typeface="Calibri" panose="020F0502020204030204" pitchFamily="34" charset="0"/>
                        </a:rPr>
                        <a:t>CRITERIO DE MEDICIÓN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CFD5"/>
                    </a:solidFill>
                  </a:tcPr>
                </a:tc>
                <a:tc>
                  <a:txBody>
                    <a:bodyPr/>
                    <a:lstStyle/>
                    <a:p>
                      <a:pPr algn="ctr" fontAlgn="b"/>
                      <a:r>
                        <a:rPr lang="es-CO" sz="1800" b="1" i="0" u="none" strike="noStrike" dirty="0">
                          <a:solidFill>
                            <a:srgbClr val="000000"/>
                          </a:solidFill>
                          <a:effectLst/>
                          <a:latin typeface="Calibri" panose="020F0502020204030204" pitchFamily="34" charset="0"/>
                        </a:rPr>
                        <a:t>CALIFICACIÓN BUENO - EXCELENTE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CFD5"/>
                    </a:solidFill>
                  </a:tcPr>
                </a:tc>
                <a:extLst>
                  <a:ext uri="{0D108BD9-81ED-4DB2-BD59-A6C34878D82A}">
                    <a16:rowId xmlns:a16="http://schemas.microsoft.com/office/drawing/2014/main" val="3804363171"/>
                  </a:ext>
                </a:extLst>
              </a:tr>
              <a:tr h="278534">
                <a:tc>
                  <a:txBody>
                    <a:bodyPr/>
                    <a:lstStyle/>
                    <a:p>
                      <a:pPr algn="ctr" fontAlgn="b"/>
                      <a:r>
                        <a:rPr lang="es-ES" sz="1600" b="0" i="0" u="none" strike="noStrike" dirty="0">
                          <a:solidFill>
                            <a:srgbClr val="000000"/>
                          </a:solidFill>
                          <a:effectLst/>
                          <a:latin typeface="Calibri" panose="020F0502020204030204" pitchFamily="34" charset="0"/>
                        </a:rPr>
                        <a:t>Facilidad y sencillez para realizar su solicitud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a:solidFill>
                            <a:srgbClr val="000000"/>
                          </a:solidFill>
                          <a:effectLst/>
                          <a:latin typeface="Calibri" panose="020F0502020204030204" pitchFamily="34" charset="0"/>
                        </a:rPr>
                        <a:t>82,30%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631575"/>
                  </a:ext>
                </a:extLst>
              </a:tr>
              <a:tr h="278534">
                <a:tc>
                  <a:txBody>
                    <a:bodyPr/>
                    <a:lstStyle/>
                    <a:p>
                      <a:pPr algn="ctr" fontAlgn="b"/>
                      <a:r>
                        <a:rPr lang="es-ES" sz="1600" b="0" i="0" u="none" strike="noStrike">
                          <a:solidFill>
                            <a:srgbClr val="000000"/>
                          </a:solidFill>
                          <a:effectLst/>
                          <a:latin typeface="Calibri" panose="020F0502020204030204" pitchFamily="34" charset="0"/>
                        </a:rPr>
                        <a:t>Confianza en la solución brindada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79,80%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5173538"/>
                  </a:ext>
                </a:extLst>
              </a:tr>
              <a:tr h="278534">
                <a:tc>
                  <a:txBody>
                    <a:bodyPr/>
                    <a:lstStyle/>
                    <a:p>
                      <a:pPr algn="ctr" fontAlgn="b"/>
                      <a:r>
                        <a:rPr lang="es-CO" sz="1600" b="0" i="0" u="none" strike="noStrike">
                          <a:solidFill>
                            <a:srgbClr val="000000"/>
                          </a:solidFill>
                          <a:effectLst/>
                          <a:latin typeface="Calibri" panose="020F0502020204030204" pitchFamily="34" charset="0"/>
                        </a:rPr>
                        <a:t>Tiempo de respuesta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69,10%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1621850"/>
                  </a:ext>
                </a:extLst>
              </a:tr>
              <a:tr h="278534">
                <a:tc>
                  <a:txBody>
                    <a:bodyPr/>
                    <a:lstStyle/>
                    <a:p>
                      <a:pPr algn="ctr" fontAlgn="b"/>
                      <a:r>
                        <a:rPr lang="es-ES" sz="1600" b="0" i="0" u="none" strike="noStrike" dirty="0">
                          <a:solidFill>
                            <a:srgbClr val="000000"/>
                          </a:solidFill>
                          <a:effectLst/>
                          <a:latin typeface="Calibri" panose="020F0502020204030204" pitchFamily="34" charset="0"/>
                        </a:rPr>
                        <a:t>Calidad en la respuesta brindada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78,20%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3045255"/>
                  </a:ext>
                </a:extLst>
              </a:tr>
              <a:tr h="278534">
                <a:tc>
                  <a:txBody>
                    <a:bodyPr/>
                    <a:lstStyle/>
                    <a:p>
                      <a:pPr algn="ctr" fontAlgn="b"/>
                      <a:r>
                        <a:rPr lang="es-ES" sz="1600" b="0" i="0" u="none" strike="noStrike" dirty="0">
                          <a:solidFill>
                            <a:srgbClr val="000000"/>
                          </a:solidFill>
                          <a:effectLst/>
                          <a:latin typeface="Calibri" panose="020F0502020204030204" pitchFamily="34" charset="0"/>
                        </a:rPr>
                        <a:t>Amabilidad, respeto y orientación del funcionario que lo atendió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88,00%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764149"/>
                  </a:ext>
                </a:extLst>
              </a:tr>
              <a:tr h="278534">
                <a:tc>
                  <a:txBody>
                    <a:bodyPr/>
                    <a:lstStyle/>
                    <a:p>
                      <a:pPr algn="ctr" fontAlgn="b"/>
                      <a:r>
                        <a:rPr lang="es-ES" sz="1600" b="0" i="0" u="none" strike="noStrike">
                          <a:solidFill>
                            <a:srgbClr val="000000"/>
                          </a:solidFill>
                          <a:effectLst/>
                          <a:latin typeface="Calibri" panose="020F0502020204030204" pitchFamily="34" charset="0"/>
                        </a:rPr>
                        <a:t>Disponibilidad de canales de atención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79,80%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3513931"/>
                  </a:ext>
                </a:extLst>
              </a:tr>
              <a:tr h="348168">
                <a:tc>
                  <a:txBody>
                    <a:bodyPr/>
                    <a:lstStyle/>
                    <a:p>
                      <a:pPr algn="ctr" fontAlgn="b"/>
                      <a:r>
                        <a:rPr lang="es-ES" sz="1800" b="1" i="0" u="none" strike="noStrike" dirty="0">
                          <a:solidFill>
                            <a:srgbClr val="000000"/>
                          </a:solidFill>
                          <a:effectLst/>
                          <a:latin typeface="Calibri" panose="020F0502020204030204" pitchFamily="34" charset="0"/>
                        </a:rPr>
                        <a:t>INDICE DE MEDICIÓN DE LA SATISFACCIÓN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126"/>
                    </a:solidFill>
                  </a:tcPr>
                </a:tc>
                <a:tc>
                  <a:txBody>
                    <a:bodyPr/>
                    <a:lstStyle/>
                    <a:p>
                      <a:pPr algn="ctr" fontAlgn="b"/>
                      <a:r>
                        <a:rPr lang="es-CO" sz="1800" b="1" i="0" u="none" strike="noStrike" dirty="0">
                          <a:solidFill>
                            <a:srgbClr val="000000"/>
                          </a:solidFill>
                          <a:effectLst/>
                          <a:latin typeface="Calibri" panose="020F0502020204030204" pitchFamily="34" charset="0"/>
                        </a:rPr>
                        <a:t>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126"/>
                    </a:solidFill>
                  </a:tcPr>
                </a:tc>
                <a:extLst>
                  <a:ext uri="{0D108BD9-81ED-4DB2-BD59-A6C34878D82A}">
                    <a16:rowId xmlns:a16="http://schemas.microsoft.com/office/drawing/2014/main" val="1147574279"/>
                  </a:ext>
                </a:extLst>
              </a:tr>
            </a:tbl>
          </a:graphicData>
        </a:graphic>
      </p:graphicFrame>
    </p:spTree>
    <p:extLst>
      <p:ext uri="{BB962C8B-B14F-4D97-AF65-F5344CB8AC3E}">
        <p14:creationId xmlns:p14="http://schemas.microsoft.com/office/powerpoint/2010/main" val="291732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7DD6008-AD67-06CC-A8F9-ADDE87F0B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7DA1320-0AF4-446B-BC67-45D3E29460F7}"/>
              </a:ext>
            </a:extLst>
          </p:cNvPr>
          <p:cNvSpPr txBox="1"/>
          <p:nvPr/>
        </p:nvSpPr>
        <p:spPr>
          <a:xfrm>
            <a:off x="1165665" y="549548"/>
            <a:ext cx="9860668" cy="978729"/>
          </a:xfrm>
          <a:prstGeom prst="rect">
            <a:avLst/>
          </a:prstGeom>
          <a:noFill/>
        </p:spPr>
        <p:txBody>
          <a:bodyPr wrap="square" rtlCol="0">
            <a:spAutoFit/>
          </a:bodyPr>
          <a:lstStyle/>
          <a:p>
            <a:pPr algn="ctr">
              <a:lnSpc>
                <a:spcPct val="90000"/>
              </a:lnSpc>
              <a:spcBef>
                <a:spcPct val="0"/>
              </a:spcBef>
            </a:pPr>
            <a:r>
              <a:rPr lang="es-ES" sz="3200" b="1" dirty="0">
                <a:solidFill>
                  <a:schemeClr val="tx1">
                    <a:lumMod val="65000"/>
                    <a:lumOff val="35000"/>
                  </a:schemeClr>
                </a:solidFill>
                <a:latin typeface="Gotham" panose="02000804040000020004" pitchFamily="2" charset="0"/>
                <a:ea typeface="+mj-ea"/>
                <a:cs typeface="+mj-cs"/>
              </a:rPr>
              <a:t>Encuesta de Medición de la Satisfacción de la atención a Tramites y Servicios 2022</a:t>
            </a:r>
          </a:p>
        </p:txBody>
      </p:sp>
      <p:sp>
        <p:nvSpPr>
          <p:cNvPr id="5" name="TextBox 7">
            <a:extLst>
              <a:ext uri="{FF2B5EF4-FFF2-40B4-BE49-F238E27FC236}">
                <a16:creationId xmlns:a16="http://schemas.microsoft.com/office/drawing/2014/main" id="{4FCFEAAE-8EF6-6163-CEB6-2E109C5B2326}"/>
              </a:ext>
            </a:extLst>
          </p:cNvPr>
          <p:cNvSpPr txBox="1"/>
          <p:nvPr/>
        </p:nvSpPr>
        <p:spPr>
          <a:xfrm>
            <a:off x="1165665" y="1630935"/>
            <a:ext cx="10288397" cy="1323439"/>
          </a:xfrm>
          <a:prstGeom prst="rect">
            <a:avLst/>
          </a:prstGeom>
          <a:noFill/>
        </p:spPr>
        <p:txBody>
          <a:bodyPr wrap="square" rtlCol="0">
            <a:spAutoFit/>
          </a:bodyPr>
          <a:lstStyle/>
          <a:p>
            <a:pPr algn="just"/>
            <a:r>
              <a:rPr lang="es-ES" sz="2000" dirty="0">
                <a:solidFill>
                  <a:schemeClr val="tx1">
                    <a:lumMod val="65000"/>
                    <a:lumOff val="35000"/>
                  </a:schemeClr>
                </a:solidFill>
              </a:rPr>
              <a:t>Durante el periodo comprendido entre el 1 de enero y 31 de Diciembre del 2022, la entidad recibió mediante sus diferentes canales 735 Trámites y Servicios, de los cuales se obtuvieron 425 encuestas de satisfacción por parte de los peticionarios, obteniendo un Índice de Medición de la Satisfacción del 81,0%.</a:t>
            </a:r>
          </a:p>
        </p:txBody>
      </p:sp>
      <p:sp>
        <p:nvSpPr>
          <p:cNvPr id="3" name="object 104">
            <a:extLst>
              <a:ext uri="{FF2B5EF4-FFF2-40B4-BE49-F238E27FC236}">
                <a16:creationId xmlns:a16="http://schemas.microsoft.com/office/drawing/2014/main" id="{384BEF1F-2E2F-F6F8-F1F8-A45CB17A22E6}"/>
              </a:ext>
            </a:extLst>
          </p:cNvPr>
          <p:cNvSpPr txBox="1"/>
          <p:nvPr/>
        </p:nvSpPr>
        <p:spPr>
          <a:xfrm>
            <a:off x="755722" y="6048566"/>
            <a:ext cx="11055835" cy="459379"/>
          </a:xfrm>
          <a:prstGeom prst="rect">
            <a:avLst/>
          </a:prstGeom>
          <a:solidFill>
            <a:schemeClr val="bg1"/>
          </a:solidFill>
        </p:spPr>
        <p:txBody>
          <a:bodyPr vert="horz" wrap="square" lIns="0" tIns="8467" rIns="0" bIns="0" rtlCol="0">
            <a:spAutoFit/>
          </a:bodyPr>
          <a:lstStyle/>
          <a:p>
            <a:pPr algn="just">
              <a:lnSpc>
                <a:spcPct val="107000"/>
              </a:lnSpc>
              <a:spcAft>
                <a:spcPts val="800"/>
              </a:spcAft>
            </a:pPr>
            <a:r>
              <a:rPr lang="es-ES" sz="1400" b="1" dirty="0">
                <a:effectLst/>
                <a:latin typeface="Calibri" panose="020F0502020204030204" pitchFamily="34" charset="0"/>
                <a:ea typeface="Calibri" panose="020F0502020204030204" pitchFamily="34" charset="0"/>
                <a:cs typeface="Times New Roman" panose="02020603050405020304" pitchFamily="18" charset="0"/>
              </a:rPr>
              <a:t>FUENTE:</a:t>
            </a:r>
            <a:r>
              <a:rPr lang="es-ES" sz="1400" dirty="0">
                <a:effectLst/>
                <a:latin typeface="Calibri" panose="020F0502020204030204" pitchFamily="34" charset="0"/>
                <a:ea typeface="Calibri" panose="020F0502020204030204" pitchFamily="34" charset="0"/>
                <a:cs typeface="Times New Roman" panose="02020603050405020304" pitchFamily="18" charset="0"/>
              </a:rPr>
              <a:t> Informe de Medición de la Satisfacción 2022, PQRS, Trámites y Servicios y Canales de Atención </a:t>
            </a:r>
            <a:r>
              <a:rPr lang="es-CO"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InformedeSeguimientoMedicionSatisfaccion2022 (minenergia.gov.co)</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BD7E63E4-4A3E-7380-2433-0E06AA9F2751}"/>
              </a:ext>
            </a:extLst>
          </p:cNvPr>
          <p:cNvGraphicFramePr>
            <a:graphicFrameLocks noGrp="1"/>
          </p:cNvGraphicFramePr>
          <p:nvPr>
            <p:extLst>
              <p:ext uri="{D42A27DB-BD31-4B8C-83A1-F6EECF244321}">
                <p14:modId xmlns:p14="http://schemas.microsoft.com/office/powerpoint/2010/main" val="2285304983"/>
              </p:ext>
            </p:extLst>
          </p:nvPr>
        </p:nvGraphicFramePr>
        <p:xfrm>
          <a:off x="1854588" y="3159690"/>
          <a:ext cx="8858102" cy="2528432"/>
        </p:xfrm>
        <a:graphic>
          <a:graphicData uri="http://schemas.openxmlformats.org/drawingml/2006/table">
            <a:tbl>
              <a:tblPr/>
              <a:tblGrid>
                <a:gridCol w="6040945">
                  <a:extLst>
                    <a:ext uri="{9D8B030D-6E8A-4147-A177-3AD203B41FA5}">
                      <a16:colId xmlns:a16="http://schemas.microsoft.com/office/drawing/2014/main" val="113955360"/>
                    </a:ext>
                  </a:extLst>
                </a:gridCol>
                <a:gridCol w="2817157">
                  <a:extLst>
                    <a:ext uri="{9D8B030D-6E8A-4147-A177-3AD203B41FA5}">
                      <a16:colId xmlns:a16="http://schemas.microsoft.com/office/drawing/2014/main" val="1060028681"/>
                    </a:ext>
                  </a:extLst>
                </a:gridCol>
              </a:tblGrid>
              <a:tr h="592668">
                <a:tc>
                  <a:txBody>
                    <a:bodyPr/>
                    <a:lstStyle/>
                    <a:p>
                      <a:pPr algn="ctr" fontAlgn="ctr"/>
                      <a:r>
                        <a:rPr lang="es-CO" sz="1800" b="1" i="0" u="none" strike="noStrike" dirty="0">
                          <a:solidFill>
                            <a:srgbClr val="000000"/>
                          </a:solidFill>
                          <a:effectLst/>
                          <a:latin typeface="Calibri" panose="020F0502020204030204" pitchFamily="34" charset="0"/>
                        </a:rPr>
                        <a:t>CRITERIO DE MEDICIÓN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CFD5"/>
                    </a:solidFill>
                  </a:tcPr>
                </a:tc>
                <a:tc>
                  <a:txBody>
                    <a:bodyPr/>
                    <a:lstStyle/>
                    <a:p>
                      <a:pPr algn="ctr" fontAlgn="b"/>
                      <a:r>
                        <a:rPr lang="es-CO" sz="1800" b="1" i="0" u="none" strike="noStrike" dirty="0">
                          <a:solidFill>
                            <a:srgbClr val="000000"/>
                          </a:solidFill>
                          <a:effectLst/>
                          <a:latin typeface="Calibri" panose="020F0502020204030204" pitchFamily="34" charset="0"/>
                        </a:rPr>
                        <a:t>CALIFICACIÓN BUENO - EXCELENTE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ACFD5"/>
                    </a:solidFill>
                  </a:tcPr>
                </a:tc>
                <a:extLst>
                  <a:ext uri="{0D108BD9-81ED-4DB2-BD59-A6C34878D82A}">
                    <a16:rowId xmlns:a16="http://schemas.microsoft.com/office/drawing/2014/main" val="4238754388"/>
                  </a:ext>
                </a:extLst>
              </a:tr>
              <a:tr h="269027">
                <a:tc>
                  <a:txBody>
                    <a:bodyPr/>
                    <a:lstStyle/>
                    <a:p>
                      <a:pPr algn="ctr" fontAlgn="b"/>
                      <a:r>
                        <a:rPr lang="es-ES" sz="1600" b="0" i="0" u="none" strike="noStrike" dirty="0">
                          <a:solidFill>
                            <a:srgbClr val="000000"/>
                          </a:solidFill>
                          <a:effectLst/>
                          <a:latin typeface="Calibri" panose="020F0502020204030204" pitchFamily="34" charset="0"/>
                        </a:rPr>
                        <a:t>Facilidad y sencillez para realizar su solicitud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a:solidFill>
                            <a:srgbClr val="000000"/>
                          </a:solidFill>
                          <a:effectLst/>
                          <a:latin typeface="Calibri" panose="020F0502020204030204" pitchFamily="34" charset="0"/>
                        </a:rPr>
                        <a:t>84,30%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64420937"/>
                  </a:ext>
                </a:extLst>
              </a:tr>
              <a:tr h="269027">
                <a:tc>
                  <a:txBody>
                    <a:bodyPr/>
                    <a:lstStyle/>
                    <a:p>
                      <a:pPr algn="ctr" fontAlgn="b"/>
                      <a:r>
                        <a:rPr lang="es-ES" sz="1600" b="0" i="0" u="none" strike="noStrike" dirty="0">
                          <a:solidFill>
                            <a:srgbClr val="000000"/>
                          </a:solidFill>
                          <a:effectLst/>
                          <a:latin typeface="Calibri" panose="020F0502020204030204" pitchFamily="34" charset="0"/>
                        </a:rPr>
                        <a:t>Confianza en la solución brindada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a:solidFill>
                            <a:srgbClr val="000000"/>
                          </a:solidFill>
                          <a:effectLst/>
                          <a:latin typeface="Calibri" panose="020F0502020204030204" pitchFamily="34" charset="0"/>
                        </a:rPr>
                        <a:t>81,90%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2775451"/>
                  </a:ext>
                </a:extLst>
              </a:tr>
              <a:tr h="269027">
                <a:tc>
                  <a:txBody>
                    <a:bodyPr/>
                    <a:lstStyle/>
                    <a:p>
                      <a:pPr algn="ctr" fontAlgn="b"/>
                      <a:r>
                        <a:rPr lang="es-CO" sz="1600" b="0" i="0" u="none" strike="noStrike" dirty="0">
                          <a:solidFill>
                            <a:srgbClr val="000000"/>
                          </a:solidFill>
                          <a:effectLst/>
                          <a:latin typeface="Calibri" panose="020F0502020204030204" pitchFamily="34" charset="0"/>
                        </a:rPr>
                        <a:t>Tiempo de respuesta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a:solidFill>
                            <a:srgbClr val="000000"/>
                          </a:solidFill>
                          <a:effectLst/>
                          <a:latin typeface="Calibri" panose="020F0502020204030204" pitchFamily="34" charset="0"/>
                        </a:rPr>
                        <a:t>69,70%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3171352"/>
                  </a:ext>
                </a:extLst>
              </a:tr>
              <a:tr h="269027">
                <a:tc>
                  <a:txBody>
                    <a:bodyPr/>
                    <a:lstStyle/>
                    <a:p>
                      <a:pPr algn="ctr" fontAlgn="b"/>
                      <a:r>
                        <a:rPr lang="es-ES" sz="1600" b="0" i="0" u="none" strike="noStrike" dirty="0">
                          <a:solidFill>
                            <a:srgbClr val="000000"/>
                          </a:solidFill>
                          <a:effectLst/>
                          <a:latin typeface="Calibri" panose="020F0502020204030204" pitchFamily="34" charset="0"/>
                        </a:rPr>
                        <a:t>Calidad en la respuesta brindada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79,80%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975210"/>
                  </a:ext>
                </a:extLst>
              </a:tr>
              <a:tr h="269027">
                <a:tc>
                  <a:txBody>
                    <a:bodyPr/>
                    <a:lstStyle/>
                    <a:p>
                      <a:pPr algn="ctr" fontAlgn="b"/>
                      <a:r>
                        <a:rPr lang="es-ES" sz="1600" b="0" i="0" u="none" strike="noStrike" dirty="0">
                          <a:solidFill>
                            <a:srgbClr val="000000"/>
                          </a:solidFill>
                          <a:effectLst/>
                          <a:latin typeface="Calibri" panose="020F0502020204030204" pitchFamily="34" charset="0"/>
                        </a:rPr>
                        <a:t>Amabilidad, respeto y orientación del funcionario que lo atendió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89,80%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82721068"/>
                  </a:ext>
                </a:extLst>
              </a:tr>
              <a:tr h="269027">
                <a:tc>
                  <a:txBody>
                    <a:bodyPr/>
                    <a:lstStyle/>
                    <a:p>
                      <a:pPr algn="ctr" fontAlgn="b"/>
                      <a:r>
                        <a:rPr lang="es-ES" sz="1600" b="0" i="0" u="none" strike="noStrike" dirty="0">
                          <a:solidFill>
                            <a:srgbClr val="000000"/>
                          </a:solidFill>
                          <a:effectLst/>
                          <a:latin typeface="Calibri" panose="020F0502020204030204" pitchFamily="34" charset="0"/>
                        </a:rPr>
                        <a:t>Disponibilidad de canales de atención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CO" sz="1600" b="0" i="0" u="none" strike="noStrike" dirty="0">
                          <a:solidFill>
                            <a:srgbClr val="000000"/>
                          </a:solidFill>
                          <a:effectLst/>
                          <a:latin typeface="Calibri" panose="020F0502020204030204" pitchFamily="34" charset="0"/>
                        </a:rPr>
                        <a:t>80,70%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6524692"/>
                  </a:ext>
                </a:extLst>
              </a:tr>
              <a:tr h="321602">
                <a:tc>
                  <a:txBody>
                    <a:bodyPr/>
                    <a:lstStyle/>
                    <a:p>
                      <a:pPr algn="ctr" fontAlgn="b"/>
                      <a:r>
                        <a:rPr lang="es-ES" sz="1800" b="1" i="0" u="none" strike="noStrike">
                          <a:solidFill>
                            <a:srgbClr val="000000"/>
                          </a:solidFill>
                          <a:effectLst/>
                          <a:latin typeface="Calibri" panose="020F0502020204030204" pitchFamily="34" charset="0"/>
                        </a:rPr>
                        <a:t>INDICE DE MEDICIÓN DE LA SATISFACCIÓN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126"/>
                    </a:solidFill>
                  </a:tcPr>
                </a:tc>
                <a:tc>
                  <a:txBody>
                    <a:bodyPr/>
                    <a:lstStyle/>
                    <a:p>
                      <a:pPr algn="ctr" fontAlgn="b"/>
                      <a:r>
                        <a:rPr lang="es-CO" sz="1800" b="1" i="0" u="none" strike="noStrike" dirty="0">
                          <a:solidFill>
                            <a:srgbClr val="000000"/>
                          </a:solidFill>
                          <a:effectLst/>
                          <a:latin typeface="Calibri" panose="020F0502020204030204" pitchFamily="34" charset="0"/>
                        </a:rPr>
                        <a:t>81,0%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126"/>
                    </a:solidFill>
                  </a:tcPr>
                </a:tc>
                <a:extLst>
                  <a:ext uri="{0D108BD9-81ED-4DB2-BD59-A6C34878D82A}">
                    <a16:rowId xmlns:a16="http://schemas.microsoft.com/office/drawing/2014/main" val="3608606537"/>
                  </a:ext>
                </a:extLst>
              </a:tr>
            </a:tbl>
          </a:graphicData>
        </a:graphic>
      </p:graphicFrame>
    </p:spTree>
    <p:extLst>
      <p:ext uri="{BB962C8B-B14F-4D97-AF65-F5344CB8AC3E}">
        <p14:creationId xmlns:p14="http://schemas.microsoft.com/office/powerpoint/2010/main" val="1728031987"/>
      </p:ext>
    </p:extLst>
  </p:cSld>
  <p:clrMapOvr>
    <a:masterClrMapping/>
  </p:clrMapOvr>
</p:sld>
</file>

<file path=ppt/theme/theme1.xml><?xml version="1.0" encoding="utf-8"?>
<a:theme xmlns:a="http://schemas.openxmlformats.org/drawingml/2006/main" name="Tema de Office">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7E460F7591BA49A1FFEA6B6B1B6EB4" ma:contentTypeVersion="14" ma:contentTypeDescription="Create a new document." ma:contentTypeScope="" ma:versionID="cad7410e4cd89a6c73bf27d91882747d">
  <xsd:schema xmlns:xsd="http://www.w3.org/2001/XMLSchema" xmlns:xs="http://www.w3.org/2001/XMLSchema" xmlns:p="http://schemas.microsoft.com/office/2006/metadata/properties" xmlns:ns3="3a0e2bac-7674-4840-a22e-43f7a33500a5" xmlns:ns4="5321b94e-27a5-45c2-b8df-5a0da6401cbd" targetNamespace="http://schemas.microsoft.com/office/2006/metadata/properties" ma:root="true" ma:fieldsID="94e5d0e61559943c976a7a0e1331adc9" ns3:_="" ns4:_="">
    <xsd:import namespace="3a0e2bac-7674-4840-a22e-43f7a33500a5"/>
    <xsd:import namespace="5321b94e-27a5-45c2-b8df-5a0da6401c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e2bac-7674-4840-a22e-43f7a33500a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21b94e-27a5-45c2-b8df-5a0da6401cb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4C3341-EED6-41FE-B38E-F31EFB671383}">
  <ds:schemaRefs>
    <ds:schemaRef ds:uri="http://schemas.microsoft.com/sharepoint/v3/contenttype/forms"/>
  </ds:schemaRefs>
</ds:datastoreItem>
</file>

<file path=customXml/itemProps2.xml><?xml version="1.0" encoding="utf-8"?>
<ds:datastoreItem xmlns:ds="http://schemas.openxmlformats.org/officeDocument/2006/customXml" ds:itemID="{09DD371D-B781-46C3-A0E9-ABE26EF42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e2bac-7674-4840-a22e-43f7a33500a5"/>
    <ds:schemaRef ds:uri="5321b94e-27a5-45c2-b8df-5a0da6401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1C1ED-0830-42C5-96C6-214460F81D28}">
  <ds:schemaRefs>
    <ds:schemaRef ds:uri="http://schemas.microsoft.com/office/2006/metadata/properties"/>
    <ds:schemaRef ds:uri="http://www.w3.org/XML/1998/namespace"/>
    <ds:schemaRef ds:uri="http://purl.org/dc/dcmitype/"/>
    <ds:schemaRef ds:uri="5321b94e-27a5-45c2-b8df-5a0da6401cbd"/>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3a0e2bac-7674-4840-a22e-43f7a33500a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8422</TotalTime>
  <Words>3497</Words>
  <Application>Microsoft Office PowerPoint</Application>
  <PresentationFormat>Panorámica</PresentationFormat>
  <Paragraphs>594</Paragraphs>
  <Slides>36</Slides>
  <Notes>5</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36</vt:i4>
      </vt:variant>
    </vt:vector>
  </HeadingPairs>
  <TitlesOfParts>
    <vt:vector size="50" baseType="lpstr">
      <vt:lpstr>等线</vt:lpstr>
      <vt:lpstr>Arial</vt:lpstr>
      <vt:lpstr>Calibri</vt:lpstr>
      <vt:lpstr>Calibri Light</vt:lpstr>
      <vt:lpstr>Calibri,Bold</vt:lpstr>
      <vt:lpstr>Century Gothic</vt:lpstr>
      <vt:lpstr>Gotham</vt:lpstr>
      <vt:lpstr>Gotham Black</vt:lpstr>
      <vt:lpstr>Lucida Sans Unicode</vt:lpstr>
      <vt:lpstr>Montserrat</vt:lpstr>
      <vt:lpstr>Nunito Sans ExtraBold</vt:lpstr>
      <vt:lpstr>Times New Roman</vt:lpstr>
      <vt:lpstr>Work Sans</vt:lpstr>
      <vt:lpstr>Tema de Office</vt:lpstr>
      <vt:lpstr>Presentación de PowerPoint</vt:lpstr>
      <vt:lpstr>Presentación de PowerPoint</vt:lpstr>
      <vt:lpstr>Estado de las acciones de la revisión por la dirección previa</vt:lpstr>
      <vt:lpstr>Presentación de PowerPoint</vt:lpstr>
      <vt:lpstr>Cambios en las cuestiones externas e internas pertinentes al SGC</vt:lpstr>
      <vt:lpstr>Presentación de PowerPoint</vt:lpstr>
      <vt:lpstr>Información sobre el desempeño y eficacia del SGC</vt:lpstr>
      <vt:lpstr>Presentación de PowerPoint</vt:lpstr>
      <vt:lpstr>Presentación de PowerPoint</vt:lpstr>
      <vt:lpstr>Presentación de PowerPoint</vt:lpstr>
      <vt:lpstr>Cumplimiento de los objetivos de calidad 2022</vt:lpstr>
      <vt:lpstr>Desempeño por proceso</vt:lpstr>
      <vt:lpstr>Conformidad de los Productos y Servicios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Formulación Plan de Acción Anual 2023</vt:lpstr>
      <vt:lpstr>Presentación de PowerPoint</vt:lpstr>
      <vt:lpstr>Presentación de PowerPoint</vt:lpstr>
      <vt:lpstr>Presentación de PowerPoint</vt:lpstr>
      <vt:lpstr>Adecuación de los recursos</vt:lpstr>
      <vt:lpstr>Presentación de PowerPoint</vt:lpstr>
      <vt:lpstr>Presentación de PowerPoint</vt:lpstr>
      <vt:lpstr>Presentación de PowerPoint</vt:lpstr>
      <vt:lpstr>Eficacia de las acciones para abordar riesgos y las oportunidades</vt:lpstr>
      <vt:lpstr>Presentación de PowerPoint</vt:lpstr>
      <vt:lpstr>Presentación de PowerPoint</vt:lpstr>
      <vt:lpstr>Presentación de PowerPoint</vt:lpstr>
      <vt:lpstr>Presentación de PowerPoint</vt:lpstr>
      <vt:lpstr>Oportunidades de mejora</vt:lpstr>
      <vt:lpstr>Oportunidades para el SIG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VILLANUEVA PEREZ</dc:creator>
  <cp:lastModifiedBy>DIANA CAMILA RAMIREZ GUEVARA</cp:lastModifiedBy>
  <cp:revision>188</cp:revision>
  <dcterms:created xsi:type="dcterms:W3CDTF">2022-02-14T16:06:02Z</dcterms:created>
  <dcterms:modified xsi:type="dcterms:W3CDTF">2023-03-13T23:19:21Z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0x010100837E460F7591BA49A1FFEA6B6B1B6EB4</vt:lpwstr>
  </property>
</Properties>
</file>