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62"/>
  </p:handoutMasterIdLst>
  <p:sldIdLst>
    <p:sldId id="257" r:id="rId5"/>
    <p:sldId id="262" r:id="rId6"/>
    <p:sldId id="667" r:id="rId7"/>
    <p:sldId id="307" r:id="rId8"/>
    <p:sldId id="292" r:id="rId9"/>
    <p:sldId id="293" r:id="rId10"/>
    <p:sldId id="294" r:id="rId11"/>
    <p:sldId id="662" r:id="rId12"/>
    <p:sldId id="663" r:id="rId13"/>
    <p:sldId id="296" r:id="rId14"/>
    <p:sldId id="297" r:id="rId15"/>
    <p:sldId id="301" r:id="rId16"/>
    <p:sldId id="308" r:id="rId17"/>
    <p:sldId id="303" r:id="rId18"/>
    <p:sldId id="305" r:id="rId19"/>
    <p:sldId id="668" r:id="rId20"/>
    <p:sldId id="261" r:id="rId21"/>
    <p:sldId id="664" r:id="rId22"/>
    <p:sldId id="278" r:id="rId23"/>
    <p:sldId id="655" r:id="rId24"/>
    <p:sldId id="259" r:id="rId25"/>
    <p:sldId id="665" r:id="rId26"/>
    <p:sldId id="263" r:id="rId27"/>
    <p:sldId id="268" r:id="rId28"/>
    <p:sldId id="614" r:id="rId29"/>
    <p:sldId id="615" r:id="rId30"/>
    <p:sldId id="616" r:id="rId31"/>
    <p:sldId id="617" r:id="rId32"/>
    <p:sldId id="618" r:id="rId33"/>
    <p:sldId id="619" r:id="rId34"/>
    <p:sldId id="620" r:id="rId35"/>
    <p:sldId id="621" r:id="rId36"/>
    <p:sldId id="622" r:id="rId37"/>
    <p:sldId id="623" r:id="rId38"/>
    <p:sldId id="624" r:id="rId39"/>
    <p:sldId id="625" r:id="rId40"/>
    <p:sldId id="626" r:id="rId41"/>
    <p:sldId id="627" r:id="rId42"/>
    <p:sldId id="628" r:id="rId43"/>
    <p:sldId id="629" r:id="rId44"/>
    <p:sldId id="630" r:id="rId45"/>
    <p:sldId id="631" r:id="rId46"/>
    <p:sldId id="632" r:id="rId47"/>
    <p:sldId id="633" r:id="rId48"/>
    <p:sldId id="634" r:id="rId49"/>
    <p:sldId id="635" r:id="rId50"/>
    <p:sldId id="636" r:id="rId51"/>
    <p:sldId id="637" r:id="rId52"/>
    <p:sldId id="638" r:id="rId53"/>
    <p:sldId id="639" r:id="rId54"/>
    <p:sldId id="648" r:id="rId55"/>
    <p:sldId id="650" r:id="rId56"/>
    <p:sldId id="651" r:id="rId57"/>
    <p:sldId id="652" r:id="rId58"/>
    <p:sldId id="653" r:id="rId59"/>
    <p:sldId id="654" r:id="rId60"/>
    <p:sldId id="666" r:id="rId61"/>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337447-AB29-9F54-390E-A0FBD8D2CCE1}" name="Paola Chaparro" initials="PC" userId="cac85006a14474af"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33"/>
    <a:srgbClr val="F0B51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8AA651-B753-438E-BBDE-1A369BF52096}" v="25" dt="2023-07-25T00:55:06.527"/>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Estilo claro 3 - Acento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E171933-4619-4E11-9A3F-F7608DF75F80}" styleName="Estilo medio 1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6" d="100"/>
          <a:sy n="46" d="100"/>
        </p:scale>
        <p:origin x="38" y="97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presProps" Target="presProps.xml"/><Relationship Id="rId68"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viewProps" Target="viewProps.xml"/><Relationship Id="rId69" Type="http://schemas.microsoft.com/office/2018/10/relationships/authors" Target="author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ELA JUDITH OCHOA ORTEGA" userId="33c18129-e28a-4afc-9b6d-d98c412d504b" providerId="ADAL" clId="{6F8AA651-B753-438E-BBDE-1A369BF52096}"/>
    <pc:docChg chg="undo custSel addSld modSld">
      <pc:chgData name="MARCELA JUDITH OCHOA ORTEGA" userId="33c18129-e28a-4afc-9b6d-d98c412d504b" providerId="ADAL" clId="{6F8AA651-B753-438E-BBDE-1A369BF52096}" dt="2023-07-25T00:58:21.116" v="742" actId="20577"/>
      <pc:docMkLst>
        <pc:docMk/>
      </pc:docMkLst>
      <pc:sldChg chg="modSp mod">
        <pc:chgData name="MARCELA JUDITH OCHOA ORTEGA" userId="33c18129-e28a-4afc-9b6d-d98c412d504b" providerId="ADAL" clId="{6F8AA651-B753-438E-BBDE-1A369BF52096}" dt="2023-07-25T00:53:35.983" v="564" actId="1076"/>
        <pc:sldMkLst>
          <pc:docMk/>
          <pc:sldMk cId="853279415" sldId="262"/>
        </pc:sldMkLst>
        <pc:spChg chg="mod">
          <ac:chgData name="MARCELA JUDITH OCHOA ORTEGA" userId="33c18129-e28a-4afc-9b6d-d98c412d504b" providerId="ADAL" clId="{6F8AA651-B753-438E-BBDE-1A369BF52096}" dt="2023-07-25T00:52:41.971" v="533" actId="20577"/>
          <ac:spMkLst>
            <pc:docMk/>
            <pc:sldMk cId="853279415" sldId="262"/>
            <ac:spMk id="5" creationId="{FF85A97B-1535-5D1E-9998-96D43ED34EE1}"/>
          </ac:spMkLst>
        </pc:spChg>
        <pc:spChg chg="mod">
          <ac:chgData name="MARCELA JUDITH OCHOA ORTEGA" userId="33c18129-e28a-4afc-9b6d-d98c412d504b" providerId="ADAL" clId="{6F8AA651-B753-438E-BBDE-1A369BF52096}" dt="2023-07-25T00:53:35.983" v="564" actId="1076"/>
          <ac:spMkLst>
            <pc:docMk/>
            <pc:sldMk cId="853279415" sldId="262"/>
            <ac:spMk id="6" creationId="{388BF5A4-4947-B58E-0B0C-783C2574C884}"/>
          </ac:spMkLst>
        </pc:spChg>
      </pc:sldChg>
      <pc:sldChg chg="modSp mod">
        <pc:chgData name="MARCELA JUDITH OCHOA ORTEGA" userId="33c18129-e28a-4afc-9b6d-d98c412d504b" providerId="ADAL" clId="{6F8AA651-B753-438E-BBDE-1A369BF52096}" dt="2023-07-25T00:55:20.668" v="665" actId="20577"/>
        <pc:sldMkLst>
          <pc:docMk/>
          <pc:sldMk cId="993209563" sldId="292"/>
        </pc:sldMkLst>
        <pc:spChg chg="mod">
          <ac:chgData name="MARCELA JUDITH OCHOA ORTEGA" userId="33c18129-e28a-4afc-9b6d-d98c412d504b" providerId="ADAL" clId="{6F8AA651-B753-438E-BBDE-1A369BF52096}" dt="2023-07-25T00:55:20.668" v="665" actId="20577"/>
          <ac:spMkLst>
            <pc:docMk/>
            <pc:sldMk cId="993209563" sldId="292"/>
            <ac:spMk id="2" creationId="{7F150EA2-CA84-107D-3BE9-5FF0F48D2771}"/>
          </ac:spMkLst>
        </pc:spChg>
      </pc:sldChg>
      <pc:sldChg chg="modSp mod">
        <pc:chgData name="MARCELA JUDITH OCHOA ORTEGA" userId="33c18129-e28a-4afc-9b6d-d98c412d504b" providerId="ADAL" clId="{6F8AA651-B753-438E-BBDE-1A369BF52096}" dt="2023-07-25T00:55:24.876" v="667" actId="20577"/>
        <pc:sldMkLst>
          <pc:docMk/>
          <pc:sldMk cId="185246733" sldId="293"/>
        </pc:sldMkLst>
        <pc:spChg chg="mod">
          <ac:chgData name="MARCELA JUDITH OCHOA ORTEGA" userId="33c18129-e28a-4afc-9b6d-d98c412d504b" providerId="ADAL" clId="{6F8AA651-B753-438E-BBDE-1A369BF52096}" dt="2023-07-25T00:55:24.876" v="667" actId="20577"/>
          <ac:spMkLst>
            <pc:docMk/>
            <pc:sldMk cId="185246733" sldId="293"/>
            <ac:spMk id="2" creationId="{7F150EA2-CA84-107D-3BE9-5FF0F48D2771}"/>
          </ac:spMkLst>
        </pc:spChg>
      </pc:sldChg>
      <pc:sldChg chg="modSp mod">
        <pc:chgData name="MARCELA JUDITH OCHOA ORTEGA" userId="33c18129-e28a-4afc-9b6d-d98c412d504b" providerId="ADAL" clId="{6F8AA651-B753-438E-BBDE-1A369BF52096}" dt="2023-07-25T00:55:29.084" v="669" actId="20577"/>
        <pc:sldMkLst>
          <pc:docMk/>
          <pc:sldMk cId="2482359247" sldId="294"/>
        </pc:sldMkLst>
        <pc:spChg chg="mod">
          <ac:chgData name="MARCELA JUDITH OCHOA ORTEGA" userId="33c18129-e28a-4afc-9b6d-d98c412d504b" providerId="ADAL" clId="{6F8AA651-B753-438E-BBDE-1A369BF52096}" dt="2023-07-25T00:55:29.084" v="669" actId="20577"/>
          <ac:spMkLst>
            <pc:docMk/>
            <pc:sldMk cId="2482359247" sldId="294"/>
            <ac:spMk id="2" creationId="{7F150EA2-CA84-107D-3BE9-5FF0F48D2771}"/>
          </ac:spMkLst>
        </pc:spChg>
      </pc:sldChg>
      <pc:sldChg chg="addSp delSp modSp mod">
        <pc:chgData name="MARCELA JUDITH OCHOA ORTEGA" userId="33c18129-e28a-4afc-9b6d-d98c412d504b" providerId="ADAL" clId="{6F8AA651-B753-438E-BBDE-1A369BF52096}" dt="2023-07-25T00:55:43.211" v="675" actId="20577"/>
        <pc:sldMkLst>
          <pc:docMk/>
          <pc:sldMk cId="2422812762" sldId="296"/>
        </pc:sldMkLst>
        <pc:spChg chg="mod">
          <ac:chgData name="MARCELA JUDITH OCHOA ORTEGA" userId="33c18129-e28a-4afc-9b6d-d98c412d504b" providerId="ADAL" clId="{6F8AA651-B753-438E-BBDE-1A369BF52096}" dt="2023-07-25T00:55:43.211" v="675" actId="20577"/>
          <ac:spMkLst>
            <pc:docMk/>
            <pc:sldMk cId="2422812762" sldId="296"/>
            <ac:spMk id="2" creationId="{7F150EA2-CA84-107D-3BE9-5FF0F48D2771}"/>
          </ac:spMkLst>
        </pc:spChg>
        <pc:graphicFrameChg chg="add del mod modGraphic">
          <ac:chgData name="MARCELA JUDITH OCHOA ORTEGA" userId="33c18129-e28a-4afc-9b6d-d98c412d504b" providerId="ADAL" clId="{6F8AA651-B753-438E-BBDE-1A369BF52096}" dt="2023-07-17T01:12:12.190" v="107" actId="478"/>
          <ac:graphicFrameMkLst>
            <pc:docMk/>
            <pc:sldMk cId="2422812762" sldId="296"/>
            <ac:graphicFrameMk id="3" creationId="{CC3A3E15-A9D1-73CA-B1B2-EE749310779B}"/>
          </ac:graphicFrameMkLst>
        </pc:graphicFrameChg>
        <pc:graphicFrameChg chg="mod modGraphic">
          <ac:chgData name="MARCELA JUDITH OCHOA ORTEGA" userId="33c18129-e28a-4afc-9b6d-d98c412d504b" providerId="ADAL" clId="{6F8AA651-B753-438E-BBDE-1A369BF52096}" dt="2023-07-17T01:12:22.644" v="109" actId="207"/>
          <ac:graphicFrameMkLst>
            <pc:docMk/>
            <pc:sldMk cId="2422812762" sldId="296"/>
            <ac:graphicFrameMk id="7" creationId="{B029C3FA-F488-44FA-9430-16810B9D437C}"/>
          </ac:graphicFrameMkLst>
        </pc:graphicFrameChg>
      </pc:sldChg>
      <pc:sldChg chg="addSp delSp modSp mod">
        <pc:chgData name="MARCELA JUDITH OCHOA ORTEGA" userId="33c18129-e28a-4afc-9b6d-d98c412d504b" providerId="ADAL" clId="{6F8AA651-B753-438E-BBDE-1A369BF52096}" dt="2023-07-25T00:55:48.611" v="677" actId="20577"/>
        <pc:sldMkLst>
          <pc:docMk/>
          <pc:sldMk cId="3497009347" sldId="297"/>
        </pc:sldMkLst>
        <pc:spChg chg="mod">
          <ac:chgData name="MARCELA JUDITH OCHOA ORTEGA" userId="33c18129-e28a-4afc-9b6d-d98c412d504b" providerId="ADAL" clId="{6F8AA651-B753-438E-BBDE-1A369BF52096}" dt="2023-07-25T00:55:48.611" v="677" actId="20577"/>
          <ac:spMkLst>
            <pc:docMk/>
            <pc:sldMk cId="3497009347" sldId="297"/>
            <ac:spMk id="2" creationId="{7F150EA2-CA84-107D-3BE9-5FF0F48D2771}"/>
          </ac:spMkLst>
        </pc:spChg>
        <pc:graphicFrameChg chg="add mod">
          <ac:chgData name="MARCELA JUDITH OCHOA ORTEGA" userId="33c18129-e28a-4afc-9b6d-d98c412d504b" providerId="ADAL" clId="{6F8AA651-B753-438E-BBDE-1A369BF52096}" dt="2023-07-17T01:03:16.814" v="95"/>
          <ac:graphicFrameMkLst>
            <pc:docMk/>
            <pc:sldMk cId="3497009347" sldId="297"/>
            <ac:graphicFrameMk id="3" creationId="{E96D0F91-594D-44AD-A8A9-28FE9710157D}"/>
          </ac:graphicFrameMkLst>
        </pc:graphicFrameChg>
        <pc:graphicFrameChg chg="add del">
          <ac:chgData name="MARCELA JUDITH OCHOA ORTEGA" userId="33c18129-e28a-4afc-9b6d-d98c412d504b" providerId="ADAL" clId="{6F8AA651-B753-438E-BBDE-1A369BF52096}" dt="2023-07-17T01:24:36.787" v="110" actId="478"/>
          <ac:graphicFrameMkLst>
            <pc:docMk/>
            <pc:sldMk cId="3497009347" sldId="297"/>
            <ac:graphicFrameMk id="6" creationId="{E96D0F91-594D-44AD-A8A9-28FE9710157D}"/>
          </ac:graphicFrameMkLst>
        </pc:graphicFrameChg>
        <pc:graphicFrameChg chg="add del mod">
          <ac:chgData name="MARCELA JUDITH OCHOA ORTEGA" userId="33c18129-e28a-4afc-9b6d-d98c412d504b" providerId="ADAL" clId="{6F8AA651-B753-438E-BBDE-1A369BF52096}" dt="2023-07-17T01:30:48.842" v="117" actId="478"/>
          <ac:graphicFrameMkLst>
            <pc:docMk/>
            <pc:sldMk cId="3497009347" sldId="297"/>
            <ac:graphicFrameMk id="7" creationId="{E96D0F91-594D-44AD-A8A9-28FE9710157D}"/>
          </ac:graphicFrameMkLst>
        </pc:graphicFrameChg>
        <pc:graphicFrameChg chg="add mod">
          <ac:chgData name="MARCELA JUDITH OCHOA ORTEGA" userId="33c18129-e28a-4afc-9b6d-d98c412d504b" providerId="ADAL" clId="{6F8AA651-B753-438E-BBDE-1A369BF52096}" dt="2023-07-17T01:31:41.855" v="126" actId="1076"/>
          <ac:graphicFrameMkLst>
            <pc:docMk/>
            <pc:sldMk cId="3497009347" sldId="297"/>
            <ac:graphicFrameMk id="10" creationId="{E96D0F91-594D-44AD-A8A9-28FE9710157D}"/>
          </ac:graphicFrameMkLst>
        </pc:graphicFrameChg>
      </pc:sldChg>
      <pc:sldChg chg="modSp mod">
        <pc:chgData name="MARCELA JUDITH OCHOA ORTEGA" userId="33c18129-e28a-4afc-9b6d-d98c412d504b" providerId="ADAL" clId="{6F8AA651-B753-438E-BBDE-1A369BF52096}" dt="2023-07-25T00:55:59.442" v="681" actId="20577"/>
        <pc:sldMkLst>
          <pc:docMk/>
          <pc:sldMk cId="1459047946" sldId="301"/>
        </pc:sldMkLst>
        <pc:spChg chg="mod">
          <ac:chgData name="MARCELA JUDITH OCHOA ORTEGA" userId="33c18129-e28a-4afc-9b6d-d98c412d504b" providerId="ADAL" clId="{6F8AA651-B753-438E-BBDE-1A369BF52096}" dt="2023-07-25T00:55:59.442" v="681" actId="20577"/>
          <ac:spMkLst>
            <pc:docMk/>
            <pc:sldMk cId="1459047946" sldId="301"/>
            <ac:spMk id="2" creationId="{7F150EA2-CA84-107D-3BE9-5FF0F48D2771}"/>
          </ac:spMkLst>
        </pc:spChg>
        <pc:graphicFrameChg chg="mod modGraphic">
          <ac:chgData name="MARCELA JUDITH OCHOA ORTEGA" userId="33c18129-e28a-4afc-9b6d-d98c412d504b" providerId="ADAL" clId="{6F8AA651-B753-438E-BBDE-1A369BF52096}" dt="2023-07-17T01:44:18.399" v="167" actId="122"/>
          <ac:graphicFrameMkLst>
            <pc:docMk/>
            <pc:sldMk cId="1459047946" sldId="301"/>
            <ac:graphicFrameMk id="7" creationId="{875F0897-2067-EDEC-21E9-4224E23BF62F}"/>
          </ac:graphicFrameMkLst>
        </pc:graphicFrameChg>
      </pc:sldChg>
      <pc:sldChg chg="modSp mod">
        <pc:chgData name="MARCELA JUDITH OCHOA ORTEGA" userId="33c18129-e28a-4afc-9b6d-d98c412d504b" providerId="ADAL" clId="{6F8AA651-B753-438E-BBDE-1A369BF52096}" dt="2023-07-25T00:56:08.346" v="686" actId="20577"/>
        <pc:sldMkLst>
          <pc:docMk/>
          <pc:sldMk cId="2745063160" sldId="303"/>
        </pc:sldMkLst>
        <pc:spChg chg="mod">
          <ac:chgData name="MARCELA JUDITH OCHOA ORTEGA" userId="33c18129-e28a-4afc-9b6d-d98c412d504b" providerId="ADAL" clId="{6F8AA651-B753-438E-BBDE-1A369BF52096}" dt="2023-07-25T00:56:08.346" v="686" actId="20577"/>
          <ac:spMkLst>
            <pc:docMk/>
            <pc:sldMk cId="2745063160" sldId="303"/>
            <ac:spMk id="2" creationId="{7F150EA2-CA84-107D-3BE9-5FF0F48D2771}"/>
          </ac:spMkLst>
        </pc:spChg>
      </pc:sldChg>
      <pc:sldChg chg="modSp mod">
        <pc:chgData name="MARCELA JUDITH OCHOA ORTEGA" userId="33c18129-e28a-4afc-9b6d-d98c412d504b" providerId="ADAL" clId="{6F8AA651-B753-438E-BBDE-1A369BF52096}" dt="2023-07-25T00:58:14.153" v="740" actId="6549"/>
        <pc:sldMkLst>
          <pc:docMk/>
          <pc:sldMk cId="2599427282" sldId="305"/>
        </pc:sldMkLst>
        <pc:spChg chg="mod">
          <ac:chgData name="MARCELA JUDITH OCHOA ORTEGA" userId="33c18129-e28a-4afc-9b6d-d98c412d504b" providerId="ADAL" clId="{6F8AA651-B753-438E-BBDE-1A369BF52096}" dt="2023-07-25T00:56:13.219" v="688" actId="20577"/>
          <ac:spMkLst>
            <pc:docMk/>
            <pc:sldMk cId="2599427282" sldId="305"/>
            <ac:spMk id="2" creationId="{7F150EA2-CA84-107D-3BE9-5FF0F48D2771}"/>
          </ac:spMkLst>
        </pc:spChg>
        <pc:spChg chg="mod">
          <ac:chgData name="MARCELA JUDITH OCHOA ORTEGA" userId="33c18129-e28a-4afc-9b6d-d98c412d504b" providerId="ADAL" clId="{6F8AA651-B753-438E-BBDE-1A369BF52096}" dt="2023-07-25T00:58:14.153" v="740" actId="6549"/>
          <ac:spMkLst>
            <pc:docMk/>
            <pc:sldMk cId="2599427282" sldId="305"/>
            <ac:spMk id="3" creationId="{C8D9A1D0-56C1-3C41-2FA5-A417B9163D8F}"/>
          </ac:spMkLst>
        </pc:spChg>
      </pc:sldChg>
      <pc:sldChg chg="modSp mod">
        <pc:chgData name="MARCELA JUDITH OCHOA ORTEGA" userId="33c18129-e28a-4afc-9b6d-d98c412d504b" providerId="ADAL" clId="{6F8AA651-B753-438E-BBDE-1A369BF52096}" dt="2023-07-25T00:55:16.275" v="663" actId="27636"/>
        <pc:sldMkLst>
          <pc:docMk/>
          <pc:sldMk cId="1397173275" sldId="307"/>
        </pc:sldMkLst>
        <pc:spChg chg="mod">
          <ac:chgData name="MARCELA JUDITH OCHOA ORTEGA" userId="33c18129-e28a-4afc-9b6d-d98c412d504b" providerId="ADAL" clId="{6F8AA651-B753-438E-BBDE-1A369BF52096}" dt="2023-07-25T00:55:16.275" v="663" actId="27636"/>
          <ac:spMkLst>
            <pc:docMk/>
            <pc:sldMk cId="1397173275" sldId="307"/>
            <ac:spMk id="2" creationId="{7F150EA2-CA84-107D-3BE9-5FF0F48D2771}"/>
          </ac:spMkLst>
        </pc:spChg>
      </pc:sldChg>
      <pc:sldChg chg="modSp mod">
        <pc:chgData name="MARCELA JUDITH OCHOA ORTEGA" userId="33c18129-e28a-4afc-9b6d-d98c412d504b" providerId="ADAL" clId="{6F8AA651-B753-438E-BBDE-1A369BF52096}" dt="2023-07-25T00:56:04.121" v="683" actId="20577"/>
        <pc:sldMkLst>
          <pc:docMk/>
          <pc:sldMk cId="3459711295" sldId="308"/>
        </pc:sldMkLst>
        <pc:spChg chg="mod">
          <ac:chgData name="MARCELA JUDITH OCHOA ORTEGA" userId="33c18129-e28a-4afc-9b6d-d98c412d504b" providerId="ADAL" clId="{6F8AA651-B753-438E-BBDE-1A369BF52096}" dt="2023-07-25T00:56:04.121" v="683" actId="20577"/>
          <ac:spMkLst>
            <pc:docMk/>
            <pc:sldMk cId="3459711295" sldId="308"/>
            <ac:spMk id="2" creationId="{7F150EA2-CA84-107D-3BE9-5FF0F48D2771}"/>
          </ac:spMkLst>
        </pc:spChg>
        <pc:graphicFrameChg chg="modGraphic">
          <ac:chgData name="MARCELA JUDITH OCHOA ORTEGA" userId="33c18129-e28a-4afc-9b6d-d98c412d504b" providerId="ADAL" clId="{6F8AA651-B753-438E-BBDE-1A369BF52096}" dt="2023-07-17T02:00:55.283" v="444" actId="20577"/>
          <ac:graphicFrameMkLst>
            <pc:docMk/>
            <pc:sldMk cId="3459711295" sldId="308"/>
            <ac:graphicFrameMk id="3" creationId="{50869296-34E4-7D4A-6429-E63A30D88A1D}"/>
          </ac:graphicFrameMkLst>
        </pc:graphicFrameChg>
      </pc:sldChg>
      <pc:sldChg chg="modSp mod">
        <pc:chgData name="MARCELA JUDITH OCHOA ORTEGA" userId="33c18129-e28a-4afc-9b6d-d98c412d504b" providerId="ADAL" clId="{6F8AA651-B753-438E-BBDE-1A369BF52096}" dt="2023-07-25T00:55:34.277" v="671" actId="20577"/>
        <pc:sldMkLst>
          <pc:docMk/>
          <pc:sldMk cId="1701193607" sldId="662"/>
        </pc:sldMkLst>
        <pc:spChg chg="mod">
          <ac:chgData name="MARCELA JUDITH OCHOA ORTEGA" userId="33c18129-e28a-4afc-9b6d-d98c412d504b" providerId="ADAL" clId="{6F8AA651-B753-438E-BBDE-1A369BF52096}" dt="2023-07-25T00:55:34.277" v="671" actId="20577"/>
          <ac:spMkLst>
            <pc:docMk/>
            <pc:sldMk cId="1701193607" sldId="662"/>
            <ac:spMk id="2" creationId="{7F150EA2-CA84-107D-3BE9-5FF0F48D2771}"/>
          </ac:spMkLst>
        </pc:spChg>
        <pc:graphicFrameChg chg="modGraphic">
          <ac:chgData name="MARCELA JUDITH OCHOA ORTEGA" userId="33c18129-e28a-4afc-9b6d-d98c412d504b" providerId="ADAL" clId="{6F8AA651-B753-438E-BBDE-1A369BF52096}" dt="2023-07-16T22:00:15.954" v="11" actId="20577"/>
          <ac:graphicFrameMkLst>
            <pc:docMk/>
            <pc:sldMk cId="1701193607" sldId="662"/>
            <ac:graphicFrameMk id="6" creationId="{76B55470-26F4-CD6F-6515-7913EEF42E37}"/>
          </ac:graphicFrameMkLst>
        </pc:graphicFrameChg>
      </pc:sldChg>
      <pc:sldChg chg="modSp mod">
        <pc:chgData name="MARCELA JUDITH OCHOA ORTEGA" userId="33c18129-e28a-4afc-9b6d-d98c412d504b" providerId="ADAL" clId="{6F8AA651-B753-438E-BBDE-1A369BF52096}" dt="2023-07-25T00:55:38.294" v="673" actId="20577"/>
        <pc:sldMkLst>
          <pc:docMk/>
          <pc:sldMk cId="2661188317" sldId="663"/>
        </pc:sldMkLst>
        <pc:spChg chg="mod">
          <ac:chgData name="MARCELA JUDITH OCHOA ORTEGA" userId="33c18129-e28a-4afc-9b6d-d98c412d504b" providerId="ADAL" clId="{6F8AA651-B753-438E-BBDE-1A369BF52096}" dt="2023-07-25T00:55:38.294" v="673" actId="20577"/>
          <ac:spMkLst>
            <pc:docMk/>
            <pc:sldMk cId="2661188317" sldId="663"/>
            <ac:spMk id="2" creationId="{36D7E124-DFE7-B49D-9B2C-52E9DCBDCA8C}"/>
          </ac:spMkLst>
        </pc:spChg>
      </pc:sldChg>
      <pc:sldChg chg="addSp delSp modSp add mod">
        <pc:chgData name="MARCELA JUDITH OCHOA ORTEGA" userId="33c18129-e28a-4afc-9b6d-d98c412d504b" providerId="ADAL" clId="{6F8AA651-B753-438E-BBDE-1A369BF52096}" dt="2023-07-25T00:55:10.610" v="659" actId="1076"/>
        <pc:sldMkLst>
          <pc:docMk/>
          <pc:sldMk cId="2047039762" sldId="667"/>
        </pc:sldMkLst>
        <pc:spChg chg="mod">
          <ac:chgData name="MARCELA JUDITH OCHOA ORTEGA" userId="33c18129-e28a-4afc-9b6d-d98c412d504b" providerId="ADAL" clId="{6F8AA651-B753-438E-BBDE-1A369BF52096}" dt="2023-07-25T00:54:48.672" v="653" actId="1076"/>
          <ac:spMkLst>
            <pc:docMk/>
            <pc:sldMk cId="2047039762" sldId="667"/>
            <ac:spMk id="5" creationId="{FF85A97B-1535-5D1E-9998-96D43ED34EE1}"/>
          </ac:spMkLst>
        </pc:spChg>
        <pc:spChg chg="del">
          <ac:chgData name="MARCELA JUDITH OCHOA ORTEGA" userId="33c18129-e28a-4afc-9b6d-d98c412d504b" providerId="ADAL" clId="{6F8AA651-B753-438E-BBDE-1A369BF52096}" dt="2023-07-25T00:54:03.914" v="566" actId="478"/>
          <ac:spMkLst>
            <pc:docMk/>
            <pc:sldMk cId="2047039762" sldId="667"/>
            <ac:spMk id="6" creationId="{388BF5A4-4947-B58E-0B0C-783C2574C884}"/>
          </ac:spMkLst>
        </pc:spChg>
        <pc:cxnChg chg="mod">
          <ac:chgData name="MARCELA JUDITH OCHOA ORTEGA" userId="33c18129-e28a-4afc-9b6d-d98c412d504b" providerId="ADAL" clId="{6F8AA651-B753-438E-BBDE-1A369BF52096}" dt="2023-07-25T00:55:04.872" v="657" actId="14100"/>
          <ac:cxnSpMkLst>
            <pc:docMk/>
            <pc:sldMk cId="2047039762" sldId="667"/>
            <ac:cxnSpMk id="2" creationId="{9C26FC9D-93E4-FCBD-F651-BEBBE1D20BF5}"/>
          </ac:cxnSpMkLst>
        </pc:cxnChg>
        <pc:cxnChg chg="del mod">
          <ac:chgData name="MARCELA JUDITH OCHOA ORTEGA" userId="33c18129-e28a-4afc-9b6d-d98c412d504b" providerId="ADAL" clId="{6F8AA651-B753-438E-BBDE-1A369BF52096}" dt="2023-07-25T00:55:00.883" v="656" actId="478"/>
          <ac:cxnSpMkLst>
            <pc:docMk/>
            <pc:sldMk cId="2047039762" sldId="667"/>
            <ac:cxnSpMk id="3" creationId="{0B814663-44FE-58C6-1550-9235A05D5AA6}"/>
          </ac:cxnSpMkLst>
        </pc:cxnChg>
        <pc:cxnChg chg="add mod">
          <ac:chgData name="MARCELA JUDITH OCHOA ORTEGA" userId="33c18129-e28a-4afc-9b6d-d98c412d504b" providerId="ADAL" clId="{6F8AA651-B753-438E-BBDE-1A369BF52096}" dt="2023-07-25T00:55:10.610" v="659" actId="1076"/>
          <ac:cxnSpMkLst>
            <pc:docMk/>
            <pc:sldMk cId="2047039762" sldId="667"/>
            <ac:cxnSpMk id="9" creationId="{E4133BB5-FF38-71C7-CC05-3CF9B40D11D2}"/>
          </ac:cxnSpMkLst>
        </pc:cxnChg>
      </pc:sldChg>
      <pc:sldChg chg="modSp add mod">
        <pc:chgData name="MARCELA JUDITH OCHOA ORTEGA" userId="33c18129-e28a-4afc-9b6d-d98c412d504b" providerId="ADAL" clId="{6F8AA651-B753-438E-BBDE-1A369BF52096}" dt="2023-07-25T00:58:21.116" v="742" actId="20577"/>
        <pc:sldMkLst>
          <pc:docMk/>
          <pc:sldMk cId="652004755" sldId="668"/>
        </pc:sldMkLst>
        <pc:spChg chg="mod">
          <ac:chgData name="MARCELA JUDITH OCHOA ORTEGA" userId="33c18129-e28a-4afc-9b6d-d98c412d504b" providerId="ADAL" clId="{6F8AA651-B753-438E-BBDE-1A369BF52096}" dt="2023-07-25T00:58:21.116" v="742" actId="20577"/>
          <ac:spMkLst>
            <pc:docMk/>
            <pc:sldMk cId="652004755" sldId="668"/>
            <ac:spMk id="3" creationId="{C8D9A1D0-56C1-3C41-2FA5-A417B9163D8F}"/>
          </ac:spMkLst>
        </pc:spChg>
      </pc:sldChg>
    </pc:docChg>
  </pc:docChgLst>
  <pc:docChgLst>
    <pc:chgData name="MARCELA JUDITH OCHOA ORTEGA" userId="33c18129-e28a-4afc-9b6d-d98c412d504b" providerId="ADAL" clId="{EEF66A36-5CB7-44C6-90B1-BFFA19642F51}"/>
    <pc:docChg chg="custSel modSld">
      <pc:chgData name="MARCELA JUDITH OCHOA ORTEGA" userId="33c18129-e28a-4afc-9b6d-d98c412d504b" providerId="ADAL" clId="{EEF66A36-5CB7-44C6-90B1-BFFA19642F51}" dt="2023-07-10T18:11:24.986" v="24" actId="20577"/>
      <pc:docMkLst>
        <pc:docMk/>
      </pc:docMkLst>
      <pc:sldChg chg="modSp mod">
        <pc:chgData name="MARCELA JUDITH OCHOA ORTEGA" userId="33c18129-e28a-4afc-9b6d-d98c412d504b" providerId="ADAL" clId="{EEF66A36-5CB7-44C6-90B1-BFFA19642F51}" dt="2023-07-10T17:24:39.665" v="13" actId="20577"/>
        <pc:sldMkLst>
          <pc:docMk/>
          <pc:sldMk cId="853279415" sldId="262"/>
        </pc:sldMkLst>
        <pc:spChg chg="mod">
          <ac:chgData name="MARCELA JUDITH OCHOA ORTEGA" userId="33c18129-e28a-4afc-9b6d-d98c412d504b" providerId="ADAL" clId="{EEF66A36-5CB7-44C6-90B1-BFFA19642F51}" dt="2023-07-10T17:24:39.665" v="13" actId="20577"/>
          <ac:spMkLst>
            <pc:docMk/>
            <pc:sldMk cId="853279415" sldId="262"/>
            <ac:spMk id="6" creationId="{388BF5A4-4947-B58E-0B0C-783C2574C884}"/>
          </ac:spMkLst>
        </pc:spChg>
      </pc:sldChg>
      <pc:sldChg chg="modSp mod">
        <pc:chgData name="MARCELA JUDITH OCHOA ORTEGA" userId="33c18129-e28a-4afc-9b6d-d98c412d504b" providerId="ADAL" clId="{EEF66A36-5CB7-44C6-90B1-BFFA19642F51}" dt="2023-07-10T17:26:58.867" v="15" actId="20577"/>
        <pc:sldMkLst>
          <pc:docMk/>
          <pc:sldMk cId="3497009347" sldId="297"/>
        </pc:sldMkLst>
        <pc:spChg chg="mod">
          <ac:chgData name="MARCELA JUDITH OCHOA ORTEGA" userId="33c18129-e28a-4afc-9b6d-d98c412d504b" providerId="ADAL" clId="{EEF66A36-5CB7-44C6-90B1-BFFA19642F51}" dt="2023-07-10T17:26:58.867" v="15" actId="20577"/>
          <ac:spMkLst>
            <pc:docMk/>
            <pc:sldMk cId="3497009347" sldId="297"/>
            <ac:spMk id="2" creationId="{7F150EA2-CA84-107D-3BE9-5FF0F48D2771}"/>
          </ac:spMkLst>
        </pc:spChg>
      </pc:sldChg>
      <pc:sldChg chg="modSp mod">
        <pc:chgData name="MARCELA JUDITH OCHOA ORTEGA" userId="33c18129-e28a-4afc-9b6d-d98c412d504b" providerId="ADAL" clId="{EEF66A36-5CB7-44C6-90B1-BFFA19642F51}" dt="2023-07-10T17:27:16.960" v="17" actId="20577"/>
        <pc:sldMkLst>
          <pc:docMk/>
          <pc:sldMk cId="1459047946" sldId="301"/>
        </pc:sldMkLst>
        <pc:spChg chg="mod">
          <ac:chgData name="MARCELA JUDITH OCHOA ORTEGA" userId="33c18129-e28a-4afc-9b6d-d98c412d504b" providerId="ADAL" clId="{EEF66A36-5CB7-44C6-90B1-BFFA19642F51}" dt="2023-07-10T17:27:16.960" v="17" actId="20577"/>
          <ac:spMkLst>
            <pc:docMk/>
            <pc:sldMk cId="1459047946" sldId="301"/>
            <ac:spMk id="2" creationId="{7F150EA2-CA84-107D-3BE9-5FF0F48D2771}"/>
          </ac:spMkLst>
        </pc:spChg>
      </pc:sldChg>
      <pc:sldChg chg="modSp mod">
        <pc:chgData name="MARCELA JUDITH OCHOA ORTEGA" userId="33c18129-e28a-4afc-9b6d-d98c412d504b" providerId="ADAL" clId="{EEF66A36-5CB7-44C6-90B1-BFFA19642F51}" dt="2023-07-10T18:06:56.281" v="21" actId="20577"/>
        <pc:sldMkLst>
          <pc:docMk/>
          <pc:sldMk cId="2745063160" sldId="303"/>
        </pc:sldMkLst>
        <pc:spChg chg="mod">
          <ac:chgData name="MARCELA JUDITH OCHOA ORTEGA" userId="33c18129-e28a-4afc-9b6d-d98c412d504b" providerId="ADAL" clId="{EEF66A36-5CB7-44C6-90B1-BFFA19642F51}" dt="2023-07-10T18:06:56.281" v="21" actId="20577"/>
          <ac:spMkLst>
            <pc:docMk/>
            <pc:sldMk cId="2745063160" sldId="303"/>
            <ac:spMk id="2" creationId="{7F150EA2-CA84-107D-3BE9-5FF0F48D2771}"/>
          </ac:spMkLst>
        </pc:spChg>
      </pc:sldChg>
      <pc:sldChg chg="modSp mod">
        <pc:chgData name="MARCELA JUDITH OCHOA ORTEGA" userId="33c18129-e28a-4afc-9b6d-d98c412d504b" providerId="ADAL" clId="{EEF66A36-5CB7-44C6-90B1-BFFA19642F51}" dt="2023-07-10T18:11:24.986" v="24" actId="20577"/>
        <pc:sldMkLst>
          <pc:docMk/>
          <pc:sldMk cId="2599427282" sldId="305"/>
        </pc:sldMkLst>
        <pc:spChg chg="mod">
          <ac:chgData name="MARCELA JUDITH OCHOA ORTEGA" userId="33c18129-e28a-4afc-9b6d-d98c412d504b" providerId="ADAL" clId="{EEF66A36-5CB7-44C6-90B1-BFFA19642F51}" dt="2023-07-10T18:11:24.986" v="24" actId="20577"/>
          <ac:spMkLst>
            <pc:docMk/>
            <pc:sldMk cId="2599427282" sldId="305"/>
            <ac:spMk id="2" creationId="{7F150EA2-CA84-107D-3BE9-5FF0F48D2771}"/>
          </ac:spMkLst>
        </pc:spChg>
        <pc:spChg chg="mod">
          <ac:chgData name="MARCELA JUDITH OCHOA ORTEGA" userId="33c18129-e28a-4afc-9b6d-d98c412d504b" providerId="ADAL" clId="{EEF66A36-5CB7-44C6-90B1-BFFA19642F51}" dt="2023-07-10T17:16:42.870" v="0" actId="33524"/>
          <ac:spMkLst>
            <pc:docMk/>
            <pc:sldMk cId="2599427282" sldId="305"/>
            <ac:spMk id="3" creationId="{C8D9A1D0-56C1-3C41-2FA5-A417B9163D8F}"/>
          </ac:spMkLst>
        </pc:spChg>
      </pc:sldChg>
      <pc:sldChg chg="modSp mod">
        <pc:chgData name="MARCELA JUDITH OCHOA ORTEGA" userId="33c18129-e28a-4afc-9b6d-d98c412d504b" providerId="ADAL" clId="{EEF66A36-5CB7-44C6-90B1-BFFA19642F51}" dt="2023-07-10T17:59:08.611" v="19" actId="20577"/>
        <pc:sldMkLst>
          <pc:docMk/>
          <pc:sldMk cId="3459711295" sldId="308"/>
        </pc:sldMkLst>
        <pc:spChg chg="mod">
          <ac:chgData name="MARCELA JUDITH OCHOA ORTEGA" userId="33c18129-e28a-4afc-9b6d-d98c412d504b" providerId="ADAL" clId="{EEF66A36-5CB7-44C6-90B1-BFFA19642F51}" dt="2023-07-10T17:59:08.611" v="19" actId="20577"/>
          <ac:spMkLst>
            <pc:docMk/>
            <pc:sldMk cId="3459711295" sldId="308"/>
            <ac:spMk id="2" creationId="{7F150EA2-CA84-107D-3BE9-5FF0F48D2771}"/>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minenergiacol.sharepoint.com/sites/GRUPOFONDOSPNER/Shared%20Documents/15%20.FONDOS/3.%20FAER/2023/Organizaci&#243;n%20Comit&#233;s/CAFAER63/OEP%20CAFAER%2063.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'[OEP CAFAER 63.xlsx]GRAFICA'!$P$3</c:f>
              <c:strCache>
                <c:ptCount val="1"/>
                <c:pt idx="0">
                  <c:v>UNB/UNA</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'[OEP CAFAER 63.xlsx]GRAFICA'!$O$4:$O$6</c:f>
              <c:strCache>
                <c:ptCount val="3"/>
                <c:pt idx="0">
                  <c:v>1486-C</c:v>
                </c:pt>
                <c:pt idx="1">
                  <c:v>1487-B</c:v>
                </c:pt>
                <c:pt idx="2">
                  <c:v>1489-B</c:v>
                </c:pt>
              </c:strCache>
            </c:strRef>
          </c:cat>
          <c:val>
            <c:numRef>
              <c:f>'[OEP CAFAER 63.xlsx]GRAFICA'!$P$4:$P$6</c:f>
              <c:numCache>
                <c:formatCode>0.000</c:formatCode>
                <c:ptCount val="3"/>
                <c:pt idx="0">
                  <c:v>0.2</c:v>
                </c:pt>
                <c:pt idx="1">
                  <c:v>4.2002916869227032E-2</c:v>
                </c:pt>
                <c:pt idx="2">
                  <c:v>5.1045211473018964E-2</c:v>
                </c:pt>
              </c:numCache>
            </c:numRef>
          </c:val>
          <c:extLst>
            <c:ext xmlns:c16="http://schemas.microsoft.com/office/drawing/2014/chart" uri="{C3380CC4-5D6E-409C-BE32-E72D297353CC}">
              <c16:uniqueId val="{00000000-D32E-468F-AFF1-43A183820F76}"/>
            </c:ext>
          </c:extLst>
        </c:ser>
        <c:ser>
          <c:idx val="1"/>
          <c:order val="1"/>
          <c:tx>
            <c:strRef>
              <c:f>'[OEP CAFAER 63.xlsx]GRAFICA'!$Q$3</c:f>
              <c:strCache>
                <c:ptCount val="1"/>
                <c:pt idx="0">
                  <c:v>UEB/UEA</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'[OEP CAFAER 63.xlsx]GRAFICA'!$O$4:$O$6</c:f>
              <c:strCache>
                <c:ptCount val="3"/>
                <c:pt idx="0">
                  <c:v>1486-C</c:v>
                </c:pt>
                <c:pt idx="1">
                  <c:v>1487-B</c:v>
                </c:pt>
                <c:pt idx="2">
                  <c:v>1489-B</c:v>
                </c:pt>
              </c:strCache>
            </c:strRef>
          </c:cat>
          <c:val>
            <c:numRef>
              <c:f>'[OEP CAFAER 63.xlsx]GRAFICA'!$Q$4:$Q$6</c:f>
              <c:numCache>
                <c:formatCode>0.000</c:formatCode>
                <c:ptCount val="3"/>
                <c:pt idx="0">
                  <c:v>0</c:v>
                </c:pt>
                <c:pt idx="1">
                  <c:v>0</c:v>
                </c:pt>
                <c:pt idx="2">
                  <c:v>0</c:v>
                </c:pt>
              </c:numCache>
            </c:numRef>
          </c:val>
          <c:extLst>
            <c:ext xmlns:c16="http://schemas.microsoft.com/office/drawing/2014/chart" uri="{C3380CC4-5D6E-409C-BE32-E72D297353CC}">
              <c16:uniqueId val="{00000001-D32E-468F-AFF1-43A183820F76}"/>
            </c:ext>
          </c:extLst>
        </c:ser>
        <c:ser>
          <c:idx val="2"/>
          <c:order val="2"/>
          <c:tx>
            <c:strRef>
              <c:f>'[OEP CAFAER 63.xlsx]GRAFICA'!$R$3</c:f>
              <c:strCache>
                <c:ptCount val="1"/>
                <c:pt idx="0">
                  <c:v>CXUA/CXUB</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'[OEP CAFAER 63.xlsx]GRAFICA'!$O$4:$O$6</c:f>
              <c:strCache>
                <c:ptCount val="3"/>
                <c:pt idx="0">
                  <c:v>1486-C</c:v>
                </c:pt>
                <c:pt idx="1">
                  <c:v>1487-B</c:v>
                </c:pt>
                <c:pt idx="2">
                  <c:v>1489-B</c:v>
                </c:pt>
              </c:strCache>
            </c:strRef>
          </c:cat>
          <c:val>
            <c:numRef>
              <c:f>'[OEP CAFAER 63.xlsx]GRAFICA'!$R$4:$R$6</c:f>
              <c:numCache>
                <c:formatCode>0.000</c:formatCode>
                <c:ptCount val="3"/>
                <c:pt idx="0">
                  <c:v>0.25</c:v>
                </c:pt>
                <c:pt idx="1">
                  <c:v>0.24136018425972411</c:v>
                </c:pt>
                <c:pt idx="2">
                  <c:v>0.2280260395600601</c:v>
                </c:pt>
              </c:numCache>
            </c:numRef>
          </c:val>
          <c:extLst>
            <c:ext xmlns:c16="http://schemas.microsoft.com/office/drawing/2014/chart" uri="{C3380CC4-5D6E-409C-BE32-E72D297353CC}">
              <c16:uniqueId val="{00000002-D32E-468F-AFF1-43A183820F76}"/>
            </c:ext>
          </c:extLst>
        </c:ser>
        <c:ser>
          <c:idx val="3"/>
          <c:order val="3"/>
          <c:tx>
            <c:strRef>
              <c:f>'[OEP CAFAER 63.xlsx]GRAFICA'!$S$3</c:f>
              <c:strCache>
                <c:ptCount val="1"/>
                <c:pt idx="0">
                  <c:v>MPAZ</c:v>
                </c:pt>
              </c:strCache>
            </c:strRef>
          </c:tx>
          <c:spPr>
            <a:gradFill rotWithShape="1">
              <a:gsLst>
                <a:gs pos="0">
                  <a:schemeClr val="accent2">
                    <a:lumMod val="60000"/>
                    <a:satMod val="103000"/>
                    <a:lumMod val="102000"/>
                    <a:tint val="94000"/>
                  </a:schemeClr>
                </a:gs>
                <a:gs pos="50000">
                  <a:schemeClr val="accent2">
                    <a:lumMod val="60000"/>
                    <a:satMod val="110000"/>
                    <a:lumMod val="100000"/>
                    <a:shade val="100000"/>
                  </a:schemeClr>
                </a:gs>
                <a:gs pos="100000">
                  <a:schemeClr val="accent2">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'[OEP CAFAER 63.xlsx]GRAFICA'!$O$4:$O$6</c:f>
              <c:strCache>
                <c:ptCount val="3"/>
                <c:pt idx="0">
                  <c:v>1486-C</c:v>
                </c:pt>
                <c:pt idx="1">
                  <c:v>1487-B</c:v>
                </c:pt>
                <c:pt idx="2">
                  <c:v>1489-B</c:v>
                </c:pt>
              </c:strCache>
            </c:strRef>
          </c:cat>
          <c:val>
            <c:numRef>
              <c:f>'[OEP CAFAER 63.xlsx]GRAFICA'!$S$4:$S$6</c:f>
              <c:numCache>
                <c:formatCode>0.000</c:formatCode>
                <c:ptCount val="3"/>
                <c:pt idx="0">
                  <c:v>0.2</c:v>
                </c:pt>
                <c:pt idx="1">
                  <c:v>0.2</c:v>
                </c:pt>
                <c:pt idx="2">
                  <c:v>0.2</c:v>
                </c:pt>
              </c:numCache>
            </c:numRef>
          </c:val>
          <c:extLst>
            <c:ext xmlns:c16="http://schemas.microsoft.com/office/drawing/2014/chart" uri="{C3380CC4-5D6E-409C-BE32-E72D297353CC}">
              <c16:uniqueId val="{00000003-D32E-468F-AFF1-43A183820F76}"/>
            </c:ext>
          </c:extLst>
        </c:ser>
        <c:ser>
          <c:idx val="4"/>
          <c:order val="4"/>
          <c:tx>
            <c:strRef>
              <c:f>'[OEP CAFAER 63.xlsx]GRAFICA'!$T$3</c:f>
              <c:strCache>
                <c:ptCount val="1"/>
                <c:pt idx="0">
                  <c:v>ETNICOS</c:v>
                </c:pt>
              </c:strCache>
            </c:strRef>
          </c:tx>
          <c:spPr>
            <a:solidFill>
              <a:schemeClr val="accent5"/>
            </a:solidFill>
            <a:ln>
              <a:noFill/>
            </a:ln>
            <a:effectLst>
              <a:outerShdw blurRad="57150" dist="19050" dir="5400000" algn="ctr" rotWithShape="0">
                <a:srgbClr val="000000">
                  <a:alpha val="63000"/>
                </a:srgbClr>
              </a:outerShdw>
            </a:effectLst>
          </c:spPr>
          <c:invertIfNegative val="0"/>
          <c:cat>
            <c:strRef>
              <c:f>'[OEP CAFAER 63.xlsx]GRAFICA'!$O$4:$O$6</c:f>
              <c:strCache>
                <c:ptCount val="3"/>
                <c:pt idx="0">
                  <c:v>1486-C</c:v>
                </c:pt>
                <c:pt idx="1">
                  <c:v>1487-B</c:v>
                </c:pt>
                <c:pt idx="2">
                  <c:v>1489-B</c:v>
                </c:pt>
              </c:strCache>
            </c:strRef>
          </c:cat>
          <c:val>
            <c:numRef>
              <c:f>'[OEP CAFAER 63.xlsx]GRAFICA'!$T$4:$T$6</c:f>
              <c:numCache>
                <c:formatCode>0.000</c:formatCode>
                <c:ptCount val="3"/>
                <c:pt idx="0">
                  <c:v>0.15</c:v>
                </c:pt>
                <c:pt idx="1">
                  <c:v>0.15</c:v>
                </c:pt>
                <c:pt idx="2">
                  <c:v>0.15</c:v>
                </c:pt>
              </c:numCache>
            </c:numRef>
          </c:val>
          <c:extLst>
            <c:ext xmlns:c16="http://schemas.microsoft.com/office/drawing/2014/chart" uri="{C3380CC4-5D6E-409C-BE32-E72D297353CC}">
              <c16:uniqueId val="{00000004-D32E-468F-AFF1-43A183820F76}"/>
            </c:ext>
          </c:extLst>
        </c:ser>
        <c:ser>
          <c:idx val="5"/>
          <c:order val="5"/>
          <c:tx>
            <c:strRef>
              <c:f>'[OEP CAFAER 63.xlsx]GRAFICA'!$U$3</c:f>
              <c:strCache>
                <c:ptCount val="1"/>
                <c:pt idx="0">
                  <c:v>C_MPIO</c:v>
                </c:pt>
              </c:strCache>
            </c:strRef>
          </c:tx>
          <c:spPr>
            <a:solidFill>
              <a:srgbClr val="7030A0"/>
            </a:solidFill>
            <a:ln>
              <a:noFill/>
            </a:ln>
            <a:effectLst>
              <a:outerShdw blurRad="57150" dist="19050" dir="5400000" algn="ctr" rotWithShape="0">
                <a:srgbClr val="000000">
                  <a:alpha val="63000"/>
                </a:srgbClr>
              </a:outerShdw>
            </a:effectLst>
          </c:spPr>
          <c:invertIfNegative val="0"/>
          <c:cat>
            <c:strRef>
              <c:f>'[OEP CAFAER 63.xlsx]GRAFICA'!$O$4:$O$6</c:f>
              <c:strCache>
                <c:ptCount val="3"/>
                <c:pt idx="0">
                  <c:v>1486-C</c:v>
                </c:pt>
                <c:pt idx="1">
                  <c:v>1487-B</c:v>
                </c:pt>
                <c:pt idx="2">
                  <c:v>1489-B</c:v>
                </c:pt>
              </c:strCache>
            </c:strRef>
          </c:cat>
          <c:val>
            <c:numRef>
              <c:f>'[OEP CAFAER 63.xlsx]GRAFICA'!$U$4:$U$6</c:f>
              <c:numCache>
                <c:formatCode>0.000</c:formatCode>
                <c:ptCount val="3"/>
                <c:pt idx="0">
                  <c:v>0.15</c:v>
                </c:pt>
                <c:pt idx="1">
                  <c:v>0.15</c:v>
                </c:pt>
                <c:pt idx="2">
                  <c:v>0.15</c:v>
                </c:pt>
              </c:numCache>
            </c:numRef>
          </c:val>
          <c:extLst>
            <c:ext xmlns:c16="http://schemas.microsoft.com/office/drawing/2014/chart" uri="{C3380CC4-5D6E-409C-BE32-E72D297353CC}">
              <c16:uniqueId val="{00000005-D32E-468F-AFF1-43A183820F76}"/>
            </c:ext>
          </c:extLst>
        </c:ser>
        <c:dLbls>
          <c:showLegendKey val="0"/>
          <c:showVal val="0"/>
          <c:showCatName val="0"/>
          <c:showSerName val="0"/>
          <c:showPercent val="0"/>
          <c:showBubbleSize val="0"/>
        </c:dLbls>
        <c:gapWidth val="150"/>
        <c:overlap val="100"/>
        <c:axId val="387001999"/>
        <c:axId val="387001519"/>
      </c:barChart>
      <c:catAx>
        <c:axId val="387001999"/>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419"/>
          </a:p>
        </c:txPr>
        <c:crossAx val="387001519"/>
        <c:crosses val="autoZero"/>
        <c:auto val="1"/>
        <c:lblAlgn val="ctr"/>
        <c:lblOffset val="100"/>
        <c:noMultiLvlLbl val="0"/>
      </c:catAx>
      <c:valAx>
        <c:axId val="387001519"/>
        <c:scaling>
          <c:orientation val="minMax"/>
        </c:scaling>
        <c:delete val="0"/>
        <c:axPos val="l"/>
        <c:majorGridlines>
          <c:spPr>
            <a:ln w="9525" cap="flat" cmpd="sng" algn="ctr">
              <a:solidFill>
                <a:schemeClr val="tx1">
                  <a:lumMod val="15000"/>
                  <a:lumOff val="85000"/>
                </a:schemeClr>
              </a:solidFill>
              <a:round/>
            </a:ln>
            <a:effectLst/>
          </c:spPr>
        </c:majorGridlines>
        <c:numFmt formatCode="0.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419"/>
          </a:p>
        </c:txPr>
        <c:crossAx val="38700199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419"/>
        </a:p>
      </c:txPr>
    </c:legend>
    <c:plotVisOnly val="1"/>
    <c:dispBlanksAs val="gap"/>
    <c:showDLblsOverMax val="0"/>
  </c:chart>
  <c:spPr>
    <a:noFill/>
    <a:ln w="9525" cap="flat" cmpd="sng" algn="ctr">
      <a:solidFill>
        <a:schemeClr val="tx1">
          <a:lumMod val="15000"/>
          <a:lumOff val="85000"/>
        </a:schemeClr>
      </a:solidFill>
      <a:round/>
    </a:ln>
    <a:effectLst/>
  </c:spPr>
  <c:txPr>
    <a:bodyPr/>
    <a:lstStyle/>
    <a:p>
      <a:pPr>
        <a:defRPr/>
      </a:pPr>
      <a:endParaRPr lang="es-419"/>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ABDFA9-97BE-4D0E-ABDF-8BCCA83A3BDA}"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s-CO"/>
        </a:p>
      </dgm:t>
    </dgm:pt>
    <dgm:pt modelId="{2363C2E6-4A82-4D16-9C7B-36D95E977564}">
      <dgm:prSet phldrT="[Texto]" custT="1"/>
      <dgm:spPr/>
      <dgm:t>
        <a:bodyPr/>
        <a:lstStyle/>
        <a:p>
          <a:pPr marL="0" lvl="0" indent="0" algn="l" defTabSz="711200">
            <a:lnSpc>
              <a:spcPct val="90000"/>
            </a:lnSpc>
            <a:spcBef>
              <a:spcPct val="0"/>
            </a:spcBef>
            <a:spcAft>
              <a:spcPct val="35000"/>
            </a:spcAft>
            <a:buNone/>
          </a:pPr>
          <a:r>
            <a:rPr lang="es-CO" sz="1800" b="1" kern="1200">
              <a:latin typeface="+mj-lt"/>
              <a:ea typeface="+mn-ea"/>
              <a:cs typeface="+mn-cs"/>
            </a:rPr>
            <a:t>Tercer desembolso</a:t>
          </a:r>
        </a:p>
      </dgm:t>
    </dgm:pt>
    <dgm:pt modelId="{241590A0-08F6-4B96-83D3-2801A20F6AC8}" type="parTrans" cxnId="{B6711D69-F5D6-40C2-B923-BC01252B82D6}">
      <dgm:prSet/>
      <dgm:spPr/>
      <dgm:t>
        <a:bodyPr/>
        <a:lstStyle/>
        <a:p>
          <a:endParaRPr lang="es-CO"/>
        </a:p>
      </dgm:t>
    </dgm:pt>
    <dgm:pt modelId="{434371CA-D6D6-47D4-BB74-F4DB58E4BAE6}" type="sibTrans" cxnId="{B6711D69-F5D6-40C2-B923-BC01252B82D6}">
      <dgm:prSet/>
      <dgm:spPr/>
      <dgm:t>
        <a:bodyPr/>
        <a:lstStyle/>
        <a:p>
          <a:endParaRPr lang="es-CO"/>
        </a:p>
      </dgm:t>
    </dgm:pt>
    <dgm:pt modelId="{75EF960B-483B-4CA5-BB0A-A9E4963ADC09}">
      <dgm:prSet phldrT="[Texto]" custT="1"/>
      <dgm:spPr/>
      <dgm:t>
        <a:bodyPr/>
        <a:lstStyle/>
        <a:p>
          <a:pPr algn="just">
            <a:buNone/>
          </a:pPr>
          <a:r>
            <a:rPr lang="es-ES" sz="1600" i="1" kern="1200"/>
            <a:t>   </a:t>
          </a:r>
          <a:r>
            <a:rPr lang="es-ES" sz="1300" i="1" kern="1200"/>
            <a:t>Tercer desembolso equivalente a la suma de TRESCIENTOS CUARENTA Y SIETE MILLONES DOSCIENTOS VEINTISIETE MIL NOVECIENTOS CUARENTA Y UN PESOS M/CTE ($347.227.941.00) INCLUIDO IVA, cuando el OPERADOR DE RED envíe al MINISTERIO los contratos debidamente suscritos de suministro, obra e interventoría y las actas de inicio, según corresponda, para la ejecución del Proyecto</a:t>
          </a:r>
          <a:endParaRPr lang="es-CO" sz="1300" i="1" kern="1200">
            <a:latin typeface="Calibri"/>
            <a:ea typeface="+mn-ea"/>
            <a:cs typeface="+mn-cs"/>
          </a:endParaRPr>
        </a:p>
      </dgm:t>
    </dgm:pt>
    <dgm:pt modelId="{B878E4EF-3212-4782-91BB-91725A7606F3}" type="sibTrans" cxnId="{E53953B8-9025-415D-AD08-E17506262EE5}">
      <dgm:prSet/>
      <dgm:spPr/>
      <dgm:t>
        <a:bodyPr/>
        <a:lstStyle/>
        <a:p>
          <a:endParaRPr lang="es-CO"/>
        </a:p>
      </dgm:t>
    </dgm:pt>
    <dgm:pt modelId="{F6EDCCFF-FE84-489B-915C-D6B7D6094231}" type="parTrans" cxnId="{E53953B8-9025-415D-AD08-E17506262EE5}">
      <dgm:prSet/>
      <dgm:spPr/>
      <dgm:t>
        <a:bodyPr/>
        <a:lstStyle/>
        <a:p>
          <a:endParaRPr lang="es-CO"/>
        </a:p>
      </dgm:t>
    </dgm:pt>
    <dgm:pt modelId="{26695651-58DC-4CDB-9DC3-D54F51867D37}" type="pres">
      <dgm:prSet presAssocID="{6AABDFA9-97BE-4D0E-ABDF-8BCCA83A3BDA}" presName="linear" presStyleCnt="0">
        <dgm:presLayoutVars>
          <dgm:dir/>
          <dgm:animLvl val="lvl"/>
          <dgm:resizeHandles val="exact"/>
        </dgm:presLayoutVars>
      </dgm:prSet>
      <dgm:spPr/>
    </dgm:pt>
    <dgm:pt modelId="{32F12651-B13D-43F0-8D6E-C4E4999C670C}" type="pres">
      <dgm:prSet presAssocID="{2363C2E6-4A82-4D16-9C7B-36D95E977564}" presName="parentLin" presStyleCnt="0"/>
      <dgm:spPr/>
    </dgm:pt>
    <dgm:pt modelId="{BB851842-3A8A-42DB-A551-9EFA94C0C512}" type="pres">
      <dgm:prSet presAssocID="{2363C2E6-4A82-4D16-9C7B-36D95E977564}" presName="parentLeftMargin" presStyleLbl="node1" presStyleIdx="0" presStyleCnt="1"/>
      <dgm:spPr/>
    </dgm:pt>
    <dgm:pt modelId="{56C2B9FB-8912-4A8B-A54F-0D7D3C656026}" type="pres">
      <dgm:prSet presAssocID="{2363C2E6-4A82-4D16-9C7B-36D95E977564}" presName="parentText" presStyleLbl="node1" presStyleIdx="0" presStyleCnt="1" custScaleX="63799" custLinFactNeighborX="24065" custLinFactNeighborY="-30246">
        <dgm:presLayoutVars>
          <dgm:chMax val="0"/>
          <dgm:bulletEnabled val="1"/>
        </dgm:presLayoutVars>
      </dgm:prSet>
      <dgm:spPr/>
    </dgm:pt>
    <dgm:pt modelId="{1E045ADE-0CAA-4568-9B1D-49487199DA3A}" type="pres">
      <dgm:prSet presAssocID="{2363C2E6-4A82-4D16-9C7B-36D95E977564}" presName="negativeSpace" presStyleCnt="0"/>
      <dgm:spPr/>
    </dgm:pt>
    <dgm:pt modelId="{37AB5EF1-4CCC-4460-A662-254C3A965C09}" type="pres">
      <dgm:prSet presAssocID="{2363C2E6-4A82-4D16-9C7B-36D95E977564}" presName="childText" presStyleLbl="conFgAcc1" presStyleIdx="0" presStyleCnt="1" custLinFactNeighborX="282" custLinFactNeighborY="-82006">
        <dgm:presLayoutVars>
          <dgm:bulletEnabled val="1"/>
        </dgm:presLayoutVars>
      </dgm:prSet>
      <dgm:spPr/>
    </dgm:pt>
  </dgm:ptLst>
  <dgm:cxnLst>
    <dgm:cxn modelId="{D842E00C-DD94-43D0-A9A2-AF24C6EDAC1E}" type="presOf" srcId="{2363C2E6-4A82-4D16-9C7B-36D95E977564}" destId="{56C2B9FB-8912-4A8B-A54F-0D7D3C656026}" srcOrd="1" destOrd="0" presId="urn:microsoft.com/office/officeart/2005/8/layout/list1"/>
    <dgm:cxn modelId="{E57D2813-382B-4F45-82A2-FC906BF81AC2}" type="presOf" srcId="{75EF960B-483B-4CA5-BB0A-A9E4963ADC09}" destId="{37AB5EF1-4CCC-4460-A662-254C3A965C09}" srcOrd="0" destOrd="0" presId="urn:microsoft.com/office/officeart/2005/8/layout/list1"/>
    <dgm:cxn modelId="{B6711D69-F5D6-40C2-B923-BC01252B82D6}" srcId="{6AABDFA9-97BE-4D0E-ABDF-8BCCA83A3BDA}" destId="{2363C2E6-4A82-4D16-9C7B-36D95E977564}" srcOrd="0" destOrd="0" parTransId="{241590A0-08F6-4B96-83D3-2801A20F6AC8}" sibTransId="{434371CA-D6D6-47D4-BB74-F4DB58E4BAE6}"/>
    <dgm:cxn modelId="{DF278779-B793-438C-A6E5-07188658C897}" type="presOf" srcId="{2363C2E6-4A82-4D16-9C7B-36D95E977564}" destId="{BB851842-3A8A-42DB-A551-9EFA94C0C512}" srcOrd="0" destOrd="0" presId="urn:microsoft.com/office/officeart/2005/8/layout/list1"/>
    <dgm:cxn modelId="{DDECDEA6-F4D2-4A19-B9D0-FE2841CC6125}" type="presOf" srcId="{6AABDFA9-97BE-4D0E-ABDF-8BCCA83A3BDA}" destId="{26695651-58DC-4CDB-9DC3-D54F51867D37}" srcOrd="0" destOrd="0" presId="urn:microsoft.com/office/officeart/2005/8/layout/list1"/>
    <dgm:cxn modelId="{E53953B8-9025-415D-AD08-E17506262EE5}" srcId="{2363C2E6-4A82-4D16-9C7B-36D95E977564}" destId="{75EF960B-483B-4CA5-BB0A-A9E4963ADC09}" srcOrd="0" destOrd="0" parTransId="{F6EDCCFF-FE84-489B-915C-D6B7D6094231}" sibTransId="{B878E4EF-3212-4782-91BB-91725A7606F3}"/>
    <dgm:cxn modelId="{6C1E6F85-3E12-43E3-8CF2-0E7F1815ECB2}" type="presParOf" srcId="{26695651-58DC-4CDB-9DC3-D54F51867D37}" destId="{32F12651-B13D-43F0-8D6E-C4E4999C670C}" srcOrd="0" destOrd="0" presId="urn:microsoft.com/office/officeart/2005/8/layout/list1"/>
    <dgm:cxn modelId="{2671F7B3-6D06-468F-B05A-32A194035C1A}" type="presParOf" srcId="{32F12651-B13D-43F0-8D6E-C4E4999C670C}" destId="{BB851842-3A8A-42DB-A551-9EFA94C0C512}" srcOrd="0" destOrd="0" presId="urn:microsoft.com/office/officeart/2005/8/layout/list1"/>
    <dgm:cxn modelId="{294265DA-6814-4C69-B462-0EDCFBD6793E}" type="presParOf" srcId="{32F12651-B13D-43F0-8D6E-C4E4999C670C}" destId="{56C2B9FB-8912-4A8B-A54F-0D7D3C656026}" srcOrd="1" destOrd="0" presId="urn:microsoft.com/office/officeart/2005/8/layout/list1"/>
    <dgm:cxn modelId="{E5345847-0AE1-44F4-B07D-3695171FE035}" type="presParOf" srcId="{26695651-58DC-4CDB-9DC3-D54F51867D37}" destId="{1E045ADE-0CAA-4568-9B1D-49487199DA3A}" srcOrd="1" destOrd="0" presId="urn:microsoft.com/office/officeart/2005/8/layout/list1"/>
    <dgm:cxn modelId="{014FFD73-5EF6-46D3-87CE-EB9776D6E87A}" type="presParOf" srcId="{26695651-58DC-4CDB-9DC3-D54F51867D37}" destId="{37AB5EF1-4CCC-4460-A662-254C3A965C09}"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6AABDFA9-97BE-4D0E-ABDF-8BCCA83A3BDA}"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s-CO"/>
        </a:p>
      </dgm:t>
    </dgm:pt>
    <dgm:pt modelId="{2363C2E6-4A82-4D16-9C7B-36D95E977564}">
      <dgm:prSet phldrT="[Texto]" custT="1"/>
      <dgm:spPr/>
      <dgm:t>
        <a:bodyPr/>
        <a:lstStyle/>
        <a:p>
          <a:pPr marL="0" lvl="0" indent="0" algn="l" defTabSz="711200">
            <a:lnSpc>
              <a:spcPct val="90000"/>
            </a:lnSpc>
            <a:spcBef>
              <a:spcPct val="0"/>
            </a:spcBef>
            <a:spcAft>
              <a:spcPct val="35000"/>
            </a:spcAft>
            <a:buNone/>
          </a:pPr>
          <a:r>
            <a:rPr lang="es-CO" sz="1800" b="1" kern="1200">
              <a:latin typeface="+mj-lt"/>
              <a:ea typeface="+mn-ea"/>
              <a:cs typeface="+mn-cs"/>
            </a:rPr>
            <a:t>Tercer desembolso</a:t>
          </a:r>
        </a:p>
      </dgm:t>
    </dgm:pt>
    <dgm:pt modelId="{241590A0-08F6-4B96-83D3-2801A20F6AC8}" type="parTrans" cxnId="{B6711D69-F5D6-40C2-B923-BC01252B82D6}">
      <dgm:prSet/>
      <dgm:spPr/>
      <dgm:t>
        <a:bodyPr/>
        <a:lstStyle/>
        <a:p>
          <a:endParaRPr lang="es-CO"/>
        </a:p>
      </dgm:t>
    </dgm:pt>
    <dgm:pt modelId="{434371CA-D6D6-47D4-BB74-F4DB58E4BAE6}" type="sibTrans" cxnId="{B6711D69-F5D6-40C2-B923-BC01252B82D6}">
      <dgm:prSet/>
      <dgm:spPr/>
      <dgm:t>
        <a:bodyPr/>
        <a:lstStyle/>
        <a:p>
          <a:endParaRPr lang="es-CO"/>
        </a:p>
      </dgm:t>
    </dgm:pt>
    <dgm:pt modelId="{75EF960B-483B-4CA5-BB0A-A9E4963ADC09}">
      <dgm:prSet phldrT="[Texto]" custT="1"/>
      <dgm:spPr/>
      <dgm:t>
        <a:bodyPr/>
        <a:lstStyle/>
        <a:p>
          <a:pPr algn="just">
            <a:buNone/>
          </a:pPr>
          <a:r>
            <a:rPr lang="es-ES" sz="1600" i="1" kern="1200"/>
            <a:t>    </a:t>
          </a:r>
          <a:r>
            <a:rPr lang="es-ES" sz="1300" i="1" kern="1200"/>
            <a:t>Tercer desembolso equivalente a la suma de TRESCIENTOS TREINTA Y CUATRO MILLONES DOSCIENTOS VEINTE MIL SETECIENTOS NOVENTA Y TRES PESOS M/CTE ($334.220.793.00) INCLUIDO IVA, cuando el OPERADOR DE RED envíe al MINISTERIO los contratos debidamente suscritos de suministro, obra e interventoría y las actas de inicio, según corresponda, para la ejecución del Proyecto</a:t>
          </a:r>
          <a:endParaRPr lang="es-CO" sz="1300" i="1" kern="1200">
            <a:latin typeface="Calibri"/>
            <a:ea typeface="+mn-ea"/>
            <a:cs typeface="+mn-cs"/>
          </a:endParaRPr>
        </a:p>
      </dgm:t>
    </dgm:pt>
    <dgm:pt modelId="{B878E4EF-3212-4782-91BB-91725A7606F3}" type="sibTrans" cxnId="{E53953B8-9025-415D-AD08-E17506262EE5}">
      <dgm:prSet/>
      <dgm:spPr/>
      <dgm:t>
        <a:bodyPr/>
        <a:lstStyle/>
        <a:p>
          <a:endParaRPr lang="es-CO"/>
        </a:p>
      </dgm:t>
    </dgm:pt>
    <dgm:pt modelId="{F6EDCCFF-FE84-489B-915C-D6B7D6094231}" type="parTrans" cxnId="{E53953B8-9025-415D-AD08-E17506262EE5}">
      <dgm:prSet/>
      <dgm:spPr/>
      <dgm:t>
        <a:bodyPr/>
        <a:lstStyle/>
        <a:p>
          <a:endParaRPr lang="es-CO"/>
        </a:p>
      </dgm:t>
    </dgm:pt>
    <dgm:pt modelId="{26695651-58DC-4CDB-9DC3-D54F51867D37}" type="pres">
      <dgm:prSet presAssocID="{6AABDFA9-97BE-4D0E-ABDF-8BCCA83A3BDA}" presName="linear" presStyleCnt="0">
        <dgm:presLayoutVars>
          <dgm:dir/>
          <dgm:animLvl val="lvl"/>
          <dgm:resizeHandles val="exact"/>
        </dgm:presLayoutVars>
      </dgm:prSet>
      <dgm:spPr/>
    </dgm:pt>
    <dgm:pt modelId="{32F12651-B13D-43F0-8D6E-C4E4999C670C}" type="pres">
      <dgm:prSet presAssocID="{2363C2E6-4A82-4D16-9C7B-36D95E977564}" presName="parentLin" presStyleCnt="0"/>
      <dgm:spPr/>
    </dgm:pt>
    <dgm:pt modelId="{BB851842-3A8A-42DB-A551-9EFA94C0C512}" type="pres">
      <dgm:prSet presAssocID="{2363C2E6-4A82-4D16-9C7B-36D95E977564}" presName="parentLeftMargin" presStyleLbl="node1" presStyleIdx="0" presStyleCnt="1"/>
      <dgm:spPr/>
    </dgm:pt>
    <dgm:pt modelId="{56C2B9FB-8912-4A8B-A54F-0D7D3C656026}" type="pres">
      <dgm:prSet presAssocID="{2363C2E6-4A82-4D16-9C7B-36D95E977564}" presName="parentText" presStyleLbl="node1" presStyleIdx="0" presStyleCnt="1" custScaleX="63799" custLinFactNeighborX="24065" custLinFactNeighborY="-30246">
        <dgm:presLayoutVars>
          <dgm:chMax val="0"/>
          <dgm:bulletEnabled val="1"/>
        </dgm:presLayoutVars>
      </dgm:prSet>
      <dgm:spPr/>
    </dgm:pt>
    <dgm:pt modelId="{1E045ADE-0CAA-4568-9B1D-49487199DA3A}" type="pres">
      <dgm:prSet presAssocID="{2363C2E6-4A82-4D16-9C7B-36D95E977564}" presName="negativeSpace" presStyleCnt="0"/>
      <dgm:spPr/>
    </dgm:pt>
    <dgm:pt modelId="{37AB5EF1-4CCC-4460-A662-254C3A965C09}" type="pres">
      <dgm:prSet presAssocID="{2363C2E6-4A82-4D16-9C7B-36D95E977564}" presName="childText" presStyleLbl="conFgAcc1" presStyleIdx="0" presStyleCnt="1" custLinFactNeighborX="282" custLinFactNeighborY="-82006">
        <dgm:presLayoutVars>
          <dgm:bulletEnabled val="1"/>
        </dgm:presLayoutVars>
      </dgm:prSet>
      <dgm:spPr/>
    </dgm:pt>
  </dgm:ptLst>
  <dgm:cxnLst>
    <dgm:cxn modelId="{D842E00C-DD94-43D0-A9A2-AF24C6EDAC1E}" type="presOf" srcId="{2363C2E6-4A82-4D16-9C7B-36D95E977564}" destId="{56C2B9FB-8912-4A8B-A54F-0D7D3C656026}" srcOrd="1" destOrd="0" presId="urn:microsoft.com/office/officeart/2005/8/layout/list1"/>
    <dgm:cxn modelId="{E57D2813-382B-4F45-82A2-FC906BF81AC2}" type="presOf" srcId="{75EF960B-483B-4CA5-BB0A-A9E4963ADC09}" destId="{37AB5EF1-4CCC-4460-A662-254C3A965C09}" srcOrd="0" destOrd="0" presId="urn:microsoft.com/office/officeart/2005/8/layout/list1"/>
    <dgm:cxn modelId="{B6711D69-F5D6-40C2-B923-BC01252B82D6}" srcId="{6AABDFA9-97BE-4D0E-ABDF-8BCCA83A3BDA}" destId="{2363C2E6-4A82-4D16-9C7B-36D95E977564}" srcOrd="0" destOrd="0" parTransId="{241590A0-08F6-4B96-83D3-2801A20F6AC8}" sibTransId="{434371CA-D6D6-47D4-BB74-F4DB58E4BAE6}"/>
    <dgm:cxn modelId="{DF278779-B793-438C-A6E5-07188658C897}" type="presOf" srcId="{2363C2E6-4A82-4D16-9C7B-36D95E977564}" destId="{BB851842-3A8A-42DB-A551-9EFA94C0C512}" srcOrd="0" destOrd="0" presId="urn:microsoft.com/office/officeart/2005/8/layout/list1"/>
    <dgm:cxn modelId="{DDECDEA6-F4D2-4A19-B9D0-FE2841CC6125}" type="presOf" srcId="{6AABDFA9-97BE-4D0E-ABDF-8BCCA83A3BDA}" destId="{26695651-58DC-4CDB-9DC3-D54F51867D37}" srcOrd="0" destOrd="0" presId="urn:microsoft.com/office/officeart/2005/8/layout/list1"/>
    <dgm:cxn modelId="{E53953B8-9025-415D-AD08-E17506262EE5}" srcId="{2363C2E6-4A82-4D16-9C7B-36D95E977564}" destId="{75EF960B-483B-4CA5-BB0A-A9E4963ADC09}" srcOrd="0" destOrd="0" parTransId="{F6EDCCFF-FE84-489B-915C-D6B7D6094231}" sibTransId="{B878E4EF-3212-4782-91BB-91725A7606F3}"/>
    <dgm:cxn modelId="{6C1E6F85-3E12-43E3-8CF2-0E7F1815ECB2}" type="presParOf" srcId="{26695651-58DC-4CDB-9DC3-D54F51867D37}" destId="{32F12651-B13D-43F0-8D6E-C4E4999C670C}" srcOrd="0" destOrd="0" presId="urn:microsoft.com/office/officeart/2005/8/layout/list1"/>
    <dgm:cxn modelId="{2671F7B3-6D06-468F-B05A-32A194035C1A}" type="presParOf" srcId="{32F12651-B13D-43F0-8D6E-C4E4999C670C}" destId="{BB851842-3A8A-42DB-A551-9EFA94C0C512}" srcOrd="0" destOrd="0" presId="urn:microsoft.com/office/officeart/2005/8/layout/list1"/>
    <dgm:cxn modelId="{294265DA-6814-4C69-B462-0EDCFBD6793E}" type="presParOf" srcId="{32F12651-B13D-43F0-8D6E-C4E4999C670C}" destId="{56C2B9FB-8912-4A8B-A54F-0D7D3C656026}" srcOrd="1" destOrd="0" presId="urn:microsoft.com/office/officeart/2005/8/layout/list1"/>
    <dgm:cxn modelId="{E5345847-0AE1-44F4-B07D-3695171FE035}" type="presParOf" srcId="{26695651-58DC-4CDB-9DC3-D54F51867D37}" destId="{1E045ADE-0CAA-4568-9B1D-49487199DA3A}" srcOrd="1" destOrd="0" presId="urn:microsoft.com/office/officeart/2005/8/layout/list1"/>
    <dgm:cxn modelId="{014FFD73-5EF6-46D3-87CE-EB9776D6E87A}" type="presParOf" srcId="{26695651-58DC-4CDB-9DC3-D54F51867D37}" destId="{37AB5EF1-4CCC-4460-A662-254C3A965C09}"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6AABDFA9-97BE-4D0E-ABDF-8BCCA83A3BDA}"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s-CO"/>
        </a:p>
      </dgm:t>
    </dgm:pt>
    <dgm:pt modelId="{2363C2E6-4A82-4D16-9C7B-36D95E977564}">
      <dgm:prSet phldrT="[Texto]" custT="1"/>
      <dgm:spPr/>
      <dgm:t>
        <a:bodyPr/>
        <a:lstStyle/>
        <a:p>
          <a:pPr marL="0" lvl="0" indent="0" algn="l" defTabSz="711200">
            <a:lnSpc>
              <a:spcPct val="90000"/>
            </a:lnSpc>
            <a:spcBef>
              <a:spcPct val="0"/>
            </a:spcBef>
            <a:spcAft>
              <a:spcPct val="35000"/>
            </a:spcAft>
            <a:buNone/>
          </a:pPr>
          <a:r>
            <a:rPr lang="es-CO" sz="1800" b="1" kern="1200">
              <a:latin typeface="+mj-lt"/>
              <a:ea typeface="+mn-ea"/>
              <a:cs typeface="+mn-cs"/>
            </a:rPr>
            <a:t>Tercer desembolso</a:t>
          </a:r>
        </a:p>
      </dgm:t>
    </dgm:pt>
    <dgm:pt modelId="{241590A0-08F6-4B96-83D3-2801A20F6AC8}" type="parTrans" cxnId="{B6711D69-F5D6-40C2-B923-BC01252B82D6}">
      <dgm:prSet/>
      <dgm:spPr/>
      <dgm:t>
        <a:bodyPr/>
        <a:lstStyle/>
        <a:p>
          <a:endParaRPr lang="es-CO"/>
        </a:p>
      </dgm:t>
    </dgm:pt>
    <dgm:pt modelId="{434371CA-D6D6-47D4-BB74-F4DB58E4BAE6}" type="sibTrans" cxnId="{B6711D69-F5D6-40C2-B923-BC01252B82D6}">
      <dgm:prSet/>
      <dgm:spPr/>
      <dgm:t>
        <a:bodyPr/>
        <a:lstStyle/>
        <a:p>
          <a:endParaRPr lang="es-CO"/>
        </a:p>
      </dgm:t>
    </dgm:pt>
    <dgm:pt modelId="{75EF960B-483B-4CA5-BB0A-A9E4963ADC09}">
      <dgm:prSet phldrT="[Texto]" custT="1"/>
      <dgm:spPr/>
      <dgm:t>
        <a:bodyPr/>
        <a:lstStyle/>
        <a:p>
          <a:pPr algn="just">
            <a:buNone/>
          </a:pPr>
          <a:r>
            <a:rPr lang="es-ES" sz="1600" i="1" kern="1200"/>
            <a:t>    </a:t>
          </a:r>
          <a:r>
            <a:rPr lang="es-ES" sz="1300" i="1" kern="1200"/>
            <a:t>Tercer desembolso equivalente a la suma de TRESCIENTOS CINCUENTA Y UN MILLONES SETECIENTOS CUARENTA Y DOS MIL SETECIENTOS OCHENTA Y CUATRO PESOS M/CTE ($351.742.784.00) INCLUIDO IVA, cuando el OPERADOR DE RED envíe al MINISTERIO los contratos debidamente suscritos de suministro, obra e interventoría y las actas de inicio, según corresponda, para la ejecución del Proyecto</a:t>
          </a:r>
          <a:endParaRPr lang="es-CO" sz="1300" i="1" kern="1200">
            <a:latin typeface="Calibri"/>
            <a:ea typeface="+mn-ea"/>
            <a:cs typeface="+mn-cs"/>
          </a:endParaRPr>
        </a:p>
      </dgm:t>
    </dgm:pt>
    <dgm:pt modelId="{B878E4EF-3212-4782-91BB-91725A7606F3}" type="sibTrans" cxnId="{E53953B8-9025-415D-AD08-E17506262EE5}">
      <dgm:prSet/>
      <dgm:spPr/>
      <dgm:t>
        <a:bodyPr/>
        <a:lstStyle/>
        <a:p>
          <a:endParaRPr lang="es-CO"/>
        </a:p>
      </dgm:t>
    </dgm:pt>
    <dgm:pt modelId="{F6EDCCFF-FE84-489B-915C-D6B7D6094231}" type="parTrans" cxnId="{E53953B8-9025-415D-AD08-E17506262EE5}">
      <dgm:prSet/>
      <dgm:spPr/>
      <dgm:t>
        <a:bodyPr/>
        <a:lstStyle/>
        <a:p>
          <a:endParaRPr lang="es-CO"/>
        </a:p>
      </dgm:t>
    </dgm:pt>
    <dgm:pt modelId="{26695651-58DC-4CDB-9DC3-D54F51867D37}" type="pres">
      <dgm:prSet presAssocID="{6AABDFA9-97BE-4D0E-ABDF-8BCCA83A3BDA}" presName="linear" presStyleCnt="0">
        <dgm:presLayoutVars>
          <dgm:dir/>
          <dgm:animLvl val="lvl"/>
          <dgm:resizeHandles val="exact"/>
        </dgm:presLayoutVars>
      </dgm:prSet>
      <dgm:spPr/>
    </dgm:pt>
    <dgm:pt modelId="{32F12651-B13D-43F0-8D6E-C4E4999C670C}" type="pres">
      <dgm:prSet presAssocID="{2363C2E6-4A82-4D16-9C7B-36D95E977564}" presName="parentLin" presStyleCnt="0"/>
      <dgm:spPr/>
    </dgm:pt>
    <dgm:pt modelId="{BB851842-3A8A-42DB-A551-9EFA94C0C512}" type="pres">
      <dgm:prSet presAssocID="{2363C2E6-4A82-4D16-9C7B-36D95E977564}" presName="parentLeftMargin" presStyleLbl="node1" presStyleIdx="0" presStyleCnt="1"/>
      <dgm:spPr/>
    </dgm:pt>
    <dgm:pt modelId="{56C2B9FB-8912-4A8B-A54F-0D7D3C656026}" type="pres">
      <dgm:prSet presAssocID="{2363C2E6-4A82-4D16-9C7B-36D95E977564}" presName="parentText" presStyleLbl="node1" presStyleIdx="0" presStyleCnt="1" custScaleX="63799" custLinFactNeighborX="24065" custLinFactNeighborY="-30246">
        <dgm:presLayoutVars>
          <dgm:chMax val="0"/>
          <dgm:bulletEnabled val="1"/>
        </dgm:presLayoutVars>
      </dgm:prSet>
      <dgm:spPr/>
    </dgm:pt>
    <dgm:pt modelId="{1E045ADE-0CAA-4568-9B1D-49487199DA3A}" type="pres">
      <dgm:prSet presAssocID="{2363C2E6-4A82-4D16-9C7B-36D95E977564}" presName="negativeSpace" presStyleCnt="0"/>
      <dgm:spPr/>
    </dgm:pt>
    <dgm:pt modelId="{37AB5EF1-4CCC-4460-A662-254C3A965C09}" type="pres">
      <dgm:prSet presAssocID="{2363C2E6-4A82-4D16-9C7B-36D95E977564}" presName="childText" presStyleLbl="conFgAcc1" presStyleIdx="0" presStyleCnt="1" custLinFactNeighborX="282" custLinFactNeighborY="-82006">
        <dgm:presLayoutVars>
          <dgm:bulletEnabled val="1"/>
        </dgm:presLayoutVars>
      </dgm:prSet>
      <dgm:spPr/>
    </dgm:pt>
  </dgm:ptLst>
  <dgm:cxnLst>
    <dgm:cxn modelId="{D842E00C-DD94-43D0-A9A2-AF24C6EDAC1E}" type="presOf" srcId="{2363C2E6-4A82-4D16-9C7B-36D95E977564}" destId="{56C2B9FB-8912-4A8B-A54F-0D7D3C656026}" srcOrd="1" destOrd="0" presId="urn:microsoft.com/office/officeart/2005/8/layout/list1"/>
    <dgm:cxn modelId="{E57D2813-382B-4F45-82A2-FC906BF81AC2}" type="presOf" srcId="{75EF960B-483B-4CA5-BB0A-A9E4963ADC09}" destId="{37AB5EF1-4CCC-4460-A662-254C3A965C09}" srcOrd="0" destOrd="0" presId="urn:microsoft.com/office/officeart/2005/8/layout/list1"/>
    <dgm:cxn modelId="{B6711D69-F5D6-40C2-B923-BC01252B82D6}" srcId="{6AABDFA9-97BE-4D0E-ABDF-8BCCA83A3BDA}" destId="{2363C2E6-4A82-4D16-9C7B-36D95E977564}" srcOrd="0" destOrd="0" parTransId="{241590A0-08F6-4B96-83D3-2801A20F6AC8}" sibTransId="{434371CA-D6D6-47D4-BB74-F4DB58E4BAE6}"/>
    <dgm:cxn modelId="{DF278779-B793-438C-A6E5-07188658C897}" type="presOf" srcId="{2363C2E6-4A82-4D16-9C7B-36D95E977564}" destId="{BB851842-3A8A-42DB-A551-9EFA94C0C512}" srcOrd="0" destOrd="0" presId="urn:microsoft.com/office/officeart/2005/8/layout/list1"/>
    <dgm:cxn modelId="{DDECDEA6-F4D2-4A19-B9D0-FE2841CC6125}" type="presOf" srcId="{6AABDFA9-97BE-4D0E-ABDF-8BCCA83A3BDA}" destId="{26695651-58DC-4CDB-9DC3-D54F51867D37}" srcOrd="0" destOrd="0" presId="urn:microsoft.com/office/officeart/2005/8/layout/list1"/>
    <dgm:cxn modelId="{E53953B8-9025-415D-AD08-E17506262EE5}" srcId="{2363C2E6-4A82-4D16-9C7B-36D95E977564}" destId="{75EF960B-483B-4CA5-BB0A-A9E4963ADC09}" srcOrd="0" destOrd="0" parTransId="{F6EDCCFF-FE84-489B-915C-D6B7D6094231}" sibTransId="{B878E4EF-3212-4782-91BB-91725A7606F3}"/>
    <dgm:cxn modelId="{6C1E6F85-3E12-43E3-8CF2-0E7F1815ECB2}" type="presParOf" srcId="{26695651-58DC-4CDB-9DC3-D54F51867D37}" destId="{32F12651-B13D-43F0-8D6E-C4E4999C670C}" srcOrd="0" destOrd="0" presId="urn:microsoft.com/office/officeart/2005/8/layout/list1"/>
    <dgm:cxn modelId="{2671F7B3-6D06-468F-B05A-32A194035C1A}" type="presParOf" srcId="{32F12651-B13D-43F0-8D6E-C4E4999C670C}" destId="{BB851842-3A8A-42DB-A551-9EFA94C0C512}" srcOrd="0" destOrd="0" presId="urn:microsoft.com/office/officeart/2005/8/layout/list1"/>
    <dgm:cxn modelId="{294265DA-6814-4C69-B462-0EDCFBD6793E}" type="presParOf" srcId="{32F12651-B13D-43F0-8D6E-C4E4999C670C}" destId="{56C2B9FB-8912-4A8B-A54F-0D7D3C656026}" srcOrd="1" destOrd="0" presId="urn:microsoft.com/office/officeart/2005/8/layout/list1"/>
    <dgm:cxn modelId="{E5345847-0AE1-44F4-B07D-3695171FE035}" type="presParOf" srcId="{26695651-58DC-4CDB-9DC3-D54F51867D37}" destId="{1E045ADE-0CAA-4568-9B1D-49487199DA3A}" srcOrd="1" destOrd="0" presId="urn:microsoft.com/office/officeart/2005/8/layout/list1"/>
    <dgm:cxn modelId="{014FFD73-5EF6-46D3-87CE-EB9776D6E87A}" type="presParOf" srcId="{26695651-58DC-4CDB-9DC3-D54F51867D37}" destId="{37AB5EF1-4CCC-4460-A662-254C3A965C09}"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6AABDFA9-97BE-4D0E-ABDF-8BCCA83A3BDA}"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s-CO"/>
        </a:p>
      </dgm:t>
    </dgm:pt>
    <dgm:pt modelId="{2363C2E6-4A82-4D16-9C7B-36D95E977564}">
      <dgm:prSet phldrT="[Texto]" custT="1"/>
      <dgm:spPr/>
      <dgm:t>
        <a:bodyPr/>
        <a:lstStyle/>
        <a:p>
          <a:pPr marL="0" lvl="0" indent="0" algn="l" defTabSz="711200">
            <a:lnSpc>
              <a:spcPct val="90000"/>
            </a:lnSpc>
            <a:spcBef>
              <a:spcPct val="0"/>
            </a:spcBef>
            <a:spcAft>
              <a:spcPct val="35000"/>
            </a:spcAft>
            <a:buNone/>
          </a:pPr>
          <a:r>
            <a:rPr lang="es-CO" sz="1800" b="1" kern="1200">
              <a:latin typeface="+mj-lt"/>
              <a:ea typeface="+mn-ea"/>
              <a:cs typeface="+mn-cs"/>
            </a:rPr>
            <a:t>Tercer desembolso</a:t>
          </a:r>
        </a:p>
      </dgm:t>
    </dgm:pt>
    <dgm:pt modelId="{241590A0-08F6-4B96-83D3-2801A20F6AC8}" type="parTrans" cxnId="{B6711D69-F5D6-40C2-B923-BC01252B82D6}">
      <dgm:prSet/>
      <dgm:spPr/>
      <dgm:t>
        <a:bodyPr/>
        <a:lstStyle/>
        <a:p>
          <a:endParaRPr lang="es-CO"/>
        </a:p>
      </dgm:t>
    </dgm:pt>
    <dgm:pt modelId="{434371CA-D6D6-47D4-BB74-F4DB58E4BAE6}" type="sibTrans" cxnId="{B6711D69-F5D6-40C2-B923-BC01252B82D6}">
      <dgm:prSet/>
      <dgm:spPr/>
      <dgm:t>
        <a:bodyPr/>
        <a:lstStyle/>
        <a:p>
          <a:endParaRPr lang="es-CO"/>
        </a:p>
      </dgm:t>
    </dgm:pt>
    <dgm:pt modelId="{75EF960B-483B-4CA5-BB0A-A9E4963ADC09}">
      <dgm:prSet phldrT="[Texto]" custT="1"/>
      <dgm:spPr/>
      <dgm:t>
        <a:bodyPr/>
        <a:lstStyle/>
        <a:p>
          <a:pPr algn="just">
            <a:buNone/>
          </a:pPr>
          <a:r>
            <a:rPr lang="es-ES" sz="1600" i="1" kern="1200"/>
            <a:t>    </a:t>
          </a:r>
          <a:r>
            <a:rPr lang="es-ES" sz="1300" i="1" kern="1200"/>
            <a:t>Tercer desembolso equivalente a la suma de TRESCIENTOS DIECISEIS MILLONES OCHOCIENTOS SETENTA Y UN MIL CIENTO CINCUENTA Y CINCO PESOS M/CTE ($316.871.155.00) INCLUIDO IVA, cuando el OPERADOR DE RED envíe al MINISTERIO los contratos debidamente suscritos de suministro, obra e interventoría y las actas de inicio, según corresponda, para la ejecución del Proyecto</a:t>
          </a:r>
          <a:endParaRPr lang="es-CO" sz="1300" i="1" kern="1200">
            <a:latin typeface="Calibri"/>
            <a:ea typeface="+mn-ea"/>
            <a:cs typeface="+mn-cs"/>
          </a:endParaRPr>
        </a:p>
      </dgm:t>
    </dgm:pt>
    <dgm:pt modelId="{B878E4EF-3212-4782-91BB-91725A7606F3}" type="sibTrans" cxnId="{E53953B8-9025-415D-AD08-E17506262EE5}">
      <dgm:prSet/>
      <dgm:spPr/>
      <dgm:t>
        <a:bodyPr/>
        <a:lstStyle/>
        <a:p>
          <a:endParaRPr lang="es-CO"/>
        </a:p>
      </dgm:t>
    </dgm:pt>
    <dgm:pt modelId="{F6EDCCFF-FE84-489B-915C-D6B7D6094231}" type="parTrans" cxnId="{E53953B8-9025-415D-AD08-E17506262EE5}">
      <dgm:prSet/>
      <dgm:spPr/>
      <dgm:t>
        <a:bodyPr/>
        <a:lstStyle/>
        <a:p>
          <a:endParaRPr lang="es-CO"/>
        </a:p>
      </dgm:t>
    </dgm:pt>
    <dgm:pt modelId="{26695651-58DC-4CDB-9DC3-D54F51867D37}" type="pres">
      <dgm:prSet presAssocID="{6AABDFA9-97BE-4D0E-ABDF-8BCCA83A3BDA}" presName="linear" presStyleCnt="0">
        <dgm:presLayoutVars>
          <dgm:dir/>
          <dgm:animLvl val="lvl"/>
          <dgm:resizeHandles val="exact"/>
        </dgm:presLayoutVars>
      </dgm:prSet>
      <dgm:spPr/>
    </dgm:pt>
    <dgm:pt modelId="{32F12651-B13D-43F0-8D6E-C4E4999C670C}" type="pres">
      <dgm:prSet presAssocID="{2363C2E6-4A82-4D16-9C7B-36D95E977564}" presName="parentLin" presStyleCnt="0"/>
      <dgm:spPr/>
    </dgm:pt>
    <dgm:pt modelId="{BB851842-3A8A-42DB-A551-9EFA94C0C512}" type="pres">
      <dgm:prSet presAssocID="{2363C2E6-4A82-4D16-9C7B-36D95E977564}" presName="parentLeftMargin" presStyleLbl="node1" presStyleIdx="0" presStyleCnt="1"/>
      <dgm:spPr/>
    </dgm:pt>
    <dgm:pt modelId="{56C2B9FB-8912-4A8B-A54F-0D7D3C656026}" type="pres">
      <dgm:prSet presAssocID="{2363C2E6-4A82-4D16-9C7B-36D95E977564}" presName="parentText" presStyleLbl="node1" presStyleIdx="0" presStyleCnt="1" custScaleX="63799" custLinFactNeighborX="24065" custLinFactNeighborY="-30246">
        <dgm:presLayoutVars>
          <dgm:chMax val="0"/>
          <dgm:bulletEnabled val="1"/>
        </dgm:presLayoutVars>
      </dgm:prSet>
      <dgm:spPr/>
    </dgm:pt>
    <dgm:pt modelId="{1E045ADE-0CAA-4568-9B1D-49487199DA3A}" type="pres">
      <dgm:prSet presAssocID="{2363C2E6-4A82-4D16-9C7B-36D95E977564}" presName="negativeSpace" presStyleCnt="0"/>
      <dgm:spPr/>
    </dgm:pt>
    <dgm:pt modelId="{37AB5EF1-4CCC-4460-A662-254C3A965C09}" type="pres">
      <dgm:prSet presAssocID="{2363C2E6-4A82-4D16-9C7B-36D95E977564}" presName="childText" presStyleLbl="conFgAcc1" presStyleIdx="0" presStyleCnt="1" custLinFactNeighborX="282" custLinFactNeighborY="-82006">
        <dgm:presLayoutVars>
          <dgm:bulletEnabled val="1"/>
        </dgm:presLayoutVars>
      </dgm:prSet>
      <dgm:spPr/>
    </dgm:pt>
  </dgm:ptLst>
  <dgm:cxnLst>
    <dgm:cxn modelId="{D842E00C-DD94-43D0-A9A2-AF24C6EDAC1E}" type="presOf" srcId="{2363C2E6-4A82-4D16-9C7B-36D95E977564}" destId="{56C2B9FB-8912-4A8B-A54F-0D7D3C656026}" srcOrd="1" destOrd="0" presId="urn:microsoft.com/office/officeart/2005/8/layout/list1"/>
    <dgm:cxn modelId="{E57D2813-382B-4F45-82A2-FC906BF81AC2}" type="presOf" srcId="{75EF960B-483B-4CA5-BB0A-A9E4963ADC09}" destId="{37AB5EF1-4CCC-4460-A662-254C3A965C09}" srcOrd="0" destOrd="0" presId="urn:microsoft.com/office/officeart/2005/8/layout/list1"/>
    <dgm:cxn modelId="{B6711D69-F5D6-40C2-B923-BC01252B82D6}" srcId="{6AABDFA9-97BE-4D0E-ABDF-8BCCA83A3BDA}" destId="{2363C2E6-4A82-4D16-9C7B-36D95E977564}" srcOrd="0" destOrd="0" parTransId="{241590A0-08F6-4B96-83D3-2801A20F6AC8}" sibTransId="{434371CA-D6D6-47D4-BB74-F4DB58E4BAE6}"/>
    <dgm:cxn modelId="{DF278779-B793-438C-A6E5-07188658C897}" type="presOf" srcId="{2363C2E6-4A82-4D16-9C7B-36D95E977564}" destId="{BB851842-3A8A-42DB-A551-9EFA94C0C512}" srcOrd="0" destOrd="0" presId="urn:microsoft.com/office/officeart/2005/8/layout/list1"/>
    <dgm:cxn modelId="{DDECDEA6-F4D2-4A19-B9D0-FE2841CC6125}" type="presOf" srcId="{6AABDFA9-97BE-4D0E-ABDF-8BCCA83A3BDA}" destId="{26695651-58DC-4CDB-9DC3-D54F51867D37}" srcOrd="0" destOrd="0" presId="urn:microsoft.com/office/officeart/2005/8/layout/list1"/>
    <dgm:cxn modelId="{E53953B8-9025-415D-AD08-E17506262EE5}" srcId="{2363C2E6-4A82-4D16-9C7B-36D95E977564}" destId="{75EF960B-483B-4CA5-BB0A-A9E4963ADC09}" srcOrd="0" destOrd="0" parTransId="{F6EDCCFF-FE84-489B-915C-D6B7D6094231}" sibTransId="{B878E4EF-3212-4782-91BB-91725A7606F3}"/>
    <dgm:cxn modelId="{6C1E6F85-3E12-43E3-8CF2-0E7F1815ECB2}" type="presParOf" srcId="{26695651-58DC-4CDB-9DC3-D54F51867D37}" destId="{32F12651-B13D-43F0-8D6E-C4E4999C670C}" srcOrd="0" destOrd="0" presId="urn:microsoft.com/office/officeart/2005/8/layout/list1"/>
    <dgm:cxn modelId="{2671F7B3-6D06-468F-B05A-32A194035C1A}" type="presParOf" srcId="{32F12651-B13D-43F0-8D6E-C4E4999C670C}" destId="{BB851842-3A8A-42DB-A551-9EFA94C0C512}" srcOrd="0" destOrd="0" presId="urn:microsoft.com/office/officeart/2005/8/layout/list1"/>
    <dgm:cxn modelId="{294265DA-6814-4C69-B462-0EDCFBD6793E}" type="presParOf" srcId="{32F12651-B13D-43F0-8D6E-C4E4999C670C}" destId="{56C2B9FB-8912-4A8B-A54F-0D7D3C656026}" srcOrd="1" destOrd="0" presId="urn:microsoft.com/office/officeart/2005/8/layout/list1"/>
    <dgm:cxn modelId="{E5345847-0AE1-44F4-B07D-3695171FE035}" type="presParOf" srcId="{26695651-58DC-4CDB-9DC3-D54F51867D37}" destId="{1E045ADE-0CAA-4568-9B1D-49487199DA3A}" srcOrd="1" destOrd="0" presId="urn:microsoft.com/office/officeart/2005/8/layout/list1"/>
    <dgm:cxn modelId="{014FFD73-5EF6-46D3-87CE-EB9776D6E87A}" type="presParOf" srcId="{26695651-58DC-4CDB-9DC3-D54F51867D37}" destId="{37AB5EF1-4CCC-4460-A662-254C3A965C09}"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5.xml><?xml version="1.0" encoding="utf-8"?>
<dgm:dataModel xmlns:dgm="http://schemas.openxmlformats.org/drawingml/2006/diagram" xmlns:a="http://schemas.openxmlformats.org/drawingml/2006/main">
  <dgm:ptLst>
    <dgm:pt modelId="{6AABDFA9-97BE-4D0E-ABDF-8BCCA83A3BDA}"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s-CO"/>
        </a:p>
      </dgm:t>
    </dgm:pt>
    <dgm:pt modelId="{2363C2E6-4A82-4D16-9C7B-36D95E977564}">
      <dgm:prSet phldrT="[Texto]" custT="1"/>
      <dgm:spPr/>
      <dgm:t>
        <a:bodyPr/>
        <a:lstStyle/>
        <a:p>
          <a:pPr marL="0" lvl="0" indent="0" algn="l" defTabSz="711200">
            <a:lnSpc>
              <a:spcPct val="90000"/>
            </a:lnSpc>
            <a:spcBef>
              <a:spcPct val="0"/>
            </a:spcBef>
            <a:spcAft>
              <a:spcPct val="35000"/>
            </a:spcAft>
            <a:buNone/>
          </a:pPr>
          <a:r>
            <a:rPr lang="es-CO" sz="1800" b="1" kern="1200">
              <a:latin typeface="+mj-lt"/>
              <a:ea typeface="+mn-ea"/>
              <a:cs typeface="+mn-cs"/>
            </a:rPr>
            <a:t>Quinto desembolso</a:t>
          </a:r>
        </a:p>
      </dgm:t>
    </dgm:pt>
    <dgm:pt modelId="{241590A0-08F6-4B96-83D3-2801A20F6AC8}" type="parTrans" cxnId="{B6711D69-F5D6-40C2-B923-BC01252B82D6}">
      <dgm:prSet/>
      <dgm:spPr/>
      <dgm:t>
        <a:bodyPr/>
        <a:lstStyle/>
        <a:p>
          <a:endParaRPr lang="es-CO"/>
        </a:p>
      </dgm:t>
    </dgm:pt>
    <dgm:pt modelId="{434371CA-D6D6-47D4-BB74-F4DB58E4BAE6}" type="sibTrans" cxnId="{B6711D69-F5D6-40C2-B923-BC01252B82D6}">
      <dgm:prSet/>
      <dgm:spPr/>
      <dgm:t>
        <a:bodyPr/>
        <a:lstStyle/>
        <a:p>
          <a:endParaRPr lang="es-CO"/>
        </a:p>
      </dgm:t>
    </dgm:pt>
    <dgm:pt modelId="{75EF960B-483B-4CA5-BB0A-A9E4963ADC09}">
      <dgm:prSet phldrT="[Texto]" custT="1"/>
      <dgm:spPr/>
      <dgm:t>
        <a:bodyPr/>
        <a:lstStyle/>
        <a:p>
          <a:pPr algn="just">
            <a:buNone/>
          </a:pPr>
          <a:r>
            <a:rPr lang="es-ES" sz="1600" i="1" kern="1200"/>
            <a:t>    </a:t>
          </a:r>
          <a:r>
            <a:rPr lang="es-CO" sz="1300" i="1" kern="1200"/>
            <a:t>La suma </a:t>
          </a:r>
          <a:r>
            <a:rPr lang="es-CO" sz="1300" b="1" i="1" kern="1200"/>
            <a:t>MIL DOSCIENTOS VEINTINUEVE MILLONES CUATROCIENTOS NOVENTA Y NUEVE MIL CIENTO CINCUENTA Y OCHO PESOS M/CTE ($1.229.499.158,00) INCLUIDO IVA</a:t>
          </a:r>
          <a:r>
            <a:rPr lang="es-CO" sz="1300" i="1" kern="1200"/>
            <a:t> de la vigencia 2018, cuando el </a:t>
          </a:r>
          <a:r>
            <a:rPr lang="es-CO" sz="1300" b="1" i="1" kern="1200"/>
            <a:t>OPERADOR DE RED</a:t>
          </a:r>
          <a:r>
            <a:rPr lang="es-CO" sz="1300" i="1" kern="1200"/>
            <a:t> presente a el </a:t>
          </a:r>
          <a:r>
            <a:rPr lang="es-CO" sz="1300" b="1" i="1" kern="1200"/>
            <a:t>MINISTERIO</a:t>
          </a:r>
          <a:r>
            <a:rPr lang="es-CO" sz="1300" i="1" kern="1200"/>
            <a:t> el ACTA DE TERMINACIÓN DE OBRA de cada proyecto de manera proporcional e independiente y se aporte el informe respectivo de la Interventoría</a:t>
          </a:r>
          <a:endParaRPr lang="es-CO" sz="1300" i="1" kern="1200">
            <a:latin typeface="Calibri"/>
            <a:ea typeface="+mn-ea"/>
            <a:cs typeface="+mn-cs"/>
          </a:endParaRPr>
        </a:p>
      </dgm:t>
    </dgm:pt>
    <dgm:pt modelId="{B878E4EF-3212-4782-91BB-91725A7606F3}" type="sibTrans" cxnId="{E53953B8-9025-415D-AD08-E17506262EE5}">
      <dgm:prSet/>
      <dgm:spPr/>
      <dgm:t>
        <a:bodyPr/>
        <a:lstStyle/>
        <a:p>
          <a:endParaRPr lang="es-CO"/>
        </a:p>
      </dgm:t>
    </dgm:pt>
    <dgm:pt modelId="{F6EDCCFF-FE84-489B-915C-D6B7D6094231}" type="parTrans" cxnId="{E53953B8-9025-415D-AD08-E17506262EE5}">
      <dgm:prSet/>
      <dgm:spPr/>
      <dgm:t>
        <a:bodyPr/>
        <a:lstStyle/>
        <a:p>
          <a:endParaRPr lang="es-CO"/>
        </a:p>
      </dgm:t>
    </dgm:pt>
    <dgm:pt modelId="{26695651-58DC-4CDB-9DC3-D54F51867D37}" type="pres">
      <dgm:prSet presAssocID="{6AABDFA9-97BE-4D0E-ABDF-8BCCA83A3BDA}" presName="linear" presStyleCnt="0">
        <dgm:presLayoutVars>
          <dgm:dir/>
          <dgm:animLvl val="lvl"/>
          <dgm:resizeHandles val="exact"/>
        </dgm:presLayoutVars>
      </dgm:prSet>
      <dgm:spPr/>
    </dgm:pt>
    <dgm:pt modelId="{32F12651-B13D-43F0-8D6E-C4E4999C670C}" type="pres">
      <dgm:prSet presAssocID="{2363C2E6-4A82-4D16-9C7B-36D95E977564}" presName="parentLin" presStyleCnt="0"/>
      <dgm:spPr/>
    </dgm:pt>
    <dgm:pt modelId="{BB851842-3A8A-42DB-A551-9EFA94C0C512}" type="pres">
      <dgm:prSet presAssocID="{2363C2E6-4A82-4D16-9C7B-36D95E977564}" presName="parentLeftMargin" presStyleLbl="node1" presStyleIdx="0" presStyleCnt="1"/>
      <dgm:spPr/>
    </dgm:pt>
    <dgm:pt modelId="{56C2B9FB-8912-4A8B-A54F-0D7D3C656026}" type="pres">
      <dgm:prSet presAssocID="{2363C2E6-4A82-4D16-9C7B-36D95E977564}" presName="parentText" presStyleLbl="node1" presStyleIdx="0" presStyleCnt="1" custScaleX="63799" custLinFactNeighborX="24065" custLinFactNeighborY="-30246">
        <dgm:presLayoutVars>
          <dgm:chMax val="0"/>
          <dgm:bulletEnabled val="1"/>
        </dgm:presLayoutVars>
      </dgm:prSet>
      <dgm:spPr/>
    </dgm:pt>
    <dgm:pt modelId="{1E045ADE-0CAA-4568-9B1D-49487199DA3A}" type="pres">
      <dgm:prSet presAssocID="{2363C2E6-4A82-4D16-9C7B-36D95E977564}" presName="negativeSpace" presStyleCnt="0"/>
      <dgm:spPr/>
    </dgm:pt>
    <dgm:pt modelId="{37AB5EF1-4CCC-4460-A662-254C3A965C09}" type="pres">
      <dgm:prSet presAssocID="{2363C2E6-4A82-4D16-9C7B-36D95E977564}" presName="childText" presStyleLbl="conFgAcc1" presStyleIdx="0" presStyleCnt="1" custLinFactNeighborX="282" custLinFactNeighborY="-82006">
        <dgm:presLayoutVars>
          <dgm:bulletEnabled val="1"/>
        </dgm:presLayoutVars>
      </dgm:prSet>
      <dgm:spPr/>
    </dgm:pt>
  </dgm:ptLst>
  <dgm:cxnLst>
    <dgm:cxn modelId="{D842E00C-DD94-43D0-A9A2-AF24C6EDAC1E}" type="presOf" srcId="{2363C2E6-4A82-4D16-9C7B-36D95E977564}" destId="{56C2B9FB-8912-4A8B-A54F-0D7D3C656026}" srcOrd="1" destOrd="0" presId="urn:microsoft.com/office/officeart/2005/8/layout/list1"/>
    <dgm:cxn modelId="{E57D2813-382B-4F45-82A2-FC906BF81AC2}" type="presOf" srcId="{75EF960B-483B-4CA5-BB0A-A9E4963ADC09}" destId="{37AB5EF1-4CCC-4460-A662-254C3A965C09}" srcOrd="0" destOrd="0" presId="urn:microsoft.com/office/officeart/2005/8/layout/list1"/>
    <dgm:cxn modelId="{B6711D69-F5D6-40C2-B923-BC01252B82D6}" srcId="{6AABDFA9-97BE-4D0E-ABDF-8BCCA83A3BDA}" destId="{2363C2E6-4A82-4D16-9C7B-36D95E977564}" srcOrd="0" destOrd="0" parTransId="{241590A0-08F6-4B96-83D3-2801A20F6AC8}" sibTransId="{434371CA-D6D6-47D4-BB74-F4DB58E4BAE6}"/>
    <dgm:cxn modelId="{DF278779-B793-438C-A6E5-07188658C897}" type="presOf" srcId="{2363C2E6-4A82-4D16-9C7B-36D95E977564}" destId="{BB851842-3A8A-42DB-A551-9EFA94C0C512}" srcOrd="0" destOrd="0" presId="urn:microsoft.com/office/officeart/2005/8/layout/list1"/>
    <dgm:cxn modelId="{DDECDEA6-F4D2-4A19-B9D0-FE2841CC6125}" type="presOf" srcId="{6AABDFA9-97BE-4D0E-ABDF-8BCCA83A3BDA}" destId="{26695651-58DC-4CDB-9DC3-D54F51867D37}" srcOrd="0" destOrd="0" presId="urn:microsoft.com/office/officeart/2005/8/layout/list1"/>
    <dgm:cxn modelId="{E53953B8-9025-415D-AD08-E17506262EE5}" srcId="{2363C2E6-4A82-4D16-9C7B-36D95E977564}" destId="{75EF960B-483B-4CA5-BB0A-A9E4963ADC09}" srcOrd="0" destOrd="0" parTransId="{F6EDCCFF-FE84-489B-915C-D6B7D6094231}" sibTransId="{B878E4EF-3212-4782-91BB-91725A7606F3}"/>
    <dgm:cxn modelId="{6C1E6F85-3E12-43E3-8CF2-0E7F1815ECB2}" type="presParOf" srcId="{26695651-58DC-4CDB-9DC3-D54F51867D37}" destId="{32F12651-B13D-43F0-8D6E-C4E4999C670C}" srcOrd="0" destOrd="0" presId="urn:microsoft.com/office/officeart/2005/8/layout/list1"/>
    <dgm:cxn modelId="{2671F7B3-6D06-468F-B05A-32A194035C1A}" type="presParOf" srcId="{32F12651-B13D-43F0-8D6E-C4E4999C670C}" destId="{BB851842-3A8A-42DB-A551-9EFA94C0C512}" srcOrd="0" destOrd="0" presId="urn:microsoft.com/office/officeart/2005/8/layout/list1"/>
    <dgm:cxn modelId="{294265DA-6814-4C69-B462-0EDCFBD6793E}" type="presParOf" srcId="{32F12651-B13D-43F0-8D6E-C4E4999C670C}" destId="{56C2B9FB-8912-4A8B-A54F-0D7D3C656026}" srcOrd="1" destOrd="0" presId="urn:microsoft.com/office/officeart/2005/8/layout/list1"/>
    <dgm:cxn modelId="{E5345847-0AE1-44F4-B07D-3695171FE035}" type="presParOf" srcId="{26695651-58DC-4CDB-9DC3-D54F51867D37}" destId="{1E045ADE-0CAA-4568-9B1D-49487199DA3A}" srcOrd="1" destOrd="0" presId="urn:microsoft.com/office/officeart/2005/8/layout/list1"/>
    <dgm:cxn modelId="{014FFD73-5EF6-46D3-87CE-EB9776D6E87A}" type="presParOf" srcId="{26695651-58DC-4CDB-9DC3-D54F51867D37}" destId="{37AB5EF1-4CCC-4460-A662-254C3A965C09}"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6.xml><?xml version="1.0" encoding="utf-8"?>
<dgm:dataModel xmlns:dgm="http://schemas.openxmlformats.org/drawingml/2006/diagram" xmlns:a="http://schemas.openxmlformats.org/drawingml/2006/main">
  <dgm:ptLst>
    <dgm:pt modelId="{6AABDFA9-97BE-4D0E-ABDF-8BCCA83A3BDA}" type="doc">
      <dgm:prSet loTypeId="urn:microsoft.com/office/officeart/2005/8/layout/list1" loCatId="list" qsTypeId="urn:microsoft.com/office/officeart/2005/8/quickstyle/simple1" qsCatId="simple" csTypeId="urn:microsoft.com/office/officeart/2005/8/colors/accent2_2" csCatId="accent2" phldr="1"/>
      <dgm:spPr/>
      <dgm:t>
        <a:bodyPr/>
        <a:lstStyle/>
        <a:p>
          <a:endParaRPr lang="es-CO"/>
        </a:p>
      </dgm:t>
    </dgm:pt>
    <dgm:pt modelId="{66D34714-55BA-4B44-8C34-25DE9DBF1B56}">
      <dgm:prSet phldrT="[Texto]" custT="1"/>
      <dgm:spPr/>
      <dgm:t>
        <a:bodyPr/>
        <a:lstStyle/>
        <a:p>
          <a:pPr marL="0" lvl="0" indent="0" algn="l" defTabSz="711200">
            <a:lnSpc>
              <a:spcPct val="90000"/>
            </a:lnSpc>
            <a:spcBef>
              <a:spcPct val="0"/>
            </a:spcBef>
            <a:spcAft>
              <a:spcPct val="35000"/>
            </a:spcAft>
            <a:buNone/>
          </a:pPr>
          <a:r>
            <a:rPr lang="es-CO" sz="1500" b="1" kern="1200">
              <a:latin typeface="Montserrat" pitchFamily="2" charset="77"/>
              <a:ea typeface="+mn-ea"/>
              <a:cs typeface="+mn-cs"/>
            </a:rPr>
            <a:t>Segundo desembolso</a:t>
          </a:r>
        </a:p>
      </dgm:t>
    </dgm:pt>
    <dgm:pt modelId="{E0C55F18-428A-4EF8-81F6-78987A396DF1}" type="parTrans" cxnId="{0D609595-9F54-4689-93E1-601FF96D4877}">
      <dgm:prSet/>
      <dgm:spPr/>
      <dgm:t>
        <a:bodyPr/>
        <a:lstStyle/>
        <a:p>
          <a:endParaRPr lang="es-CO"/>
        </a:p>
      </dgm:t>
    </dgm:pt>
    <dgm:pt modelId="{8F788AA4-D990-427B-9677-CFAA705B4DD3}" type="sibTrans" cxnId="{0D609595-9F54-4689-93E1-601FF96D4877}">
      <dgm:prSet/>
      <dgm:spPr/>
      <dgm:t>
        <a:bodyPr/>
        <a:lstStyle/>
        <a:p>
          <a:endParaRPr lang="es-CO"/>
        </a:p>
      </dgm:t>
    </dgm:pt>
    <dgm:pt modelId="{F89305F1-6CA4-4F67-B267-5747D2A80D7F}">
      <dgm:prSet phldrT="[Texto]" custT="1"/>
      <dgm:spPr/>
      <dgm:t>
        <a:bodyPr/>
        <a:lstStyle/>
        <a:p>
          <a:pPr algn="just">
            <a:buNone/>
          </a:pPr>
          <a:r>
            <a:rPr lang="es-ES" sz="1700"/>
            <a:t>    </a:t>
          </a:r>
          <a:r>
            <a:rPr lang="es-ES" sz="1100" i="1"/>
            <a:t>equivalente a la suma de SEISCIENTOS CINCUENTA Y SEIS MILLONES SETENTA Y OCHO MIL TRESCIENTOS CUARENTA Y UN PESOS ($656.078.341) con recursos de la vigencia 2021, cuando el OPERADOR DE RED acredite con el aval de la Interventoría, la suscripción del acta de inicio del </a:t>
          </a:r>
          <a:r>
            <a:rPr lang="es-CO" sz="1100" i="1"/>
            <a:t>contrato de obra</a:t>
          </a:r>
        </a:p>
      </dgm:t>
    </dgm:pt>
    <dgm:pt modelId="{8A92BBE7-C6C4-45C4-96BE-C78A3812B151}" type="parTrans" cxnId="{B7DA760D-552F-43F8-8260-3E6CB802D5B2}">
      <dgm:prSet/>
      <dgm:spPr/>
      <dgm:t>
        <a:bodyPr/>
        <a:lstStyle/>
        <a:p>
          <a:endParaRPr lang="es-CO"/>
        </a:p>
      </dgm:t>
    </dgm:pt>
    <dgm:pt modelId="{B54D5782-1472-4749-9072-F2625121CDCB}" type="sibTrans" cxnId="{B7DA760D-552F-43F8-8260-3E6CB802D5B2}">
      <dgm:prSet/>
      <dgm:spPr/>
      <dgm:t>
        <a:bodyPr/>
        <a:lstStyle/>
        <a:p>
          <a:endParaRPr lang="es-CO"/>
        </a:p>
      </dgm:t>
    </dgm:pt>
    <dgm:pt modelId="{2363C2E6-4A82-4D16-9C7B-36D95E977564}">
      <dgm:prSet phldrT="[Texto]" custT="1"/>
      <dgm:spPr/>
      <dgm:t>
        <a:bodyPr/>
        <a:lstStyle/>
        <a:p>
          <a:pPr marL="0" lvl="0" indent="0" algn="l" defTabSz="711200">
            <a:lnSpc>
              <a:spcPct val="90000"/>
            </a:lnSpc>
            <a:spcBef>
              <a:spcPct val="0"/>
            </a:spcBef>
            <a:spcAft>
              <a:spcPct val="35000"/>
            </a:spcAft>
            <a:buNone/>
          </a:pPr>
          <a:r>
            <a:rPr lang="es-CO" sz="1500" b="1" kern="1200">
              <a:latin typeface="Montserrat" pitchFamily="2" charset="77"/>
              <a:ea typeface="+mn-ea"/>
              <a:cs typeface="+mn-cs"/>
            </a:rPr>
            <a:t>Tercer desembolso</a:t>
          </a:r>
        </a:p>
      </dgm:t>
    </dgm:pt>
    <dgm:pt modelId="{241590A0-08F6-4B96-83D3-2801A20F6AC8}" type="parTrans" cxnId="{B6711D69-F5D6-40C2-B923-BC01252B82D6}">
      <dgm:prSet/>
      <dgm:spPr/>
      <dgm:t>
        <a:bodyPr/>
        <a:lstStyle/>
        <a:p>
          <a:endParaRPr lang="es-CO"/>
        </a:p>
      </dgm:t>
    </dgm:pt>
    <dgm:pt modelId="{434371CA-D6D6-47D4-BB74-F4DB58E4BAE6}" type="sibTrans" cxnId="{B6711D69-F5D6-40C2-B923-BC01252B82D6}">
      <dgm:prSet/>
      <dgm:spPr/>
      <dgm:t>
        <a:bodyPr/>
        <a:lstStyle/>
        <a:p>
          <a:endParaRPr lang="es-CO"/>
        </a:p>
      </dgm:t>
    </dgm:pt>
    <dgm:pt modelId="{BB7DD7E6-E327-4FE4-83CC-D6FB536DC99D}">
      <dgm:prSet phldrT="[Texto]" custT="1"/>
      <dgm:spPr/>
      <dgm:t>
        <a:bodyPr/>
        <a:lstStyle/>
        <a:p>
          <a:r>
            <a:rPr lang="es-MX" sz="1500" b="1">
              <a:latin typeface="Montserrat" pitchFamily="2" charset="77"/>
            </a:rPr>
            <a:t>Cuarto desembolso </a:t>
          </a:r>
          <a:endParaRPr lang="es-CO" sz="1500"/>
        </a:p>
      </dgm:t>
    </dgm:pt>
    <dgm:pt modelId="{4B71AC2C-8532-4811-BD23-5C56132511AB}" type="parTrans" cxnId="{E8BBBAB8-9E3E-4DC2-B7F9-F76B8E64D9B7}">
      <dgm:prSet/>
      <dgm:spPr/>
      <dgm:t>
        <a:bodyPr/>
        <a:lstStyle/>
        <a:p>
          <a:endParaRPr lang="es-CO"/>
        </a:p>
      </dgm:t>
    </dgm:pt>
    <dgm:pt modelId="{C800C9A1-94DB-4339-9AEF-93AD6FB1A54D}" type="sibTrans" cxnId="{E8BBBAB8-9E3E-4DC2-B7F9-F76B8E64D9B7}">
      <dgm:prSet/>
      <dgm:spPr/>
      <dgm:t>
        <a:bodyPr/>
        <a:lstStyle/>
        <a:p>
          <a:endParaRPr lang="es-CO"/>
        </a:p>
      </dgm:t>
    </dgm:pt>
    <dgm:pt modelId="{CED78DE1-FC75-4AFD-A203-4AFA1E03FD23}">
      <dgm:prSet phldrT="[Texto]" custT="1"/>
      <dgm:spPr/>
      <dgm:t>
        <a:bodyPr/>
        <a:lstStyle/>
        <a:p>
          <a:pPr algn="just">
            <a:buNone/>
          </a:pPr>
          <a:r>
            <a:rPr lang="es-ES" sz="1500" i="1"/>
            <a:t>    </a:t>
          </a:r>
          <a:r>
            <a:rPr lang="es-ES" sz="1100" i="1"/>
            <a:t>equivalente a la suma de SEISCIENTOS CINCUENTA Y SEIS MILLONES SETENTA Y OCHO MIL TRESCIENTOS TREINTA Y NUEVE PESOS ($656.078.339), con recursos de la vigencia 2021, cuando el OPERADOR DE RED acredite, a satisfacción de la Interventoría, el avance del sesenta por ciento (60%) </a:t>
          </a:r>
          <a:r>
            <a:rPr lang="es-CO" sz="1100" i="1"/>
            <a:t>de las obras </a:t>
          </a:r>
          <a:endParaRPr lang="es-CO" sz="1100"/>
        </a:p>
      </dgm:t>
    </dgm:pt>
    <dgm:pt modelId="{5ADB814F-F632-4087-A4CE-2546AD405C06}" type="parTrans" cxnId="{CB21C188-85ED-454C-A21C-79F7C666E982}">
      <dgm:prSet/>
      <dgm:spPr/>
      <dgm:t>
        <a:bodyPr/>
        <a:lstStyle/>
        <a:p>
          <a:endParaRPr lang="es-CO"/>
        </a:p>
      </dgm:t>
    </dgm:pt>
    <dgm:pt modelId="{F1EA80B9-BC43-4109-9095-5287ECD3D2E6}" type="sibTrans" cxnId="{CB21C188-85ED-454C-A21C-79F7C666E982}">
      <dgm:prSet/>
      <dgm:spPr/>
      <dgm:t>
        <a:bodyPr/>
        <a:lstStyle/>
        <a:p>
          <a:endParaRPr lang="es-CO"/>
        </a:p>
      </dgm:t>
    </dgm:pt>
    <dgm:pt modelId="{75EF960B-483B-4CA5-BB0A-A9E4963ADC09}">
      <dgm:prSet phldrT="[Texto]" custT="1"/>
      <dgm:spPr/>
      <dgm:t>
        <a:bodyPr/>
        <a:lstStyle/>
        <a:p>
          <a:pPr algn="just">
            <a:buNone/>
          </a:pPr>
          <a:r>
            <a:rPr lang="es-ES" sz="1600" i="1" kern="1200"/>
            <a:t>    </a:t>
          </a:r>
          <a:r>
            <a:rPr lang="es-ES" sz="1100" i="1" kern="1200">
              <a:latin typeface="Calibri"/>
              <a:ea typeface="+mn-ea"/>
              <a:cs typeface="+mn-cs"/>
            </a:rPr>
            <a:t>equivalente a la suma de SEISCIENTOS CINCUENTA Y SEIS MILLONES SETENTA Y OCHO MIL TRESCIENTOS CUARENTA Y UN PESOS ($656.078.341), con recursos de la vigencia 2021, cuando el OPERADOR DE RED acredite, a satisfacción de la Interventoría, el avance del cuarenta por ciento </a:t>
          </a:r>
          <a:r>
            <a:rPr lang="es-CO" sz="1100" i="1" kern="1200">
              <a:latin typeface="Calibri"/>
              <a:ea typeface="+mn-ea"/>
              <a:cs typeface="+mn-cs"/>
            </a:rPr>
            <a:t>(40%) de las obras</a:t>
          </a:r>
        </a:p>
      </dgm:t>
    </dgm:pt>
    <dgm:pt modelId="{B878E4EF-3212-4782-91BB-91725A7606F3}" type="sibTrans" cxnId="{E53953B8-9025-415D-AD08-E17506262EE5}">
      <dgm:prSet/>
      <dgm:spPr/>
      <dgm:t>
        <a:bodyPr/>
        <a:lstStyle/>
        <a:p>
          <a:endParaRPr lang="es-CO"/>
        </a:p>
      </dgm:t>
    </dgm:pt>
    <dgm:pt modelId="{F6EDCCFF-FE84-489B-915C-D6B7D6094231}" type="parTrans" cxnId="{E53953B8-9025-415D-AD08-E17506262EE5}">
      <dgm:prSet/>
      <dgm:spPr/>
      <dgm:t>
        <a:bodyPr/>
        <a:lstStyle/>
        <a:p>
          <a:endParaRPr lang="es-CO"/>
        </a:p>
      </dgm:t>
    </dgm:pt>
    <dgm:pt modelId="{3E974FEC-1441-404D-BA7C-B390D0A4818E}">
      <dgm:prSet phldrT="[Texto]"/>
      <dgm:spPr/>
      <dgm:t>
        <a:bodyPr/>
        <a:lstStyle/>
        <a:p>
          <a:pPr algn="l">
            <a:buNone/>
          </a:pPr>
          <a:r>
            <a:rPr lang="es-ES" sz="1500" i="1"/>
            <a:t> </a:t>
          </a:r>
          <a:endParaRPr lang="es-CO" sz="1500"/>
        </a:p>
      </dgm:t>
    </dgm:pt>
    <dgm:pt modelId="{197910C2-4B5C-4730-9858-21D25329625D}" type="parTrans" cxnId="{CA62A365-E78B-47AF-A926-20298827D091}">
      <dgm:prSet/>
      <dgm:spPr/>
      <dgm:t>
        <a:bodyPr/>
        <a:lstStyle/>
        <a:p>
          <a:endParaRPr lang="es-CO"/>
        </a:p>
      </dgm:t>
    </dgm:pt>
    <dgm:pt modelId="{8322BDA9-167C-4895-BF70-60EF50CC2971}" type="sibTrans" cxnId="{CA62A365-E78B-47AF-A926-20298827D091}">
      <dgm:prSet/>
      <dgm:spPr/>
      <dgm:t>
        <a:bodyPr/>
        <a:lstStyle/>
        <a:p>
          <a:endParaRPr lang="es-CO"/>
        </a:p>
      </dgm:t>
    </dgm:pt>
    <dgm:pt modelId="{26695651-58DC-4CDB-9DC3-D54F51867D37}" type="pres">
      <dgm:prSet presAssocID="{6AABDFA9-97BE-4D0E-ABDF-8BCCA83A3BDA}" presName="linear" presStyleCnt="0">
        <dgm:presLayoutVars>
          <dgm:dir/>
          <dgm:animLvl val="lvl"/>
          <dgm:resizeHandles val="exact"/>
        </dgm:presLayoutVars>
      </dgm:prSet>
      <dgm:spPr/>
    </dgm:pt>
    <dgm:pt modelId="{817989E3-F6FF-4432-8D7C-6D43A7530405}" type="pres">
      <dgm:prSet presAssocID="{66D34714-55BA-4B44-8C34-25DE9DBF1B56}" presName="parentLin" presStyleCnt="0"/>
      <dgm:spPr/>
    </dgm:pt>
    <dgm:pt modelId="{AEECA9C9-9A3B-42D0-BEC4-78394521F54C}" type="pres">
      <dgm:prSet presAssocID="{66D34714-55BA-4B44-8C34-25DE9DBF1B56}" presName="parentLeftMargin" presStyleLbl="node1" presStyleIdx="0" presStyleCnt="3"/>
      <dgm:spPr/>
    </dgm:pt>
    <dgm:pt modelId="{39CCDC62-553E-4C39-91A1-184A9F1AC37A}" type="pres">
      <dgm:prSet presAssocID="{66D34714-55BA-4B44-8C34-25DE9DBF1B56}" presName="parentText" presStyleLbl="node1" presStyleIdx="0" presStyleCnt="3" custScaleX="63883" custLinFactNeighborY="3646">
        <dgm:presLayoutVars>
          <dgm:chMax val="0"/>
          <dgm:bulletEnabled val="1"/>
        </dgm:presLayoutVars>
      </dgm:prSet>
      <dgm:spPr/>
    </dgm:pt>
    <dgm:pt modelId="{1215995F-B884-4E4E-B7D1-440379323DBD}" type="pres">
      <dgm:prSet presAssocID="{66D34714-55BA-4B44-8C34-25DE9DBF1B56}" presName="negativeSpace" presStyleCnt="0"/>
      <dgm:spPr/>
    </dgm:pt>
    <dgm:pt modelId="{FBA7F77E-9044-4C69-9174-E171647F8AA6}" type="pres">
      <dgm:prSet presAssocID="{66D34714-55BA-4B44-8C34-25DE9DBF1B56}" presName="childText" presStyleLbl="conFgAcc1" presStyleIdx="0" presStyleCnt="3" custLinFactNeighborY="5904">
        <dgm:presLayoutVars>
          <dgm:bulletEnabled val="1"/>
        </dgm:presLayoutVars>
      </dgm:prSet>
      <dgm:spPr/>
    </dgm:pt>
    <dgm:pt modelId="{46CEB599-224A-4852-ABE6-4B23ADCF3D76}" type="pres">
      <dgm:prSet presAssocID="{8F788AA4-D990-427B-9677-CFAA705B4DD3}" presName="spaceBetweenRectangles" presStyleCnt="0"/>
      <dgm:spPr/>
    </dgm:pt>
    <dgm:pt modelId="{32F12651-B13D-43F0-8D6E-C4E4999C670C}" type="pres">
      <dgm:prSet presAssocID="{2363C2E6-4A82-4D16-9C7B-36D95E977564}" presName="parentLin" presStyleCnt="0"/>
      <dgm:spPr/>
    </dgm:pt>
    <dgm:pt modelId="{BB851842-3A8A-42DB-A551-9EFA94C0C512}" type="pres">
      <dgm:prSet presAssocID="{2363C2E6-4A82-4D16-9C7B-36D95E977564}" presName="parentLeftMargin" presStyleLbl="node1" presStyleIdx="0" presStyleCnt="3"/>
      <dgm:spPr/>
    </dgm:pt>
    <dgm:pt modelId="{56C2B9FB-8912-4A8B-A54F-0D7D3C656026}" type="pres">
      <dgm:prSet presAssocID="{2363C2E6-4A82-4D16-9C7B-36D95E977564}" presName="parentText" presStyleLbl="node1" presStyleIdx="1" presStyleCnt="3" custScaleX="63799" custLinFactNeighborX="10925" custLinFactNeighborY="-8183">
        <dgm:presLayoutVars>
          <dgm:chMax val="0"/>
          <dgm:bulletEnabled val="1"/>
        </dgm:presLayoutVars>
      </dgm:prSet>
      <dgm:spPr/>
    </dgm:pt>
    <dgm:pt modelId="{1E045ADE-0CAA-4568-9B1D-49487199DA3A}" type="pres">
      <dgm:prSet presAssocID="{2363C2E6-4A82-4D16-9C7B-36D95E977564}" presName="negativeSpace" presStyleCnt="0"/>
      <dgm:spPr/>
    </dgm:pt>
    <dgm:pt modelId="{37AB5EF1-4CCC-4460-A662-254C3A965C09}" type="pres">
      <dgm:prSet presAssocID="{2363C2E6-4A82-4D16-9C7B-36D95E977564}" presName="childText" presStyleLbl="conFgAcc1" presStyleIdx="1" presStyleCnt="3">
        <dgm:presLayoutVars>
          <dgm:bulletEnabled val="1"/>
        </dgm:presLayoutVars>
      </dgm:prSet>
      <dgm:spPr/>
    </dgm:pt>
    <dgm:pt modelId="{EB3297A6-C031-4B17-86EA-5D03B35EABFD}" type="pres">
      <dgm:prSet presAssocID="{434371CA-D6D6-47D4-BB74-F4DB58E4BAE6}" presName="spaceBetweenRectangles" presStyleCnt="0"/>
      <dgm:spPr/>
    </dgm:pt>
    <dgm:pt modelId="{B12417E2-B6BA-4C7B-96E1-4F83F9E0B823}" type="pres">
      <dgm:prSet presAssocID="{BB7DD7E6-E327-4FE4-83CC-D6FB536DC99D}" presName="parentLin" presStyleCnt="0"/>
      <dgm:spPr/>
    </dgm:pt>
    <dgm:pt modelId="{760C215E-C470-4BBD-867D-9FC75EBCE4B3}" type="pres">
      <dgm:prSet presAssocID="{BB7DD7E6-E327-4FE4-83CC-D6FB536DC99D}" presName="parentLeftMargin" presStyleLbl="node1" presStyleIdx="1" presStyleCnt="3"/>
      <dgm:spPr/>
    </dgm:pt>
    <dgm:pt modelId="{0F57F9F3-477E-482A-8A04-40544801CAF9}" type="pres">
      <dgm:prSet presAssocID="{BB7DD7E6-E327-4FE4-83CC-D6FB536DC99D}" presName="parentText" presStyleLbl="node1" presStyleIdx="2" presStyleCnt="3" custScaleX="68857" custLinFactNeighborY="10042">
        <dgm:presLayoutVars>
          <dgm:chMax val="0"/>
          <dgm:bulletEnabled val="1"/>
        </dgm:presLayoutVars>
      </dgm:prSet>
      <dgm:spPr/>
    </dgm:pt>
    <dgm:pt modelId="{CD4B53D5-2C6F-495B-8742-1287D3E9A0BF}" type="pres">
      <dgm:prSet presAssocID="{BB7DD7E6-E327-4FE4-83CC-D6FB536DC99D}" presName="negativeSpace" presStyleCnt="0"/>
      <dgm:spPr/>
    </dgm:pt>
    <dgm:pt modelId="{4572CB63-A7C6-4980-957D-857F410A3C7E}" type="pres">
      <dgm:prSet presAssocID="{BB7DD7E6-E327-4FE4-83CC-D6FB536DC99D}" presName="childText" presStyleLbl="conFgAcc1" presStyleIdx="2" presStyleCnt="3">
        <dgm:presLayoutVars>
          <dgm:bulletEnabled val="1"/>
        </dgm:presLayoutVars>
      </dgm:prSet>
      <dgm:spPr/>
    </dgm:pt>
  </dgm:ptLst>
  <dgm:cxnLst>
    <dgm:cxn modelId="{D842E00C-DD94-43D0-A9A2-AF24C6EDAC1E}" type="presOf" srcId="{2363C2E6-4A82-4D16-9C7B-36D95E977564}" destId="{56C2B9FB-8912-4A8B-A54F-0D7D3C656026}" srcOrd="1" destOrd="0" presId="urn:microsoft.com/office/officeart/2005/8/layout/list1"/>
    <dgm:cxn modelId="{B7DA760D-552F-43F8-8260-3E6CB802D5B2}" srcId="{66D34714-55BA-4B44-8C34-25DE9DBF1B56}" destId="{F89305F1-6CA4-4F67-B267-5747D2A80D7F}" srcOrd="0" destOrd="0" parTransId="{8A92BBE7-C6C4-45C4-96BE-C78A3812B151}" sibTransId="{B54D5782-1472-4749-9072-F2625121CDCB}"/>
    <dgm:cxn modelId="{E57D2813-382B-4F45-82A2-FC906BF81AC2}" type="presOf" srcId="{75EF960B-483B-4CA5-BB0A-A9E4963ADC09}" destId="{37AB5EF1-4CCC-4460-A662-254C3A965C09}" srcOrd="0" destOrd="0" presId="urn:microsoft.com/office/officeart/2005/8/layout/list1"/>
    <dgm:cxn modelId="{B6F69A23-F1CE-4BEA-A8C8-16041DDECE67}" type="presOf" srcId="{CED78DE1-FC75-4AFD-A203-4AFA1E03FD23}" destId="{4572CB63-A7C6-4980-957D-857F410A3C7E}" srcOrd="0" destOrd="0" presId="urn:microsoft.com/office/officeart/2005/8/layout/list1"/>
    <dgm:cxn modelId="{CA62A365-E78B-47AF-A926-20298827D091}" srcId="{BB7DD7E6-E327-4FE4-83CC-D6FB536DC99D}" destId="{3E974FEC-1441-404D-BA7C-B390D0A4818E}" srcOrd="1" destOrd="0" parTransId="{197910C2-4B5C-4730-9858-21D25329625D}" sibTransId="{8322BDA9-167C-4895-BF70-60EF50CC2971}"/>
    <dgm:cxn modelId="{5E041546-7338-4D3D-B8E5-E7884AB54BED}" type="presOf" srcId="{F89305F1-6CA4-4F67-B267-5747D2A80D7F}" destId="{FBA7F77E-9044-4C69-9174-E171647F8AA6}" srcOrd="0" destOrd="0" presId="urn:microsoft.com/office/officeart/2005/8/layout/list1"/>
    <dgm:cxn modelId="{B6711D69-F5D6-40C2-B923-BC01252B82D6}" srcId="{6AABDFA9-97BE-4D0E-ABDF-8BCCA83A3BDA}" destId="{2363C2E6-4A82-4D16-9C7B-36D95E977564}" srcOrd="1" destOrd="0" parTransId="{241590A0-08F6-4B96-83D3-2801A20F6AC8}" sibTransId="{434371CA-D6D6-47D4-BB74-F4DB58E4BAE6}"/>
    <dgm:cxn modelId="{0BC6F26B-56CA-467B-8AD0-2B6FCDC5B639}" type="presOf" srcId="{BB7DD7E6-E327-4FE4-83CC-D6FB536DC99D}" destId="{760C215E-C470-4BBD-867D-9FC75EBCE4B3}" srcOrd="0" destOrd="0" presId="urn:microsoft.com/office/officeart/2005/8/layout/list1"/>
    <dgm:cxn modelId="{9198E46F-DCC6-4183-BA99-8D667A34CC50}" type="presOf" srcId="{66D34714-55BA-4B44-8C34-25DE9DBF1B56}" destId="{39CCDC62-553E-4C39-91A1-184A9F1AC37A}" srcOrd="1" destOrd="0" presId="urn:microsoft.com/office/officeart/2005/8/layout/list1"/>
    <dgm:cxn modelId="{DF278779-B793-438C-A6E5-07188658C897}" type="presOf" srcId="{2363C2E6-4A82-4D16-9C7B-36D95E977564}" destId="{BB851842-3A8A-42DB-A551-9EFA94C0C512}" srcOrd="0" destOrd="0" presId="urn:microsoft.com/office/officeart/2005/8/layout/list1"/>
    <dgm:cxn modelId="{CB21C188-85ED-454C-A21C-79F7C666E982}" srcId="{BB7DD7E6-E327-4FE4-83CC-D6FB536DC99D}" destId="{CED78DE1-FC75-4AFD-A203-4AFA1E03FD23}" srcOrd="0" destOrd="0" parTransId="{5ADB814F-F632-4087-A4CE-2546AD405C06}" sibTransId="{F1EA80B9-BC43-4109-9095-5287ECD3D2E6}"/>
    <dgm:cxn modelId="{0D609595-9F54-4689-93E1-601FF96D4877}" srcId="{6AABDFA9-97BE-4D0E-ABDF-8BCCA83A3BDA}" destId="{66D34714-55BA-4B44-8C34-25DE9DBF1B56}" srcOrd="0" destOrd="0" parTransId="{E0C55F18-428A-4EF8-81F6-78987A396DF1}" sibTransId="{8F788AA4-D990-427B-9677-CFAA705B4DD3}"/>
    <dgm:cxn modelId="{DDECDEA6-F4D2-4A19-B9D0-FE2841CC6125}" type="presOf" srcId="{6AABDFA9-97BE-4D0E-ABDF-8BCCA83A3BDA}" destId="{26695651-58DC-4CDB-9DC3-D54F51867D37}" srcOrd="0" destOrd="0" presId="urn:microsoft.com/office/officeart/2005/8/layout/list1"/>
    <dgm:cxn modelId="{C54950AF-DA31-41DD-B57B-0443B5DEEC2A}" type="presOf" srcId="{BB7DD7E6-E327-4FE4-83CC-D6FB536DC99D}" destId="{0F57F9F3-477E-482A-8A04-40544801CAF9}" srcOrd="1" destOrd="0" presId="urn:microsoft.com/office/officeart/2005/8/layout/list1"/>
    <dgm:cxn modelId="{E53953B8-9025-415D-AD08-E17506262EE5}" srcId="{2363C2E6-4A82-4D16-9C7B-36D95E977564}" destId="{75EF960B-483B-4CA5-BB0A-A9E4963ADC09}" srcOrd="0" destOrd="0" parTransId="{F6EDCCFF-FE84-489B-915C-D6B7D6094231}" sibTransId="{B878E4EF-3212-4782-91BB-91725A7606F3}"/>
    <dgm:cxn modelId="{E8BBBAB8-9E3E-4DC2-B7F9-F76B8E64D9B7}" srcId="{6AABDFA9-97BE-4D0E-ABDF-8BCCA83A3BDA}" destId="{BB7DD7E6-E327-4FE4-83CC-D6FB536DC99D}" srcOrd="2" destOrd="0" parTransId="{4B71AC2C-8532-4811-BD23-5C56132511AB}" sibTransId="{C800C9A1-94DB-4339-9AEF-93AD6FB1A54D}"/>
    <dgm:cxn modelId="{111A59C2-D515-4890-8B72-7860CD0174ED}" type="presOf" srcId="{3E974FEC-1441-404D-BA7C-B390D0A4818E}" destId="{4572CB63-A7C6-4980-957D-857F410A3C7E}" srcOrd="0" destOrd="1" presId="urn:microsoft.com/office/officeart/2005/8/layout/list1"/>
    <dgm:cxn modelId="{4F86AEC2-A8A0-4EE8-A006-F1DBB64D32CC}" type="presOf" srcId="{66D34714-55BA-4B44-8C34-25DE9DBF1B56}" destId="{AEECA9C9-9A3B-42D0-BEC4-78394521F54C}" srcOrd="0" destOrd="0" presId="urn:microsoft.com/office/officeart/2005/8/layout/list1"/>
    <dgm:cxn modelId="{235EF4F4-F86A-48D2-9196-FA90F5B5F073}" type="presParOf" srcId="{26695651-58DC-4CDB-9DC3-D54F51867D37}" destId="{817989E3-F6FF-4432-8D7C-6D43A7530405}" srcOrd="0" destOrd="0" presId="urn:microsoft.com/office/officeart/2005/8/layout/list1"/>
    <dgm:cxn modelId="{7013D7E5-4A99-49C7-9712-BCEF68B2B6E3}" type="presParOf" srcId="{817989E3-F6FF-4432-8D7C-6D43A7530405}" destId="{AEECA9C9-9A3B-42D0-BEC4-78394521F54C}" srcOrd="0" destOrd="0" presId="urn:microsoft.com/office/officeart/2005/8/layout/list1"/>
    <dgm:cxn modelId="{F8BF968F-D4AE-46FC-9ED9-D543D4588711}" type="presParOf" srcId="{817989E3-F6FF-4432-8D7C-6D43A7530405}" destId="{39CCDC62-553E-4C39-91A1-184A9F1AC37A}" srcOrd="1" destOrd="0" presId="urn:microsoft.com/office/officeart/2005/8/layout/list1"/>
    <dgm:cxn modelId="{2F516752-4952-4C47-86AB-27BD0669FB44}" type="presParOf" srcId="{26695651-58DC-4CDB-9DC3-D54F51867D37}" destId="{1215995F-B884-4E4E-B7D1-440379323DBD}" srcOrd="1" destOrd="0" presId="urn:microsoft.com/office/officeart/2005/8/layout/list1"/>
    <dgm:cxn modelId="{57814084-FD36-44D3-9052-0DC602A3C59F}" type="presParOf" srcId="{26695651-58DC-4CDB-9DC3-D54F51867D37}" destId="{FBA7F77E-9044-4C69-9174-E171647F8AA6}" srcOrd="2" destOrd="0" presId="urn:microsoft.com/office/officeart/2005/8/layout/list1"/>
    <dgm:cxn modelId="{148F6BA0-2F09-401F-B5AC-FE79B802B4E8}" type="presParOf" srcId="{26695651-58DC-4CDB-9DC3-D54F51867D37}" destId="{46CEB599-224A-4852-ABE6-4B23ADCF3D76}" srcOrd="3" destOrd="0" presId="urn:microsoft.com/office/officeart/2005/8/layout/list1"/>
    <dgm:cxn modelId="{6C1E6F85-3E12-43E3-8CF2-0E7F1815ECB2}" type="presParOf" srcId="{26695651-58DC-4CDB-9DC3-D54F51867D37}" destId="{32F12651-B13D-43F0-8D6E-C4E4999C670C}" srcOrd="4" destOrd="0" presId="urn:microsoft.com/office/officeart/2005/8/layout/list1"/>
    <dgm:cxn modelId="{2671F7B3-6D06-468F-B05A-32A194035C1A}" type="presParOf" srcId="{32F12651-B13D-43F0-8D6E-C4E4999C670C}" destId="{BB851842-3A8A-42DB-A551-9EFA94C0C512}" srcOrd="0" destOrd="0" presId="urn:microsoft.com/office/officeart/2005/8/layout/list1"/>
    <dgm:cxn modelId="{294265DA-6814-4C69-B462-0EDCFBD6793E}" type="presParOf" srcId="{32F12651-B13D-43F0-8D6E-C4E4999C670C}" destId="{56C2B9FB-8912-4A8B-A54F-0D7D3C656026}" srcOrd="1" destOrd="0" presId="urn:microsoft.com/office/officeart/2005/8/layout/list1"/>
    <dgm:cxn modelId="{E5345847-0AE1-44F4-B07D-3695171FE035}" type="presParOf" srcId="{26695651-58DC-4CDB-9DC3-D54F51867D37}" destId="{1E045ADE-0CAA-4568-9B1D-49487199DA3A}" srcOrd="5" destOrd="0" presId="urn:microsoft.com/office/officeart/2005/8/layout/list1"/>
    <dgm:cxn modelId="{014FFD73-5EF6-46D3-87CE-EB9776D6E87A}" type="presParOf" srcId="{26695651-58DC-4CDB-9DC3-D54F51867D37}" destId="{37AB5EF1-4CCC-4460-A662-254C3A965C09}" srcOrd="6" destOrd="0" presId="urn:microsoft.com/office/officeart/2005/8/layout/list1"/>
    <dgm:cxn modelId="{02B542E2-E57F-41DC-95D7-F32417670694}" type="presParOf" srcId="{26695651-58DC-4CDB-9DC3-D54F51867D37}" destId="{EB3297A6-C031-4B17-86EA-5D03B35EABFD}" srcOrd="7" destOrd="0" presId="urn:microsoft.com/office/officeart/2005/8/layout/list1"/>
    <dgm:cxn modelId="{3231577C-247E-49F1-AEC6-DD241855D4BB}" type="presParOf" srcId="{26695651-58DC-4CDB-9DC3-D54F51867D37}" destId="{B12417E2-B6BA-4C7B-96E1-4F83F9E0B823}" srcOrd="8" destOrd="0" presId="urn:microsoft.com/office/officeart/2005/8/layout/list1"/>
    <dgm:cxn modelId="{48D47FF0-8313-4270-9868-8593DC7A7D70}" type="presParOf" srcId="{B12417E2-B6BA-4C7B-96E1-4F83F9E0B823}" destId="{760C215E-C470-4BBD-867D-9FC75EBCE4B3}" srcOrd="0" destOrd="0" presId="urn:microsoft.com/office/officeart/2005/8/layout/list1"/>
    <dgm:cxn modelId="{4BB5209D-F458-45D7-8409-F1898133EA6F}" type="presParOf" srcId="{B12417E2-B6BA-4C7B-96E1-4F83F9E0B823}" destId="{0F57F9F3-477E-482A-8A04-40544801CAF9}" srcOrd="1" destOrd="0" presId="urn:microsoft.com/office/officeart/2005/8/layout/list1"/>
    <dgm:cxn modelId="{9456E974-7CC6-40AC-81DB-2358131A5FB2}" type="presParOf" srcId="{26695651-58DC-4CDB-9DC3-D54F51867D37}" destId="{CD4B53D5-2C6F-495B-8742-1287D3E9A0BF}" srcOrd="9" destOrd="0" presId="urn:microsoft.com/office/officeart/2005/8/layout/list1"/>
    <dgm:cxn modelId="{4C0ED1B0-D3C6-4536-A3EF-E4978FAC3B48}" type="presParOf" srcId="{26695651-58DC-4CDB-9DC3-D54F51867D37}" destId="{4572CB63-A7C6-4980-957D-857F410A3C7E}"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AB5EF1-4CCC-4460-A662-254C3A965C09}">
      <dsp:nvSpPr>
        <dsp:cNvPr id="0" name=""/>
        <dsp:cNvSpPr/>
      </dsp:nvSpPr>
      <dsp:spPr>
        <a:xfrm>
          <a:off x="0" y="754066"/>
          <a:ext cx="4260678" cy="32760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676" tIns="1353820" rIns="330676" bIns="113792" numCol="1" spcCol="1270" anchor="t" anchorCtr="0">
          <a:noAutofit/>
        </a:bodyPr>
        <a:lstStyle/>
        <a:p>
          <a:pPr marL="171450" lvl="1" indent="-171450" algn="just" defTabSz="711200">
            <a:lnSpc>
              <a:spcPct val="90000"/>
            </a:lnSpc>
            <a:spcBef>
              <a:spcPct val="0"/>
            </a:spcBef>
            <a:spcAft>
              <a:spcPct val="15000"/>
            </a:spcAft>
            <a:buNone/>
          </a:pPr>
          <a:r>
            <a:rPr lang="es-ES" sz="1600" i="1" kern="1200"/>
            <a:t>   </a:t>
          </a:r>
          <a:r>
            <a:rPr lang="es-ES" sz="1300" i="1" kern="1200"/>
            <a:t>Tercer desembolso equivalente a la suma de TRESCIENTOS CUARENTA Y SIETE MILLONES DOSCIENTOS VEINTISIETE MIL NOVECIENTOS CUARENTA Y UN PESOS M/CTE ($347.227.941.00) INCLUIDO IVA, cuando el OPERADOR DE RED envíe al MINISTERIO los contratos debidamente suscritos de suministro, obra e interventoría y las actas de inicio, según corresponda, para la ejecución del Proyecto</a:t>
          </a:r>
          <a:endParaRPr lang="es-CO" sz="1300" i="1" kern="1200">
            <a:latin typeface="Calibri"/>
            <a:ea typeface="+mn-ea"/>
            <a:cs typeface="+mn-cs"/>
          </a:endParaRPr>
        </a:p>
      </dsp:txBody>
      <dsp:txXfrm>
        <a:off x="0" y="754066"/>
        <a:ext cx="4260678" cy="3276000"/>
      </dsp:txXfrm>
    </dsp:sp>
    <dsp:sp modelId="{56C2B9FB-8912-4A8B-A54F-0D7D3C656026}">
      <dsp:nvSpPr>
        <dsp:cNvPr id="0" name=""/>
        <dsp:cNvSpPr/>
      </dsp:nvSpPr>
      <dsp:spPr>
        <a:xfrm>
          <a:off x="264300" y="1072"/>
          <a:ext cx="1902788" cy="19188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730" tIns="0" rIns="112730" bIns="0" numCol="1" spcCol="1270" anchor="ctr" anchorCtr="0">
          <a:noAutofit/>
        </a:bodyPr>
        <a:lstStyle/>
        <a:p>
          <a:pPr marL="0" lvl="0" indent="0" algn="l" defTabSz="711200">
            <a:lnSpc>
              <a:spcPct val="90000"/>
            </a:lnSpc>
            <a:spcBef>
              <a:spcPct val="0"/>
            </a:spcBef>
            <a:spcAft>
              <a:spcPct val="35000"/>
            </a:spcAft>
            <a:buNone/>
          </a:pPr>
          <a:r>
            <a:rPr lang="es-CO" sz="1800" b="1" kern="1200">
              <a:latin typeface="+mj-lt"/>
              <a:ea typeface="+mn-ea"/>
              <a:cs typeface="+mn-cs"/>
            </a:rPr>
            <a:t>Tercer desembolso</a:t>
          </a:r>
        </a:p>
      </dsp:txBody>
      <dsp:txXfrm>
        <a:off x="357186" y="93958"/>
        <a:ext cx="1717016" cy="17330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AB5EF1-4CCC-4460-A662-254C3A965C09}">
      <dsp:nvSpPr>
        <dsp:cNvPr id="0" name=""/>
        <dsp:cNvSpPr/>
      </dsp:nvSpPr>
      <dsp:spPr>
        <a:xfrm>
          <a:off x="0" y="754066"/>
          <a:ext cx="4260678" cy="32760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676" tIns="1353820" rIns="330676" bIns="113792" numCol="1" spcCol="1270" anchor="t" anchorCtr="0">
          <a:noAutofit/>
        </a:bodyPr>
        <a:lstStyle/>
        <a:p>
          <a:pPr marL="171450" lvl="1" indent="-171450" algn="just" defTabSz="711200">
            <a:lnSpc>
              <a:spcPct val="90000"/>
            </a:lnSpc>
            <a:spcBef>
              <a:spcPct val="0"/>
            </a:spcBef>
            <a:spcAft>
              <a:spcPct val="15000"/>
            </a:spcAft>
            <a:buNone/>
          </a:pPr>
          <a:r>
            <a:rPr lang="es-ES" sz="1600" i="1" kern="1200"/>
            <a:t>    </a:t>
          </a:r>
          <a:r>
            <a:rPr lang="es-ES" sz="1300" i="1" kern="1200"/>
            <a:t>Tercer desembolso equivalente a la suma de TRESCIENTOS TREINTA Y CUATRO MILLONES DOSCIENTOS VEINTE MIL SETECIENTOS NOVENTA Y TRES PESOS M/CTE ($334.220.793.00) INCLUIDO IVA, cuando el OPERADOR DE RED envíe al MINISTERIO los contratos debidamente suscritos de suministro, obra e interventoría y las actas de inicio, según corresponda, para la ejecución del Proyecto</a:t>
          </a:r>
          <a:endParaRPr lang="es-CO" sz="1300" i="1" kern="1200">
            <a:latin typeface="Calibri"/>
            <a:ea typeface="+mn-ea"/>
            <a:cs typeface="+mn-cs"/>
          </a:endParaRPr>
        </a:p>
      </dsp:txBody>
      <dsp:txXfrm>
        <a:off x="0" y="754066"/>
        <a:ext cx="4260678" cy="3276000"/>
      </dsp:txXfrm>
    </dsp:sp>
    <dsp:sp modelId="{56C2B9FB-8912-4A8B-A54F-0D7D3C656026}">
      <dsp:nvSpPr>
        <dsp:cNvPr id="0" name=""/>
        <dsp:cNvSpPr/>
      </dsp:nvSpPr>
      <dsp:spPr>
        <a:xfrm>
          <a:off x="264300" y="1072"/>
          <a:ext cx="1902788" cy="19188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730" tIns="0" rIns="112730" bIns="0" numCol="1" spcCol="1270" anchor="ctr" anchorCtr="0">
          <a:noAutofit/>
        </a:bodyPr>
        <a:lstStyle/>
        <a:p>
          <a:pPr marL="0" lvl="0" indent="0" algn="l" defTabSz="711200">
            <a:lnSpc>
              <a:spcPct val="90000"/>
            </a:lnSpc>
            <a:spcBef>
              <a:spcPct val="0"/>
            </a:spcBef>
            <a:spcAft>
              <a:spcPct val="35000"/>
            </a:spcAft>
            <a:buNone/>
          </a:pPr>
          <a:r>
            <a:rPr lang="es-CO" sz="1800" b="1" kern="1200">
              <a:latin typeface="+mj-lt"/>
              <a:ea typeface="+mn-ea"/>
              <a:cs typeface="+mn-cs"/>
            </a:rPr>
            <a:t>Tercer desembolso</a:t>
          </a:r>
        </a:p>
      </dsp:txBody>
      <dsp:txXfrm>
        <a:off x="357186" y="93958"/>
        <a:ext cx="1717016" cy="17330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AB5EF1-4CCC-4460-A662-254C3A965C09}">
      <dsp:nvSpPr>
        <dsp:cNvPr id="0" name=""/>
        <dsp:cNvSpPr/>
      </dsp:nvSpPr>
      <dsp:spPr>
        <a:xfrm>
          <a:off x="0" y="754066"/>
          <a:ext cx="4260678" cy="32760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676" tIns="1353820" rIns="330676" bIns="113792" numCol="1" spcCol="1270" anchor="t" anchorCtr="0">
          <a:noAutofit/>
        </a:bodyPr>
        <a:lstStyle/>
        <a:p>
          <a:pPr marL="171450" lvl="1" indent="-171450" algn="just" defTabSz="711200">
            <a:lnSpc>
              <a:spcPct val="90000"/>
            </a:lnSpc>
            <a:spcBef>
              <a:spcPct val="0"/>
            </a:spcBef>
            <a:spcAft>
              <a:spcPct val="15000"/>
            </a:spcAft>
            <a:buNone/>
          </a:pPr>
          <a:r>
            <a:rPr lang="es-ES" sz="1600" i="1" kern="1200"/>
            <a:t>    </a:t>
          </a:r>
          <a:r>
            <a:rPr lang="es-ES" sz="1300" i="1" kern="1200"/>
            <a:t>Tercer desembolso equivalente a la suma de TRESCIENTOS CINCUENTA Y UN MILLONES SETECIENTOS CUARENTA Y DOS MIL SETECIENTOS OCHENTA Y CUATRO PESOS M/CTE ($351.742.784.00) INCLUIDO IVA, cuando el OPERADOR DE RED envíe al MINISTERIO los contratos debidamente suscritos de suministro, obra e interventoría y las actas de inicio, según corresponda, para la ejecución del Proyecto</a:t>
          </a:r>
          <a:endParaRPr lang="es-CO" sz="1300" i="1" kern="1200">
            <a:latin typeface="Calibri"/>
            <a:ea typeface="+mn-ea"/>
            <a:cs typeface="+mn-cs"/>
          </a:endParaRPr>
        </a:p>
      </dsp:txBody>
      <dsp:txXfrm>
        <a:off x="0" y="754066"/>
        <a:ext cx="4260678" cy="3276000"/>
      </dsp:txXfrm>
    </dsp:sp>
    <dsp:sp modelId="{56C2B9FB-8912-4A8B-A54F-0D7D3C656026}">
      <dsp:nvSpPr>
        <dsp:cNvPr id="0" name=""/>
        <dsp:cNvSpPr/>
      </dsp:nvSpPr>
      <dsp:spPr>
        <a:xfrm>
          <a:off x="264300" y="1072"/>
          <a:ext cx="1902788" cy="19188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730" tIns="0" rIns="112730" bIns="0" numCol="1" spcCol="1270" anchor="ctr" anchorCtr="0">
          <a:noAutofit/>
        </a:bodyPr>
        <a:lstStyle/>
        <a:p>
          <a:pPr marL="0" lvl="0" indent="0" algn="l" defTabSz="711200">
            <a:lnSpc>
              <a:spcPct val="90000"/>
            </a:lnSpc>
            <a:spcBef>
              <a:spcPct val="0"/>
            </a:spcBef>
            <a:spcAft>
              <a:spcPct val="35000"/>
            </a:spcAft>
            <a:buNone/>
          </a:pPr>
          <a:r>
            <a:rPr lang="es-CO" sz="1800" b="1" kern="1200">
              <a:latin typeface="+mj-lt"/>
              <a:ea typeface="+mn-ea"/>
              <a:cs typeface="+mn-cs"/>
            </a:rPr>
            <a:t>Tercer desembolso</a:t>
          </a:r>
        </a:p>
      </dsp:txBody>
      <dsp:txXfrm>
        <a:off x="357186" y="93958"/>
        <a:ext cx="1717016" cy="173302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AB5EF1-4CCC-4460-A662-254C3A965C09}">
      <dsp:nvSpPr>
        <dsp:cNvPr id="0" name=""/>
        <dsp:cNvSpPr/>
      </dsp:nvSpPr>
      <dsp:spPr>
        <a:xfrm>
          <a:off x="0" y="754066"/>
          <a:ext cx="4260678" cy="32760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676" tIns="1353820" rIns="330676" bIns="113792" numCol="1" spcCol="1270" anchor="t" anchorCtr="0">
          <a:noAutofit/>
        </a:bodyPr>
        <a:lstStyle/>
        <a:p>
          <a:pPr marL="171450" lvl="1" indent="-171450" algn="just" defTabSz="711200">
            <a:lnSpc>
              <a:spcPct val="90000"/>
            </a:lnSpc>
            <a:spcBef>
              <a:spcPct val="0"/>
            </a:spcBef>
            <a:spcAft>
              <a:spcPct val="15000"/>
            </a:spcAft>
            <a:buNone/>
          </a:pPr>
          <a:r>
            <a:rPr lang="es-ES" sz="1600" i="1" kern="1200"/>
            <a:t>    </a:t>
          </a:r>
          <a:r>
            <a:rPr lang="es-ES" sz="1300" i="1" kern="1200"/>
            <a:t>Tercer desembolso equivalente a la suma de TRESCIENTOS DIECISEIS MILLONES OCHOCIENTOS SETENTA Y UN MIL CIENTO CINCUENTA Y CINCO PESOS M/CTE ($316.871.155.00) INCLUIDO IVA, cuando el OPERADOR DE RED envíe al MINISTERIO los contratos debidamente suscritos de suministro, obra e interventoría y las actas de inicio, según corresponda, para la ejecución del Proyecto</a:t>
          </a:r>
          <a:endParaRPr lang="es-CO" sz="1300" i="1" kern="1200">
            <a:latin typeface="Calibri"/>
            <a:ea typeface="+mn-ea"/>
            <a:cs typeface="+mn-cs"/>
          </a:endParaRPr>
        </a:p>
      </dsp:txBody>
      <dsp:txXfrm>
        <a:off x="0" y="754066"/>
        <a:ext cx="4260678" cy="3276000"/>
      </dsp:txXfrm>
    </dsp:sp>
    <dsp:sp modelId="{56C2B9FB-8912-4A8B-A54F-0D7D3C656026}">
      <dsp:nvSpPr>
        <dsp:cNvPr id="0" name=""/>
        <dsp:cNvSpPr/>
      </dsp:nvSpPr>
      <dsp:spPr>
        <a:xfrm>
          <a:off x="264300" y="1072"/>
          <a:ext cx="1902788" cy="19188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730" tIns="0" rIns="112730" bIns="0" numCol="1" spcCol="1270" anchor="ctr" anchorCtr="0">
          <a:noAutofit/>
        </a:bodyPr>
        <a:lstStyle/>
        <a:p>
          <a:pPr marL="0" lvl="0" indent="0" algn="l" defTabSz="711200">
            <a:lnSpc>
              <a:spcPct val="90000"/>
            </a:lnSpc>
            <a:spcBef>
              <a:spcPct val="0"/>
            </a:spcBef>
            <a:spcAft>
              <a:spcPct val="35000"/>
            </a:spcAft>
            <a:buNone/>
          </a:pPr>
          <a:r>
            <a:rPr lang="es-CO" sz="1800" b="1" kern="1200">
              <a:latin typeface="+mj-lt"/>
              <a:ea typeface="+mn-ea"/>
              <a:cs typeface="+mn-cs"/>
            </a:rPr>
            <a:t>Tercer desembolso</a:t>
          </a:r>
        </a:p>
      </dsp:txBody>
      <dsp:txXfrm>
        <a:off x="357186" y="93958"/>
        <a:ext cx="1717016" cy="173302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AB5EF1-4CCC-4460-A662-254C3A965C09}">
      <dsp:nvSpPr>
        <dsp:cNvPr id="0" name=""/>
        <dsp:cNvSpPr/>
      </dsp:nvSpPr>
      <dsp:spPr>
        <a:xfrm>
          <a:off x="0" y="754066"/>
          <a:ext cx="4260678" cy="32760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676" tIns="1353820" rIns="330676" bIns="113792" numCol="1" spcCol="1270" anchor="t" anchorCtr="0">
          <a:noAutofit/>
        </a:bodyPr>
        <a:lstStyle/>
        <a:p>
          <a:pPr marL="171450" lvl="1" indent="-171450" algn="just" defTabSz="711200">
            <a:lnSpc>
              <a:spcPct val="90000"/>
            </a:lnSpc>
            <a:spcBef>
              <a:spcPct val="0"/>
            </a:spcBef>
            <a:spcAft>
              <a:spcPct val="15000"/>
            </a:spcAft>
            <a:buNone/>
          </a:pPr>
          <a:r>
            <a:rPr lang="es-ES" sz="1600" i="1" kern="1200"/>
            <a:t>    </a:t>
          </a:r>
          <a:r>
            <a:rPr lang="es-CO" sz="1300" i="1" kern="1200"/>
            <a:t>La suma </a:t>
          </a:r>
          <a:r>
            <a:rPr lang="es-CO" sz="1300" b="1" i="1" kern="1200"/>
            <a:t>MIL DOSCIENTOS VEINTINUEVE MILLONES CUATROCIENTOS NOVENTA Y NUEVE MIL CIENTO CINCUENTA Y OCHO PESOS M/CTE ($1.229.499.158,00) INCLUIDO IVA</a:t>
          </a:r>
          <a:r>
            <a:rPr lang="es-CO" sz="1300" i="1" kern="1200"/>
            <a:t> de la vigencia 2018, cuando el </a:t>
          </a:r>
          <a:r>
            <a:rPr lang="es-CO" sz="1300" b="1" i="1" kern="1200"/>
            <a:t>OPERADOR DE RED</a:t>
          </a:r>
          <a:r>
            <a:rPr lang="es-CO" sz="1300" i="1" kern="1200"/>
            <a:t> presente a el </a:t>
          </a:r>
          <a:r>
            <a:rPr lang="es-CO" sz="1300" b="1" i="1" kern="1200"/>
            <a:t>MINISTERIO</a:t>
          </a:r>
          <a:r>
            <a:rPr lang="es-CO" sz="1300" i="1" kern="1200"/>
            <a:t> el ACTA DE TERMINACIÓN DE OBRA de cada proyecto de manera proporcional e independiente y se aporte el informe respectivo de la Interventoría</a:t>
          </a:r>
          <a:endParaRPr lang="es-CO" sz="1300" i="1" kern="1200">
            <a:latin typeface="Calibri"/>
            <a:ea typeface="+mn-ea"/>
            <a:cs typeface="+mn-cs"/>
          </a:endParaRPr>
        </a:p>
      </dsp:txBody>
      <dsp:txXfrm>
        <a:off x="0" y="754066"/>
        <a:ext cx="4260678" cy="3276000"/>
      </dsp:txXfrm>
    </dsp:sp>
    <dsp:sp modelId="{56C2B9FB-8912-4A8B-A54F-0D7D3C656026}">
      <dsp:nvSpPr>
        <dsp:cNvPr id="0" name=""/>
        <dsp:cNvSpPr/>
      </dsp:nvSpPr>
      <dsp:spPr>
        <a:xfrm>
          <a:off x="264300" y="1072"/>
          <a:ext cx="1902788" cy="19188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730" tIns="0" rIns="112730" bIns="0" numCol="1" spcCol="1270" anchor="ctr" anchorCtr="0">
          <a:noAutofit/>
        </a:bodyPr>
        <a:lstStyle/>
        <a:p>
          <a:pPr marL="0" lvl="0" indent="0" algn="l" defTabSz="711200">
            <a:lnSpc>
              <a:spcPct val="90000"/>
            </a:lnSpc>
            <a:spcBef>
              <a:spcPct val="0"/>
            </a:spcBef>
            <a:spcAft>
              <a:spcPct val="35000"/>
            </a:spcAft>
            <a:buNone/>
          </a:pPr>
          <a:r>
            <a:rPr lang="es-CO" sz="1800" b="1" kern="1200">
              <a:latin typeface="+mj-lt"/>
              <a:ea typeface="+mn-ea"/>
              <a:cs typeface="+mn-cs"/>
            </a:rPr>
            <a:t>Quinto desembolso</a:t>
          </a:r>
        </a:p>
      </dsp:txBody>
      <dsp:txXfrm>
        <a:off x="357186" y="93958"/>
        <a:ext cx="1717016" cy="173302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A7F77E-9044-4C69-9174-E171647F8AA6}">
      <dsp:nvSpPr>
        <dsp:cNvPr id="0" name=""/>
        <dsp:cNvSpPr/>
      </dsp:nvSpPr>
      <dsp:spPr>
        <a:xfrm>
          <a:off x="0" y="243937"/>
          <a:ext cx="4260678" cy="151515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676" tIns="270764" rIns="330676" bIns="120904" numCol="1" spcCol="1270" anchor="t" anchorCtr="0">
          <a:noAutofit/>
        </a:bodyPr>
        <a:lstStyle/>
        <a:p>
          <a:pPr marL="171450" lvl="1" indent="-171450" algn="just" defTabSz="755650">
            <a:lnSpc>
              <a:spcPct val="90000"/>
            </a:lnSpc>
            <a:spcBef>
              <a:spcPct val="0"/>
            </a:spcBef>
            <a:spcAft>
              <a:spcPct val="15000"/>
            </a:spcAft>
            <a:buNone/>
          </a:pPr>
          <a:r>
            <a:rPr lang="es-ES" sz="1700" kern="1200"/>
            <a:t>    </a:t>
          </a:r>
          <a:r>
            <a:rPr lang="es-ES" sz="1100" i="1" kern="1200"/>
            <a:t>equivalente a la suma de SEISCIENTOS CINCUENTA Y SEIS MILLONES SETENTA Y OCHO MIL TRESCIENTOS CUARENTA Y UN PESOS ($656.078.341) con recursos de la vigencia 2021, cuando el OPERADOR DE RED acredite con el aval de la Interventoría, la suscripción del acta de inicio del </a:t>
          </a:r>
          <a:r>
            <a:rPr lang="es-CO" sz="1100" i="1" kern="1200"/>
            <a:t>contrato de obra</a:t>
          </a:r>
        </a:p>
      </dsp:txBody>
      <dsp:txXfrm>
        <a:off x="0" y="243937"/>
        <a:ext cx="4260678" cy="1515150"/>
      </dsp:txXfrm>
    </dsp:sp>
    <dsp:sp modelId="{39CCDC62-553E-4C39-91A1-184A9F1AC37A}">
      <dsp:nvSpPr>
        <dsp:cNvPr id="0" name=""/>
        <dsp:cNvSpPr/>
      </dsp:nvSpPr>
      <dsp:spPr>
        <a:xfrm>
          <a:off x="213033" y="61904"/>
          <a:ext cx="1905294" cy="3837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730" tIns="0" rIns="112730" bIns="0" numCol="1" spcCol="1270" anchor="ctr" anchorCtr="0">
          <a:noAutofit/>
        </a:bodyPr>
        <a:lstStyle/>
        <a:p>
          <a:pPr marL="0" lvl="0" indent="0" algn="l" defTabSz="711200">
            <a:lnSpc>
              <a:spcPct val="90000"/>
            </a:lnSpc>
            <a:spcBef>
              <a:spcPct val="0"/>
            </a:spcBef>
            <a:spcAft>
              <a:spcPct val="35000"/>
            </a:spcAft>
            <a:buNone/>
          </a:pPr>
          <a:r>
            <a:rPr lang="es-CO" sz="1500" b="1" kern="1200">
              <a:latin typeface="Montserrat" pitchFamily="2" charset="77"/>
              <a:ea typeface="+mn-ea"/>
              <a:cs typeface="+mn-cs"/>
            </a:rPr>
            <a:t>Segundo desembolso</a:t>
          </a:r>
        </a:p>
      </dsp:txBody>
      <dsp:txXfrm>
        <a:off x="231767" y="80638"/>
        <a:ext cx="1867826" cy="346292"/>
      </dsp:txXfrm>
    </dsp:sp>
    <dsp:sp modelId="{37AB5EF1-4CCC-4460-A662-254C3A965C09}">
      <dsp:nvSpPr>
        <dsp:cNvPr id="0" name=""/>
        <dsp:cNvSpPr/>
      </dsp:nvSpPr>
      <dsp:spPr>
        <a:xfrm>
          <a:off x="0" y="2017022"/>
          <a:ext cx="4260678" cy="13923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676" tIns="270764" rIns="330676" bIns="113792" numCol="1" spcCol="1270" anchor="t" anchorCtr="0">
          <a:noAutofit/>
        </a:bodyPr>
        <a:lstStyle/>
        <a:p>
          <a:pPr marL="171450" lvl="1" indent="-171450" algn="just" defTabSz="711200">
            <a:lnSpc>
              <a:spcPct val="90000"/>
            </a:lnSpc>
            <a:spcBef>
              <a:spcPct val="0"/>
            </a:spcBef>
            <a:spcAft>
              <a:spcPct val="15000"/>
            </a:spcAft>
            <a:buNone/>
          </a:pPr>
          <a:r>
            <a:rPr lang="es-ES" sz="1600" i="1" kern="1200"/>
            <a:t>    </a:t>
          </a:r>
          <a:r>
            <a:rPr lang="es-ES" sz="1100" i="1" kern="1200">
              <a:latin typeface="Calibri"/>
              <a:ea typeface="+mn-ea"/>
              <a:cs typeface="+mn-cs"/>
            </a:rPr>
            <a:t>equivalente a la suma de SEISCIENTOS CINCUENTA Y SEIS MILLONES SETENTA Y OCHO MIL TRESCIENTOS CUARENTA Y UN PESOS ($656.078.341), con recursos de la vigencia 2021, cuando el OPERADOR DE RED acredite, a satisfacción de la Interventoría, el avance del cuarenta por ciento </a:t>
          </a:r>
          <a:r>
            <a:rPr lang="es-CO" sz="1100" i="1" kern="1200">
              <a:latin typeface="Calibri"/>
              <a:ea typeface="+mn-ea"/>
              <a:cs typeface="+mn-cs"/>
            </a:rPr>
            <a:t>(40%) de las obras</a:t>
          </a:r>
        </a:p>
      </dsp:txBody>
      <dsp:txXfrm>
        <a:off x="0" y="2017022"/>
        <a:ext cx="4260678" cy="1392300"/>
      </dsp:txXfrm>
    </dsp:sp>
    <dsp:sp modelId="{56C2B9FB-8912-4A8B-A54F-0D7D3C656026}">
      <dsp:nvSpPr>
        <dsp:cNvPr id="0" name=""/>
        <dsp:cNvSpPr/>
      </dsp:nvSpPr>
      <dsp:spPr>
        <a:xfrm>
          <a:off x="236307" y="1793739"/>
          <a:ext cx="1902788" cy="3837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730" tIns="0" rIns="112730" bIns="0" numCol="1" spcCol="1270" anchor="ctr" anchorCtr="0">
          <a:noAutofit/>
        </a:bodyPr>
        <a:lstStyle/>
        <a:p>
          <a:pPr marL="0" lvl="0" indent="0" algn="l" defTabSz="711200">
            <a:lnSpc>
              <a:spcPct val="90000"/>
            </a:lnSpc>
            <a:spcBef>
              <a:spcPct val="0"/>
            </a:spcBef>
            <a:spcAft>
              <a:spcPct val="35000"/>
            </a:spcAft>
            <a:buNone/>
          </a:pPr>
          <a:r>
            <a:rPr lang="es-CO" sz="1500" b="1" kern="1200">
              <a:latin typeface="Montserrat" pitchFamily="2" charset="77"/>
              <a:ea typeface="+mn-ea"/>
              <a:cs typeface="+mn-cs"/>
            </a:rPr>
            <a:t>Tercer desembolso</a:t>
          </a:r>
        </a:p>
      </dsp:txBody>
      <dsp:txXfrm>
        <a:off x="255041" y="1812473"/>
        <a:ext cx="1865320" cy="346292"/>
      </dsp:txXfrm>
    </dsp:sp>
    <dsp:sp modelId="{4572CB63-A7C6-4980-957D-857F410A3C7E}">
      <dsp:nvSpPr>
        <dsp:cNvPr id="0" name=""/>
        <dsp:cNvSpPr/>
      </dsp:nvSpPr>
      <dsp:spPr>
        <a:xfrm>
          <a:off x="0" y="3671402"/>
          <a:ext cx="4260678" cy="167895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676" tIns="270764" rIns="330676" bIns="106680" numCol="1" spcCol="1270" anchor="t" anchorCtr="0">
          <a:noAutofit/>
        </a:bodyPr>
        <a:lstStyle/>
        <a:p>
          <a:pPr marL="114300" lvl="1" indent="-114300" algn="just" defTabSz="666750">
            <a:lnSpc>
              <a:spcPct val="90000"/>
            </a:lnSpc>
            <a:spcBef>
              <a:spcPct val="0"/>
            </a:spcBef>
            <a:spcAft>
              <a:spcPct val="15000"/>
            </a:spcAft>
            <a:buNone/>
          </a:pPr>
          <a:r>
            <a:rPr lang="es-ES" sz="1500" i="1" kern="1200"/>
            <a:t>    </a:t>
          </a:r>
          <a:r>
            <a:rPr lang="es-ES" sz="1100" i="1" kern="1200"/>
            <a:t>equivalente a la suma de SEISCIENTOS CINCUENTA Y SEIS MILLONES SETENTA Y OCHO MIL TRESCIENTOS TREINTA Y NUEVE PESOS ($656.078.339), con recursos de la vigencia 2021, cuando el OPERADOR DE RED acredite, a satisfacción de la Interventoría, el avance del sesenta por ciento (60%) </a:t>
          </a:r>
          <a:r>
            <a:rPr lang="es-CO" sz="1100" i="1" kern="1200"/>
            <a:t>de las obras </a:t>
          </a:r>
          <a:endParaRPr lang="es-CO" sz="1100" kern="1200"/>
        </a:p>
        <a:p>
          <a:pPr marL="114300" lvl="1" indent="-114300" algn="l" defTabSz="666750">
            <a:lnSpc>
              <a:spcPct val="90000"/>
            </a:lnSpc>
            <a:spcBef>
              <a:spcPct val="0"/>
            </a:spcBef>
            <a:spcAft>
              <a:spcPct val="15000"/>
            </a:spcAft>
            <a:buNone/>
          </a:pPr>
          <a:r>
            <a:rPr lang="es-ES" sz="1500" i="1" kern="1200"/>
            <a:t> </a:t>
          </a:r>
          <a:endParaRPr lang="es-CO" sz="1500" kern="1200"/>
        </a:p>
      </dsp:txBody>
      <dsp:txXfrm>
        <a:off x="0" y="3671402"/>
        <a:ext cx="4260678" cy="1678950"/>
      </dsp:txXfrm>
    </dsp:sp>
    <dsp:sp modelId="{0F57F9F3-477E-482A-8A04-40544801CAF9}">
      <dsp:nvSpPr>
        <dsp:cNvPr id="0" name=""/>
        <dsp:cNvSpPr/>
      </dsp:nvSpPr>
      <dsp:spPr>
        <a:xfrm>
          <a:off x="213033" y="3518059"/>
          <a:ext cx="2053642" cy="3837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730" tIns="0" rIns="112730" bIns="0" numCol="1" spcCol="1270" anchor="ctr" anchorCtr="0">
          <a:noAutofit/>
        </a:bodyPr>
        <a:lstStyle/>
        <a:p>
          <a:pPr marL="0" lvl="0" indent="0" algn="l" defTabSz="666750">
            <a:lnSpc>
              <a:spcPct val="90000"/>
            </a:lnSpc>
            <a:spcBef>
              <a:spcPct val="0"/>
            </a:spcBef>
            <a:spcAft>
              <a:spcPct val="35000"/>
            </a:spcAft>
            <a:buNone/>
          </a:pPr>
          <a:r>
            <a:rPr lang="es-MX" sz="1500" b="1" kern="1200">
              <a:latin typeface="Montserrat" pitchFamily="2" charset="77"/>
            </a:rPr>
            <a:t>Cuarto desembolso </a:t>
          </a:r>
          <a:endParaRPr lang="es-CO" sz="1500" kern="1200"/>
        </a:p>
      </dsp:txBody>
      <dsp:txXfrm>
        <a:off x="231767" y="3536793"/>
        <a:ext cx="2016174" cy="34629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7DE8F55E-3564-59E0-6AB4-0A68F599327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F2C491CA-AD82-21DA-B6AF-104C3C64927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065CE21-4FFD-43E4-9BE1-44B69E389DE4}" type="datetimeFigureOut">
              <a:rPr lang="es-CO" smtClean="0"/>
              <a:t>24/07/2023</a:t>
            </a:fld>
            <a:endParaRPr lang="es-CO"/>
          </a:p>
        </p:txBody>
      </p:sp>
      <p:sp>
        <p:nvSpPr>
          <p:cNvPr id="4" name="Marcador de pie de página 3">
            <a:extLst>
              <a:ext uri="{FF2B5EF4-FFF2-40B4-BE49-F238E27FC236}">
                <a16:creationId xmlns:a16="http://schemas.microsoft.com/office/drawing/2014/main" id="{84018EA8-D50D-6048-06A1-98CC923A5FF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9F885154-3EB1-CC47-4591-C970E8A909C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55897CF-0428-44F3-9C91-0685A4FB6EB6}" type="slidenum">
              <a:rPr lang="es-CO" smtClean="0"/>
              <a:t>‹Nº›</a:t>
            </a:fld>
            <a:endParaRPr lang="es-CO"/>
          </a:p>
        </p:txBody>
      </p:sp>
    </p:spTree>
    <p:extLst>
      <p:ext uri="{BB962C8B-B14F-4D97-AF65-F5344CB8AC3E}">
        <p14:creationId xmlns:p14="http://schemas.microsoft.com/office/powerpoint/2010/main" val="8900616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6805B226-F693-E23A-0AC6-0487A3BCF4D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8100"/>
            <a:ext cx="12191733" cy="6858149"/>
          </a:xfrm>
          <a:prstGeom prst="rect">
            <a:avLst/>
          </a:prstGeom>
        </p:spPr>
      </p:pic>
      <p:sp>
        <p:nvSpPr>
          <p:cNvPr id="2" name="Título 1">
            <a:extLst>
              <a:ext uri="{FF2B5EF4-FFF2-40B4-BE49-F238E27FC236}">
                <a16:creationId xmlns:a16="http://schemas.microsoft.com/office/drawing/2014/main" id="{62C092A5-DE25-767F-031F-CE0639AC53CE}"/>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61259010-DBE2-D34D-D879-AC7A1D2833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528C31B2-286A-C9C4-E01D-E40D72576A79}"/>
              </a:ext>
            </a:extLst>
          </p:cNvPr>
          <p:cNvSpPr>
            <a:spLocks noGrp="1"/>
          </p:cNvSpPr>
          <p:nvPr>
            <p:ph type="dt" sz="half" idx="10"/>
          </p:nvPr>
        </p:nvSpPr>
        <p:spPr/>
        <p:txBody>
          <a:bodyPr/>
          <a:lstStyle/>
          <a:p>
            <a:fld id="{856A6FAC-9192-436B-870E-80DDE60983C7}" type="datetimeFigureOut">
              <a:rPr lang="es-CO" smtClean="0"/>
              <a:t>24/07/2023</a:t>
            </a:fld>
            <a:endParaRPr lang="es-CO"/>
          </a:p>
        </p:txBody>
      </p:sp>
      <p:sp>
        <p:nvSpPr>
          <p:cNvPr id="5" name="Marcador de pie de página 4">
            <a:extLst>
              <a:ext uri="{FF2B5EF4-FFF2-40B4-BE49-F238E27FC236}">
                <a16:creationId xmlns:a16="http://schemas.microsoft.com/office/drawing/2014/main" id="{591D1DDB-6CC7-9360-8F7F-08FF87C5D7B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EC3D685-36E9-396E-8492-722E755FAF4F}"/>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1915255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911F9C-4982-DC10-47A7-6087D7976D8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CA2D4D84-B18F-DC4C-91BD-C2D2452F67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F14A5BCA-21FB-4F80-5D90-71B92FADA7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DC4DC66-6DB7-E14E-1352-1E2E2ED4EDE4}"/>
              </a:ext>
            </a:extLst>
          </p:cNvPr>
          <p:cNvSpPr>
            <a:spLocks noGrp="1"/>
          </p:cNvSpPr>
          <p:nvPr>
            <p:ph type="dt" sz="half" idx="10"/>
          </p:nvPr>
        </p:nvSpPr>
        <p:spPr/>
        <p:txBody>
          <a:bodyPr/>
          <a:lstStyle/>
          <a:p>
            <a:fld id="{856A6FAC-9192-436B-870E-80DDE60983C7}" type="datetimeFigureOut">
              <a:rPr lang="es-CO" smtClean="0"/>
              <a:t>24/07/2023</a:t>
            </a:fld>
            <a:endParaRPr lang="es-CO"/>
          </a:p>
        </p:txBody>
      </p:sp>
      <p:sp>
        <p:nvSpPr>
          <p:cNvPr id="6" name="Marcador de pie de página 5">
            <a:extLst>
              <a:ext uri="{FF2B5EF4-FFF2-40B4-BE49-F238E27FC236}">
                <a16:creationId xmlns:a16="http://schemas.microsoft.com/office/drawing/2014/main" id="{15AEA652-EF40-005F-FF90-AD253E40DB70}"/>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9E9AB725-99AA-BB55-8E39-F039EB14A8E6}"/>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295096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E65C95-5503-7D88-003E-0E2E5F91130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93AC4D1E-48F0-A1F3-F9C4-7B875CE887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31F0E517-DE99-33E7-2751-3A45597C88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9892408-C707-58E8-CE35-B1C506B77F0F}"/>
              </a:ext>
            </a:extLst>
          </p:cNvPr>
          <p:cNvSpPr>
            <a:spLocks noGrp="1"/>
          </p:cNvSpPr>
          <p:nvPr>
            <p:ph type="dt" sz="half" idx="10"/>
          </p:nvPr>
        </p:nvSpPr>
        <p:spPr/>
        <p:txBody>
          <a:bodyPr/>
          <a:lstStyle/>
          <a:p>
            <a:fld id="{856A6FAC-9192-436B-870E-80DDE60983C7}" type="datetimeFigureOut">
              <a:rPr lang="es-CO" smtClean="0"/>
              <a:t>24/07/2023</a:t>
            </a:fld>
            <a:endParaRPr lang="es-CO"/>
          </a:p>
        </p:txBody>
      </p:sp>
      <p:sp>
        <p:nvSpPr>
          <p:cNvPr id="6" name="Marcador de pie de página 5">
            <a:extLst>
              <a:ext uri="{FF2B5EF4-FFF2-40B4-BE49-F238E27FC236}">
                <a16:creationId xmlns:a16="http://schemas.microsoft.com/office/drawing/2014/main" id="{A65293AC-92C2-E7E4-0ECB-1F609042D46A}"/>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5AB57530-0A48-7CB0-27F9-91E065538C46}"/>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3752666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05C3E2-E170-9268-25A1-AE60BCD4A181}"/>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6FDC4665-0C8C-E09A-7C93-4DB3CB0A64FB}"/>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863F176-85B0-9D54-437B-996F56A1D5B9}"/>
              </a:ext>
            </a:extLst>
          </p:cNvPr>
          <p:cNvSpPr>
            <a:spLocks noGrp="1"/>
          </p:cNvSpPr>
          <p:nvPr>
            <p:ph type="dt" sz="half" idx="10"/>
          </p:nvPr>
        </p:nvSpPr>
        <p:spPr/>
        <p:txBody>
          <a:bodyPr/>
          <a:lstStyle/>
          <a:p>
            <a:fld id="{856A6FAC-9192-436B-870E-80DDE60983C7}" type="datetimeFigureOut">
              <a:rPr lang="es-CO" smtClean="0"/>
              <a:t>24/07/2023</a:t>
            </a:fld>
            <a:endParaRPr lang="es-CO"/>
          </a:p>
        </p:txBody>
      </p:sp>
      <p:sp>
        <p:nvSpPr>
          <p:cNvPr id="5" name="Marcador de pie de página 4">
            <a:extLst>
              <a:ext uri="{FF2B5EF4-FFF2-40B4-BE49-F238E27FC236}">
                <a16:creationId xmlns:a16="http://schemas.microsoft.com/office/drawing/2014/main" id="{AD9FF4C6-8C08-CBB4-3CE2-59E6FA53D10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0DD7E2D5-E6C7-D872-FB2D-BAF970486C9F}"/>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25280545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BAB6635-A1FA-05FB-BAB0-2B865D5253C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86005000-C67B-39FC-C963-1BE222E2F73B}"/>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7277B06B-FF69-1B1F-5058-EED75F49A9FE}"/>
              </a:ext>
            </a:extLst>
          </p:cNvPr>
          <p:cNvSpPr>
            <a:spLocks noGrp="1"/>
          </p:cNvSpPr>
          <p:nvPr>
            <p:ph type="dt" sz="half" idx="10"/>
          </p:nvPr>
        </p:nvSpPr>
        <p:spPr/>
        <p:txBody>
          <a:bodyPr/>
          <a:lstStyle/>
          <a:p>
            <a:fld id="{856A6FAC-9192-436B-870E-80DDE60983C7}" type="datetimeFigureOut">
              <a:rPr lang="es-CO" smtClean="0"/>
              <a:t>24/07/2023</a:t>
            </a:fld>
            <a:endParaRPr lang="es-CO"/>
          </a:p>
        </p:txBody>
      </p:sp>
      <p:sp>
        <p:nvSpPr>
          <p:cNvPr id="5" name="Marcador de pie de página 4">
            <a:extLst>
              <a:ext uri="{FF2B5EF4-FFF2-40B4-BE49-F238E27FC236}">
                <a16:creationId xmlns:a16="http://schemas.microsoft.com/office/drawing/2014/main" id="{9A1E3432-7CD9-B690-69AF-9AB3EC20FD4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40FBBF71-D1BB-B37A-0A5C-4B7A1432A52A}"/>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1982265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3" name="Marcador de fecha 2">
            <a:extLst>
              <a:ext uri="{FF2B5EF4-FFF2-40B4-BE49-F238E27FC236}">
                <a16:creationId xmlns:a16="http://schemas.microsoft.com/office/drawing/2014/main" id="{6AD64394-963E-D625-32AA-BDFC76B6E81B}"/>
              </a:ext>
            </a:extLst>
          </p:cNvPr>
          <p:cNvSpPr>
            <a:spLocks noGrp="1"/>
          </p:cNvSpPr>
          <p:nvPr>
            <p:ph type="dt" sz="half" idx="10"/>
          </p:nvPr>
        </p:nvSpPr>
        <p:spPr/>
        <p:txBody>
          <a:bodyPr/>
          <a:lstStyle/>
          <a:p>
            <a:fld id="{856A6FAC-9192-436B-870E-80DDE60983C7}" type="datetimeFigureOut">
              <a:rPr lang="es-CO" smtClean="0"/>
              <a:t>24/07/2023</a:t>
            </a:fld>
            <a:endParaRPr lang="es-CO"/>
          </a:p>
        </p:txBody>
      </p:sp>
      <p:sp>
        <p:nvSpPr>
          <p:cNvPr id="4" name="Marcador de pie de página 3">
            <a:extLst>
              <a:ext uri="{FF2B5EF4-FFF2-40B4-BE49-F238E27FC236}">
                <a16:creationId xmlns:a16="http://schemas.microsoft.com/office/drawing/2014/main" id="{C0F68054-34D7-9279-DFD5-715512BF4F92}"/>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4916C35A-4761-CBE9-49AD-2C3A4928C1E2}"/>
              </a:ext>
            </a:extLst>
          </p:cNvPr>
          <p:cNvSpPr>
            <a:spLocks noGrp="1"/>
          </p:cNvSpPr>
          <p:nvPr>
            <p:ph type="sldNum" sz="quarter" idx="12"/>
          </p:nvPr>
        </p:nvSpPr>
        <p:spPr/>
        <p:txBody>
          <a:bodyPr/>
          <a:lstStyle/>
          <a:p>
            <a:fld id="{C74CBB0B-5D0C-43FE-9043-22172208F6F8}" type="slidenum">
              <a:rPr lang="es-CO" smtClean="0"/>
              <a:t>‹Nº›</a:t>
            </a:fld>
            <a:endParaRPr lang="es-CO"/>
          </a:p>
        </p:txBody>
      </p:sp>
      <p:pic>
        <p:nvPicPr>
          <p:cNvPr id="7" name="Imagen 6">
            <a:extLst>
              <a:ext uri="{FF2B5EF4-FFF2-40B4-BE49-F238E27FC236}">
                <a16:creationId xmlns:a16="http://schemas.microsoft.com/office/drawing/2014/main" id="{3F03094B-3B2A-4C1A-84F1-903486D2D07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150"/>
            <a:ext cx="12192000" cy="6858298"/>
          </a:xfrm>
          <a:prstGeom prst="rect">
            <a:avLst/>
          </a:prstGeom>
        </p:spPr>
      </p:pic>
    </p:spTree>
    <p:extLst>
      <p:ext uri="{BB962C8B-B14F-4D97-AF65-F5344CB8AC3E}">
        <p14:creationId xmlns:p14="http://schemas.microsoft.com/office/powerpoint/2010/main" val="103456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Diapositiva de título">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C4201D2B-7635-B428-D717-5BAA3AF3AB5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150"/>
            <a:ext cx="12192000" cy="6858298"/>
          </a:xfrm>
          <a:prstGeom prst="rect">
            <a:avLst/>
          </a:prstGeom>
        </p:spPr>
      </p:pic>
      <p:sp>
        <p:nvSpPr>
          <p:cNvPr id="2" name="Título 1">
            <a:extLst>
              <a:ext uri="{FF2B5EF4-FFF2-40B4-BE49-F238E27FC236}">
                <a16:creationId xmlns:a16="http://schemas.microsoft.com/office/drawing/2014/main" id="{62C092A5-DE25-767F-031F-CE0639AC53CE}"/>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61259010-DBE2-D34D-D879-AC7A1D2833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528C31B2-286A-C9C4-E01D-E40D72576A79}"/>
              </a:ext>
            </a:extLst>
          </p:cNvPr>
          <p:cNvSpPr>
            <a:spLocks noGrp="1"/>
          </p:cNvSpPr>
          <p:nvPr>
            <p:ph type="dt" sz="half" idx="10"/>
          </p:nvPr>
        </p:nvSpPr>
        <p:spPr/>
        <p:txBody>
          <a:bodyPr/>
          <a:lstStyle/>
          <a:p>
            <a:fld id="{856A6FAC-9192-436B-870E-80DDE60983C7}" type="datetimeFigureOut">
              <a:rPr lang="es-CO" smtClean="0"/>
              <a:t>24/07/2023</a:t>
            </a:fld>
            <a:endParaRPr lang="es-CO"/>
          </a:p>
        </p:txBody>
      </p:sp>
      <p:sp>
        <p:nvSpPr>
          <p:cNvPr id="5" name="Marcador de pie de página 4">
            <a:extLst>
              <a:ext uri="{FF2B5EF4-FFF2-40B4-BE49-F238E27FC236}">
                <a16:creationId xmlns:a16="http://schemas.microsoft.com/office/drawing/2014/main" id="{591D1DDB-6CC7-9360-8F7F-08FF87C5D7B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EC3D685-36E9-396E-8492-722E755FAF4F}"/>
              </a:ext>
            </a:extLst>
          </p:cNvPr>
          <p:cNvSpPr>
            <a:spLocks noGrp="1"/>
          </p:cNvSpPr>
          <p:nvPr>
            <p:ph type="sldNum" sz="quarter" idx="12"/>
          </p:nvPr>
        </p:nvSpPr>
        <p:spPr/>
        <p:txBody>
          <a:bodyPr/>
          <a:lstStyle/>
          <a:p>
            <a:fld id="{C74CBB0B-5D0C-43FE-9043-22172208F6F8}" type="slidenum">
              <a:rPr lang="es-CO" smtClean="0"/>
              <a:t>‹Nº›</a:t>
            </a:fld>
            <a:endParaRPr lang="es-CO"/>
          </a:p>
        </p:txBody>
      </p:sp>
      <p:pic>
        <p:nvPicPr>
          <p:cNvPr id="15" name="Imagen 14">
            <a:extLst>
              <a:ext uri="{FF2B5EF4-FFF2-40B4-BE49-F238E27FC236}">
                <a16:creationId xmlns:a16="http://schemas.microsoft.com/office/drawing/2014/main" id="{48622B45-69E8-E654-F840-BE4E7739D6B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266" y="0"/>
            <a:ext cx="12191733" cy="6858148"/>
          </a:xfrm>
          <a:prstGeom prst="rect">
            <a:avLst/>
          </a:prstGeom>
        </p:spPr>
      </p:pic>
    </p:spTree>
    <p:extLst>
      <p:ext uri="{BB962C8B-B14F-4D97-AF65-F5344CB8AC3E}">
        <p14:creationId xmlns:p14="http://schemas.microsoft.com/office/powerpoint/2010/main" val="3572207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3D0CCB-4FFD-D76C-2516-7E388FCAB981}"/>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E1E21056-E582-22D1-6201-8C5FC793E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7EB76F7-CED7-0277-AFCB-6886CB518DAF}"/>
              </a:ext>
            </a:extLst>
          </p:cNvPr>
          <p:cNvSpPr>
            <a:spLocks noGrp="1"/>
          </p:cNvSpPr>
          <p:nvPr>
            <p:ph type="dt" sz="half" idx="10"/>
          </p:nvPr>
        </p:nvSpPr>
        <p:spPr/>
        <p:txBody>
          <a:bodyPr/>
          <a:lstStyle/>
          <a:p>
            <a:fld id="{856A6FAC-9192-436B-870E-80DDE60983C7}" type="datetimeFigureOut">
              <a:rPr lang="es-CO" smtClean="0"/>
              <a:t>24/07/2023</a:t>
            </a:fld>
            <a:endParaRPr lang="es-CO"/>
          </a:p>
        </p:txBody>
      </p:sp>
      <p:sp>
        <p:nvSpPr>
          <p:cNvPr id="5" name="Marcador de pie de página 4">
            <a:extLst>
              <a:ext uri="{FF2B5EF4-FFF2-40B4-BE49-F238E27FC236}">
                <a16:creationId xmlns:a16="http://schemas.microsoft.com/office/drawing/2014/main" id="{A4C8B0CA-24C5-6F63-CBFA-9062B6F2621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053FA383-2ECC-136F-2454-358FD4FC2159}"/>
              </a:ext>
            </a:extLst>
          </p:cNvPr>
          <p:cNvSpPr>
            <a:spLocks noGrp="1"/>
          </p:cNvSpPr>
          <p:nvPr>
            <p:ph type="sldNum" sz="quarter" idx="12"/>
          </p:nvPr>
        </p:nvSpPr>
        <p:spPr/>
        <p:txBody>
          <a:bodyPr/>
          <a:lstStyle/>
          <a:p>
            <a:fld id="{C74CBB0B-5D0C-43FE-9043-22172208F6F8}" type="slidenum">
              <a:rPr lang="es-CO" smtClean="0"/>
              <a:t>‹Nº›</a:t>
            </a:fld>
            <a:endParaRPr lang="es-CO"/>
          </a:p>
        </p:txBody>
      </p:sp>
      <p:pic>
        <p:nvPicPr>
          <p:cNvPr id="18" name="Imagen 17">
            <a:extLst>
              <a:ext uri="{FF2B5EF4-FFF2-40B4-BE49-F238E27FC236}">
                <a16:creationId xmlns:a16="http://schemas.microsoft.com/office/drawing/2014/main" id="{0AA5E922-FFBC-CB5C-4592-D312DD3455A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150"/>
            <a:ext cx="12192000" cy="6858298"/>
          </a:xfrm>
          <a:prstGeom prst="rect">
            <a:avLst/>
          </a:prstGeom>
        </p:spPr>
      </p:pic>
    </p:spTree>
    <p:extLst>
      <p:ext uri="{BB962C8B-B14F-4D97-AF65-F5344CB8AC3E}">
        <p14:creationId xmlns:p14="http://schemas.microsoft.com/office/powerpoint/2010/main" val="365237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A0128F-3548-EBBF-BD29-1EB1D245720C}"/>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2B611771-8F44-52FC-9741-53E17FE3733D}"/>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CA0D0EFA-890A-CDAE-F1B6-CDA7C84A4BFA}"/>
              </a:ext>
            </a:extLst>
          </p:cNvPr>
          <p:cNvSpPr>
            <a:spLocks noGrp="1"/>
          </p:cNvSpPr>
          <p:nvPr>
            <p:ph type="dt" sz="half" idx="10"/>
          </p:nvPr>
        </p:nvSpPr>
        <p:spPr/>
        <p:txBody>
          <a:bodyPr/>
          <a:lstStyle/>
          <a:p>
            <a:fld id="{856A6FAC-9192-436B-870E-80DDE60983C7}" type="datetimeFigureOut">
              <a:rPr lang="es-CO" smtClean="0"/>
              <a:t>24/07/2023</a:t>
            </a:fld>
            <a:endParaRPr lang="es-CO"/>
          </a:p>
        </p:txBody>
      </p:sp>
      <p:sp>
        <p:nvSpPr>
          <p:cNvPr id="5" name="Marcador de pie de página 4">
            <a:extLst>
              <a:ext uri="{FF2B5EF4-FFF2-40B4-BE49-F238E27FC236}">
                <a16:creationId xmlns:a16="http://schemas.microsoft.com/office/drawing/2014/main" id="{9903C958-22C5-59D4-D584-C88407A5F5A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0441F80-8960-189A-2E8E-15505E6A0F98}"/>
              </a:ext>
            </a:extLst>
          </p:cNvPr>
          <p:cNvSpPr>
            <a:spLocks noGrp="1"/>
          </p:cNvSpPr>
          <p:nvPr>
            <p:ph type="sldNum" sz="quarter" idx="12"/>
          </p:nvPr>
        </p:nvSpPr>
        <p:spPr/>
        <p:txBody>
          <a:bodyPr/>
          <a:lstStyle/>
          <a:p>
            <a:fld id="{C74CBB0B-5D0C-43FE-9043-22172208F6F8}" type="slidenum">
              <a:rPr lang="es-CO" smtClean="0"/>
              <a:t>‹Nº›</a:t>
            </a:fld>
            <a:endParaRPr lang="es-CO"/>
          </a:p>
        </p:txBody>
      </p:sp>
      <p:pic>
        <p:nvPicPr>
          <p:cNvPr id="15" name="Imagen 14">
            <a:extLst>
              <a:ext uri="{FF2B5EF4-FFF2-40B4-BE49-F238E27FC236}">
                <a16:creationId xmlns:a16="http://schemas.microsoft.com/office/drawing/2014/main" id="{3B05C927-FCF5-0132-3B83-3AA55DB686B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66" y="0"/>
            <a:ext cx="12191733" cy="6858148"/>
          </a:xfrm>
          <a:prstGeom prst="rect">
            <a:avLst/>
          </a:prstGeom>
        </p:spPr>
      </p:pic>
    </p:spTree>
    <p:extLst>
      <p:ext uri="{BB962C8B-B14F-4D97-AF65-F5344CB8AC3E}">
        <p14:creationId xmlns:p14="http://schemas.microsoft.com/office/powerpoint/2010/main" val="2046970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31F210-8371-C703-B82E-47C593C78A20}"/>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0B15A348-98B3-3879-5E17-CB0127E64850}"/>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88F33D3A-1132-9B1A-B962-CD60ABDB6F59}"/>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81E0D49E-7178-69A3-8F58-4D4C48A6CEFA}"/>
              </a:ext>
            </a:extLst>
          </p:cNvPr>
          <p:cNvSpPr>
            <a:spLocks noGrp="1"/>
          </p:cNvSpPr>
          <p:nvPr>
            <p:ph type="dt" sz="half" idx="10"/>
          </p:nvPr>
        </p:nvSpPr>
        <p:spPr/>
        <p:txBody>
          <a:bodyPr/>
          <a:lstStyle/>
          <a:p>
            <a:fld id="{856A6FAC-9192-436B-870E-80DDE60983C7}" type="datetimeFigureOut">
              <a:rPr lang="es-CO" smtClean="0"/>
              <a:t>24/07/2023</a:t>
            </a:fld>
            <a:endParaRPr lang="es-CO"/>
          </a:p>
        </p:txBody>
      </p:sp>
      <p:sp>
        <p:nvSpPr>
          <p:cNvPr id="6" name="Marcador de pie de página 5">
            <a:extLst>
              <a:ext uri="{FF2B5EF4-FFF2-40B4-BE49-F238E27FC236}">
                <a16:creationId xmlns:a16="http://schemas.microsoft.com/office/drawing/2014/main" id="{2F5CC090-A935-39EC-1352-2703D7774C23}"/>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F9F37035-180E-0152-1228-EECA44274B02}"/>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926693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CAB338-F339-66BE-83C6-7A3F6FECC920}"/>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69935FC1-EFEA-9E70-C955-E0F46AFA99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B52A0A90-FD8F-D098-9E3C-8B3903C7EAD4}"/>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A0F47486-611C-6371-6BFF-C8AADB90A8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25A5BFE2-9B56-F9FE-1317-1698B3D8A8E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758251A3-C7BF-3DF9-1006-6349C94FA1F1}"/>
              </a:ext>
            </a:extLst>
          </p:cNvPr>
          <p:cNvSpPr>
            <a:spLocks noGrp="1"/>
          </p:cNvSpPr>
          <p:nvPr>
            <p:ph type="dt" sz="half" idx="10"/>
          </p:nvPr>
        </p:nvSpPr>
        <p:spPr/>
        <p:txBody>
          <a:bodyPr/>
          <a:lstStyle/>
          <a:p>
            <a:fld id="{856A6FAC-9192-436B-870E-80DDE60983C7}" type="datetimeFigureOut">
              <a:rPr lang="es-CO" smtClean="0"/>
              <a:t>24/07/2023</a:t>
            </a:fld>
            <a:endParaRPr lang="es-CO"/>
          </a:p>
        </p:txBody>
      </p:sp>
      <p:sp>
        <p:nvSpPr>
          <p:cNvPr id="8" name="Marcador de pie de página 7">
            <a:extLst>
              <a:ext uri="{FF2B5EF4-FFF2-40B4-BE49-F238E27FC236}">
                <a16:creationId xmlns:a16="http://schemas.microsoft.com/office/drawing/2014/main" id="{644687DF-C287-0B90-0384-AC46566F9DE1}"/>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EB92D22D-0268-7F05-56E0-5963F89C291C}"/>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3257333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5FE461-F01D-222B-4C7C-57D2AA8652C0}"/>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5CFB908D-19D2-F83C-4039-D58C06ECA823}"/>
              </a:ext>
            </a:extLst>
          </p:cNvPr>
          <p:cNvSpPr>
            <a:spLocks noGrp="1"/>
          </p:cNvSpPr>
          <p:nvPr>
            <p:ph type="dt" sz="half" idx="10"/>
          </p:nvPr>
        </p:nvSpPr>
        <p:spPr/>
        <p:txBody>
          <a:bodyPr/>
          <a:lstStyle/>
          <a:p>
            <a:fld id="{856A6FAC-9192-436B-870E-80DDE60983C7}" type="datetimeFigureOut">
              <a:rPr lang="es-CO" smtClean="0"/>
              <a:t>24/07/2023</a:t>
            </a:fld>
            <a:endParaRPr lang="es-CO"/>
          </a:p>
        </p:txBody>
      </p:sp>
      <p:sp>
        <p:nvSpPr>
          <p:cNvPr id="4" name="Marcador de pie de página 3">
            <a:extLst>
              <a:ext uri="{FF2B5EF4-FFF2-40B4-BE49-F238E27FC236}">
                <a16:creationId xmlns:a16="http://schemas.microsoft.com/office/drawing/2014/main" id="{877D68EF-BFF2-A72E-07EE-5E72D7A4740D}"/>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538FE25A-BF2A-CF99-7E87-C956434B72ED}"/>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1271424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B9DC9B7-1E4F-7D26-4BD7-745061F4E257}"/>
              </a:ext>
            </a:extLst>
          </p:cNvPr>
          <p:cNvSpPr>
            <a:spLocks noGrp="1"/>
          </p:cNvSpPr>
          <p:nvPr>
            <p:ph type="dt" sz="half" idx="10"/>
          </p:nvPr>
        </p:nvSpPr>
        <p:spPr/>
        <p:txBody>
          <a:bodyPr/>
          <a:lstStyle/>
          <a:p>
            <a:fld id="{856A6FAC-9192-436B-870E-80DDE60983C7}" type="datetimeFigureOut">
              <a:rPr lang="es-CO" smtClean="0"/>
              <a:t>24/07/2023</a:t>
            </a:fld>
            <a:endParaRPr lang="es-CO"/>
          </a:p>
        </p:txBody>
      </p:sp>
      <p:sp>
        <p:nvSpPr>
          <p:cNvPr id="3" name="Marcador de pie de página 2">
            <a:extLst>
              <a:ext uri="{FF2B5EF4-FFF2-40B4-BE49-F238E27FC236}">
                <a16:creationId xmlns:a16="http://schemas.microsoft.com/office/drawing/2014/main" id="{9F5816B9-11D6-2A5A-0FD1-DB0FC94DB765}"/>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D3A788D0-F4D3-2B6C-9239-17F58235B626}"/>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1662749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F842174-351A-5C35-E775-1CDC59E177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65D2E68F-9A0D-D89E-ED06-73EDB9E63B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D0A95696-420C-C45E-6F3E-ED258E8D8B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6A6FAC-9192-436B-870E-80DDE60983C7}" type="datetimeFigureOut">
              <a:rPr lang="es-CO" smtClean="0"/>
              <a:t>24/07/2023</a:t>
            </a:fld>
            <a:endParaRPr lang="es-CO"/>
          </a:p>
        </p:txBody>
      </p:sp>
      <p:sp>
        <p:nvSpPr>
          <p:cNvPr id="5" name="Marcador de pie de página 4">
            <a:extLst>
              <a:ext uri="{FF2B5EF4-FFF2-40B4-BE49-F238E27FC236}">
                <a16:creationId xmlns:a16="http://schemas.microsoft.com/office/drawing/2014/main" id="{4BEF4216-2A8E-0656-28FD-6CAD51853C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26FEC2FF-6B1B-D345-F657-95FAADED47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4CBB0B-5D0C-43FE-9043-22172208F6F8}" type="slidenum">
              <a:rPr lang="es-CO" smtClean="0"/>
              <a:t>‹Nº›</a:t>
            </a:fld>
            <a:endParaRPr lang="es-CO"/>
          </a:p>
        </p:txBody>
      </p:sp>
    </p:spTree>
    <p:extLst>
      <p:ext uri="{BB962C8B-B14F-4D97-AF65-F5344CB8AC3E}">
        <p14:creationId xmlns:p14="http://schemas.microsoft.com/office/powerpoint/2010/main" val="1326068950"/>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0" r:id="rId3"/>
    <p:sldLayoutId id="2147483651" r:id="rId4"/>
    <p:sldLayoutId id="2147483650"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chart" Target="../charts/char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Dec%201073%20de%202015%20DUR%20Administrativo.pdf" TargetMode="Externa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5.xml.rels><?xml version="1.0" encoding="UTF-8" standalone="yes"?>
<Relationships xmlns="http://schemas.openxmlformats.org/package/2006/relationships"><Relationship Id="rId8" Type="http://schemas.openxmlformats.org/officeDocument/2006/relationships/hyperlink" Target="https://minenergiacol.sharepoint.com/sites/GRUPOFONDOSPNER/Shared%20Documents/15%20.FONDOS/3.%20FAER/1.%20Comit&#233;s/CAFAER%2062/NORMATIVIDAD/%5bLEY_1955_2019%5d.pdf" TargetMode="External"/><Relationship Id="rId3" Type="http://schemas.openxmlformats.org/officeDocument/2006/relationships/hyperlink" Target="https://minenergiacol.sharepoint.com/sites/GRUPOFONDOSPNER/Shared%20Documents/15%20.FONDOS/3.%20FAER/1.%20Comit&#233;s/CAFAER%2062/NORMATIVIDAD/DECRETO%201122.pdf" TargetMode="External"/><Relationship Id="rId7" Type="http://schemas.openxmlformats.org/officeDocument/2006/relationships/hyperlink" Target="LEY%201753%20DE%202015_PND.pdf" TargetMode="External"/><Relationship Id="rId2" Type="http://schemas.openxmlformats.org/officeDocument/2006/relationships/hyperlink" Target="https://www.suin-juriscol.gov.co/viewDocument.asp?ruta=Leyes/1668340" TargetMode="External"/><Relationship Id="rId1" Type="http://schemas.openxmlformats.org/officeDocument/2006/relationships/slideLayout" Target="../slideLayouts/slideLayout3.xml"/><Relationship Id="rId6" Type="http://schemas.openxmlformats.org/officeDocument/2006/relationships/hyperlink" Target="DECRETO%201513%20DEL%2019%20DE%20SEPTIEMBRE%20DE%202016.pdf" TargetMode="External"/><Relationship Id="rId5" Type="http://schemas.openxmlformats.org/officeDocument/2006/relationships/hyperlink" Target="36632-Decreto-1623-11Ago2015.pdf" TargetMode="External"/><Relationship Id="rId4" Type="http://schemas.openxmlformats.org/officeDocument/2006/relationships/hyperlink" Target="Dec%201073%20de%202015%20DUR%20Administrativo.pdf" TargetMode="External"/><Relationship Id="rId9" Type="http://schemas.openxmlformats.org/officeDocument/2006/relationships/hyperlink" Target="https://minenergiacol.sharepoint.com/sites/GRUPOFONDOSPNER/Shared%20Documents/15%20.FONDOS/3.%20FAER/1.%20Comit&#233;s/CAFAER%2062/NORMATIVIDAD/40379.pdf"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ED4369D-6414-318E-76F7-57BE0461DE33}"/>
              </a:ext>
            </a:extLst>
          </p:cNvPr>
          <p:cNvSpPr>
            <a:spLocks noGrp="1"/>
          </p:cNvSpPr>
          <p:nvPr>
            <p:ph type="ctrTitle"/>
          </p:nvPr>
        </p:nvSpPr>
        <p:spPr>
          <a:xfrm>
            <a:off x="427703" y="1887799"/>
            <a:ext cx="8560904" cy="1781568"/>
          </a:xfrm>
        </p:spPr>
        <p:txBody>
          <a:bodyPr>
            <a:normAutofit/>
          </a:bodyPr>
          <a:lstStyle/>
          <a:p>
            <a:pPr algn="l"/>
            <a:r>
              <a:rPr lang="es-CO" b="1">
                <a:solidFill>
                  <a:schemeClr val="bg1"/>
                </a:solidFill>
                <a:latin typeface="Helvetica" pitchFamily="2" charset="0"/>
              </a:rPr>
              <a:t>COMITÉ CAFAER 63</a:t>
            </a:r>
          </a:p>
        </p:txBody>
      </p:sp>
      <p:sp>
        <p:nvSpPr>
          <p:cNvPr id="3" name="CuadroTexto 2">
            <a:extLst>
              <a:ext uri="{FF2B5EF4-FFF2-40B4-BE49-F238E27FC236}">
                <a16:creationId xmlns:a16="http://schemas.microsoft.com/office/drawing/2014/main" id="{E36BCDB8-9EFA-E83B-EBE1-E841C9000D00}"/>
              </a:ext>
            </a:extLst>
          </p:cNvPr>
          <p:cNvSpPr txBox="1"/>
          <p:nvPr/>
        </p:nvSpPr>
        <p:spPr>
          <a:xfrm>
            <a:off x="427703" y="3669367"/>
            <a:ext cx="7772400" cy="646331"/>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ES" b="1">
                <a:solidFill>
                  <a:schemeClr val="bg1"/>
                </a:solidFill>
                <a:latin typeface="Helvetica" pitchFamily="2" charset="0"/>
                <a:ea typeface="+mj-ea"/>
                <a:cs typeface="+mj-cs"/>
              </a:rPr>
              <a:t>FONDO DE APOYO FINANCIERO PARA LA ENERGIZACIÓN DE LAS ZONAS RURALES INTERCONECTADAS - FAER</a:t>
            </a:r>
          </a:p>
        </p:txBody>
      </p:sp>
      <p:cxnSp>
        <p:nvCxnSpPr>
          <p:cNvPr id="6" name="Conector recto 5">
            <a:extLst>
              <a:ext uri="{FF2B5EF4-FFF2-40B4-BE49-F238E27FC236}">
                <a16:creationId xmlns:a16="http://schemas.microsoft.com/office/drawing/2014/main" id="{EEA4914E-84CB-8A05-CA80-EF57382CF505}"/>
              </a:ext>
            </a:extLst>
          </p:cNvPr>
          <p:cNvCxnSpPr/>
          <p:nvPr/>
        </p:nvCxnSpPr>
        <p:spPr>
          <a:xfrm>
            <a:off x="427703" y="3583858"/>
            <a:ext cx="794938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DF8920D8-436A-A5AF-53D8-E449BBE85031}"/>
              </a:ext>
            </a:extLst>
          </p:cNvPr>
          <p:cNvSpPr txBox="1"/>
          <p:nvPr/>
        </p:nvSpPr>
        <p:spPr>
          <a:xfrm>
            <a:off x="604684" y="5161547"/>
            <a:ext cx="7772400" cy="646331"/>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MX" b="1">
                <a:solidFill>
                  <a:schemeClr val="bg1"/>
                </a:solidFill>
                <a:latin typeface="Helvetica" pitchFamily="2" charset="0"/>
                <a:ea typeface="+mj-ea"/>
                <a:cs typeface="+mj-cs"/>
              </a:rPr>
              <a:t>MINISTERIO DE MINAS Y ENERGÍA</a:t>
            </a:r>
          </a:p>
          <a:p>
            <a:pPr algn="just"/>
            <a:r>
              <a:rPr lang="es-MX" b="1">
                <a:solidFill>
                  <a:schemeClr val="bg1"/>
                </a:solidFill>
                <a:latin typeface="Helvetica" pitchFamily="2" charset="0"/>
                <a:ea typeface="+mj-ea"/>
                <a:cs typeface="+mj-cs"/>
              </a:rPr>
              <a:t>JULIO DE 2023</a:t>
            </a:r>
            <a:endParaRPr lang="es-ES" b="1">
              <a:solidFill>
                <a:schemeClr val="bg1"/>
              </a:solidFill>
              <a:latin typeface="Helvetica" pitchFamily="2" charset="0"/>
              <a:ea typeface="+mj-ea"/>
              <a:cs typeface="+mj-cs"/>
            </a:endParaRPr>
          </a:p>
        </p:txBody>
      </p:sp>
    </p:spTree>
    <p:extLst>
      <p:ext uri="{BB962C8B-B14F-4D97-AF65-F5344CB8AC3E}">
        <p14:creationId xmlns:p14="http://schemas.microsoft.com/office/powerpoint/2010/main" val="1482975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1848721" y="470967"/>
            <a:ext cx="8591644" cy="786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4000" b="1" dirty="0">
                <a:effectLst>
                  <a:outerShdw blurRad="38100" dist="38100" dir="2700000" algn="tl">
                    <a:srgbClr val="000000">
                      <a:alpha val="43137"/>
                    </a:srgbClr>
                  </a:outerShdw>
                </a:effectLst>
                <a:ea typeface="+mj-lt"/>
                <a:cs typeface="+mj-lt"/>
              </a:rPr>
              <a:t>7. PROYECTOS CON VIABILIDAD TÉCNICA Y FINANCIERA</a:t>
            </a:r>
          </a:p>
        </p:txBody>
      </p: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113301" y="299884"/>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CC2123FB-E99B-A45A-971E-0F4799B314DC}"/>
              </a:ext>
            </a:extLst>
          </p:cNvPr>
          <p:cNvCxnSpPr>
            <a:cxnSpLocks/>
          </p:cNvCxnSpPr>
          <p:nvPr/>
        </p:nvCxnSpPr>
        <p:spPr>
          <a:xfrm>
            <a:off x="2113301" y="1403927"/>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9" name="Rectángulo 8">
            <a:extLst>
              <a:ext uri="{FF2B5EF4-FFF2-40B4-BE49-F238E27FC236}">
                <a16:creationId xmlns:a16="http://schemas.microsoft.com/office/drawing/2014/main" id="{9549D24B-6AEE-E95C-28BC-803B632C2F85}"/>
              </a:ext>
            </a:extLst>
          </p:cNvPr>
          <p:cNvSpPr/>
          <p:nvPr/>
        </p:nvSpPr>
        <p:spPr>
          <a:xfrm>
            <a:off x="233218" y="1627257"/>
            <a:ext cx="11709400" cy="707886"/>
          </a:xfrm>
          <a:prstGeom prst="rect">
            <a:avLst/>
          </a:prstGeom>
        </p:spPr>
        <p:txBody>
          <a:bodyPr wrap="square">
            <a:spAutoFit/>
          </a:bodyPr>
          <a:ls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just"/>
            <a:r>
              <a:rPr lang="es-CO" sz="2000">
                <a:latin typeface="Helvetica (Cuerpo)"/>
                <a:ea typeface="Verdana" panose="020B0604030504040204" pitchFamily="34" charset="0"/>
              </a:rPr>
              <a:t>A la fecha actual, la Dirección de Energía Eléctrica cuenta con los siguientes proyectos viabilizados técnica y financieramente por la UPME:</a:t>
            </a:r>
          </a:p>
        </p:txBody>
      </p:sp>
      <p:graphicFrame>
        <p:nvGraphicFramePr>
          <p:cNvPr id="7" name="Tabla 6">
            <a:extLst>
              <a:ext uri="{FF2B5EF4-FFF2-40B4-BE49-F238E27FC236}">
                <a16:creationId xmlns:a16="http://schemas.microsoft.com/office/drawing/2014/main" id="{B029C3FA-F488-44FA-9430-16810B9D437C}"/>
              </a:ext>
            </a:extLst>
          </p:cNvPr>
          <p:cNvGraphicFramePr>
            <a:graphicFrameLocks noGrp="1"/>
          </p:cNvGraphicFramePr>
          <p:nvPr>
            <p:extLst>
              <p:ext uri="{D42A27DB-BD31-4B8C-83A1-F6EECF244321}">
                <p14:modId xmlns:p14="http://schemas.microsoft.com/office/powerpoint/2010/main" val="3068036781"/>
              </p:ext>
            </p:extLst>
          </p:nvPr>
        </p:nvGraphicFramePr>
        <p:xfrm>
          <a:off x="638630" y="2731300"/>
          <a:ext cx="10585148" cy="1981418"/>
        </p:xfrm>
        <a:graphic>
          <a:graphicData uri="http://schemas.openxmlformats.org/drawingml/2006/table">
            <a:tbl>
              <a:tblPr/>
              <a:tblGrid>
                <a:gridCol w="950838">
                  <a:extLst>
                    <a:ext uri="{9D8B030D-6E8A-4147-A177-3AD203B41FA5}">
                      <a16:colId xmlns:a16="http://schemas.microsoft.com/office/drawing/2014/main" val="726544200"/>
                    </a:ext>
                  </a:extLst>
                </a:gridCol>
                <a:gridCol w="2007575">
                  <a:extLst>
                    <a:ext uri="{9D8B030D-6E8A-4147-A177-3AD203B41FA5}">
                      <a16:colId xmlns:a16="http://schemas.microsoft.com/office/drawing/2014/main" val="3437334956"/>
                    </a:ext>
                  </a:extLst>
                </a:gridCol>
                <a:gridCol w="2212554">
                  <a:extLst>
                    <a:ext uri="{9D8B030D-6E8A-4147-A177-3AD203B41FA5}">
                      <a16:colId xmlns:a16="http://schemas.microsoft.com/office/drawing/2014/main" val="4142246861"/>
                    </a:ext>
                  </a:extLst>
                </a:gridCol>
                <a:gridCol w="1395843">
                  <a:extLst>
                    <a:ext uri="{9D8B030D-6E8A-4147-A177-3AD203B41FA5}">
                      <a16:colId xmlns:a16="http://schemas.microsoft.com/office/drawing/2014/main" val="313373473"/>
                    </a:ext>
                  </a:extLst>
                </a:gridCol>
                <a:gridCol w="1829401">
                  <a:extLst>
                    <a:ext uri="{9D8B030D-6E8A-4147-A177-3AD203B41FA5}">
                      <a16:colId xmlns:a16="http://schemas.microsoft.com/office/drawing/2014/main" val="515711015"/>
                    </a:ext>
                  </a:extLst>
                </a:gridCol>
                <a:gridCol w="2188937">
                  <a:extLst>
                    <a:ext uri="{9D8B030D-6E8A-4147-A177-3AD203B41FA5}">
                      <a16:colId xmlns:a16="http://schemas.microsoft.com/office/drawing/2014/main" val="3360726397"/>
                    </a:ext>
                  </a:extLst>
                </a:gridCol>
              </a:tblGrid>
              <a:tr h="729530">
                <a:tc>
                  <a:txBody>
                    <a:bodyPr/>
                    <a:lstStyle/>
                    <a:p>
                      <a:pPr algn="ctr" fontAlgn="ctr"/>
                      <a:r>
                        <a:rPr lang="es-CO" sz="1600" b="1" i="0" u="none" strike="noStrike">
                          <a:solidFill>
                            <a:srgbClr val="FFFFFF"/>
                          </a:solidFill>
                          <a:effectLst/>
                          <a:latin typeface="Helvetica (Cuerpo)"/>
                        </a:rPr>
                        <a:t>FAER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ctr" fontAlgn="ctr"/>
                      <a:r>
                        <a:rPr lang="es-CO" sz="1600" b="1" i="0" u="none" strike="noStrike">
                          <a:solidFill>
                            <a:srgbClr val="FFFFFF"/>
                          </a:solidFill>
                          <a:effectLst/>
                          <a:latin typeface="Helvetica (Cuerpo)"/>
                        </a:rPr>
                        <a:t>DEPARTAMENTO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ctr" fontAlgn="ctr"/>
                      <a:r>
                        <a:rPr lang="es-CO" sz="1600" b="1" i="0" u="none" strike="noStrike">
                          <a:solidFill>
                            <a:srgbClr val="FFFFFF"/>
                          </a:solidFill>
                          <a:effectLst/>
                          <a:latin typeface="Helvetica (Cuerpo)"/>
                        </a:rPr>
                        <a:t>MUNICIPIO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ctr" fontAlgn="ctr"/>
                      <a:r>
                        <a:rPr lang="es-CO" sz="1600" b="1" i="0" u="none" strike="noStrike">
                          <a:solidFill>
                            <a:srgbClr val="FFFFFF"/>
                          </a:solidFill>
                          <a:effectLst/>
                          <a:latin typeface="Helvetica (Cuerpo)"/>
                        </a:rPr>
                        <a:t>USUARIOS A BENEFICIAR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ctr" fontAlgn="ctr"/>
                      <a:r>
                        <a:rPr lang="es-CO" sz="1600" b="1" i="0" u="none" strike="noStrike">
                          <a:solidFill>
                            <a:srgbClr val="FFFFFF"/>
                          </a:solidFill>
                          <a:effectLst/>
                          <a:latin typeface="Helvetica (Cuerpo)"/>
                        </a:rPr>
                        <a:t>USUARIOS DE AMPLIACIÓN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ctr" fontAlgn="ctr"/>
                      <a:r>
                        <a:rPr lang="es-CO" sz="1600" b="1" i="0" u="none" strike="noStrike">
                          <a:solidFill>
                            <a:srgbClr val="FFFFFF"/>
                          </a:solidFill>
                          <a:effectLst/>
                          <a:latin typeface="Helvetica (Cuerpo)"/>
                        </a:rPr>
                        <a:t>VALOR DEL PROYECTO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extLst>
                  <a:ext uri="{0D108BD9-81ED-4DB2-BD59-A6C34878D82A}">
                    <a16:rowId xmlns:a16="http://schemas.microsoft.com/office/drawing/2014/main" val="826230264"/>
                  </a:ext>
                </a:extLst>
              </a:tr>
              <a:tr h="312972">
                <a:tc>
                  <a:txBody>
                    <a:bodyPr/>
                    <a:lstStyle/>
                    <a:p>
                      <a:pPr algn="l" rtl="0" fontAlgn="b"/>
                      <a:r>
                        <a:rPr lang="es-419" sz="1600" u="none" strike="noStrike">
                          <a:effectLst/>
                        </a:rPr>
                        <a:t>1487-B</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419" sz="1600" u="none" strike="noStrike">
                          <a:effectLst/>
                        </a:rPr>
                        <a:t>NARIÑO</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419" sz="1600" u="none" strike="noStrike">
                          <a:effectLst/>
                        </a:rPr>
                        <a:t>BARBACOAS</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419" sz="1600" u="none" strike="noStrike">
                          <a:effectLst/>
                        </a:rPr>
                        <a:t>432</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419" sz="1600" u="none" strike="noStrike">
                          <a:effectLst/>
                        </a:rPr>
                        <a:t>432</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s-419" sz="1600" u="none" strike="noStrike">
                          <a:effectLst/>
                        </a:rPr>
                        <a:t>$12,717,374,485.00</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5807229"/>
                  </a:ext>
                </a:extLst>
              </a:tr>
              <a:tr h="312972">
                <a:tc>
                  <a:txBody>
                    <a:bodyPr/>
                    <a:lstStyle/>
                    <a:p>
                      <a:pPr algn="l" rtl="0" fontAlgn="b"/>
                      <a:r>
                        <a:rPr lang="es-419" sz="1600" u="none" strike="noStrike">
                          <a:effectLst/>
                        </a:rPr>
                        <a:t>1489-B</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419" sz="1600" u="none" strike="noStrike">
                          <a:effectLst/>
                        </a:rPr>
                        <a:t>NARIÑO</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419" sz="1600" u="none" strike="noStrike">
                          <a:effectLst/>
                        </a:rPr>
                        <a:t>ROBERTO PAYAN</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419" sz="1600" u="none" strike="noStrike">
                          <a:effectLst/>
                        </a:rPr>
                        <a:t>525</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419" sz="1600" u="none" strike="noStrike">
                          <a:effectLst/>
                        </a:rPr>
                        <a:t>525</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s-419" sz="1600" u="none" strike="noStrike">
                          <a:effectLst/>
                        </a:rPr>
                        <a:t>$16,358,903,894.00</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2026596"/>
                  </a:ext>
                </a:extLst>
              </a:tr>
              <a:tr h="312972">
                <a:tc>
                  <a:txBody>
                    <a:bodyPr/>
                    <a:lstStyle/>
                    <a:p>
                      <a:pPr algn="l" rtl="0" fontAlgn="b"/>
                      <a:r>
                        <a:rPr lang="es-419" sz="1600" u="none" strike="noStrike">
                          <a:effectLst/>
                        </a:rPr>
                        <a:t>1486-C</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419" sz="1600" u="none" strike="noStrike">
                          <a:effectLst/>
                        </a:rPr>
                        <a:t>NARIÑO</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419" sz="1600" u="none" strike="noStrike">
                          <a:effectLst/>
                        </a:rPr>
                        <a:t>ROBERTO PAYAN</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419" sz="1600" u="none" strike="noStrike">
                          <a:effectLst/>
                        </a:rPr>
                        <a:t>2,057</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419" sz="1600" u="none" strike="noStrike">
                          <a:effectLst/>
                        </a:rPr>
                        <a:t>2,057</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s-419" sz="1600" u="none" strike="noStrike">
                          <a:effectLst/>
                        </a:rPr>
                        <a:t>$58,461,994,124.00</a:t>
                      </a:r>
                      <a:endParaRPr lang="es-419" sz="1600" b="0" i="0" u="none" strike="noStrike">
                        <a:solidFill>
                          <a:srgbClr val="000000"/>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7994439"/>
                  </a:ext>
                </a:extLst>
              </a:tr>
              <a:tr h="312972">
                <a:tc gridSpan="3">
                  <a:txBody>
                    <a:bodyPr/>
                    <a:lstStyle/>
                    <a:p>
                      <a:pPr algn="ctr" rtl="0" fontAlgn="b"/>
                      <a:r>
                        <a:rPr lang="es-419" sz="1600" b="1" u="none" strike="noStrike">
                          <a:solidFill>
                            <a:schemeClr val="bg1"/>
                          </a:solidFill>
                          <a:effectLst/>
                        </a:rPr>
                        <a:t>TOTAL</a:t>
                      </a:r>
                      <a:endParaRPr lang="es-419" sz="1600" b="1" i="0" u="none" strike="noStrike">
                        <a:solidFill>
                          <a:schemeClr val="bg1"/>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hMerge="1">
                  <a:txBody>
                    <a:bodyPr/>
                    <a:lstStyle/>
                    <a:p>
                      <a:endParaRPr lang="es-419"/>
                    </a:p>
                  </a:txBody>
                  <a:tcPr/>
                </a:tc>
                <a:tc hMerge="1">
                  <a:txBody>
                    <a:bodyPr/>
                    <a:lstStyle/>
                    <a:p>
                      <a:endParaRPr lang="es-419"/>
                    </a:p>
                  </a:txBody>
                  <a:tcPr/>
                </a:tc>
                <a:tc>
                  <a:txBody>
                    <a:bodyPr/>
                    <a:lstStyle/>
                    <a:p>
                      <a:pPr algn="ctr" rtl="0" fontAlgn="b"/>
                      <a:r>
                        <a:rPr lang="es-419" sz="1600" b="1" u="none" strike="noStrike">
                          <a:solidFill>
                            <a:schemeClr val="bg1"/>
                          </a:solidFill>
                          <a:effectLst/>
                        </a:rPr>
                        <a:t>3,014</a:t>
                      </a:r>
                      <a:endParaRPr lang="es-419" sz="1600" b="1" i="0" u="none" strike="noStrike">
                        <a:solidFill>
                          <a:schemeClr val="bg1"/>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ctr" rtl="0" fontAlgn="b"/>
                      <a:r>
                        <a:rPr lang="es-419" sz="1600" b="1" u="none" strike="noStrike">
                          <a:solidFill>
                            <a:schemeClr val="bg1"/>
                          </a:solidFill>
                          <a:effectLst/>
                        </a:rPr>
                        <a:t>3,014</a:t>
                      </a:r>
                      <a:endParaRPr lang="es-419" sz="1600" b="1" i="0" u="none" strike="noStrike">
                        <a:solidFill>
                          <a:schemeClr val="bg1"/>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r" rtl="0" fontAlgn="b"/>
                      <a:r>
                        <a:rPr lang="es-419" sz="1600" b="1" u="none" strike="noStrike">
                          <a:solidFill>
                            <a:schemeClr val="bg1"/>
                          </a:solidFill>
                          <a:effectLst/>
                        </a:rPr>
                        <a:t>87,538,272,503.00</a:t>
                      </a:r>
                      <a:endParaRPr lang="es-419" sz="1600" b="1" i="0" u="none" strike="noStrike">
                        <a:solidFill>
                          <a:schemeClr val="bg1"/>
                        </a:solidFill>
                        <a:effectLst/>
                        <a:latin typeface="Helvetica (Cuerpo)"/>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extLst>
                  <a:ext uri="{0D108BD9-81ED-4DB2-BD59-A6C34878D82A}">
                    <a16:rowId xmlns:a16="http://schemas.microsoft.com/office/drawing/2014/main" val="2622290681"/>
                  </a:ext>
                </a:extLst>
              </a:tr>
            </a:tbl>
          </a:graphicData>
        </a:graphic>
      </p:graphicFrame>
    </p:spTree>
    <p:extLst>
      <p:ext uri="{BB962C8B-B14F-4D97-AF65-F5344CB8AC3E}">
        <p14:creationId xmlns:p14="http://schemas.microsoft.com/office/powerpoint/2010/main" val="2422812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1981011" y="458896"/>
            <a:ext cx="8591644" cy="786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3600" b="1" dirty="0">
                <a:effectLst>
                  <a:outerShdw blurRad="38100" dist="38100" dir="2700000" algn="tl">
                    <a:srgbClr val="000000">
                      <a:alpha val="43137"/>
                    </a:srgbClr>
                  </a:outerShdw>
                </a:effectLst>
                <a:ea typeface="+mj-lt"/>
                <a:cs typeface="+mj-lt"/>
              </a:rPr>
              <a:t>8. CRITERIOS PARA LA ASIGNACIÓN DE RECURSOS FAER</a:t>
            </a:r>
            <a:endParaRPr lang="es-ES" sz="4000" b="1" dirty="0">
              <a:effectLst>
                <a:outerShdw blurRad="38100" dist="38100" dir="2700000" algn="tl">
                  <a:srgbClr val="000000">
                    <a:alpha val="43137"/>
                  </a:srgbClr>
                </a:outerShdw>
              </a:effectLst>
              <a:ea typeface="+mj-lt"/>
              <a:cs typeface="+mj-lt"/>
            </a:endParaRPr>
          </a:p>
        </p:txBody>
      </p: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113301" y="299884"/>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CC2123FB-E99B-A45A-971E-0F4799B314DC}"/>
              </a:ext>
            </a:extLst>
          </p:cNvPr>
          <p:cNvCxnSpPr>
            <a:cxnSpLocks/>
          </p:cNvCxnSpPr>
          <p:nvPr/>
        </p:nvCxnSpPr>
        <p:spPr>
          <a:xfrm>
            <a:off x="2113301" y="1403927"/>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9" name="Rectángulo 8">
            <a:extLst>
              <a:ext uri="{FF2B5EF4-FFF2-40B4-BE49-F238E27FC236}">
                <a16:creationId xmlns:a16="http://schemas.microsoft.com/office/drawing/2014/main" id="{9549D24B-6AEE-E95C-28BC-803B632C2F85}"/>
              </a:ext>
            </a:extLst>
          </p:cNvPr>
          <p:cNvSpPr/>
          <p:nvPr/>
        </p:nvSpPr>
        <p:spPr>
          <a:xfrm>
            <a:off x="241300" y="1444477"/>
            <a:ext cx="11709400" cy="707886"/>
          </a:xfrm>
          <a:prstGeom prst="rect">
            <a:avLst/>
          </a:prstGeom>
        </p:spPr>
        <p:txBody>
          <a:bodyPr wrap="square">
            <a:spAutoFit/>
          </a:bodyPr>
          <a:ls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just"/>
            <a:r>
              <a:rPr lang="es-MX" sz="2000"/>
              <a:t>Para la asignación de recursos del FAER, se tendrán en cuenta los siguientes criterios de elegibilidad de proyectos, de conformidad con lo establecido en la Resolución 40379 de 2023:</a:t>
            </a:r>
            <a:endParaRPr lang="es-ES" sz="2000">
              <a:latin typeface="Helvetica (Cuerpo)"/>
              <a:ea typeface="Verdana" panose="020B0604030504040204" pitchFamily="34" charset="0"/>
            </a:endParaRPr>
          </a:p>
        </p:txBody>
      </p:sp>
      <p:grpSp>
        <p:nvGrpSpPr>
          <p:cNvPr id="8" name="Grupo 7">
            <a:extLst>
              <a:ext uri="{FF2B5EF4-FFF2-40B4-BE49-F238E27FC236}">
                <a16:creationId xmlns:a16="http://schemas.microsoft.com/office/drawing/2014/main" id="{BCD1B997-46C3-411E-995E-6F5880F1C547}"/>
              </a:ext>
            </a:extLst>
          </p:cNvPr>
          <p:cNvGrpSpPr/>
          <p:nvPr/>
        </p:nvGrpSpPr>
        <p:grpSpPr>
          <a:xfrm>
            <a:off x="9326879" y="2802296"/>
            <a:ext cx="2478123" cy="3457827"/>
            <a:chOff x="8845223" y="2713203"/>
            <a:chExt cx="2729276" cy="3373272"/>
          </a:xfrm>
        </p:grpSpPr>
        <p:sp>
          <p:nvSpPr>
            <p:cNvPr id="18" name="Rectángulo: esquinas redondeadas 17">
              <a:extLst>
                <a:ext uri="{FF2B5EF4-FFF2-40B4-BE49-F238E27FC236}">
                  <a16:creationId xmlns:a16="http://schemas.microsoft.com/office/drawing/2014/main" id="{A34A24AF-6098-43D5-B6F0-1EE72B6832F7}"/>
                </a:ext>
              </a:extLst>
            </p:cNvPr>
            <p:cNvSpPr/>
            <p:nvPr/>
          </p:nvSpPr>
          <p:spPr>
            <a:xfrm>
              <a:off x="8845223" y="2713203"/>
              <a:ext cx="2729276" cy="3373272"/>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s-CO"/>
            </a:p>
          </p:txBody>
        </p:sp>
        <mc:AlternateContent xmlns:mc="http://schemas.openxmlformats.org/markup-compatibility/2006" xmlns:a14="http://schemas.microsoft.com/office/drawing/2010/main">
          <mc:Choice Requires="a14">
            <p:sp>
              <p:nvSpPr>
                <p:cNvPr id="19" name="CuadroTexto 18">
                  <a:extLst>
                    <a:ext uri="{FF2B5EF4-FFF2-40B4-BE49-F238E27FC236}">
                      <a16:creationId xmlns:a16="http://schemas.microsoft.com/office/drawing/2014/main" id="{36E2E6DE-49B7-41DF-B37F-D65E634D6E99}"/>
                    </a:ext>
                  </a:extLst>
                </p:cNvPr>
                <p:cNvSpPr txBox="1"/>
                <p:nvPr/>
              </p:nvSpPr>
              <p:spPr>
                <a:xfrm>
                  <a:off x="9045058" y="2922842"/>
                  <a:ext cx="707067" cy="59362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s-CO" sz="1600" b="0" i="1" smtClean="0">
                                <a:latin typeface="Cambria Math" panose="02040503050406030204" pitchFamily="18" charset="0"/>
                              </a:rPr>
                            </m:ctrlPr>
                          </m:fPr>
                          <m:num>
                            <m:sSub>
                              <m:sSubPr>
                                <m:ctrlPr>
                                  <a:rPr lang="es-CO" sz="1600" b="0" i="1" smtClean="0">
                                    <a:latin typeface="Cambria Math" panose="02040503050406030204" pitchFamily="18" charset="0"/>
                                  </a:rPr>
                                </m:ctrlPr>
                              </m:sSubPr>
                              <m:e>
                                <m:r>
                                  <a:rPr lang="es-CO" sz="1600" b="0" i="1" smtClean="0">
                                    <a:latin typeface="Cambria Math" panose="02040503050406030204" pitchFamily="18" charset="0"/>
                                  </a:rPr>
                                  <m:t>𝑈𝑁</m:t>
                                </m:r>
                              </m:e>
                              <m:sub>
                                <m:r>
                                  <a:rPr lang="es-CO" sz="1600" b="0" i="1" smtClean="0">
                                    <a:latin typeface="Cambria Math" panose="02040503050406030204" pitchFamily="18" charset="0"/>
                                  </a:rPr>
                                  <m:t>𝐵</m:t>
                                </m:r>
                              </m:sub>
                            </m:sSub>
                          </m:num>
                          <m:den>
                            <m:sSub>
                              <m:sSubPr>
                                <m:ctrlPr>
                                  <a:rPr lang="es-CO" sz="1600" b="0" i="1" smtClean="0">
                                    <a:latin typeface="Cambria Math" panose="02040503050406030204" pitchFamily="18" charset="0"/>
                                  </a:rPr>
                                </m:ctrlPr>
                              </m:sSubPr>
                              <m:e>
                                <m:r>
                                  <a:rPr lang="es-CO" sz="1600" b="0" i="1" smtClean="0">
                                    <a:latin typeface="Cambria Math" panose="02040503050406030204" pitchFamily="18" charset="0"/>
                                  </a:rPr>
                                  <m:t>𝑈𝑁</m:t>
                                </m:r>
                              </m:e>
                              <m:sub>
                                <m:r>
                                  <a:rPr lang="es-CO" sz="1600" b="0" i="1" smtClean="0">
                                    <a:latin typeface="Cambria Math" panose="02040503050406030204" pitchFamily="18" charset="0"/>
                                  </a:rPr>
                                  <m:t>𝐴</m:t>
                                </m:r>
                              </m:sub>
                            </m:sSub>
                          </m:den>
                        </m:f>
                      </m:oMath>
                    </m:oMathPara>
                  </a14:m>
                  <a:endParaRPr lang="es-CO" sz="1600"/>
                </a:p>
              </p:txBody>
            </p:sp>
          </mc:Choice>
          <mc:Fallback xmlns="">
            <p:sp>
              <p:nvSpPr>
                <p:cNvPr id="19" name="CuadroTexto 18">
                  <a:extLst>
                    <a:ext uri="{FF2B5EF4-FFF2-40B4-BE49-F238E27FC236}">
                      <a16:creationId xmlns:a16="http://schemas.microsoft.com/office/drawing/2014/main" id="{36E2E6DE-49B7-41DF-B37F-D65E634D6E99}"/>
                    </a:ext>
                  </a:extLst>
                </p:cNvPr>
                <p:cNvSpPr txBox="1">
                  <a:spLocks noRot="1" noChangeAspect="1" noMove="1" noResize="1" noEditPoints="1" noAdjustHandles="1" noChangeArrowheads="1" noChangeShapeType="1" noTextEdit="1"/>
                </p:cNvSpPr>
                <p:nvPr/>
              </p:nvSpPr>
              <p:spPr>
                <a:xfrm>
                  <a:off x="9045058" y="2922842"/>
                  <a:ext cx="707067" cy="593624"/>
                </a:xfrm>
                <a:prstGeom prst="rect">
                  <a:avLst/>
                </a:prstGeom>
                <a:blipFill>
                  <a:blip r:embed="rId2"/>
                  <a:stretch>
                    <a:fillRect/>
                  </a:stretch>
                </a:blipFill>
              </p:spPr>
              <p:txBody>
                <a:bodyPr/>
                <a:lstStyle/>
                <a:p>
                  <a:r>
                    <a:rPr lang="es-CO">
                      <a:noFill/>
                    </a:rPr>
                    <a:t> </a:t>
                  </a:r>
                </a:p>
              </p:txBody>
            </p:sp>
          </mc:Fallback>
        </mc:AlternateContent>
        <mc:AlternateContent xmlns:mc="http://schemas.openxmlformats.org/markup-compatibility/2006" xmlns:a14="http://schemas.microsoft.com/office/drawing/2010/main">
          <mc:Choice Requires="a14">
            <p:sp>
              <p:nvSpPr>
                <p:cNvPr id="20" name="CuadroTexto 19">
                  <a:extLst>
                    <a:ext uri="{FF2B5EF4-FFF2-40B4-BE49-F238E27FC236}">
                      <a16:creationId xmlns:a16="http://schemas.microsoft.com/office/drawing/2014/main" id="{0E3283F0-E5F0-458E-AC34-F187DA78BB33}"/>
                    </a:ext>
                  </a:extLst>
                </p:cNvPr>
                <p:cNvSpPr txBox="1"/>
                <p:nvPr/>
              </p:nvSpPr>
              <p:spPr>
                <a:xfrm>
                  <a:off x="9045057" y="3546176"/>
                  <a:ext cx="707067" cy="59362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s-CO" sz="1600" b="0" i="1" smtClean="0">
                                <a:latin typeface="Cambria Math" panose="02040503050406030204" pitchFamily="18" charset="0"/>
                              </a:rPr>
                            </m:ctrlPr>
                          </m:fPr>
                          <m:num>
                            <m:sSub>
                              <m:sSubPr>
                                <m:ctrlPr>
                                  <a:rPr lang="es-CO" sz="1600" b="0" i="1" smtClean="0">
                                    <a:latin typeface="Cambria Math" panose="02040503050406030204" pitchFamily="18" charset="0"/>
                                  </a:rPr>
                                </m:ctrlPr>
                              </m:sSubPr>
                              <m:e>
                                <m:r>
                                  <a:rPr lang="es-CO" sz="1600" b="0" i="1" smtClean="0">
                                    <a:latin typeface="Cambria Math" panose="02040503050406030204" pitchFamily="18" charset="0"/>
                                  </a:rPr>
                                  <m:t>𝑈𝐸</m:t>
                                </m:r>
                              </m:e>
                              <m:sub>
                                <m:r>
                                  <a:rPr lang="es-CO" sz="1600" b="0" i="1" smtClean="0">
                                    <a:latin typeface="Cambria Math" panose="02040503050406030204" pitchFamily="18" charset="0"/>
                                  </a:rPr>
                                  <m:t>𝐵</m:t>
                                </m:r>
                              </m:sub>
                            </m:sSub>
                          </m:num>
                          <m:den>
                            <m:sSub>
                              <m:sSubPr>
                                <m:ctrlPr>
                                  <a:rPr lang="es-CO" sz="1600" b="0" i="1" smtClean="0">
                                    <a:latin typeface="Cambria Math" panose="02040503050406030204" pitchFamily="18" charset="0"/>
                                  </a:rPr>
                                </m:ctrlPr>
                              </m:sSubPr>
                              <m:e>
                                <m:r>
                                  <a:rPr lang="es-CO" sz="1600" b="0" i="1" smtClean="0">
                                    <a:latin typeface="Cambria Math" panose="02040503050406030204" pitchFamily="18" charset="0"/>
                                  </a:rPr>
                                  <m:t>𝑈𝐸</m:t>
                                </m:r>
                              </m:e>
                              <m:sub>
                                <m:r>
                                  <a:rPr lang="es-CO" sz="1600" b="0" i="1" smtClean="0">
                                    <a:latin typeface="Cambria Math" panose="02040503050406030204" pitchFamily="18" charset="0"/>
                                  </a:rPr>
                                  <m:t>𝐴</m:t>
                                </m:r>
                              </m:sub>
                            </m:sSub>
                          </m:den>
                        </m:f>
                      </m:oMath>
                    </m:oMathPara>
                  </a14:m>
                  <a:endParaRPr lang="es-CO" sz="1600"/>
                </a:p>
              </p:txBody>
            </p:sp>
          </mc:Choice>
          <mc:Fallback xmlns="">
            <p:sp>
              <p:nvSpPr>
                <p:cNvPr id="20" name="CuadroTexto 19">
                  <a:extLst>
                    <a:ext uri="{FF2B5EF4-FFF2-40B4-BE49-F238E27FC236}">
                      <a16:creationId xmlns:a16="http://schemas.microsoft.com/office/drawing/2014/main" id="{0E3283F0-E5F0-458E-AC34-F187DA78BB33}"/>
                    </a:ext>
                  </a:extLst>
                </p:cNvPr>
                <p:cNvSpPr txBox="1">
                  <a:spLocks noRot="1" noChangeAspect="1" noMove="1" noResize="1" noEditPoints="1" noAdjustHandles="1" noChangeArrowheads="1" noChangeShapeType="1" noTextEdit="1"/>
                </p:cNvSpPr>
                <p:nvPr/>
              </p:nvSpPr>
              <p:spPr>
                <a:xfrm>
                  <a:off x="9045057" y="3546176"/>
                  <a:ext cx="707067" cy="593624"/>
                </a:xfrm>
                <a:prstGeom prst="rect">
                  <a:avLst/>
                </a:prstGeom>
                <a:blipFill>
                  <a:blip r:embed="rId3"/>
                  <a:stretch>
                    <a:fillRect/>
                  </a:stretch>
                </a:blipFill>
              </p:spPr>
              <p:txBody>
                <a:bodyPr/>
                <a:lstStyle/>
                <a:p>
                  <a:r>
                    <a:rPr lang="es-CO">
                      <a:noFill/>
                    </a:rPr>
                    <a:t> </a:t>
                  </a:r>
                </a:p>
              </p:txBody>
            </p:sp>
          </mc:Fallback>
        </mc:AlternateContent>
        <mc:AlternateContent xmlns:mc="http://schemas.openxmlformats.org/markup-compatibility/2006" xmlns:a14="http://schemas.microsoft.com/office/drawing/2010/main">
          <mc:Choice Requires="a14">
            <p:sp>
              <p:nvSpPr>
                <p:cNvPr id="21" name="CuadroTexto 20">
                  <a:extLst>
                    <a:ext uri="{FF2B5EF4-FFF2-40B4-BE49-F238E27FC236}">
                      <a16:creationId xmlns:a16="http://schemas.microsoft.com/office/drawing/2014/main" id="{C1C0E040-DF3A-41AB-8356-A8F08321EA33}"/>
                    </a:ext>
                  </a:extLst>
                </p:cNvPr>
                <p:cNvSpPr txBox="1"/>
                <p:nvPr/>
              </p:nvSpPr>
              <p:spPr>
                <a:xfrm>
                  <a:off x="9025091" y="4139800"/>
                  <a:ext cx="707067" cy="59362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s-CO" sz="1600" b="0" i="1" smtClean="0">
                                <a:latin typeface="Cambria Math" panose="02040503050406030204" pitchFamily="18" charset="0"/>
                              </a:rPr>
                            </m:ctrlPr>
                          </m:fPr>
                          <m:num>
                            <m:sSub>
                              <m:sSubPr>
                                <m:ctrlPr>
                                  <a:rPr lang="es-CO" sz="1600" b="0" i="1" smtClean="0">
                                    <a:latin typeface="Cambria Math" panose="02040503050406030204" pitchFamily="18" charset="0"/>
                                  </a:rPr>
                                </m:ctrlPr>
                              </m:sSubPr>
                              <m:e>
                                <m:r>
                                  <a:rPr lang="es-CO" sz="1600" b="0" i="1" smtClean="0">
                                    <a:latin typeface="Cambria Math" panose="02040503050406030204" pitchFamily="18" charset="0"/>
                                  </a:rPr>
                                  <m:t>𝐶𝑥𝑈</m:t>
                                </m:r>
                              </m:e>
                              <m:sub>
                                <m:r>
                                  <a:rPr lang="es-CO" sz="1600" b="0" i="1" smtClean="0">
                                    <a:latin typeface="Cambria Math" panose="02040503050406030204" pitchFamily="18" charset="0"/>
                                  </a:rPr>
                                  <m:t>𝐵</m:t>
                                </m:r>
                              </m:sub>
                            </m:sSub>
                          </m:num>
                          <m:den>
                            <m:sSub>
                              <m:sSubPr>
                                <m:ctrlPr>
                                  <a:rPr lang="es-CO" sz="1600" b="0" i="1" smtClean="0">
                                    <a:latin typeface="Cambria Math" panose="02040503050406030204" pitchFamily="18" charset="0"/>
                                  </a:rPr>
                                </m:ctrlPr>
                              </m:sSubPr>
                              <m:e>
                                <m:r>
                                  <a:rPr lang="es-CO" sz="1600" i="1">
                                    <a:latin typeface="Cambria Math" panose="02040503050406030204" pitchFamily="18" charset="0"/>
                                  </a:rPr>
                                  <m:t>𝐶𝑥𝑈</m:t>
                                </m:r>
                              </m:e>
                              <m:sub>
                                <m:r>
                                  <a:rPr lang="es-CO" sz="1600" b="0" i="1" smtClean="0">
                                    <a:latin typeface="Cambria Math" panose="02040503050406030204" pitchFamily="18" charset="0"/>
                                  </a:rPr>
                                  <m:t>𝐴</m:t>
                                </m:r>
                              </m:sub>
                            </m:sSub>
                          </m:den>
                        </m:f>
                      </m:oMath>
                    </m:oMathPara>
                  </a14:m>
                  <a:endParaRPr lang="es-CO" sz="1600"/>
                </a:p>
              </p:txBody>
            </p:sp>
          </mc:Choice>
          <mc:Fallback xmlns="">
            <p:sp>
              <p:nvSpPr>
                <p:cNvPr id="21" name="CuadroTexto 20">
                  <a:extLst>
                    <a:ext uri="{FF2B5EF4-FFF2-40B4-BE49-F238E27FC236}">
                      <a16:creationId xmlns:a16="http://schemas.microsoft.com/office/drawing/2014/main" id="{C1C0E040-DF3A-41AB-8356-A8F08321EA33}"/>
                    </a:ext>
                  </a:extLst>
                </p:cNvPr>
                <p:cNvSpPr txBox="1">
                  <a:spLocks noRot="1" noChangeAspect="1" noMove="1" noResize="1" noEditPoints="1" noAdjustHandles="1" noChangeArrowheads="1" noChangeShapeType="1" noTextEdit="1"/>
                </p:cNvSpPr>
                <p:nvPr/>
              </p:nvSpPr>
              <p:spPr>
                <a:xfrm>
                  <a:off x="9025091" y="4139800"/>
                  <a:ext cx="707067" cy="593624"/>
                </a:xfrm>
                <a:prstGeom prst="rect">
                  <a:avLst/>
                </a:prstGeom>
                <a:blipFill>
                  <a:blip r:embed="rId4"/>
                  <a:stretch>
                    <a:fillRect/>
                  </a:stretch>
                </a:blipFill>
              </p:spPr>
              <p:txBody>
                <a:bodyPr/>
                <a:lstStyle/>
                <a:p>
                  <a:r>
                    <a:rPr lang="es-CO">
                      <a:noFill/>
                    </a:rPr>
                    <a:t> </a:t>
                  </a:r>
                </a:p>
              </p:txBody>
            </p:sp>
          </mc:Fallback>
        </mc:AlternateContent>
        <mc:AlternateContent xmlns:mc="http://schemas.openxmlformats.org/markup-compatibility/2006" xmlns:a14="http://schemas.microsoft.com/office/drawing/2010/main">
          <mc:Choice Requires="a14">
            <p:sp>
              <p:nvSpPr>
                <p:cNvPr id="22" name="CuadroTexto 21">
                  <a:extLst>
                    <a:ext uri="{FF2B5EF4-FFF2-40B4-BE49-F238E27FC236}">
                      <a16:creationId xmlns:a16="http://schemas.microsoft.com/office/drawing/2014/main" id="{5AD20220-81E1-4D84-B0D8-D5FFB51344AD}"/>
                    </a:ext>
                  </a:extLst>
                </p:cNvPr>
                <p:cNvSpPr txBox="1"/>
                <p:nvPr/>
              </p:nvSpPr>
              <p:spPr>
                <a:xfrm>
                  <a:off x="9014962" y="4789722"/>
                  <a:ext cx="707067"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s-CO" sz="1600" i="1" smtClean="0">
                                <a:latin typeface="Cambria Math" panose="02040503050406030204" pitchFamily="18" charset="0"/>
                              </a:rPr>
                            </m:ctrlPr>
                          </m:sSubPr>
                          <m:e>
                            <m:r>
                              <a:rPr lang="es-CO" sz="1600" b="0" i="1" smtClean="0">
                                <a:latin typeface="Cambria Math" panose="02040503050406030204" pitchFamily="18" charset="0"/>
                              </a:rPr>
                              <m:t>𝑀</m:t>
                            </m:r>
                          </m:e>
                          <m:sub>
                            <m:r>
                              <a:rPr lang="es-CO" sz="1600" b="0" i="1" smtClean="0">
                                <a:latin typeface="Cambria Math" panose="02040503050406030204" pitchFamily="18" charset="0"/>
                              </a:rPr>
                              <m:t>𝑃𝐴𝑍</m:t>
                            </m:r>
                          </m:sub>
                        </m:sSub>
                      </m:oMath>
                    </m:oMathPara>
                  </a14:m>
                  <a:endParaRPr lang="es-CO" sz="1600"/>
                </a:p>
              </p:txBody>
            </p:sp>
          </mc:Choice>
          <mc:Fallback xmlns="">
            <p:sp>
              <p:nvSpPr>
                <p:cNvPr id="22" name="CuadroTexto 21">
                  <a:extLst>
                    <a:ext uri="{FF2B5EF4-FFF2-40B4-BE49-F238E27FC236}">
                      <a16:creationId xmlns:a16="http://schemas.microsoft.com/office/drawing/2014/main" id="{5AD20220-81E1-4D84-B0D8-D5FFB51344AD}"/>
                    </a:ext>
                  </a:extLst>
                </p:cNvPr>
                <p:cNvSpPr txBox="1">
                  <a:spLocks noRot="1" noChangeAspect="1" noMove="1" noResize="1" noEditPoints="1" noAdjustHandles="1" noChangeArrowheads="1" noChangeShapeType="1" noTextEdit="1"/>
                </p:cNvSpPr>
                <p:nvPr/>
              </p:nvSpPr>
              <p:spPr>
                <a:xfrm>
                  <a:off x="9014962" y="4789722"/>
                  <a:ext cx="707067" cy="338554"/>
                </a:xfrm>
                <a:prstGeom prst="rect">
                  <a:avLst/>
                </a:prstGeom>
                <a:blipFill>
                  <a:blip r:embed="rId5"/>
                  <a:stretch>
                    <a:fillRect/>
                  </a:stretch>
                </a:blipFill>
              </p:spPr>
              <p:txBody>
                <a:bodyPr/>
                <a:lstStyle/>
                <a:p>
                  <a:r>
                    <a:rPr lang="es-CO">
                      <a:noFill/>
                    </a:rPr>
                    <a:t> </a:t>
                  </a:r>
                </a:p>
              </p:txBody>
            </p:sp>
          </mc:Fallback>
        </mc:AlternateContent>
        <mc:AlternateContent xmlns:mc="http://schemas.openxmlformats.org/markup-compatibility/2006" xmlns:a14="http://schemas.microsoft.com/office/drawing/2010/main">
          <mc:Choice Requires="a14">
            <p:sp>
              <p:nvSpPr>
                <p:cNvPr id="24" name="CuadroTexto 23">
                  <a:extLst>
                    <a:ext uri="{FF2B5EF4-FFF2-40B4-BE49-F238E27FC236}">
                      <a16:creationId xmlns:a16="http://schemas.microsoft.com/office/drawing/2014/main" id="{FF6CE05F-45A3-4485-A1FA-A9F1BEEE6053}"/>
                    </a:ext>
                  </a:extLst>
                </p:cNvPr>
                <p:cNvSpPr txBox="1"/>
                <p:nvPr/>
              </p:nvSpPr>
              <p:spPr>
                <a:xfrm>
                  <a:off x="9014963" y="5131939"/>
                  <a:ext cx="707067"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s-CO" sz="1600" i="1" smtClean="0">
                                <a:latin typeface="Cambria Math" panose="02040503050406030204" pitchFamily="18" charset="0"/>
                              </a:rPr>
                            </m:ctrlPr>
                          </m:sSubPr>
                          <m:e>
                            <m:r>
                              <a:rPr lang="es-CO" sz="1600" b="0" i="1" smtClean="0">
                                <a:latin typeface="Cambria Math" panose="02040503050406030204" pitchFamily="18" charset="0"/>
                              </a:rPr>
                              <m:t>𝐸</m:t>
                            </m:r>
                          </m:e>
                          <m:sub>
                            <m:r>
                              <a:rPr lang="es-CO" sz="1600" b="0" i="1" smtClean="0">
                                <a:latin typeface="Cambria Math" panose="02040503050406030204" pitchFamily="18" charset="0"/>
                              </a:rPr>
                              <m:t>𝑡𝑛𝑖𝑐𝑜𝑠</m:t>
                            </m:r>
                          </m:sub>
                        </m:sSub>
                      </m:oMath>
                    </m:oMathPara>
                  </a14:m>
                  <a:endParaRPr lang="es-CO" sz="1600"/>
                </a:p>
              </p:txBody>
            </p:sp>
          </mc:Choice>
          <mc:Fallback xmlns="">
            <p:sp>
              <p:nvSpPr>
                <p:cNvPr id="24" name="CuadroTexto 23">
                  <a:extLst>
                    <a:ext uri="{FF2B5EF4-FFF2-40B4-BE49-F238E27FC236}">
                      <a16:creationId xmlns:a16="http://schemas.microsoft.com/office/drawing/2014/main" id="{FF6CE05F-45A3-4485-A1FA-A9F1BEEE6053}"/>
                    </a:ext>
                  </a:extLst>
                </p:cNvPr>
                <p:cNvSpPr txBox="1">
                  <a:spLocks noRot="1" noChangeAspect="1" noMove="1" noResize="1" noEditPoints="1" noAdjustHandles="1" noChangeArrowheads="1" noChangeShapeType="1" noTextEdit="1"/>
                </p:cNvSpPr>
                <p:nvPr/>
              </p:nvSpPr>
              <p:spPr>
                <a:xfrm>
                  <a:off x="9014963" y="5131939"/>
                  <a:ext cx="707067" cy="338554"/>
                </a:xfrm>
                <a:prstGeom prst="rect">
                  <a:avLst/>
                </a:prstGeom>
                <a:blipFill>
                  <a:blip r:embed="rId6"/>
                  <a:stretch>
                    <a:fillRect r="-9434"/>
                  </a:stretch>
                </a:blipFill>
              </p:spPr>
              <p:txBody>
                <a:bodyPr/>
                <a:lstStyle/>
                <a:p>
                  <a:r>
                    <a:rPr lang="es-CO">
                      <a:noFill/>
                    </a:rPr>
                    <a:t> </a:t>
                  </a:r>
                </a:p>
              </p:txBody>
            </p:sp>
          </mc:Fallback>
        </mc:AlternateContent>
        <mc:AlternateContent xmlns:mc="http://schemas.openxmlformats.org/markup-compatibility/2006" xmlns:a14="http://schemas.microsoft.com/office/drawing/2010/main">
          <mc:Choice Requires="a14">
            <p:sp>
              <p:nvSpPr>
                <p:cNvPr id="25" name="CuadroTexto 24">
                  <a:extLst>
                    <a:ext uri="{FF2B5EF4-FFF2-40B4-BE49-F238E27FC236}">
                      <a16:creationId xmlns:a16="http://schemas.microsoft.com/office/drawing/2014/main" id="{FDDD2352-4054-4C84-9291-D50CC94A4231}"/>
                    </a:ext>
                  </a:extLst>
                </p:cNvPr>
                <p:cNvSpPr txBox="1"/>
                <p:nvPr/>
              </p:nvSpPr>
              <p:spPr>
                <a:xfrm>
                  <a:off x="9032220" y="5543961"/>
                  <a:ext cx="707067" cy="35753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s-CO" sz="1600" i="1" smtClean="0">
                                <a:latin typeface="Cambria Math" panose="02040503050406030204" pitchFamily="18" charset="0"/>
                              </a:rPr>
                            </m:ctrlPr>
                          </m:sSubPr>
                          <m:e>
                            <m:r>
                              <a:rPr lang="es-CO" sz="1600" b="0" i="1" smtClean="0">
                                <a:latin typeface="Cambria Math" panose="02040503050406030204" pitchFamily="18" charset="0"/>
                              </a:rPr>
                              <m:t>𝐶</m:t>
                            </m:r>
                          </m:e>
                          <m:sub>
                            <m:r>
                              <a:rPr lang="es-CO" sz="1600" b="0" i="1" smtClean="0">
                                <a:latin typeface="Cambria Math" panose="02040503050406030204" pitchFamily="18" charset="0"/>
                              </a:rPr>
                              <m:t>𝑚𝑝𝑖𝑜</m:t>
                            </m:r>
                          </m:sub>
                        </m:sSub>
                      </m:oMath>
                    </m:oMathPara>
                  </a14:m>
                  <a:endParaRPr lang="es-CO" sz="1600"/>
                </a:p>
              </p:txBody>
            </p:sp>
          </mc:Choice>
          <mc:Fallback xmlns="">
            <p:sp>
              <p:nvSpPr>
                <p:cNvPr id="25" name="CuadroTexto 24">
                  <a:extLst>
                    <a:ext uri="{FF2B5EF4-FFF2-40B4-BE49-F238E27FC236}">
                      <a16:creationId xmlns:a16="http://schemas.microsoft.com/office/drawing/2014/main" id="{FDDD2352-4054-4C84-9291-D50CC94A4231}"/>
                    </a:ext>
                  </a:extLst>
                </p:cNvPr>
                <p:cNvSpPr txBox="1">
                  <a:spLocks noRot="1" noChangeAspect="1" noMove="1" noResize="1" noEditPoints="1" noAdjustHandles="1" noChangeArrowheads="1" noChangeShapeType="1" noTextEdit="1"/>
                </p:cNvSpPr>
                <p:nvPr/>
              </p:nvSpPr>
              <p:spPr>
                <a:xfrm>
                  <a:off x="9032220" y="5543961"/>
                  <a:ext cx="707067" cy="357534"/>
                </a:xfrm>
                <a:prstGeom prst="rect">
                  <a:avLst/>
                </a:prstGeom>
                <a:blipFill>
                  <a:blip r:embed="rId7"/>
                  <a:stretch>
                    <a:fillRect b="-5000"/>
                  </a:stretch>
                </a:blipFill>
              </p:spPr>
              <p:txBody>
                <a:bodyPr/>
                <a:lstStyle/>
                <a:p>
                  <a:r>
                    <a:rPr lang="es-CO">
                      <a:noFill/>
                    </a:rPr>
                    <a:t> </a:t>
                  </a:r>
                </a:p>
              </p:txBody>
            </p:sp>
          </mc:Fallback>
        </mc:AlternateContent>
        <p:sp>
          <p:nvSpPr>
            <p:cNvPr id="26" name="CuadroTexto 25">
              <a:extLst>
                <a:ext uri="{FF2B5EF4-FFF2-40B4-BE49-F238E27FC236}">
                  <a16:creationId xmlns:a16="http://schemas.microsoft.com/office/drawing/2014/main" id="{31327CB1-05D7-4C68-9EC9-1A0C6716A956}"/>
                </a:ext>
              </a:extLst>
            </p:cNvPr>
            <p:cNvSpPr txBox="1"/>
            <p:nvPr/>
          </p:nvSpPr>
          <p:spPr>
            <a:xfrm>
              <a:off x="9739287" y="2922842"/>
              <a:ext cx="1585938" cy="430887"/>
            </a:xfrm>
            <a:prstGeom prst="rect">
              <a:avLst/>
            </a:prstGeom>
            <a:noFill/>
          </p:spPr>
          <p:txBody>
            <a:bodyPr wrap="square" rtlCol="0">
              <a:spAutoFit/>
            </a:bodyPr>
            <a:lstStyle/>
            <a:p>
              <a:r>
                <a:rPr lang="es-CO" sz="1100"/>
                <a:t>Número de usuarios nuevos </a:t>
              </a:r>
            </a:p>
          </p:txBody>
        </p:sp>
        <p:sp>
          <p:nvSpPr>
            <p:cNvPr id="27" name="CuadroTexto 26">
              <a:extLst>
                <a:ext uri="{FF2B5EF4-FFF2-40B4-BE49-F238E27FC236}">
                  <a16:creationId xmlns:a16="http://schemas.microsoft.com/office/drawing/2014/main" id="{410CDE8A-6D52-421E-AE74-A221F2CDE1B8}"/>
                </a:ext>
              </a:extLst>
            </p:cNvPr>
            <p:cNvSpPr txBox="1"/>
            <p:nvPr/>
          </p:nvSpPr>
          <p:spPr>
            <a:xfrm>
              <a:off x="9717674" y="3590364"/>
              <a:ext cx="1585938" cy="430887"/>
            </a:xfrm>
            <a:prstGeom prst="rect">
              <a:avLst/>
            </a:prstGeom>
            <a:noFill/>
          </p:spPr>
          <p:txBody>
            <a:bodyPr wrap="square" rtlCol="0">
              <a:spAutoFit/>
            </a:bodyPr>
            <a:lstStyle/>
            <a:p>
              <a:r>
                <a:rPr lang="es-CO" sz="1100"/>
                <a:t>Número de usuarios existentes </a:t>
              </a:r>
            </a:p>
          </p:txBody>
        </p:sp>
        <p:sp>
          <p:nvSpPr>
            <p:cNvPr id="28" name="CuadroTexto 27">
              <a:extLst>
                <a:ext uri="{FF2B5EF4-FFF2-40B4-BE49-F238E27FC236}">
                  <a16:creationId xmlns:a16="http://schemas.microsoft.com/office/drawing/2014/main" id="{E3138C90-0520-4183-B9C5-311A212FAF6C}"/>
                </a:ext>
              </a:extLst>
            </p:cNvPr>
            <p:cNvSpPr txBox="1"/>
            <p:nvPr/>
          </p:nvSpPr>
          <p:spPr>
            <a:xfrm>
              <a:off x="9717674" y="4246826"/>
              <a:ext cx="1585938" cy="261610"/>
            </a:xfrm>
            <a:prstGeom prst="rect">
              <a:avLst/>
            </a:prstGeom>
            <a:noFill/>
          </p:spPr>
          <p:txBody>
            <a:bodyPr wrap="square" rtlCol="0">
              <a:spAutoFit/>
            </a:bodyPr>
            <a:lstStyle/>
            <a:p>
              <a:r>
                <a:rPr lang="es-CO" sz="1100"/>
                <a:t>Costo por usuario</a:t>
              </a:r>
            </a:p>
          </p:txBody>
        </p:sp>
        <p:sp>
          <p:nvSpPr>
            <p:cNvPr id="29" name="CuadroTexto 28">
              <a:extLst>
                <a:ext uri="{FF2B5EF4-FFF2-40B4-BE49-F238E27FC236}">
                  <a16:creationId xmlns:a16="http://schemas.microsoft.com/office/drawing/2014/main" id="{05EEB5BD-4995-411A-9462-38AF22B2BAAE}"/>
                </a:ext>
              </a:extLst>
            </p:cNvPr>
            <p:cNvSpPr txBox="1"/>
            <p:nvPr/>
          </p:nvSpPr>
          <p:spPr>
            <a:xfrm>
              <a:off x="9739287" y="4769471"/>
              <a:ext cx="1585938" cy="430887"/>
            </a:xfrm>
            <a:prstGeom prst="rect">
              <a:avLst/>
            </a:prstGeom>
            <a:noFill/>
          </p:spPr>
          <p:txBody>
            <a:bodyPr wrap="square" rtlCol="0">
              <a:spAutoFit/>
            </a:bodyPr>
            <a:lstStyle/>
            <a:p>
              <a:r>
                <a:rPr lang="es-CO" sz="1100"/>
                <a:t>Municipio ZOMAC y/o PDET</a:t>
              </a:r>
            </a:p>
          </p:txBody>
        </p:sp>
        <p:sp>
          <p:nvSpPr>
            <p:cNvPr id="30" name="CuadroTexto 29">
              <a:extLst>
                <a:ext uri="{FF2B5EF4-FFF2-40B4-BE49-F238E27FC236}">
                  <a16:creationId xmlns:a16="http://schemas.microsoft.com/office/drawing/2014/main" id="{48D29966-821D-49F2-8DDE-5585E2C0FC0A}"/>
                </a:ext>
              </a:extLst>
            </p:cNvPr>
            <p:cNvSpPr txBox="1"/>
            <p:nvPr/>
          </p:nvSpPr>
          <p:spPr>
            <a:xfrm>
              <a:off x="9739287" y="5230743"/>
              <a:ext cx="1585938" cy="261610"/>
            </a:xfrm>
            <a:prstGeom prst="rect">
              <a:avLst/>
            </a:prstGeom>
            <a:noFill/>
          </p:spPr>
          <p:txBody>
            <a:bodyPr wrap="square" rtlCol="0">
              <a:spAutoFit/>
            </a:bodyPr>
            <a:lstStyle/>
            <a:p>
              <a:r>
                <a:rPr lang="es-CO" sz="1100"/>
                <a:t>Usuarios Éticos</a:t>
              </a:r>
            </a:p>
          </p:txBody>
        </p:sp>
        <p:sp>
          <p:nvSpPr>
            <p:cNvPr id="31" name="CuadroTexto 30">
              <a:extLst>
                <a:ext uri="{FF2B5EF4-FFF2-40B4-BE49-F238E27FC236}">
                  <a16:creationId xmlns:a16="http://schemas.microsoft.com/office/drawing/2014/main" id="{933E6097-5A42-47D2-A319-93F01C9BF9EE}"/>
                </a:ext>
              </a:extLst>
            </p:cNvPr>
            <p:cNvSpPr txBox="1"/>
            <p:nvPr/>
          </p:nvSpPr>
          <p:spPr>
            <a:xfrm>
              <a:off x="9752123" y="5604831"/>
              <a:ext cx="1822375" cy="261610"/>
            </a:xfrm>
            <a:prstGeom prst="rect">
              <a:avLst/>
            </a:prstGeom>
            <a:noFill/>
          </p:spPr>
          <p:txBody>
            <a:bodyPr wrap="square" rtlCol="0">
              <a:spAutoFit/>
            </a:bodyPr>
            <a:lstStyle/>
            <a:p>
              <a:r>
                <a:rPr lang="es-CO" sz="1100"/>
                <a:t>Municipios Categoría 6</a:t>
              </a:r>
            </a:p>
          </p:txBody>
        </p:sp>
      </p:grpSp>
      <p:sp>
        <p:nvSpPr>
          <p:cNvPr id="35" name="Google Shape;152;p3">
            <a:extLst>
              <a:ext uri="{FF2B5EF4-FFF2-40B4-BE49-F238E27FC236}">
                <a16:creationId xmlns:a16="http://schemas.microsoft.com/office/drawing/2014/main" id="{C4C0C590-56F2-00F7-A6ED-85005901A2EB}"/>
              </a:ext>
            </a:extLst>
          </p:cNvPr>
          <p:cNvSpPr txBox="1"/>
          <p:nvPr/>
        </p:nvSpPr>
        <p:spPr>
          <a:xfrm>
            <a:off x="1782288" y="2231570"/>
            <a:ext cx="7846806" cy="656418"/>
          </a:xfrm>
          <a:prstGeom prst="rect">
            <a:avLst/>
          </a:prstGeom>
          <a:blipFill rotWithShape="1">
            <a:blip r:embed="rId8">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ES" sz="1400">
                <a:latin typeface="Calibri"/>
                <a:ea typeface="Calibri"/>
                <a:cs typeface="Calibri"/>
                <a:sym typeface="Calibri"/>
              </a:rPr>
              <a:t> </a:t>
            </a:r>
            <a:endParaRPr sz="1400"/>
          </a:p>
        </p:txBody>
      </p:sp>
      <p:graphicFrame>
        <p:nvGraphicFramePr>
          <p:cNvPr id="10" name="Gráfico 9">
            <a:extLst>
              <a:ext uri="{FF2B5EF4-FFF2-40B4-BE49-F238E27FC236}">
                <a16:creationId xmlns:a16="http://schemas.microsoft.com/office/drawing/2014/main" id="{E96D0F91-594D-44AD-A8A9-28FE9710157D}"/>
              </a:ext>
            </a:extLst>
          </p:cNvPr>
          <p:cNvGraphicFramePr>
            <a:graphicFrameLocks/>
          </p:cNvGraphicFramePr>
          <p:nvPr>
            <p:extLst>
              <p:ext uri="{D42A27DB-BD31-4B8C-83A1-F6EECF244321}">
                <p14:modId xmlns:p14="http://schemas.microsoft.com/office/powerpoint/2010/main" val="4102039764"/>
              </p:ext>
            </p:extLst>
          </p:nvPr>
        </p:nvGraphicFramePr>
        <p:xfrm>
          <a:off x="386998" y="2800600"/>
          <a:ext cx="8409761" cy="3882263"/>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3497009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13301" y="458896"/>
            <a:ext cx="8459354" cy="786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3600" b="1" dirty="0">
                <a:effectLst>
                  <a:outerShdw blurRad="38100" dist="38100" dir="2700000" algn="tl">
                    <a:srgbClr val="000000">
                      <a:alpha val="43137"/>
                    </a:srgbClr>
                  </a:outerShdw>
                </a:effectLst>
                <a:ea typeface="+mj-lt"/>
                <a:cs typeface="+mj-lt"/>
              </a:rPr>
              <a:t>9. ORDEN DE ELEGIBILIDAD DE LOS PROYECTOS (OEP) </a:t>
            </a:r>
            <a:endParaRPr lang="es-ES" sz="4000" b="1" dirty="0">
              <a:effectLst>
                <a:outerShdw blurRad="38100" dist="38100" dir="2700000" algn="tl">
                  <a:srgbClr val="000000">
                    <a:alpha val="43137"/>
                  </a:srgbClr>
                </a:outerShdw>
              </a:effectLst>
              <a:ea typeface="+mj-lt"/>
              <a:cs typeface="+mj-lt"/>
            </a:endParaRPr>
          </a:p>
        </p:txBody>
      </p: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113301" y="299884"/>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CC2123FB-E99B-A45A-971E-0F4799B314DC}"/>
              </a:ext>
            </a:extLst>
          </p:cNvPr>
          <p:cNvCxnSpPr>
            <a:cxnSpLocks/>
          </p:cNvCxnSpPr>
          <p:nvPr/>
        </p:nvCxnSpPr>
        <p:spPr>
          <a:xfrm>
            <a:off x="2113301" y="1363287"/>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graphicFrame>
        <p:nvGraphicFramePr>
          <p:cNvPr id="7" name="Tabla 6">
            <a:extLst>
              <a:ext uri="{FF2B5EF4-FFF2-40B4-BE49-F238E27FC236}">
                <a16:creationId xmlns:a16="http://schemas.microsoft.com/office/drawing/2014/main" id="{875F0897-2067-EDEC-21E9-4224E23BF62F}"/>
              </a:ext>
            </a:extLst>
          </p:cNvPr>
          <p:cNvGraphicFramePr>
            <a:graphicFrameLocks noGrp="1"/>
          </p:cNvGraphicFramePr>
          <p:nvPr>
            <p:extLst>
              <p:ext uri="{D42A27DB-BD31-4B8C-83A1-F6EECF244321}">
                <p14:modId xmlns:p14="http://schemas.microsoft.com/office/powerpoint/2010/main" val="267611742"/>
              </p:ext>
            </p:extLst>
          </p:nvPr>
        </p:nvGraphicFramePr>
        <p:xfrm>
          <a:off x="114776" y="1984801"/>
          <a:ext cx="11962448" cy="1419225"/>
        </p:xfrm>
        <a:graphic>
          <a:graphicData uri="http://schemas.openxmlformats.org/drawingml/2006/table">
            <a:tbl>
              <a:tblPr/>
              <a:tblGrid>
                <a:gridCol w="806006">
                  <a:extLst>
                    <a:ext uri="{9D8B030D-6E8A-4147-A177-3AD203B41FA5}">
                      <a16:colId xmlns:a16="http://schemas.microsoft.com/office/drawing/2014/main" val="3571354012"/>
                    </a:ext>
                  </a:extLst>
                </a:gridCol>
                <a:gridCol w="1701201">
                  <a:extLst>
                    <a:ext uri="{9D8B030D-6E8A-4147-A177-3AD203B41FA5}">
                      <a16:colId xmlns:a16="http://schemas.microsoft.com/office/drawing/2014/main" val="4266527894"/>
                    </a:ext>
                  </a:extLst>
                </a:gridCol>
                <a:gridCol w="1914525">
                  <a:extLst>
                    <a:ext uri="{9D8B030D-6E8A-4147-A177-3AD203B41FA5}">
                      <a16:colId xmlns:a16="http://schemas.microsoft.com/office/drawing/2014/main" val="1425290149"/>
                    </a:ext>
                  </a:extLst>
                </a:gridCol>
                <a:gridCol w="1804490">
                  <a:extLst>
                    <a:ext uri="{9D8B030D-6E8A-4147-A177-3AD203B41FA5}">
                      <a16:colId xmlns:a16="http://schemas.microsoft.com/office/drawing/2014/main" val="1164237906"/>
                    </a:ext>
                  </a:extLst>
                </a:gridCol>
                <a:gridCol w="1276347">
                  <a:extLst>
                    <a:ext uri="{9D8B030D-6E8A-4147-A177-3AD203B41FA5}">
                      <a16:colId xmlns:a16="http://schemas.microsoft.com/office/drawing/2014/main" val="2652798569"/>
                    </a:ext>
                  </a:extLst>
                </a:gridCol>
                <a:gridCol w="1542510">
                  <a:extLst>
                    <a:ext uri="{9D8B030D-6E8A-4147-A177-3AD203B41FA5}">
                      <a16:colId xmlns:a16="http://schemas.microsoft.com/office/drawing/2014/main" val="437578770"/>
                    </a:ext>
                  </a:extLst>
                </a:gridCol>
                <a:gridCol w="885371">
                  <a:extLst>
                    <a:ext uri="{9D8B030D-6E8A-4147-A177-3AD203B41FA5}">
                      <a16:colId xmlns:a16="http://schemas.microsoft.com/office/drawing/2014/main" val="924931206"/>
                    </a:ext>
                  </a:extLst>
                </a:gridCol>
                <a:gridCol w="2031998">
                  <a:extLst>
                    <a:ext uri="{9D8B030D-6E8A-4147-A177-3AD203B41FA5}">
                      <a16:colId xmlns:a16="http://schemas.microsoft.com/office/drawing/2014/main" val="2320050901"/>
                    </a:ext>
                  </a:extLst>
                </a:gridCol>
              </a:tblGrid>
              <a:tr h="381000">
                <a:tc>
                  <a:txBody>
                    <a:bodyPr/>
                    <a:lstStyle/>
                    <a:p>
                      <a:pPr algn="ctr" fontAlgn="ctr"/>
                      <a:r>
                        <a:rPr lang="es-CO" sz="1500" b="1" i="0" u="none" strike="noStrike">
                          <a:solidFill>
                            <a:srgbClr val="FFFFFF"/>
                          </a:solidFill>
                          <a:effectLst/>
                          <a:latin typeface="Helvetica (Cuerpo)"/>
                        </a:rPr>
                        <a:t>FAER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ctr" fontAlgn="ctr"/>
                      <a:r>
                        <a:rPr lang="es-CO" sz="1500" b="1" i="0" u="none" strike="noStrike">
                          <a:solidFill>
                            <a:srgbClr val="FFFFFF"/>
                          </a:solidFill>
                          <a:effectLst/>
                          <a:latin typeface="Helvetica (Cuerpo)"/>
                        </a:rPr>
                        <a:t>DEPARTAMENTO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ctr" fontAlgn="ctr"/>
                      <a:r>
                        <a:rPr lang="es-CO" sz="1500" b="1" i="0" u="none" strike="noStrike">
                          <a:solidFill>
                            <a:srgbClr val="FFFFFF"/>
                          </a:solidFill>
                          <a:effectLst/>
                          <a:latin typeface="Helvetica (Cuerpo)"/>
                        </a:rPr>
                        <a:t>MUNICIPIO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ctr" fontAlgn="ctr"/>
                      <a:r>
                        <a:rPr lang="es-CO" sz="1500" b="1" i="0" u="none" strike="noStrike">
                          <a:solidFill>
                            <a:srgbClr val="FFFFFF"/>
                          </a:solidFill>
                          <a:effectLst/>
                          <a:latin typeface="Helvetica (Cuerpo)"/>
                        </a:rPr>
                        <a:t>VALOR TOTAL DEL PROYECTO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ctr" fontAlgn="ctr"/>
                      <a:r>
                        <a:rPr lang="es-CO" sz="1500" b="1" i="0" u="none" strike="noStrike">
                          <a:solidFill>
                            <a:srgbClr val="FFFFFF"/>
                          </a:solidFill>
                          <a:effectLst/>
                          <a:latin typeface="Helvetica (Cuerpo)"/>
                        </a:rPr>
                        <a:t>USUARIOS A BENEFICIAR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ctr" fontAlgn="ctr"/>
                      <a:r>
                        <a:rPr lang="es-CO" sz="1500" b="1" i="0" u="none" strike="noStrike" err="1">
                          <a:solidFill>
                            <a:srgbClr val="FFFFFF"/>
                          </a:solidFill>
                          <a:effectLst/>
                          <a:latin typeface="Helvetica (Cuerpo)"/>
                        </a:rPr>
                        <a:t>CxU</a:t>
                      </a:r>
                      <a:endParaRPr lang="es-CO" sz="1500" b="1" i="0" u="none" strike="noStrike">
                        <a:solidFill>
                          <a:srgbClr val="FFFFFF"/>
                        </a:solidFill>
                        <a:effectLst/>
                        <a:latin typeface="Helvetica (Cuerpo)"/>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ctr" fontAlgn="ctr"/>
                      <a:r>
                        <a:rPr lang="es-CO" sz="1500" b="1" i="0" u="none" strike="noStrike">
                          <a:solidFill>
                            <a:srgbClr val="FFFFFF"/>
                          </a:solidFill>
                          <a:effectLst/>
                          <a:latin typeface="Helvetica (Cuerpo)"/>
                        </a:rPr>
                        <a:t>OEP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ctr" fontAlgn="ctr"/>
                      <a:r>
                        <a:rPr lang="es-CO" sz="1500" b="1" i="0" u="none" strike="noStrike">
                          <a:solidFill>
                            <a:srgbClr val="FFFFFF"/>
                          </a:solidFill>
                          <a:effectLst/>
                          <a:latin typeface="Helvetica (Cuerpo)"/>
                        </a:rPr>
                        <a:t>VALOR ACUMULADO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extLst>
                  <a:ext uri="{0D108BD9-81ED-4DB2-BD59-A6C34878D82A}">
                    <a16:rowId xmlns:a16="http://schemas.microsoft.com/office/drawing/2014/main" val="3450306724"/>
                  </a:ext>
                </a:extLst>
              </a:tr>
              <a:tr h="190500">
                <a:tc>
                  <a:txBody>
                    <a:bodyPr/>
                    <a:lstStyle/>
                    <a:p>
                      <a:pPr algn="l" fontAlgn="b"/>
                      <a:r>
                        <a:rPr lang="es-CO" sz="1500" b="0" i="0" u="none" strike="noStrike">
                          <a:solidFill>
                            <a:srgbClr val="000000"/>
                          </a:solidFill>
                          <a:effectLst/>
                          <a:latin typeface="Helvetica (Cuerpo)"/>
                        </a:rPr>
                        <a:t>1486-C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500" b="0" i="0" u="none" strike="noStrike">
                          <a:solidFill>
                            <a:srgbClr val="000000"/>
                          </a:solidFill>
                          <a:effectLst/>
                          <a:latin typeface="Helvetica (Cuerpo)"/>
                        </a:rPr>
                        <a:t>NARIÑO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500" b="0" i="0" u="none" strike="noStrike">
                          <a:solidFill>
                            <a:srgbClr val="000000"/>
                          </a:solidFill>
                          <a:effectLst/>
                          <a:latin typeface="Helvetica (Cuerpo)"/>
                        </a:rPr>
                        <a:t>ROBERTO PAYAN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500" b="0" i="0" u="none" strike="noStrike">
                          <a:solidFill>
                            <a:srgbClr val="000000"/>
                          </a:solidFill>
                          <a:effectLst/>
                          <a:latin typeface="Helvetica (Cuerpo)"/>
                        </a:rPr>
                        <a:t>$ 58.461.994.124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500" b="0" i="0" u="none" strike="noStrike">
                          <a:solidFill>
                            <a:srgbClr val="000000"/>
                          </a:solidFill>
                          <a:effectLst/>
                          <a:latin typeface="Helvetica (Cuerpo)"/>
                        </a:rPr>
                        <a:t>2.057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500" b="0" i="0" u="none" strike="noStrike">
                          <a:solidFill>
                            <a:srgbClr val="000000"/>
                          </a:solidFill>
                          <a:effectLst/>
                          <a:latin typeface="Helvetica (Cuerpo)"/>
                        </a:rPr>
                        <a:t>$ 28.420.998,60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500" b="0" i="0" u="none" strike="noStrike">
                          <a:solidFill>
                            <a:srgbClr val="000000"/>
                          </a:solidFill>
                          <a:effectLst/>
                          <a:latin typeface="Helvetica (Cuerpo)"/>
                        </a:rPr>
                        <a:t>95,0%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500" b="0" i="0" u="none" strike="noStrike" kern="1200">
                          <a:solidFill>
                            <a:srgbClr val="000000"/>
                          </a:solidFill>
                          <a:effectLst/>
                          <a:latin typeface="Helvetica (Cuerpo)"/>
                          <a:ea typeface="+mn-ea"/>
                          <a:cs typeface="+mn-cs"/>
                        </a:rPr>
                        <a:t>$ 58.461.994.124,00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1923286"/>
                  </a:ext>
                </a:extLst>
              </a:tr>
              <a:tr h="190500">
                <a:tc>
                  <a:txBody>
                    <a:bodyPr/>
                    <a:lstStyle/>
                    <a:p>
                      <a:pPr algn="l" fontAlgn="b"/>
                      <a:r>
                        <a:rPr lang="es-CO" sz="1500" b="0" i="0" u="none" strike="noStrike">
                          <a:solidFill>
                            <a:srgbClr val="000000"/>
                          </a:solidFill>
                          <a:effectLst/>
                          <a:latin typeface="Helvetica (Cuerpo)"/>
                        </a:rPr>
                        <a:t>1487-B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500" b="0" i="0" u="none" strike="noStrike">
                          <a:solidFill>
                            <a:srgbClr val="000000"/>
                          </a:solidFill>
                          <a:effectLst/>
                          <a:latin typeface="Helvetica (Cuerpo)"/>
                        </a:rPr>
                        <a:t>NARIÑO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500" b="0" i="0" u="none" strike="noStrike">
                          <a:solidFill>
                            <a:srgbClr val="000000"/>
                          </a:solidFill>
                          <a:effectLst/>
                          <a:latin typeface="Helvetica (Cuerpo)"/>
                        </a:rPr>
                        <a:t>BARBACOAS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500" b="0" i="0" u="none" strike="noStrike">
                          <a:solidFill>
                            <a:srgbClr val="000000"/>
                          </a:solidFill>
                          <a:effectLst/>
                          <a:latin typeface="Helvetica (Cuerpo)"/>
                        </a:rPr>
                        <a:t>$ 12.717.374.485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500" b="0" i="0" u="none" strike="noStrike">
                          <a:solidFill>
                            <a:srgbClr val="000000"/>
                          </a:solidFill>
                          <a:effectLst/>
                          <a:latin typeface="Helvetica (Cuerpo)"/>
                        </a:rPr>
                        <a:t>432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500" b="0" i="0" u="none" strike="noStrike">
                          <a:solidFill>
                            <a:srgbClr val="000000"/>
                          </a:solidFill>
                          <a:effectLst/>
                          <a:latin typeface="Helvetica (Cuerpo)"/>
                        </a:rPr>
                        <a:t>$ 29.438.366,86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500" b="0" i="0" u="none" strike="noStrike">
                          <a:solidFill>
                            <a:srgbClr val="000000"/>
                          </a:solidFill>
                          <a:effectLst/>
                          <a:latin typeface="Helvetica (Cuerpo)"/>
                        </a:rPr>
                        <a:t>78,3%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500" b="0" i="0" u="none" strike="noStrike" kern="1200">
                          <a:solidFill>
                            <a:srgbClr val="000000"/>
                          </a:solidFill>
                          <a:effectLst/>
                          <a:latin typeface="Helvetica (Cuerpo)"/>
                          <a:ea typeface="+mn-ea"/>
                          <a:cs typeface="+mn-cs"/>
                        </a:rPr>
                        <a:t>$ 71.179.368.609,00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6006159"/>
                  </a:ext>
                </a:extLst>
              </a:tr>
              <a:tr h="190500">
                <a:tc>
                  <a:txBody>
                    <a:bodyPr/>
                    <a:lstStyle/>
                    <a:p>
                      <a:pPr algn="l" fontAlgn="b"/>
                      <a:r>
                        <a:rPr lang="es-CO" sz="1500" b="0" i="0" u="none" strike="noStrike">
                          <a:solidFill>
                            <a:srgbClr val="000000"/>
                          </a:solidFill>
                          <a:effectLst/>
                          <a:latin typeface="Helvetica (Cuerpo)"/>
                        </a:rPr>
                        <a:t>1489-B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500" b="0" i="0" u="none" strike="noStrike">
                          <a:solidFill>
                            <a:srgbClr val="000000"/>
                          </a:solidFill>
                          <a:effectLst/>
                          <a:latin typeface="Helvetica (Cuerpo)"/>
                        </a:rPr>
                        <a:t>NARIÑO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500" b="0" i="0" u="none" strike="noStrike">
                          <a:solidFill>
                            <a:srgbClr val="000000"/>
                          </a:solidFill>
                          <a:effectLst/>
                          <a:latin typeface="Helvetica (Cuerpo)"/>
                        </a:rPr>
                        <a:t>ROBERTO PAYAN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500" b="0" i="0" u="none" strike="noStrike">
                          <a:solidFill>
                            <a:srgbClr val="000000"/>
                          </a:solidFill>
                          <a:effectLst/>
                          <a:latin typeface="Helvetica (Cuerpo)"/>
                        </a:rPr>
                        <a:t>$ 16.358.903.894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500" b="0" i="0" u="none" strike="noStrike">
                          <a:solidFill>
                            <a:srgbClr val="000000"/>
                          </a:solidFill>
                          <a:effectLst/>
                          <a:latin typeface="Helvetica (Cuerpo)"/>
                        </a:rPr>
                        <a:t>525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500" b="0" i="0" u="none" strike="noStrike">
                          <a:solidFill>
                            <a:srgbClr val="000000"/>
                          </a:solidFill>
                          <a:effectLst/>
                          <a:latin typeface="Helvetica (Cuerpo)"/>
                        </a:rPr>
                        <a:t>$ 31.159.816,94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500" b="0" i="0" u="none" strike="noStrike">
                          <a:solidFill>
                            <a:srgbClr val="000000"/>
                          </a:solidFill>
                          <a:effectLst/>
                          <a:latin typeface="Helvetica (Cuerpo)"/>
                        </a:rPr>
                        <a:t>77,9%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500" b="0" i="0" u="none" strike="noStrike" kern="1200">
                          <a:solidFill>
                            <a:srgbClr val="000000"/>
                          </a:solidFill>
                          <a:effectLst/>
                          <a:latin typeface="Helvetica (Cuerpo)"/>
                          <a:ea typeface="+mn-ea"/>
                          <a:cs typeface="+mn-cs"/>
                        </a:rPr>
                        <a:t>$ 87.538.272.503,00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4624924"/>
                  </a:ext>
                </a:extLst>
              </a:tr>
              <a:tr h="190500">
                <a:tc gridSpan="3">
                  <a:txBody>
                    <a:bodyPr/>
                    <a:lstStyle/>
                    <a:p>
                      <a:pPr algn="ctr" fontAlgn="b"/>
                      <a:r>
                        <a:rPr lang="es-CO" sz="1500" b="1" i="0" u="none" strike="noStrike">
                          <a:solidFill>
                            <a:srgbClr val="FFFFFF"/>
                          </a:solidFill>
                          <a:effectLst/>
                          <a:latin typeface="Helvetica (Cuerpo)"/>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hMerge="1">
                  <a:txBody>
                    <a:bodyPr/>
                    <a:lstStyle/>
                    <a:p>
                      <a:endParaRPr lang="es-CO"/>
                    </a:p>
                  </a:txBody>
                  <a:tcPr/>
                </a:tc>
                <a:tc hMerge="1">
                  <a:txBody>
                    <a:bodyPr/>
                    <a:lstStyle/>
                    <a:p>
                      <a:endParaRPr lang="es-CO"/>
                    </a:p>
                  </a:txBody>
                  <a:tcPr/>
                </a:tc>
                <a:tc>
                  <a:txBody>
                    <a:bodyPr/>
                    <a:lstStyle/>
                    <a:p>
                      <a:pPr algn="r" fontAlgn="b"/>
                      <a:r>
                        <a:rPr lang="es-CO" sz="1500" b="1" i="0" u="none" strike="noStrike" kern="1200">
                          <a:solidFill>
                            <a:srgbClr val="FFFFFF"/>
                          </a:solidFill>
                          <a:effectLst/>
                          <a:latin typeface="Helvetica (Cuerpo)"/>
                          <a:ea typeface="+mn-ea"/>
                          <a:cs typeface="+mn-cs"/>
                        </a:rPr>
                        <a:t>$ 87.538.272.503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ctr" fontAlgn="b"/>
                      <a:r>
                        <a:rPr lang="es-CO" sz="1500" b="1" i="0" u="none" strike="noStrike">
                          <a:solidFill>
                            <a:srgbClr val="FFFFFF"/>
                          </a:solidFill>
                          <a:effectLst/>
                          <a:latin typeface="Helvetica (Cuerpo)"/>
                        </a:rPr>
                        <a:t>3.014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l" fontAlgn="b"/>
                      <a:endParaRPr lang="es-CO" sz="1500" b="0" i="0" u="none" strike="noStrike">
                        <a:solidFill>
                          <a:srgbClr val="000000"/>
                        </a:solidFill>
                        <a:effectLst/>
                        <a:latin typeface="Helvetica (Cuerpo)"/>
                      </a:endParaRP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CO" sz="1500" b="0" i="0" u="none" strike="noStrike">
                        <a:solidFill>
                          <a:srgbClr val="000000"/>
                        </a:solidFill>
                        <a:effectLst/>
                        <a:latin typeface="Helvetica (Cuerpo)"/>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CO" sz="1500" b="0" i="0" u="none" strike="noStrike">
                        <a:solidFill>
                          <a:srgbClr val="000000"/>
                        </a:solidFill>
                        <a:effectLst/>
                        <a:latin typeface="Helvetica (Cuerpo)"/>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851400612"/>
                  </a:ext>
                </a:extLst>
              </a:tr>
            </a:tbl>
          </a:graphicData>
        </a:graphic>
      </p:graphicFrame>
    </p:spTree>
    <p:extLst>
      <p:ext uri="{BB962C8B-B14F-4D97-AF65-F5344CB8AC3E}">
        <p14:creationId xmlns:p14="http://schemas.microsoft.com/office/powerpoint/2010/main" val="1459047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13301" y="458896"/>
            <a:ext cx="8459354" cy="786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3600" b="1" dirty="0">
                <a:effectLst>
                  <a:outerShdw blurRad="38100" dist="38100" dir="2700000" algn="tl">
                    <a:srgbClr val="000000">
                      <a:alpha val="43137"/>
                    </a:srgbClr>
                  </a:outerShdw>
                </a:effectLst>
                <a:ea typeface="+mj-lt"/>
                <a:cs typeface="+mj-lt"/>
              </a:rPr>
              <a:t>9.1. ANÁLISIS DE RECURSOS</a:t>
            </a:r>
            <a:endParaRPr lang="es-ES" sz="4000" b="1" dirty="0">
              <a:effectLst>
                <a:outerShdw blurRad="38100" dist="38100" dir="2700000" algn="tl">
                  <a:srgbClr val="000000">
                    <a:alpha val="43137"/>
                  </a:srgbClr>
                </a:outerShdw>
              </a:effectLst>
              <a:ea typeface="+mj-lt"/>
              <a:cs typeface="+mj-lt"/>
            </a:endParaRPr>
          </a:p>
        </p:txBody>
      </p: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113301" y="299884"/>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CC2123FB-E99B-A45A-971E-0F4799B314DC}"/>
              </a:ext>
            </a:extLst>
          </p:cNvPr>
          <p:cNvCxnSpPr>
            <a:cxnSpLocks/>
          </p:cNvCxnSpPr>
          <p:nvPr/>
        </p:nvCxnSpPr>
        <p:spPr>
          <a:xfrm>
            <a:off x="2113301" y="1363287"/>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graphicFrame>
        <p:nvGraphicFramePr>
          <p:cNvPr id="3" name="Tabla 2">
            <a:extLst>
              <a:ext uri="{FF2B5EF4-FFF2-40B4-BE49-F238E27FC236}">
                <a16:creationId xmlns:a16="http://schemas.microsoft.com/office/drawing/2014/main" id="{50869296-34E4-7D4A-6429-E63A30D88A1D}"/>
              </a:ext>
            </a:extLst>
          </p:cNvPr>
          <p:cNvGraphicFramePr>
            <a:graphicFrameLocks noGrp="1"/>
          </p:cNvGraphicFramePr>
          <p:nvPr>
            <p:extLst>
              <p:ext uri="{D42A27DB-BD31-4B8C-83A1-F6EECF244321}">
                <p14:modId xmlns:p14="http://schemas.microsoft.com/office/powerpoint/2010/main" val="483750337"/>
              </p:ext>
            </p:extLst>
          </p:nvPr>
        </p:nvGraphicFramePr>
        <p:xfrm>
          <a:off x="478302" y="2193670"/>
          <a:ext cx="11003328" cy="2495550"/>
        </p:xfrm>
        <a:graphic>
          <a:graphicData uri="http://schemas.openxmlformats.org/drawingml/2006/table">
            <a:tbl>
              <a:tblPr>
                <a:tableStyleId>{ED083AE6-46FA-4A59-8FB0-9F97EB10719F}</a:tableStyleId>
              </a:tblPr>
              <a:tblGrid>
                <a:gridCol w="3322024">
                  <a:extLst>
                    <a:ext uri="{9D8B030D-6E8A-4147-A177-3AD203B41FA5}">
                      <a16:colId xmlns:a16="http://schemas.microsoft.com/office/drawing/2014/main" val="2780811865"/>
                    </a:ext>
                  </a:extLst>
                </a:gridCol>
                <a:gridCol w="1920326">
                  <a:extLst>
                    <a:ext uri="{9D8B030D-6E8A-4147-A177-3AD203B41FA5}">
                      <a16:colId xmlns:a16="http://schemas.microsoft.com/office/drawing/2014/main" val="2857670559"/>
                    </a:ext>
                  </a:extLst>
                </a:gridCol>
                <a:gridCol w="1920326">
                  <a:extLst>
                    <a:ext uri="{9D8B030D-6E8A-4147-A177-3AD203B41FA5}">
                      <a16:colId xmlns:a16="http://schemas.microsoft.com/office/drawing/2014/main" val="877572551"/>
                    </a:ext>
                  </a:extLst>
                </a:gridCol>
                <a:gridCol w="1920326">
                  <a:extLst>
                    <a:ext uri="{9D8B030D-6E8A-4147-A177-3AD203B41FA5}">
                      <a16:colId xmlns:a16="http://schemas.microsoft.com/office/drawing/2014/main" val="2486907507"/>
                    </a:ext>
                  </a:extLst>
                </a:gridCol>
                <a:gridCol w="1920326">
                  <a:extLst>
                    <a:ext uri="{9D8B030D-6E8A-4147-A177-3AD203B41FA5}">
                      <a16:colId xmlns:a16="http://schemas.microsoft.com/office/drawing/2014/main" val="129202356"/>
                    </a:ext>
                  </a:extLst>
                </a:gridCol>
              </a:tblGrid>
              <a:tr h="209550">
                <a:tc>
                  <a:txBody>
                    <a:bodyPr/>
                    <a:lstStyle/>
                    <a:p>
                      <a:pPr algn="ctr" rtl="0" fontAlgn="ctr"/>
                      <a:r>
                        <a:rPr lang="es-CO" sz="1600" b="1" u="none" strike="noStrike">
                          <a:solidFill>
                            <a:schemeClr val="bg1"/>
                          </a:solidFill>
                          <a:effectLst/>
                          <a:latin typeface="Helvetica (Cuerpo)"/>
                        </a:rPr>
                        <a:t>RECURSOS</a:t>
                      </a:r>
                      <a:endParaRPr lang="es-CO" sz="1600" b="1" i="0" u="none" strike="noStrike">
                        <a:solidFill>
                          <a:schemeClr val="bg1"/>
                        </a:solidFill>
                        <a:effectLst/>
                        <a:latin typeface="Helvetica (Cuerpo)"/>
                      </a:endParaRPr>
                    </a:p>
                  </a:txBody>
                  <a:tcPr marL="9525" marR="9525" marT="9525" marB="0" anchor="ctr">
                    <a:solidFill>
                      <a:srgbClr val="F0B510"/>
                    </a:solidFill>
                  </a:tcPr>
                </a:tc>
                <a:tc>
                  <a:txBody>
                    <a:bodyPr/>
                    <a:lstStyle/>
                    <a:p>
                      <a:pPr algn="ctr" rtl="0" fontAlgn="ctr"/>
                      <a:r>
                        <a:rPr lang="es-CO" sz="1500" b="1" u="none" strike="noStrike">
                          <a:solidFill>
                            <a:schemeClr val="bg1"/>
                          </a:solidFill>
                          <a:effectLst/>
                          <a:latin typeface="Helvetica (Cuerpo)"/>
                        </a:rPr>
                        <a:t>VIGENCIA 2023</a:t>
                      </a:r>
                      <a:endParaRPr lang="es-CO" sz="1500" b="1" i="0" u="none" strike="noStrike">
                        <a:solidFill>
                          <a:schemeClr val="bg1"/>
                        </a:solidFill>
                        <a:effectLst/>
                        <a:latin typeface="Helvetica (Cuerpo)"/>
                      </a:endParaRPr>
                    </a:p>
                  </a:txBody>
                  <a:tcPr marL="9525" marR="9525" marT="9525" marB="0" anchor="ctr">
                    <a:solidFill>
                      <a:srgbClr val="F0B510"/>
                    </a:solidFill>
                  </a:tcPr>
                </a:tc>
                <a:tc>
                  <a:txBody>
                    <a:bodyPr/>
                    <a:lstStyle/>
                    <a:p>
                      <a:pPr algn="ctr" rtl="0" fontAlgn="ctr"/>
                      <a:r>
                        <a:rPr lang="es-CO" sz="1500" b="1" u="none" strike="noStrike">
                          <a:solidFill>
                            <a:schemeClr val="bg1"/>
                          </a:solidFill>
                          <a:effectLst/>
                          <a:latin typeface="Helvetica (Cuerpo)"/>
                        </a:rPr>
                        <a:t>VIGENCIA 2024</a:t>
                      </a:r>
                      <a:endParaRPr lang="es-CO" sz="1500" b="1" i="0" u="none" strike="noStrike">
                        <a:solidFill>
                          <a:schemeClr val="bg1"/>
                        </a:solidFill>
                        <a:effectLst/>
                        <a:latin typeface="Helvetica (Cuerpo)"/>
                      </a:endParaRPr>
                    </a:p>
                  </a:txBody>
                  <a:tcPr marL="9525" marR="9525" marT="9525" marB="0" anchor="ctr">
                    <a:solidFill>
                      <a:srgbClr val="F0B510"/>
                    </a:solidFill>
                  </a:tcPr>
                </a:tc>
                <a:tc>
                  <a:txBody>
                    <a:bodyPr/>
                    <a:lstStyle/>
                    <a:p>
                      <a:pPr algn="ctr" rtl="0" fontAlgn="ctr"/>
                      <a:r>
                        <a:rPr lang="es-CO" sz="1500" b="1" u="none" strike="noStrike">
                          <a:solidFill>
                            <a:schemeClr val="bg1"/>
                          </a:solidFill>
                          <a:effectLst/>
                          <a:latin typeface="Helvetica (Cuerpo)"/>
                        </a:rPr>
                        <a:t>VIGENCIA 2025</a:t>
                      </a:r>
                      <a:endParaRPr lang="es-CO" sz="1500" b="1" i="0" u="none" strike="noStrike">
                        <a:solidFill>
                          <a:schemeClr val="bg1"/>
                        </a:solidFill>
                        <a:effectLst/>
                        <a:latin typeface="Helvetica (Cuerpo)"/>
                      </a:endParaRPr>
                    </a:p>
                  </a:txBody>
                  <a:tcPr marL="9525" marR="9525" marT="9525" marB="0" anchor="ctr">
                    <a:solidFill>
                      <a:srgbClr val="F0B510"/>
                    </a:solidFill>
                  </a:tcPr>
                </a:tc>
                <a:tc>
                  <a:txBody>
                    <a:bodyPr/>
                    <a:lstStyle/>
                    <a:p>
                      <a:pPr algn="ctr" rtl="0" fontAlgn="ctr"/>
                      <a:r>
                        <a:rPr lang="es-CO" sz="1500" b="1" u="none" strike="noStrike">
                          <a:solidFill>
                            <a:schemeClr val="bg1"/>
                          </a:solidFill>
                          <a:effectLst/>
                          <a:latin typeface="Helvetica (Cuerpo)"/>
                        </a:rPr>
                        <a:t>TOTAL</a:t>
                      </a:r>
                      <a:endParaRPr lang="es-CO" sz="1500" b="1" i="0" u="none" strike="noStrike">
                        <a:solidFill>
                          <a:schemeClr val="bg1"/>
                        </a:solidFill>
                        <a:effectLst/>
                        <a:latin typeface="Helvetica (Cuerpo)"/>
                      </a:endParaRPr>
                    </a:p>
                  </a:txBody>
                  <a:tcPr marL="9525" marR="9525" marT="9525" marB="0" anchor="ctr">
                    <a:solidFill>
                      <a:srgbClr val="F0B510"/>
                    </a:solidFill>
                  </a:tcPr>
                </a:tc>
                <a:extLst>
                  <a:ext uri="{0D108BD9-81ED-4DB2-BD59-A6C34878D82A}">
                    <a16:rowId xmlns:a16="http://schemas.microsoft.com/office/drawing/2014/main" val="3264440508"/>
                  </a:ext>
                </a:extLst>
              </a:tr>
              <a:tr h="190500">
                <a:tc>
                  <a:txBody>
                    <a:bodyPr/>
                    <a:lstStyle/>
                    <a:p>
                      <a:pPr algn="l" fontAlgn="ctr"/>
                      <a:r>
                        <a:rPr lang="es-CO" sz="1600" u="none" strike="noStrike">
                          <a:effectLst/>
                          <a:latin typeface="Helvetica (Cuerpo)"/>
                        </a:rPr>
                        <a:t>ASIGNADOS Y PROYECTADOS</a:t>
                      </a:r>
                      <a:endParaRPr lang="es-CO" sz="1600" b="0" i="0" u="none" strike="noStrike">
                        <a:solidFill>
                          <a:srgbClr val="000000"/>
                        </a:solidFill>
                        <a:effectLst/>
                        <a:latin typeface="Helvetica (Cuerpo)"/>
                      </a:endParaRPr>
                    </a:p>
                  </a:txBody>
                  <a:tcPr marL="9525" marR="9525" marT="9525" marB="0" anchor="ctr"/>
                </a:tc>
                <a:tc>
                  <a:txBody>
                    <a:bodyPr/>
                    <a:lstStyle/>
                    <a:p>
                      <a:pPr algn="r" fontAlgn="ctr"/>
                      <a:r>
                        <a:rPr lang="es-CO" sz="1500" u="none" strike="noStrike">
                          <a:effectLst/>
                          <a:latin typeface="Helvetica (Cuerpo)"/>
                        </a:rPr>
                        <a:t>$141.608.726.000,00</a:t>
                      </a:r>
                      <a:endParaRPr lang="es-CO" sz="1500" b="0" i="0" u="none" strike="noStrike">
                        <a:solidFill>
                          <a:srgbClr val="000000"/>
                        </a:solidFill>
                        <a:effectLst/>
                        <a:latin typeface="Helvetica (Cuerpo)"/>
                      </a:endParaRPr>
                    </a:p>
                  </a:txBody>
                  <a:tcPr marL="9525" marR="9525" marT="9525" marB="0" anchor="ctr"/>
                </a:tc>
                <a:tc>
                  <a:txBody>
                    <a:bodyPr/>
                    <a:lstStyle/>
                    <a:p>
                      <a:pPr algn="r" fontAlgn="ctr"/>
                      <a:r>
                        <a:rPr lang="es-CO" sz="1500" u="none" strike="noStrike">
                          <a:effectLst/>
                          <a:latin typeface="Helvetica (Cuerpo)"/>
                        </a:rPr>
                        <a:t>$172.562.320.000,00</a:t>
                      </a:r>
                      <a:endParaRPr lang="es-CO" sz="1500" b="0" i="0" u="none" strike="noStrike">
                        <a:solidFill>
                          <a:srgbClr val="000000"/>
                        </a:solidFill>
                        <a:effectLst/>
                        <a:latin typeface="Helvetica (Cuerpo)"/>
                      </a:endParaRPr>
                    </a:p>
                  </a:txBody>
                  <a:tcPr marL="9525" marR="9525" marT="9525" marB="0" anchor="ctr"/>
                </a:tc>
                <a:tc>
                  <a:txBody>
                    <a:bodyPr/>
                    <a:lstStyle/>
                    <a:p>
                      <a:pPr algn="r" fontAlgn="ctr"/>
                      <a:r>
                        <a:rPr lang="es-CO" sz="1500" u="none" strike="noStrike">
                          <a:effectLst/>
                          <a:latin typeface="Helvetica (Cuerpo)"/>
                        </a:rPr>
                        <a:t>$179.798.640.000,00</a:t>
                      </a:r>
                      <a:endParaRPr lang="es-CO" sz="1500" b="0" i="0" u="none" strike="noStrike">
                        <a:solidFill>
                          <a:srgbClr val="000000"/>
                        </a:solidFill>
                        <a:effectLst/>
                        <a:latin typeface="Helvetica (Cuerpo)"/>
                      </a:endParaRPr>
                    </a:p>
                  </a:txBody>
                  <a:tcPr marL="9525" marR="9525" marT="9525" marB="0" anchor="ctr"/>
                </a:tc>
                <a:tc>
                  <a:txBody>
                    <a:bodyPr/>
                    <a:lstStyle/>
                    <a:p>
                      <a:pPr algn="r" fontAlgn="ctr"/>
                      <a:r>
                        <a:rPr lang="es-CO" sz="1500" u="none" strike="noStrike">
                          <a:effectLst/>
                          <a:latin typeface="Helvetica (Cuerpo)"/>
                        </a:rPr>
                        <a:t>$493.969.686.000,00</a:t>
                      </a:r>
                      <a:endParaRPr lang="es-CO" sz="1500" b="0" i="0" u="none" strike="noStrike">
                        <a:solidFill>
                          <a:srgbClr val="000000"/>
                        </a:solidFill>
                        <a:effectLst/>
                        <a:latin typeface="Helvetica (Cuerpo)"/>
                      </a:endParaRPr>
                    </a:p>
                  </a:txBody>
                  <a:tcPr marL="9525" marR="9525" marT="9525" marB="0" anchor="ctr"/>
                </a:tc>
                <a:extLst>
                  <a:ext uri="{0D108BD9-81ED-4DB2-BD59-A6C34878D82A}">
                    <a16:rowId xmlns:a16="http://schemas.microsoft.com/office/drawing/2014/main" val="3930426911"/>
                  </a:ext>
                </a:extLst>
              </a:tr>
              <a:tr h="190500">
                <a:tc>
                  <a:txBody>
                    <a:bodyPr/>
                    <a:lstStyle/>
                    <a:p>
                      <a:pPr algn="l" fontAlgn="ctr"/>
                      <a:r>
                        <a:rPr lang="es-CO" sz="1600" u="none" strike="noStrike">
                          <a:effectLst/>
                          <a:latin typeface="Helvetica (Cuerpo)"/>
                        </a:rPr>
                        <a:t>RECURSOS APROBADOS CAFAER 62</a:t>
                      </a:r>
                      <a:endParaRPr lang="es-CO" sz="1600" b="0" i="0" u="none" strike="noStrike">
                        <a:solidFill>
                          <a:srgbClr val="000000"/>
                        </a:solidFill>
                        <a:effectLst/>
                        <a:latin typeface="Helvetica (Cuerpo)"/>
                      </a:endParaRPr>
                    </a:p>
                  </a:txBody>
                  <a:tcPr marL="9525" marR="9525" marT="9525" marB="0" anchor="ctr"/>
                </a:tc>
                <a:tc>
                  <a:txBody>
                    <a:bodyPr/>
                    <a:lstStyle/>
                    <a:p>
                      <a:pPr algn="r" fontAlgn="ctr"/>
                      <a:r>
                        <a:rPr lang="es-CO" sz="1500" u="none" strike="noStrike">
                          <a:effectLst/>
                          <a:latin typeface="Helvetica (Cuerpo)"/>
                        </a:rPr>
                        <a:t>$44.236.470.995,00</a:t>
                      </a:r>
                      <a:endParaRPr lang="es-CO" sz="1500" b="0" i="0" u="none" strike="noStrike">
                        <a:solidFill>
                          <a:srgbClr val="000000"/>
                        </a:solidFill>
                        <a:effectLst/>
                        <a:latin typeface="Helvetica (Cuerpo)"/>
                      </a:endParaRPr>
                    </a:p>
                  </a:txBody>
                  <a:tcPr marL="9525" marR="9525" marT="9525" marB="0" anchor="ctr"/>
                </a:tc>
                <a:tc>
                  <a:txBody>
                    <a:bodyPr/>
                    <a:lstStyle/>
                    <a:p>
                      <a:pPr algn="r" fontAlgn="ctr"/>
                      <a:r>
                        <a:rPr lang="es-CO" sz="1500" u="none" strike="noStrike">
                          <a:effectLst/>
                          <a:latin typeface="Helvetica (Cuerpo)"/>
                        </a:rPr>
                        <a:t>$26.541.882.596,00</a:t>
                      </a:r>
                      <a:endParaRPr lang="es-CO" sz="1500" b="0" i="0" u="none" strike="noStrike">
                        <a:solidFill>
                          <a:srgbClr val="000000"/>
                        </a:solidFill>
                        <a:effectLst/>
                        <a:latin typeface="Helvetica (Cuerpo)"/>
                      </a:endParaRPr>
                    </a:p>
                  </a:txBody>
                  <a:tcPr marL="9525" marR="9525" marT="9525" marB="0" anchor="ctr"/>
                </a:tc>
                <a:tc>
                  <a:txBody>
                    <a:bodyPr/>
                    <a:lstStyle/>
                    <a:p>
                      <a:pPr algn="r" fontAlgn="ctr"/>
                      <a:r>
                        <a:rPr lang="es-CO" sz="1500" u="none" strike="noStrike">
                          <a:effectLst/>
                          <a:latin typeface="Helvetica (Cuerpo)"/>
                        </a:rPr>
                        <a:t>$17.694.588.397,00</a:t>
                      </a:r>
                      <a:endParaRPr lang="es-CO" sz="1500" b="0" i="0" u="none" strike="noStrike">
                        <a:solidFill>
                          <a:srgbClr val="000000"/>
                        </a:solidFill>
                        <a:effectLst/>
                        <a:latin typeface="Helvetica (Cuerpo)"/>
                      </a:endParaRPr>
                    </a:p>
                  </a:txBody>
                  <a:tcPr marL="9525" marR="9525" marT="9525" marB="0" anchor="ctr"/>
                </a:tc>
                <a:tc>
                  <a:txBody>
                    <a:bodyPr/>
                    <a:lstStyle/>
                    <a:p>
                      <a:pPr algn="r" fontAlgn="ctr"/>
                      <a:r>
                        <a:rPr lang="es-CO" sz="1500" u="none" strike="noStrike">
                          <a:effectLst/>
                          <a:latin typeface="Helvetica (Cuerpo)"/>
                        </a:rPr>
                        <a:t>$88.472.941.988,00</a:t>
                      </a:r>
                      <a:endParaRPr lang="es-CO" sz="1500" b="0" i="0" u="none" strike="noStrike">
                        <a:solidFill>
                          <a:srgbClr val="000000"/>
                        </a:solidFill>
                        <a:effectLst/>
                        <a:latin typeface="Helvetica (Cuerpo)"/>
                      </a:endParaRPr>
                    </a:p>
                  </a:txBody>
                  <a:tcPr marL="9525" marR="9525" marT="9525" marB="0" anchor="ctr"/>
                </a:tc>
                <a:extLst>
                  <a:ext uri="{0D108BD9-81ED-4DB2-BD59-A6C34878D82A}">
                    <a16:rowId xmlns:a16="http://schemas.microsoft.com/office/drawing/2014/main" val="1876973828"/>
                  </a:ext>
                </a:extLst>
              </a:tr>
              <a:tr h="381000">
                <a:tc>
                  <a:txBody>
                    <a:bodyPr/>
                    <a:lstStyle/>
                    <a:p>
                      <a:pPr algn="l" fontAlgn="ctr"/>
                      <a:r>
                        <a:rPr lang="es-MX" sz="1600" u="none" strike="noStrike">
                          <a:effectLst/>
                          <a:latin typeface="Helvetica (Cuerpo)"/>
                        </a:rPr>
                        <a:t>RECURSOS A COMPROMETER CAFAER 63-PROYECTOS NUEVOS</a:t>
                      </a:r>
                      <a:endParaRPr lang="es-MX" sz="1600" b="0" i="0" u="none" strike="noStrike">
                        <a:solidFill>
                          <a:srgbClr val="000000"/>
                        </a:solidFill>
                        <a:effectLst/>
                        <a:latin typeface="Helvetica (Cuerpo)"/>
                      </a:endParaRPr>
                    </a:p>
                  </a:txBody>
                  <a:tcPr marL="9525" marR="9525" marT="9525" marB="0" anchor="ctr"/>
                </a:tc>
                <a:tc>
                  <a:txBody>
                    <a:bodyPr/>
                    <a:lstStyle/>
                    <a:p>
                      <a:pPr algn="r" fontAlgn="ctr"/>
                      <a:r>
                        <a:rPr lang="es-CO" sz="1500" u="none" strike="noStrike">
                          <a:effectLst/>
                          <a:latin typeface="Helvetica (Cuerpo)"/>
                        </a:rPr>
                        <a:t>$43.769.136.252,00</a:t>
                      </a:r>
                      <a:endParaRPr lang="es-CO" sz="1500" b="0" i="0" u="none" strike="noStrike">
                        <a:solidFill>
                          <a:srgbClr val="000000"/>
                        </a:solidFill>
                        <a:effectLst/>
                        <a:latin typeface="Helvetica (Cuerpo)"/>
                      </a:endParaRPr>
                    </a:p>
                  </a:txBody>
                  <a:tcPr marL="9525" marR="9525" marT="9525" marB="0" anchor="ctr"/>
                </a:tc>
                <a:tc>
                  <a:txBody>
                    <a:bodyPr/>
                    <a:lstStyle/>
                    <a:p>
                      <a:pPr algn="r" fontAlgn="ctr"/>
                      <a:r>
                        <a:rPr lang="es-CO" sz="1500" u="none" strike="noStrike">
                          <a:effectLst/>
                          <a:latin typeface="Helvetica (Cuerpo)"/>
                        </a:rPr>
                        <a:t>$26.261.481.751,00</a:t>
                      </a:r>
                      <a:endParaRPr lang="es-CO" sz="1500" b="0" i="0" u="none" strike="noStrike">
                        <a:solidFill>
                          <a:srgbClr val="000000"/>
                        </a:solidFill>
                        <a:effectLst/>
                        <a:latin typeface="Helvetica (Cuerpo)"/>
                      </a:endParaRPr>
                    </a:p>
                  </a:txBody>
                  <a:tcPr marL="9525" marR="9525" marT="9525" marB="0" anchor="ctr"/>
                </a:tc>
                <a:tc>
                  <a:txBody>
                    <a:bodyPr/>
                    <a:lstStyle/>
                    <a:p>
                      <a:pPr algn="r" fontAlgn="ctr"/>
                      <a:r>
                        <a:rPr lang="es-CO" sz="1500" u="none" strike="noStrike">
                          <a:effectLst/>
                          <a:latin typeface="Helvetica (Cuerpo)"/>
                        </a:rPr>
                        <a:t>$17.507.654.500,00</a:t>
                      </a:r>
                      <a:endParaRPr lang="es-CO" sz="1500" b="0" i="0" u="none" strike="noStrike">
                        <a:solidFill>
                          <a:srgbClr val="000000"/>
                        </a:solidFill>
                        <a:effectLst/>
                        <a:latin typeface="Helvetica (Cuerpo)"/>
                      </a:endParaRPr>
                    </a:p>
                  </a:txBody>
                  <a:tcPr marL="9525" marR="9525" marT="9525" marB="0" anchor="ctr"/>
                </a:tc>
                <a:tc>
                  <a:txBody>
                    <a:bodyPr/>
                    <a:lstStyle/>
                    <a:p>
                      <a:pPr algn="r" fontAlgn="ctr"/>
                      <a:r>
                        <a:rPr lang="es-CO" sz="1500" u="none" strike="noStrike">
                          <a:effectLst/>
                          <a:latin typeface="Helvetica (Cuerpo)"/>
                        </a:rPr>
                        <a:t>$87.538.272.503,00</a:t>
                      </a:r>
                      <a:endParaRPr lang="es-CO" sz="1500" b="0" i="0" u="none" strike="noStrike">
                        <a:solidFill>
                          <a:srgbClr val="000000"/>
                        </a:solidFill>
                        <a:effectLst/>
                        <a:latin typeface="Helvetica (Cuerpo)"/>
                      </a:endParaRPr>
                    </a:p>
                  </a:txBody>
                  <a:tcPr marL="9525" marR="9525" marT="9525" marB="0" anchor="ctr"/>
                </a:tc>
                <a:extLst>
                  <a:ext uri="{0D108BD9-81ED-4DB2-BD59-A6C34878D82A}">
                    <a16:rowId xmlns:a16="http://schemas.microsoft.com/office/drawing/2014/main" val="3330170195"/>
                  </a:ext>
                </a:extLst>
              </a:tr>
              <a:tr h="381000">
                <a:tc>
                  <a:txBody>
                    <a:bodyPr/>
                    <a:lstStyle/>
                    <a:p>
                      <a:pPr algn="l" fontAlgn="ctr"/>
                      <a:r>
                        <a:rPr lang="pt-BR" sz="1600" u="none" strike="noStrike">
                          <a:effectLst/>
                          <a:latin typeface="Helvetica (Cuerpo)"/>
                        </a:rPr>
                        <a:t>RECURSOS A COMPROMETER CAFAER 63-EXPIRADAS</a:t>
                      </a:r>
                      <a:endParaRPr lang="pt-BR" sz="1600" b="0" i="0" u="none" strike="noStrike">
                        <a:solidFill>
                          <a:srgbClr val="000000"/>
                        </a:solidFill>
                        <a:effectLst/>
                        <a:latin typeface="Helvetica (Cuerpo)"/>
                      </a:endParaRPr>
                    </a:p>
                  </a:txBody>
                  <a:tcPr marL="9525" marR="9525" marT="9525" marB="0" anchor="ctr"/>
                </a:tc>
                <a:tc>
                  <a:txBody>
                    <a:bodyPr/>
                    <a:lstStyle/>
                    <a:p>
                      <a:pPr algn="r" fontAlgn="ctr"/>
                      <a:r>
                        <a:rPr lang="es-CO" sz="1500" u="none" strike="noStrike">
                          <a:effectLst/>
                          <a:latin typeface="Helvetica (Cuerpo)"/>
                        </a:rPr>
                        <a:t>$3.771.572.830,32</a:t>
                      </a:r>
                      <a:endParaRPr lang="es-CO" sz="1500" b="0" i="0" u="none" strike="noStrike">
                        <a:solidFill>
                          <a:srgbClr val="000000"/>
                        </a:solidFill>
                        <a:effectLst/>
                        <a:latin typeface="Helvetica (Cuerpo)"/>
                      </a:endParaRPr>
                    </a:p>
                  </a:txBody>
                  <a:tcPr marL="9525" marR="9525" marT="9525" marB="0" anchor="ctr"/>
                </a:tc>
                <a:tc>
                  <a:txBody>
                    <a:bodyPr/>
                    <a:lstStyle/>
                    <a:p>
                      <a:pPr algn="r" fontAlgn="ctr"/>
                      <a:r>
                        <a:rPr lang="es-CO" sz="1500" u="none" strike="noStrike">
                          <a:effectLst/>
                          <a:latin typeface="Helvetica (Cuerpo)"/>
                        </a:rPr>
                        <a:t>$0,00</a:t>
                      </a:r>
                      <a:endParaRPr lang="es-CO" sz="1500" b="0" i="0" u="none" strike="noStrike">
                        <a:solidFill>
                          <a:srgbClr val="000000"/>
                        </a:solidFill>
                        <a:effectLst/>
                        <a:latin typeface="Helvetica (Cuerpo)"/>
                      </a:endParaRPr>
                    </a:p>
                  </a:txBody>
                  <a:tcPr marL="9525" marR="9525" marT="9525" marB="0" anchor="ctr"/>
                </a:tc>
                <a:tc>
                  <a:txBody>
                    <a:bodyPr/>
                    <a:lstStyle/>
                    <a:p>
                      <a:pPr algn="r" fontAlgn="ctr"/>
                      <a:r>
                        <a:rPr lang="es-CO" sz="1500" u="none" strike="noStrike">
                          <a:effectLst/>
                          <a:latin typeface="Helvetica (Cuerpo)"/>
                        </a:rPr>
                        <a:t>$0,00</a:t>
                      </a:r>
                      <a:endParaRPr lang="es-CO" sz="1500" b="0" i="0" u="none" strike="noStrike">
                        <a:solidFill>
                          <a:srgbClr val="000000"/>
                        </a:solidFill>
                        <a:effectLst/>
                        <a:latin typeface="Helvetica (Cuerpo)"/>
                      </a:endParaRPr>
                    </a:p>
                  </a:txBody>
                  <a:tcPr marL="9525" marR="9525" marT="9525" marB="0" anchor="ctr"/>
                </a:tc>
                <a:tc>
                  <a:txBody>
                    <a:bodyPr/>
                    <a:lstStyle/>
                    <a:p>
                      <a:pPr algn="r" fontAlgn="ctr"/>
                      <a:r>
                        <a:rPr lang="es-CO" sz="1500" u="none" strike="noStrike">
                          <a:effectLst/>
                          <a:latin typeface="Helvetica (Cuerpo)"/>
                        </a:rPr>
                        <a:t>$3.771.572.830,32</a:t>
                      </a:r>
                      <a:endParaRPr lang="es-CO" sz="1500" b="0" i="0" u="none" strike="noStrike">
                        <a:solidFill>
                          <a:srgbClr val="000000"/>
                        </a:solidFill>
                        <a:effectLst/>
                        <a:latin typeface="Helvetica (Cuerpo)"/>
                      </a:endParaRPr>
                    </a:p>
                  </a:txBody>
                  <a:tcPr marL="9525" marR="9525" marT="9525" marB="0" anchor="ctr"/>
                </a:tc>
                <a:extLst>
                  <a:ext uri="{0D108BD9-81ED-4DB2-BD59-A6C34878D82A}">
                    <a16:rowId xmlns:a16="http://schemas.microsoft.com/office/drawing/2014/main" val="2524261242"/>
                  </a:ext>
                </a:extLst>
              </a:tr>
              <a:tr h="209550">
                <a:tc>
                  <a:txBody>
                    <a:bodyPr/>
                    <a:lstStyle/>
                    <a:p>
                      <a:pPr algn="ctr" rtl="0" fontAlgn="ctr"/>
                      <a:r>
                        <a:rPr lang="es-CO" sz="1600" b="1" u="none" strike="noStrike">
                          <a:solidFill>
                            <a:schemeClr val="bg1"/>
                          </a:solidFill>
                          <a:effectLst/>
                          <a:latin typeface="Helvetica (Cuerpo)"/>
                        </a:rPr>
                        <a:t>DISPONIBLES</a:t>
                      </a:r>
                      <a:endParaRPr lang="es-CO" sz="1600" b="1" i="0" u="none" strike="noStrike">
                        <a:solidFill>
                          <a:schemeClr val="bg1"/>
                        </a:solidFill>
                        <a:effectLst/>
                        <a:latin typeface="Helvetica (Cuerpo)"/>
                      </a:endParaRPr>
                    </a:p>
                  </a:txBody>
                  <a:tcPr marL="9525" marR="9525" marT="9525" marB="0" anchor="ctr">
                    <a:solidFill>
                      <a:srgbClr val="F0B510"/>
                    </a:solidFill>
                  </a:tcPr>
                </a:tc>
                <a:tc>
                  <a:txBody>
                    <a:bodyPr/>
                    <a:lstStyle/>
                    <a:p>
                      <a:pPr algn="r" fontAlgn="ctr"/>
                      <a:r>
                        <a:rPr lang="es-CO" sz="1500" b="1" u="none" strike="noStrike">
                          <a:solidFill>
                            <a:schemeClr val="bg1"/>
                          </a:solidFill>
                          <a:effectLst/>
                          <a:latin typeface="Helvetica (Cuerpo)"/>
                        </a:rPr>
                        <a:t>$49.831.545.922,68</a:t>
                      </a:r>
                      <a:endParaRPr lang="es-CO" sz="1500" b="1" i="0" u="none" strike="noStrike">
                        <a:solidFill>
                          <a:schemeClr val="bg1"/>
                        </a:solidFill>
                        <a:effectLst/>
                        <a:latin typeface="Helvetica (Cuerpo)"/>
                      </a:endParaRPr>
                    </a:p>
                  </a:txBody>
                  <a:tcPr marL="9525" marR="9525" marT="9525" marB="0" anchor="ctr">
                    <a:solidFill>
                      <a:srgbClr val="F0B510"/>
                    </a:solidFill>
                  </a:tcPr>
                </a:tc>
                <a:tc>
                  <a:txBody>
                    <a:bodyPr/>
                    <a:lstStyle/>
                    <a:p>
                      <a:pPr algn="r" fontAlgn="ctr"/>
                      <a:r>
                        <a:rPr lang="es-CO" sz="1500" b="1" u="none" strike="noStrike">
                          <a:solidFill>
                            <a:schemeClr val="bg1"/>
                          </a:solidFill>
                          <a:effectLst/>
                          <a:latin typeface="Helvetica (Cuerpo)"/>
                        </a:rPr>
                        <a:t>$119.758.955.653,00</a:t>
                      </a:r>
                      <a:endParaRPr lang="es-CO" sz="1500" b="1" i="0" u="none" strike="noStrike">
                        <a:solidFill>
                          <a:schemeClr val="bg1"/>
                        </a:solidFill>
                        <a:effectLst/>
                        <a:latin typeface="Helvetica (Cuerpo)"/>
                      </a:endParaRPr>
                    </a:p>
                  </a:txBody>
                  <a:tcPr marL="9525" marR="9525" marT="9525" marB="0" anchor="ctr">
                    <a:solidFill>
                      <a:srgbClr val="F0B510"/>
                    </a:solidFill>
                  </a:tcPr>
                </a:tc>
                <a:tc>
                  <a:txBody>
                    <a:bodyPr/>
                    <a:lstStyle/>
                    <a:p>
                      <a:pPr algn="r" fontAlgn="ctr"/>
                      <a:r>
                        <a:rPr lang="es-CO" sz="1500" b="1" u="none" strike="noStrike">
                          <a:solidFill>
                            <a:schemeClr val="bg1"/>
                          </a:solidFill>
                          <a:effectLst/>
                          <a:latin typeface="Helvetica (Cuerpo)"/>
                        </a:rPr>
                        <a:t>$144.596.397.103,00</a:t>
                      </a:r>
                      <a:endParaRPr lang="es-CO" sz="1500" b="1" i="0" u="none" strike="noStrike">
                        <a:solidFill>
                          <a:schemeClr val="bg1"/>
                        </a:solidFill>
                        <a:effectLst/>
                        <a:latin typeface="Helvetica (Cuerpo)"/>
                      </a:endParaRPr>
                    </a:p>
                  </a:txBody>
                  <a:tcPr marL="9525" marR="9525" marT="9525" marB="0" anchor="ctr">
                    <a:solidFill>
                      <a:srgbClr val="F0B510"/>
                    </a:solidFill>
                  </a:tcPr>
                </a:tc>
                <a:tc>
                  <a:txBody>
                    <a:bodyPr/>
                    <a:lstStyle/>
                    <a:p>
                      <a:pPr algn="r" fontAlgn="ctr"/>
                      <a:r>
                        <a:rPr lang="es-CO" sz="1500" b="1" u="none" strike="noStrike">
                          <a:solidFill>
                            <a:schemeClr val="bg1"/>
                          </a:solidFill>
                          <a:effectLst/>
                          <a:latin typeface="Helvetica (Cuerpo)"/>
                        </a:rPr>
                        <a:t>$314.186.898.678,68</a:t>
                      </a:r>
                      <a:endParaRPr lang="es-CO" sz="1500" b="1" i="0" u="none" strike="noStrike">
                        <a:solidFill>
                          <a:schemeClr val="bg1"/>
                        </a:solidFill>
                        <a:effectLst/>
                        <a:latin typeface="Helvetica (Cuerpo)"/>
                      </a:endParaRPr>
                    </a:p>
                  </a:txBody>
                  <a:tcPr marL="9525" marR="9525" marT="9525" marB="0" anchor="ctr">
                    <a:solidFill>
                      <a:srgbClr val="F0B510"/>
                    </a:solidFill>
                  </a:tcPr>
                </a:tc>
                <a:extLst>
                  <a:ext uri="{0D108BD9-81ED-4DB2-BD59-A6C34878D82A}">
                    <a16:rowId xmlns:a16="http://schemas.microsoft.com/office/drawing/2014/main" val="2467198415"/>
                  </a:ext>
                </a:extLst>
              </a:tr>
            </a:tbl>
          </a:graphicData>
        </a:graphic>
      </p:graphicFrame>
    </p:spTree>
    <p:extLst>
      <p:ext uri="{BB962C8B-B14F-4D97-AF65-F5344CB8AC3E}">
        <p14:creationId xmlns:p14="http://schemas.microsoft.com/office/powerpoint/2010/main" val="34597112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13301" y="458896"/>
            <a:ext cx="8459354" cy="786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3600" b="1" dirty="0">
                <a:effectLst>
                  <a:outerShdw blurRad="38100" dist="38100" dir="2700000" algn="tl">
                    <a:srgbClr val="000000">
                      <a:alpha val="43137"/>
                    </a:srgbClr>
                  </a:outerShdw>
                </a:effectLst>
                <a:ea typeface="+mj-lt"/>
                <a:cs typeface="+mj-lt"/>
              </a:rPr>
              <a:t>10. CONSIDERACIÓN DE LA DIRECCIÓN DE ENERGÍA ELÉCTRICA </a:t>
            </a:r>
            <a:endParaRPr lang="es-ES" sz="4000" b="1" dirty="0">
              <a:effectLst>
                <a:outerShdw blurRad="38100" dist="38100" dir="2700000" algn="tl">
                  <a:srgbClr val="000000">
                    <a:alpha val="43137"/>
                  </a:srgbClr>
                </a:outerShdw>
              </a:effectLst>
              <a:ea typeface="+mj-lt"/>
              <a:cs typeface="+mj-lt"/>
            </a:endParaRPr>
          </a:p>
        </p:txBody>
      </p: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113301" y="299884"/>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CC2123FB-E99B-A45A-971E-0F4799B314DC}"/>
              </a:ext>
            </a:extLst>
          </p:cNvPr>
          <p:cNvCxnSpPr>
            <a:cxnSpLocks/>
          </p:cNvCxnSpPr>
          <p:nvPr/>
        </p:nvCxnSpPr>
        <p:spPr>
          <a:xfrm>
            <a:off x="2113301" y="1363287"/>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C8D9A1D0-56C1-3C41-2FA5-A417B9163D8F}"/>
              </a:ext>
            </a:extLst>
          </p:cNvPr>
          <p:cNvSpPr>
            <a:spLocks noGrp="1"/>
          </p:cNvSpPr>
          <p:nvPr/>
        </p:nvSpPr>
        <p:spPr>
          <a:xfrm>
            <a:off x="349682" y="1889760"/>
            <a:ext cx="11492635" cy="413621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80996" indent="-380996" algn="just">
              <a:lnSpc>
                <a:spcPct val="150000"/>
              </a:lnSpc>
              <a:spcBef>
                <a:spcPct val="0"/>
              </a:spcBef>
              <a:defRPr/>
            </a:pPr>
            <a:r>
              <a:rPr lang="es-ES" sz="2000">
                <a:latin typeface="Helvetica (Cuerpo)"/>
                <a:ea typeface="Verdana" panose="020B0604030504040204" pitchFamily="34" charset="0"/>
                <a:cs typeface="Verdana" panose="020B0604030504040204" pitchFamily="34" charset="0"/>
              </a:rPr>
              <a:t>La Dirección de Energía Eléctrica iniciara proceso de vigencias futuras una vez se firme el acta del presente comité.</a:t>
            </a:r>
          </a:p>
          <a:p>
            <a:pPr marL="380996" indent="-380996" algn="just">
              <a:lnSpc>
                <a:spcPct val="150000"/>
              </a:lnSpc>
              <a:spcBef>
                <a:spcPct val="0"/>
              </a:spcBef>
              <a:defRPr/>
            </a:pPr>
            <a:r>
              <a:rPr lang="es-ES" sz="2000">
                <a:latin typeface="Helvetica (Cuerpo)"/>
                <a:ea typeface="Verdana" panose="020B0604030504040204" pitchFamily="34" charset="0"/>
                <a:cs typeface="Verdana" panose="020B0604030504040204" pitchFamily="34" charset="0"/>
              </a:rPr>
              <a:t>El Ministerio realizará procesos contractuales de conformidad con lo establecido en el estatuto de contratación estatal, para la ejecución de obra e interventorías de los proyectos aprobados en este comité.</a:t>
            </a:r>
          </a:p>
        </p:txBody>
      </p:sp>
    </p:spTree>
    <p:extLst>
      <p:ext uri="{BB962C8B-B14F-4D97-AF65-F5344CB8AC3E}">
        <p14:creationId xmlns:p14="http://schemas.microsoft.com/office/powerpoint/2010/main" val="2745063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13301" y="458896"/>
            <a:ext cx="8459354" cy="786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3600" b="1" dirty="0">
                <a:effectLst>
                  <a:outerShdw blurRad="38100" dist="38100" dir="2700000" algn="tl">
                    <a:srgbClr val="000000">
                      <a:alpha val="43137"/>
                    </a:srgbClr>
                  </a:outerShdw>
                </a:effectLst>
                <a:ea typeface="+mj-lt"/>
                <a:cs typeface="+mj-lt"/>
              </a:rPr>
              <a:t>11. </a:t>
            </a:r>
            <a:r>
              <a:rPr kumimoji="0" lang="es-ES" sz="3600" b="1" i="0" u="none" strike="noStrike" kern="1200" cap="none" spc="0" normalizeH="0" baseline="0" noProof="0" dirty="0">
                <a:ln>
                  <a:noFill/>
                </a:ln>
                <a:effectLst>
                  <a:outerShdw blurRad="38100" dist="38100" dir="2700000" algn="tl">
                    <a:srgbClr val="000000">
                      <a:alpha val="43137"/>
                    </a:srgbClr>
                  </a:outerShdw>
                </a:effectLst>
                <a:uLnTx/>
                <a:uFillTx/>
                <a:ea typeface="+mn-ea"/>
                <a:cs typeface="+mn-cs"/>
              </a:rPr>
              <a:t>DECISIÓN DEL COMITÉ</a:t>
            </a:r>
            <a:endParaRPr lang="es-CO" sz="3600" dirty="0">
              <a:effectLst>
                <a:outerShdw blurRad="38100" dist="38100" dir="2700000" algn="tl">
                  <a:srgbClr val="000000">
                    <a:alpha val="43137"/>
                  </a:srgbClr>
                </a:outerShdw>
              </a:effectLst>
            </a:endParaRPr>
          </a:p>
        </p:txBody>
      </p: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113301" y="299884"/>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CC2123FB-E99B-A45A-971E-0F4799B314DC}"/>
              </a:ext>
            </a:extLst>
          </p:cNvPr>
          <p:cNvCxnSpPr>
            <a:cxnSpLocks/>
          </p:cNvCxnSpPr>
          <p:nvPr/>
        </p:nvCxnSpPr>
        <p:spPr>
          <a:xfrm>
            <a:off x="2113301" y="1363287"/>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C8D9A1D0-56C1-3C41-2FA5-A417B9163D8F}"/>
              </a:ext>
            </a:extLst>
          </p:cNvPr>
          <p:cNvSpPr>
            <a:spLocks noGrp="1"/>
          </p:cNvSpPr>
          <p:nvPr/>
        </p:nvSpPr>
        <p:spPr>
          <a:xfrm>
            <a:off x="349682" y="1746696"/>
            <a:ext cx="11492635" cy="450934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fontAlgn="base">
              <a:lnSpc>
                <a:spcPct val="150000"/>
              </a:lnSpc>
              <a:spcBef>
                <a:spcPct val="0"/>
              </a:spcBef>
              <a:buNone/>
              <a:defRPr/>
            </a:pPr>
            <a:r>
              <a:rPr lang="es-ES" sz="2000" dirty="0">
                <a:latin typeface="Helvetica (Cuerpo)"/>
                <a:ea typeface="Verdana" panose="020B0604030504040204" pitchFamily="34" charset="0"/>
              </a:rPr>
              <a:t>La decisión del Comité es:</a:t>
            </a:r>
          </a:p>
          <a:p>
            <a:pPr marL="457200" indent="-457200" algn="just" fontAlgn="base">
              <a:lnSpc>
                <a:spcPct val="150000"/>
              </a:lnSpc>
              <a:spcBef>
                <a:spcPct val="0"/>
              </a:spcBef>
              <a:buFont typeface="+mj-lt"/>
              <a:buAutoNum type="alphaLcParenR"/>
              <a:defRPr/>
            </a:pPr>
            <a:r>
              <a:rPr lang="es-ES" sz="2000" dirty="0">
                <a:latin typeface="Helvetica (Cuerpo)"/>
                <a:ea typeface="Verdana" panose="020B0604030504040204" pitchFamily="34" charset="0"/>
              </a:rPr>
              <a:t>Aprobar, por unanimidad, la recomendación expuesta por la secretaría </a:t>
            </a:r>
            <a:r>
              <a:rPr lang="es-ES" sz="2000" dirty="0" err="1">
                <a:latin typeface="Helvetica (Cuerpo)"/>
                <a:ea typeface="Verdana" panose="020B0604030504040204" pitchFamily="34" charset="0"/>
              </a:rPr>
              <a:t>técnica,la</a:t>
            </a:r>
            <a:r>
              <a:rPr lang="es-ES" sz="2000" dirty="0">
                <a:latin typeface="Helvetica (Cuerpo)"/>
                <a:ea typeface="Verdana" panose="020B0604030504040204" pitchFamily="34" charset="0"/>
              </a:rPr>
              <a:t> cual consiste en destinar recursos FAER para financiar con recursos del FAER proyectos de ampliación de cobertura que beneficiarán a 3.014 nuevos usuarios por un valor de $87.538.272.503 millones de pesos colombianos (COP).</a:t>
            </a:r>
          </a:p>
          <a:p>
            <a:pPr marL="457200" indent="-457200" algn="just" fontAlgn="base">
              <a:lnSpc>
                <a:spcPct val="150000"/>
              </a:lnSpc>
              <a:spcBef>
                <a:spcPct val="0"/>
              </a:spcBef>
              <a:buFont typeface="+mj-lt"/>
              <a:buAutoNum type="alphaLcParenR"/>
              <a:defRPr/>
            </a:pPr>
            <a:r>
              <a:rPr lang="es-ES" sz="2000" dirty="0">
                <a:latin typeface="Helvetica (Cuerpo)"/>
                <a:ea typeface="Verdana" panose="020B0604030504040204" pitchFamily="34" charset="0"/>
              </a:rPr>
              <a:t>Aprobar, por unanimidad, la recomendación expuesta por la secretaría técnica, la cual consiste en disponer de $2.541.655.840 millones de pesos colombianos (COP), por concepto de Vigencias Expiradas para cumplir con los compromisos adquiridos en el marco de los contratos: GGC-657-20, suscrito con EBSA S.A. E.S.P., y GGC 372-16, suscrito con ENERGUAVIARE S.A. E.S.P.</a:t>
            </a:r>
          </a:p>
        </p:txBody>
      </p:sp>
    </p:spTree>
    <p:extLst>
      <p:ext uri="{BB962C8B-B14F-4D97-AF65-F5344CB8AC3E}">
        <p14:creationId xmlns:p14="http://schemas.microsoft.com/office/powerpoint/2010/main" val="25994272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13301" y="458896"/>
            <a:ext cx="8459354" cy="786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3600" b="1" dirty="0">
                <a:effectLst>
                  <a:outerShdw blurRad="38100" dist="38100" dir="2700000" algn="tl">
                    <a:srgbClr val="000000">
                      <a:alpha val="43137"/>
                    </a:srgbClr>
                  </a:outerShdw>
                </a:effectLst>
                <a:ea typeface="+mj-lt"/>
                <a:cs typeface="+mj-lt"/>
              </a:rPr>
              <a:t>11. </a:t>
            </a:r>
            <a:r>
              <a:rPr kumimoji="0" lang="es-ES" sz="3600" b="1" i="0" u="none" strike="noStrike" kern="1200" cap="none" spc="0" normalizeH="0" baseline="0" noProof="0" dirty="0">
                <a:ln>
                  <a:noFill/>
                </a:ln>
                <a:effectLst>
                  <a:outerShdw blurRad="38100" dist="38100" dir="2700000" algn="tl">
                    <a:srgbClr val="000000">
                      <a:alpha val="43137"/>
                    </a:srgbClr>
                  </a:outerShdw>
                </a:effectLst>
                <a:uLnTx/>
                <a:uFillTx/>
                <a:ea typeface="+mn-ea"/>
                <a:cs typeface="+mn-cs"/>
              </a:rPr>
              <a:t>DECISIÓN DEL COMITÉ</a:t>
            </a:r>
            <a:endParaRPr lang="es-CO" sz="3600" dirty="0">
              <a:effectLst>
                <a:outerShdw blurRad="38100" dist="38100" dir="2700000" algn="tl">
                  <a:srgbClr val="000000">
                    <a:alpha val="43137"/>
                  </a:srgbClr>
                </a:outerShdw>
              </a:effectLst>
            </a:endParaRPr>
          </a:p>
        </p:txBody>
      </p: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113301" y="299884"/>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CC2123FB-E99B-A45A-971E-0F4799B314DC}"/>
              </a:ext>
            </a:extLst>
          </p:cNvPr>
          <p:cNvCxnSpPr>
            <a:cxnSpLocks/>
          </p:cNvCxnSpPr>
          <p:nvPr/>
        </p:nvCxnSpPr>
        <p:spPr>
          <a:xfrm>
            <a:off x="2113301" y="1363287"/>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C8D9A1D0-56C1-3C41-2FA5-A417B9163D8F}"/>
              </a:ext>
            </a:extLst>
          </p:cNvPr>
          <p:cNvSpPr>
            <a:spLocks noGrp="1"/>
          </p:cNvSpPr>
          <p:nvPr/>
        </p:nvSpPr>
        <p:spPr>
          <a:xfrm>
            <a:off x="349682" y="1746696"/>
            <a:ext cx="11492635" cy="450934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fontAlgn="base">
              <a:lnSpc>
                <a:spcPct val="150000"/>
              </a:lnSpc>
              <a:spcBef>
                <a:spcPct val="0"/>
              </a:spcBef>
              <a:buNone/>
              <a:defRPr/>
            </a:pPr>
            <a:r>
              <a:rPr lang="es-ES" sz="2000" dirty="0">
                <a:latin typeface="Helvetica (Cuerpo)"/>
                <a:ea typeface="Verdana" panose="020B0604030504040204" pitchFamily="34" charset="0"/>
              </a:rPr>
              <a:t>La decisión del Comité es:</a:t>
            </a:r>
          </a:p>
          <a:p>
            <a:pPr marL="0" indent="0" algn="just" fontAlgn="base">
              <a:lnSpc>
                <a:spcPct val="150000"/>
              </a:lnSpc>
              <a:spcBef>
                <a:spcPct val="0"/>
              </a:spcBef>
              <a:buNone/>
              <a:defRPr/>
            </a:pPr>
            <a:endParaRPr lang="es-ES" sz="2000" dirty="0">
              <a:latin typeface="Helvetica (Cuerpo)"/>
              <a:ea typeface="Verdana" panose="020B0604030504040204" pitchFamily="34" charset="0"/>
            </a:endParaRPr>
          </a:p>
          <a:p>
            <a:pPr marL="0" indent="0" algn="just" fontAlgn="base">
              <a:lnSpc>
                <a:spcPct val="150000"/>
              </a:lnSpc>
              <a:spcBef>
                <a:spcPct val="0"/>
              </a:spcBef>
              <a:buNone/>
              <a:defRPr/>
            </a:pPr>
            <a:r>
              <a:rPr lang="es-ES" sz="2000" dirty="0">
                <a:latin typeface="Helvetica (Cuerpo)"/>
                <a:ea typeface="Verdana" panose="020B0604030504040204" pitchFamily="34" charset="0"/>
              </a:rPr>
              <a:t>c</a:t>
            </a:r>
            <a:r>
              <a:rPr lang="es-ES" sz="2000">
                <a:latin typeface="Helvetica (Cuerpo)"/>
                <a:ea typeface="Verdana" panose="020B0604030504040204" pitchFamily="34" charset="0"/>
              </a:rPr>
              <a:t>)  </a:t>
            </a:r>
            <a:r>
              <a:rPr lang="es-ES" sz="2000" dirty="0">
                <a:latin typeface="Helvetica (Cuerpo)"/>
                <a:ea typeface="Verdana" panose="020B0604030504040204" pitchFamily="34" charset="0"/>
              </a:rPr>
              <a:t>Aprobar, por mayoría simple, la recomendación expuesta por la secretaría técnica, la cual consiste en disponer de $1.229.916.990,32 millones de pesos colombianos (COP), por concepto de Vigencias Expiradas para cumplir con los compromisos adquiridos en el marco de los contratos: GGC 647-17, GGC 648-17, GGC 649-17 y GGC 650-17, suscritos con EMSA S.A. E.S.P.</a:t>
            </a:r>
            <a:endParaRPr lang="es-MX" sz="2000" dirty="0">
              <a:latin typeface="Helvetica (Cuerpo)"/>
              <a:ea typeface="Verdana" panose="020B0604030504040204" pitchFamily="34" charset="0"/>
            </a:endParaRPr>
          </a:p>
        </p:txBody>
      </p:sp>
    </p:spTree>
    <p:extLst>
      <p:ext uri="{BB962C8B-B14F-4D97-AF65-F5344CB8AC3E}">
        <p14:creationId xmlns:p14="http://schemas.microsoft.com/office/powerpoint/2010/main" val="6520047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3">
            <a:extLst>
              <a:ext uri="{FF2B5EF4-FFF2-40B4-BE49-F238E27FC236}">
                <a16:creationId xmlns:a16="http://schemas.microsoft.com/office/drawing/2014/main" id="{CCF5EA2A-C05D-0AAC-B2D9-514868A0BB7C}"/>
              </a:ext>
            </a:extLst>
          </p:cNvPr>
          <p:cNvSpPr>
            <a:spLocks noGrp="1"/>
          </p:cNvSpPr>
          <p:nvPr/>
        </p:nvSpPr>
        <p:spPr>
          <a:xfrm>
            <a:off x="8155709" y="4193309"/>
            <a:ext cx="3509818" cy="1306175"/>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s-CO" b="1">
                <a:solidFill>
                  <a:srgbClr val="F0B510"/>
                </a:solidFill>
                <a:effectLst>
                  <a:outerShdw blurRad="38100" dist="38100" dir="2700000" algn="tl">
                    <a:srgbClr val="000000">
                      <a:alpha val="43137"/>
                    </a:srgbClr>
                  </a:outerShdw>
                </a:effectLst>
              </a:rPr>
              <a:t>Gracias</a:t>
            </a:r>
          </a:p>
        </p:txBody>
      </p:sp>
    </p:spTree>
    <p:extLst>
      <p:ext uri="{BB962C8B-B14F-4D97-AF65-F5344CB8AC3E}">
        <p14:creationId xmlns:p14="http://schemas.microsoft.com/office/powerpoint/2010/main" val="11540212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0E4D74-ADEC-F581-CFF3-F498F2E4B410}"/>
              </a:ext>
            </a:extLst>
          </p:cNvPr>
          <p:cNvSpPr>
            <a:spLocks noGrp="1"/>
          </p:cNvSpPr>
          <p:nvPr>
            <p:ph type="ctrTitle"/>
          </p:nvPr>
        </p:nvSpPr>
        <p:spPr>
          <a:xfrm>
            <a:off x="1524000" y="1387040"/>
            <a:ext cx="9144000" cy="1364640"/>
          </a:xfrm>
        </p:spPr>
        <p:txBody>
          <a:bodyPr>
            <a:normAutofit/>
          </a:bodyPr>
          <a:lstStyle/>
          <a:p>
            <a:r>
              <a:rPr lang="es-CO" sz="8000" b="1">
                <a:effectLst>
                  <a:outerShdw blurRad="38100" dist="38100" dir="2700000" algn="tl">
                    <a:srgbClr val="000000">
                      <a:alpha val="43137"/>
                    </a:srgbClr>
                  </a:outerShdw>
                </a:effectLst>
                <a:ea typeface="+mn-ea"/>
                <a:cs typeface="+mn-cs"/>
              </a:rPr>
              <a:t>ANEXOS</a:t>
            </a:r>
          </a:p>
        </p:txBody>
      </p:sp>
    </p:spTree>
    <p:extLst>
      <p:ext uri="{BB962C8B-B14F-4D97-AF65-F5344CB8AC3E}">
        <p14:creationId xmlns:p14="http://schemas.microsoft.com/office/powerpoint/2010/main" val="28143537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20D97161-2AE5-3C54-E697-4C413860EF0F}"/>
              </a:ext>
            </a:extLst>
          </p:cNvPr>
          <p:cNvSpPr>
            <a:spLocks noGrp="1"/>
          </p:cNvSpPr>
          <p:nvPr/>
        </p:nvSpPr>
        <p:spPr>
          <a:xfrm>
            <a:off x="2354208" y="271790"/>
            <a:ext cx="7747950" cy="7221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CO" sz="2400" b="1">
                <a:effectLst>
                  <a:outerShdw blurRad="38100" dist="38100" dir="2700000" algn="tl">
                    <a:srgbClr val="000000">
                      <a:alpha val="43137"/>
                    </a:srgbClr>
                  </a:outerShdw>
                </a:effectLst>
              </a:rPr>
              <a:t>Fichas de los Proyectos</a:t>
            </a:r>
          </a:p>
        </p:txBody>
      </p:sp>
      <p:graphicFrame>
        <p:nvGraphicFramePr>
          <p:cNvPr id="5" name="Tabla 4">
            <a:extLst>
              <a:ext uri="{FF2B5EF4-FFF2-40B4-BE49-F238E27FC236}">
                <a16:creationId xmlns:a16="http://schemas.microsoft.com/office/drawing/2014/main" id="{01ABFE3C-8A05-BD35-B413-65AC154BB8F0}"/>
              </a:ext>
            </a:extLst>
          </p:cNvPr>
          <p:cNvGraphicFramePr>
            <a:graphicFrameLocks noGrp="1"/>
          </p:cNvGraphicFramePr>
          <p:nvPr>
            <p:extLst>
              <p:ext uri="{D42A27DB-BD31-4B8C-83A1-F6EECF244321}">
                <p14:modId xmlns:p14="http://schemas.microsoft.com/office/powerpoint/2010/main" val="999633863"/>
              </p:ext>
            </p:extLst>
          </p:nvPr>
        </p:nvGraphicFramePr>
        <p:xfrm>
          <a:off x="0" y="1258436"/>
          <a:ext cx="12192000" cy="4712384"/>
        </p:xfrm>
        <a:graphic>
          <a:graphicData uri="http://schemas.openxmlformats.org/drawingml/2006/table">
            <a:tbl>
              <a:tblPr/>
              <a:tblGrid>
                <a:gridCol w="959314">
                  <a:extLst>
                    <a:ext uri="{9D8B030D-6E8A-4147-A177-3AD203B41FA5}">
                      <a16:colId xmlns:a16="http://schemas.microsoft.com/office/drawing/2014/main" val="2439121965"/>
                    </a:ext>
                  </a:extLst>
                </a:gridCol>
                <a:gridCol w="1553506">
                  <a:extLst>
                    <a:ext uri="{9D8B030D-6E8A-4147-A177-3AD203B41FA5}">
                      <a16:colId xmlns:a16="http://schemas.microsoft.com/office/drawing/2014/main" val="3723512443"/>
                    </a:ext>
                  </a:extLst>
                </a:gridCol>
                <a:gridCol w="1506994">
                  <a:extLst>
                    <a:ext uri="{9D8B030D-6E8A-4147-A177-3AD203B41FA5}">
                      <a16:colId xmlns:a16="http://schemas.microsoft.com/office/drawing/2014/main" val="519521592"/>
                    </a:ext>
                  </a:extLst>
                </a:gridCol>
                <a:gridCol w="1362806">
                  <a:extLst>
                    <a:ext uri="{9D8B030D-6E8A-4147-A177-3AD203B41FA5}">
                      <a16:colId xmlns:a16="http://schemas.microsoft.com/office/drawing/2014/main" val="861053873"/>
                    </a:ext>
                  </a:extLst>
                </a:gridCol>
                <a:gridCol w="1702345">
                  <a:extLst>
                    <a:ext uri="{9D8B030D-6E8A-4147-A177-3AD203B41FA5}">
                      <a16:colId xmlns:a16="http://schemas.microsoft.com/office/drawing/2014/main" val="3228630232"/>
                    </a:ext>
                  </a:extLst>
                </a:gridCol>
                <a:gridCol w="1702345">
                  <a:extLst>
                    <a:ext uri="{9D8B030D-6E8A-4147-A177-3AD203B41FA5}">
                      <a16:colId xmlns:a16="http://schemas.microsoft.com/office/drawing/2014/main" val="2644988251"/>
                    </a:ext>
                  </a:extLst>
                </a:gridCol>
                <a:gridCol w="1702345">
                  <a:extLst>
                    <a:ext uri="{9D8B030D-6E8A-4147-A177-3AD203B41FA5}">
                      <a16:colId xmlns:a16="http://schemas.microsoft.com/office/drawing/2014/main" val="550173447"/>
                    </a:ext>
                  </a:extLst>
                </a:gridCol>
                <a:gridCol w="1702345">
                  <a:extLst>
                    <a:ext uri="{9D8B030D-6E8A-4147-A177-3AD203B41FA5}">
                      <a16:colId xmlns:a16="http://schemas.microsoft.com/office/drawing/2014/main" val="249866358"/>
                    </a:ext>
                  </a:extLst>
                </a:gridCol>
              </a:tblGrid>
              <a:tr h="211264">
                <a:tc>
                  <a:txBody>
                    <a:bodyPr/>
                    <a:lstStyle/>
                    <a:p>
                      <a:pPr algn="ctr" rtl="0" fontAlgn="ctr"/>
                      <a:r>
                        <a:rPr lang="es-CO" sz="700" b="1" i="0" u="none" strike="noStrike">
                          <a:solidFill>
                            <a:srgbClr val="FFFFFF"/>
                          </a:solidFill>
                          <a:effectLst/>
                          <a:latin typeface="Work Sans" pitchFamily="2" charset="0"/>
                        </a:rPr>
                        <a:t>FAER</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1487-B</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1483-B</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1466-C</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1489-B</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1485-B</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1486-C</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1488-B</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6100456"/>
                  </a:ext>
                </a:extLst>
              </a:tr>
              <a:tr h="1173685">
                <a:tc>
                  <a:txBody>
                    <a:bodyPr/>
                    <a:lstStyle/>
                    <a:p>
                      <a:pPr algn="ctr" rtl="0" fontAlgn="ctr"/>
                      <a:r>
                        <a:rPr lang="es-CO" sz="700" b="1" i="0" u="none" strike="noStrike">
                          <a:solidFill>
                            <a:srgbClr val="FFFFFF"/>
                          </a:solidFill>
                          <a:effectLst/>
                          <a:latin typeface="Work Sans" pitchFamily="2" charset="0"/>
                        </a:rPr>
                        <a:t>NOMBRE</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just" rtl="0" fontAlgn="ctr"/>
                      <a:r>
                        <a:rPr lang="es-MX" sz="700" b="0" i="0" u="none" strike="noStrike">
                          <a:solidFill>
                            <a:srgbClr val="000000"/>
                          </a:solidFill>
                          <a:effectLst/>
                          <a:latin typeface="Work Sans" pitchFamily="2" charset="0"/>
                        </a:rPr>
                        <a:t>CONSTRUCCIÓN DE REDES DE DISTRIBUCIÓN ELÉCTRICA PARA LOS CONSEJOS COMUNITARIOS DE NUEVA ALIANZA, RENACER CAMPESINO, ACANURE, BRISAS DE TELEMBI, UNION BAJO GUELMANBI Y LA LOCALIDAD DE VILLAPRECIADO EN EL MUNICIPIO DE BARBACOAS - DEPARTAMENTO DE NARIÑO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ctr"/>
                      <a:r>
                        <a:rPr lang="es-MX" sz="700" b="0" i="0" u="none" strike="noStrike">
                          <a:solidFill>
                            <a:srgbClr val="000000"/>
                          </a:solidFill>
                          <a:effectLst/>
                          <a:latin typeface="Work Sans" pitchFamily="2" charset="0"/>
                        </a:rPr>
                        <a:t>CONSTRUCCIÓN DE REDES DE DISTRIBUCIÓN ELÉCTRICA PARA LOS CORREGIMIENTOS DE ARRAYAN, BALALAICA, CHAGUEZ, EL SANDE, GUACHAVEZ, MANCHAG Y SANTA ROSA EN EL MUNICIPIO DE ANTACRUZ - DEPARTAMENTO DE NARIÑO"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ctr"/>
                      <a:r>
                        <a:rPr lang="es-MX" sz="700" b="0" i="0" u="none" strike="noStrike">
                          <a:solidFill>
                            <a:srgbClr val="000000"/>
                          </a:solidFill>
                          <a:effectLst/>
                          <a:latin typeface="Work Sans" pitchFamily="2" charset="0"/>
                        </a:rPr>
                        <a:t>CONSTRUCCIÓN DE REDES DE DISTRIBUCIÓN ELÉCTRICA PARA LOS CORREGIMIENTOS GRANADA, TABLÓN PANAMERICANO, EL MANZANO, REMOLINO Y ESPECIAL EN EL MUNICIPIO DE TAMINANGO, DEPARTAMENTO DE NARIÑO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ctr"/>
                      <a:r>
                        <a:rPr lang="es-MX" sz="700" b="0" i="0" u="none" strike="noStrike">
                          <a:solidFill>
                            <a:srgbClr val="000000"/>
                          </a:solidFill>
                          <a:effectLst/>
                          <a:latin typeface="Work Sans" pitchFamily="2" charset="0"/>
                        </a:rPr>
                        <a:t>CONSTRUCCIÓN DE REDES DE DISTRIBUCIÓN ELÉCTRICA PARA LAS LOCALIDADES DE LOS CONSEJOS COMUNITARIOS DE ALTO MIRA Y FRONTERA, RÍO CHAGÚI Y RÍO ROSARIO EN EL MUNICIPIO DE TUMACO Y LOCALIDAD LAGUNA DE CHIMBUZA DEL CONSEJO COMUNITARIO UNIÓN DE CUENCAS EN EL MUNICIPIO DE ROBERTO PAYAN - DEPARTAMENTO DE NARIÑO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ctr"/>
                      <a:r>
                        <a:rPr lang="es-MX" sz="700" b="0" i="0" u="none" strike="noStrike">
                          <a:solidFill>
                            <a:srgbClr val="000000"/>
                          </a:solidFill>
                          <a:effectLst/>
                          <a:latin typeface="Work Sans" pitchFamily="2" charset="0"/>
                        </a:rPr>
                        <a:t>CONSTRUCCIÓN DE REDES DE DISTRIBUCIÓN ELÉCTRICA PARA LOS RESGUARDOS INDÍGENAS DE CUMBAL Y PANAN EN EL MUNICIPIO DE CUMBAL - DEPARTAMENTO DE NARIÑO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ctr"/>
                      <a:r>
                        <a:rPr lang="es-MX" sz="700" b="0" i="0" u="none" strike="noStrike">
                          <a:solidFill>
                            <a:srgbClr val="000000"/>
                          </a:solidFill>
                          <a:effectLst/>
                          <a:latin typeface="Work Sans" pitchFamily="2" charset="0"/>
                        </a:rPr>
                        <a:t>CONSTRUCCIÓN DE REDES DE DISTRIBUCIÓN ELÉCTRICA PARA LOS CONSEJOS COMUNITARIOS, UNIÓN DE CUENCAS, EL PROGRESO, AGRICULTORES DEL PATÍA Y UNIÓN DE PATÍA VIEJO EN EL MUNICIPIO DE ROBERTO PAYAN - DEPARTAMENTO DE NARIÑO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ctr"/>
                      <a:r>
                        <a:rPr lang="es-MX" sz="700" b="0" i="0" u="none" strike="noStrike">
                          <a:solidFill>
                            <a:srgbClr val="000000"/>
                          </a:solidFill>
                          <a:effectLst/>
                          <a:latin typeface="Work Sans" pitchFamily="2" charset="0"/>
                        </a:rPr>
                        <a:t>CONSTRUCCIÓN DE REDES DE DISTRIBUCIÓN ELÉCTRICA PARA EL CORREGIMIENTO DE ESMERALDAS DEL MUNICIPIO EL ROSARIO - DEPARTAMENTO DE NARIÑO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913598"/>
                  </a:ext>
                </a:extLst>
              </a:tr>
              <a:tr h="152579">
                <a:tc>
                  <a:txBody>
                    <a:bodyPr/>
                    <a:lstStyle/>
                    <a:p>
                      <a:pPr algn="ctr" rtl="0" fontAlgn="ctr"/>
                      <a:r>
                        <a:rPr lang="es-CO" sz="700" b="1" i="0" u="none" strike="noStrike">
                          <a:solidFill>
                            <a:srgbClr val="FFFFFF"/>
                          </a:solidFill>
                          <a:effectLst/>
                          <a:latin typeface="Work Sans" pitchFamily="2" charset="0"/>
                        </a:rPr>
                        <a:t>AÑO </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2023</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2023</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2023</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2023</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2023</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2023</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2023</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9376215"/>
                  </a:ext>
                </a:extLst>
              </a:tr>
              <a:tr h="152579">
                <a:tc>
                  <a:txBody>
                    <a:bodyPr/>
                    <a:lstStyle/>
                    <a:p>
                      <a:pPr algn="ctr" rtl="0" fontAlgn="ctr"/>
                      <a:r>
                        <a:rPr lang="es-CO" sz="700" b="1" i="0" u="none" strike="noStrike">
                          <a:solidFill>
                            <a:srgbClr val="FFFFFF"/>
                          </a:solidFill>
                          <a:effectLst/>
                          <a:latin typeface="Work Sans" pitchFamily="2" charset="0"/>
                        </a:rPr>
                        <a:t>VALOR TOTAL </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$ 12.717.374.485</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$ 4.919.288.090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$ 3.018.119.663</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$ 16.358.903.894</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$ 11.806.864.761</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$ 58.461.994.124</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$ 4.640.192.260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9508519"/>
                  </a:ext>
                </a:extLst>
              </a:tr>
              <a:tr h="152579">
                <a:tc>
                  <a:txBody>
                    <a:bodyPr/>
                    <a:lstStyle/>
                    <a:p>
                      <a:pPr algn="ctr" rtl="0" fontAlgn="ctr"/>
                      <a:r>
                        <a:rPr lang="es-CO" sz="700" b="1" i="0" u="none" strike="noStrike">
                          <a:solidFill>
                            <a:srgbClr val="FFFFFF"/>
                          </a:solidFill>
                          <a:effectLst/>
                          <a:latin typeface="Work Sans" pitchFamily="2" charset="0"/>
                        </a:rPr>
                        <a:t>SOLICITUD AL FAER</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$ 12.717.374.485</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$ 4.919.288.090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$ 3.018.119.663</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$ 16.358.903.894</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$ 11.806.864.761</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$ 58.461.994.124</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$ 4.640.192.260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4463462"/>
                  </a:ext>
                </a:extLst>
              </a:tr>
              <a:tr h="152579">
                <a:tc>
                  <a:txBody>
                    <a:bodyPr/>
                    <a:lstStyle/>
                    <a:p>
                      <a:pPr algn="ctr" rtl="0" fontAlgn="ctr"/>
                      <a:r>
                        <a:rPr lang="es-CO" sz="700" b="1" i="0" u="none" strike="noStrike">
                          <a:solidFill>
                            <a:srgbClr val="FFFFFF"/>
                          </a:solidFill>
                          <a:effectLst/>
                          <a:latin typeface="Work Sans" pitchFamily="2" charset="0"/>
                        </a:rPr>
                        <a:t>CONFINANCIACIÓN</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$ 0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0067510"/>
                  </a:ext>
                </a:extLst>
              </a:tr>
              <a:tr h="152579">
                <a:tc>
                  <a:txBody>
                    <a:bodyPr/>
                    <a:lstStyle/>
                    <a:p>
                      <a:pPr algn="ctr" rtl="0" fontAlgn="ctr"/>
                      <a:r>
                        <a:rPr lang="es-CO" sz="700" b="1" i="0" u="none" strike="noStrike">
                          <a:solidFill>
                            <a:srgbClr val="FFFFFF"/>
                          </a:solidFill>
                          <a:effectLst/>
                          <a:latin typeface="Work Sans" pitchFamily="2" charset="0"/>
                        </a:rPr>
                        <a:t>TOTAL USUARIOS</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432</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148</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89</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525</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335</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2.057</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117</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0886556"/>
                  </a:ext>
                </a:extLst>
              </a:tr>
              <a:tr h="152579">
                <a:tc>
                  <a:txBody>
                    <a:bodyPr/>
                    <a:lstStyle/>
                    <a:p>
                      <a:pPr algn="ctr" rtl="0" fontAlgn="ctr"/>
                      <a:r>
                        <a:rPr lang="es-CO" sz="700" b="1" i="0" u="none" strike="noStrike">
                          <a:solidFill>
                            <a:srgbClr val="FFFFFF"/>
                          </a:solidFill>
                          <a:effectLst/>
                          <a:latin typeface="Work Sans" pitchFamily="2" charset="0"/>
                        </a:rPr>
                        <a:t>USUARIOS NUEVOS</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432</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148</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89</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525</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335</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2.057</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117</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4212278"/>
                  </a:ext>
                </a:extLst>
              </a:tr>
              <a:tr h="152579">
                <a:tc>
                  <a:txBody>
                    <a:bodyPr/>
                    <a:lstStyle/>
                    <a:p>
                      <a:pPr algn="ctr" rtl="0" fontAlgn="ctr"/>
                      <a:r>
                        <a:rPr lang="es-CO" sz="700" b="1" i="0" u="none" strike="noStrike">
                          <a:solidFill>
                            <a:srgbClr val="FFFFFF"/>
                          </a:solidFill>
                          <a:effectLst/>
                          <a:latin typeface="Work Sans" pitchFamily="2" charset="0"/>
                        </a:rPr>
                        <a:t>USUARIOS EXISTENTES</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69788"/>
                  </a:ext>
                </a:extLst>
              </a:tr>
              <a:tr h="152579">
                <a:tc>
                  <a:txBody>
                    <a:bodyPr/>
                    <a:lstStyle/>
                    <a:p>
                      <a:pPr algn="ctr" rtl="0" fontAlgn="ctr"/>
                      <a:r>
                        <a:rPr lang="es-CO" sz="700" b="1" i="0" u="none" strike="noStrike">
                          <a:solidFill>
                            <a:srgbClr val="FFFFFF"/>
                          </a:solidFill>
                          <a:effectLst/>
                          <a:latin typeface="Work Sans" pitchFamily="2" charset="0"/>
                        </a:rPr>
                        <a:t>COSTO POR USUARIO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$ 29.438.367</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$ 33.238.433</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$ 33.911.457</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$ 31.159.817</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$ 35.244.372</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$ 28.420.999</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$ 39.659.763</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0774443"/>
                  </a:ext>
                </a:extLst>
              </a:tr>
              <a:tr h="152579">
                <a:tc>
                  <a:txBody>
                    <a:bodyPr/>
                    <a:lstStyle/>
                    <a:p>
                      <a:pPr algn="ctr" rtl="0" fontAlgn="ctr"/>
                      <a:r>
                        <a:rPr lang="es-CO" sz="700" b="1" i="0" u="none" strike="noStrike">
                          <a:solidFill>
                            <a:srgbClr val="FFFFFF"/>
                          </a:solidFill>
                          <a:effectLst/>
                          <a:latin typeface="Work Sans" pitchFamily="2" charset="0"/>
                        </a:rPr>
                        <a:t>DEPARTAMENTO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NARIÑO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NARIÑO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NARIÑO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NARIÑO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NARIÑO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NARIÑO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NARIÑO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1838159"/>
                  </a:ext>
                </a:extLst>
              </a:tr>
              <a:tr h="152579">
                <a:tc>
                  <a:txBody>
                    <a:bodyPr/>
                    <a:lstStyle/>
                    <a:p>
                      <a:pPr algn="ctr" rtl="0" fontAlgn="ctr"/>
                      <a:r>
                        <a:rPr lang="es-CO" sz="700" b="1" i="0" u="none" strike="noStrike">
                          <a:solidFill>
                            <a:srgbClr val="FFFFFF"/>
                          </a:solidFill>
                          <a:effectLst/>
                          <a:latin typeface="Work Sans" pitchFamily="2" charset="0"/>
                        </a:rPr>
                        <a:t>MUNICIPIOS</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BARBACOAS</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SANTACRUZ</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TAMINANGO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ROBERTO PAYAN</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CUMBAL</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ROBERTO PAYAN</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EL ROSARIO</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2981651"/>
                  </a:ext>
                </a:extLst>
              </a:tr>
              <a:tr h="152579">
                <a:tc>
                  <a:txBody>
                    <a:bodyPr/>
                    <a:lstStyle/>
                    <a:p>
                      <a:pPr algn="ctr" rtl="0" fontAlgn="ctr"/>
                      <a:r>
                        <a:rPr lang="es-CO" sz="700" b="1" i="0" u="none" strike="noStrike">
                          <a:solidFill>
                            <a:srgbClr val="FFFFFF"/>
                          </a:solidFill>
                          <a:effectLst/>
                          <a:latin typeface="Work Sans" pitchFamily="2" charset="0"/>
                        </a:rPr>
                        <a:t>OPERADOR</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pt-BR" sz="700" b="0" i="0" u="none" strike="noStrike">
                          <a:solidFill>
                            <a:srgbClr val="000000"/>
                          </a:solidFill>
                          <a:effectLst/>
                          <a:latin typeface="Work Sans" pitchFamily="2" charset="0"/>
                        </a:rPr>
                        <a:t>CEDENAR S.A E.S.P.</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pt-BR" sz="700" b="0" i="0" u="none" strike="noStrike">
                          <a:solidFill>
                            <a:srgbClr val="000000"/>
                          </a:solidFill>
                          <a:effectLst/>
                          <a:latin typeface="Work Sans" pitchFamily="2" charset="0"/>
                        </a:rPr>
                        <a:t>CEDENAR S.A E.S.P.</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pt-BR" sz="700" b="0" i="0" u="none" strike="noStrike">
                          <a:solidFill>
                            <a:srgbClr val="000000"/>
                          </a:solidFill>
                          <a:effectLst/>
                          <a:latin typeface="Work Sans" pitchFamily="2" charset="0"/>
                        </a:rPr>
                        <a:t>CEDENAR S.A E.S.P.</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pt-BR" sz="700" b="0" i="0" u="none" strike="noStrike">
                          <a:solidFill>
                            <a:srgbClr val="000000"/>
                          </a:solidFill>
                          <a:effectLst/>
                          <a:latin typeface="Work Sans" pitchFamily="2" charset="0"/>
                        </a:rPr>
                        <a:t>CEDENAR S.A E.S.P.</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pt-BR" sz="700" b="0" i="0" u="none" strike="noStrike">
                          <a:solidFill>
                            <a:srgbClr val="000000"/>
                          </a:solidFill>
                          <a:effectLst/>
                          <a:latin typeface="Work Sans" pitchFamily="2" charset="0"/>
                        </a:rPr>
                        <a:t>CEDENAR S.A E.S.P.</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pt-BR" sz="700" b="0" i="0" u="none" strike="noStrike">
                          <a:solidFill>
                            <a:srgbClr val="000000"/>
                          </a:solidFill>
                          <a:effectLst/>
                          <a:latin typeface="Work Sans" pitchFamily="2" charset="0"/>
                        </a:rPr>
                        <a:t>CEDENAR S.A E.S.P.</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pt-BR" sz="700" b="0" i="0" u="none" strike="noStrike">
                          <a:solidFill>
                            <a:srgbClr val="000000"/>
                          </a:solidFill>
                          <a:effectLst/>
                          <a:latin typeface="Work Sans" pitchFamily="2" charset="0"/>
                        </a:rPr>
                        <a:t>CEDENAR S.A E.S.P.</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0088545"/>
                  </a:ext>
                </a:extLst>
              </a:tr>
              <a:tr h="152579">
                <a:tc>
                  <a:txBody>
                    <a:bodyPr/>
                    <a:lstStyle/>
                    <a:p>
                      <a:pPr algn="ctr" rtl="0" fontAlgn="ctr"/>
                      <a:r>
                        <a:rPr lang="es-CO" sz="700" b="1" i="0" u="none" strike="noStrike">
                          <a:solidFill>
                            <a:srgbClr val="FFFFFF"/>
                          </a:solidFill>
                          <a:effectLst/>
                          <a:latin typeface="Work Sans" pitchFamily="2" charset="0"/>
                        </a:rPr>
                        <a:t>TRANSFORMADORES</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63</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98</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47</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129</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173</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256</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76</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0652281"/>
                  </a:ext>
                </a:extLst>
              </a:tr>
              <a:tr h="305158">
                <a:tc>
                  <a:txBody>
                    <a:bodyPr/>
                    <a:lstStyle/>
                    <a:p>
                      <a:pPr algn="ctr" rtl="0" fontAlgn="ctr"/>
                      <a:r>
                        <a:rPr lang="es-MX" sz="700" b="1" i="0" u="none" strike="noStrike">
                          <a:solidFill>
                            <a:srgbClr val="FFFFFF"/>
                          </a:solidFill>
                          <a:effectLst/>
                          <a:latin typeface="Work Sans" pitchFamily="2" charset="0"/>
                        </a:rPr>
                        <a:t>COSTO DE LAS INSTALACIONES INTERNAS</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$ 106.416.244</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$ 36.457.417</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$ 19.573.672</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$ 247.023.400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$ 397.062.864</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$ 452.393.744</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$ 139.724.177</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5857631"/>
                  </a:ext>
                </a:extLst>
              </a:tr>
              <a:tr h="152579">
                <a:tc>
                  <a:txBody>
                    <a:bodyPr/>
                    <a:lstStyle/>
                    <a:p>
                      <a:pPr algn="ctr" rtl="0" fontAlgn="ctr"/>
                      <a:r>
                        <a:rPr lang="es-CO" sz="700" b="1" i="0" u="none" strike="noStrike">
                          <a:solidFill>
                            <a:srgbClr val="FFFFFF"/>
                          </a:solidFill>
                          <a:effectLst/>
                          <a:latin typeface="Work Sans" pitchFamily="2" charset="0"/>
                        </a:rPr>
                        <a:t>MESES DE EJECUCIÓN</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31</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20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18</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35</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30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44</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19</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7273763"/>
                  </a:ext>
                </a:extLst>
              </a:tr>
              <a:tr h="152579">
                <a:tc>
                  <a:txBody>
                    <a:bodyPr/>
                    <a:lstStyle/>
                    <a:p>
                      <a:pPr algn="ctr" rtl="0" fontAlgn="ctr"/>
                      <a:r>
                        <a:rPr lang="es-CO" sz="700" b="1" i="0" u="none" strike="noStrike">
                          <a:solidFill>
                            <a:srgbClr val="FFFFFF"/>
                          </a:solidFill>
                          <a:effectLst/>
                          <a:latin typeface="Work Sans" pitchFamily="2" charset="0"/>
                        </a:rPr>
                        <a:t>POTENCIA(KVA)</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525</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500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250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850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880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2165</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380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7720035"/>
                  </a:ext>
                </a:extLst>
              </a:tr>
              <a:tr h="152579">
                <a:tc>
                  <a:txBody>
                    <a:bodyPr/>
                    <a:lstStyle/>
                    <a:p>
                      <a:pPr algn="ctr" rtl="0" fontAlgn="ctr"/>
                      <a:r>
                        <a:rPr lang="es-CO" sz="700" b="1" i="0" u="none" strike="noStrike">
                          <a:solidFill>
                            <a:srgbClr val="FFFFFF"/>
                          </a:solidFill>
                          <a:effectLst/>
                          <a:latin typeface="Work Sans" pitchFamily="2" charset="0"/>
                        </a:rPr>
                        <a:t>KM RED BT</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6,40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5,34</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5,54</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13,76</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19,363</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51,4</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3,74</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5383756"/>
                  </a:ext>
                </a:extLst>
              </a:tr>
              <a:tr h="152579">
                <a:tc>
                  <a:txBody>
                    <a:bodyPr/>
                    <a:lstStyle/>
                    <a:p>
                      <a:pPr algn="ctr" rtl="0" fontAlgn="ctr"/>
                      <a:r>
                        <a:rPr lang="es-CO" sz="700" b="1" i="0" u="none" strike="noStrike">
                          <a:solidFill>
                            <a:srgbClr val="FFFFFF"/>
                          </a:solidFill>
                          <a:effectLst/>
                          <a:latin typeface="Work Sans" pitchFamily="2" charset="0"/>
                        </a:rPr>
                        <a:t>KM RED MT</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60,63</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30,49</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16,05</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68,90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68,556</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187,6</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31,99</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8588464"/>
                  </a:ext>
                </a:extLst>
              </a:tr>
              <a:tr h="152579">
                <a:tc>
                  <a:txBody>
                    <a:bodyPr/>
                    <a:lstStyle/>
                    <a:p>
                      <a:pPr algn="ctr" rtl="0" fontAlgn="ctr"/>
                      <a:r>
                        <a:rPr lang="es-CO" sz="700" b="1" i="0" u="none" strike="noStrike">
                          <a:solidFill>
                            <a:srgbClr val="FFFFFF"/>
                          </a:solidFill>
                          <a:effectLst/>
                          <a:latin typeface="Work Sans" pitchFamily="2" charset="0"/>
                        </a:rPr>
                        <a:t>USUARIO / KM RED BT</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67,50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27,72</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16,06</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38,15</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17,30</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40,02</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31,28</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2703173"/>
                  </a:ext>
                </a:extLst>
              </a:tr>
              <a:tr h="152579">
                <a:tc>
                  <a:txBody>
                    <a:bodyPr/>
                    <a:lstStyle/>
                    <a:p>
                      <a:pPr algn="ctr" rtl="0" fontAlgn="ctr"/>
                      <a:r>
                        <a:rPr lang="es-CO" sz="700" b="1" i="0" u="none" strike="noStrike">
                          <a:solidFill>
                            <a:srgbClr val="FFFFFF"/>
                          </a:solidFill>
                          <a:effectLst/>
                          <a:latin typeface="Work Sans" pitchFamily="2" charset="0"/>
                        </a:rPr>
                        <a:t>USUARIO / KM RED MT</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ctr" rtl="0" fontAlgn="ctr"/>
                      <a:r>
                        <a:rPr lang="es-CO" sz="700" b="0" i="0" u="none" strike="noStrike">
                          <a:solidFill>
                            <a:srgbClr val="000000"/>
                          </a:solidFill>
                          <a:effectLst/>
                          <a:latin typeface="Work Sans" pitchFamily="2" charset="0"/>
                        </a:rPr>
                        <a:t>7,13</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4,85</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5,55</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7,62</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4,89</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10,96</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700" b="0" i="0" u="none" strike="noStrike">
                          <a:solidFill>
                            <a:srgbClr val="000000"/>
                          </a:solidFill>
                          <a:effectLst/>
                          <a:latin typeface="Work Sans" pitchFamily="2" charset="0"/>
                        </a:rPr>
                        <a:t>3,66</a:t>
                      </a:r>
                    </a:p>
                  </a:txBody>
                  <a:tcPr marL="3009" marR="3009" marT="30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93123188"/>
                  </a:ext>
                </a:extLst>
              </a:tr>
            </a:tbl>
          </a:graphicData>
        </a:graphic>
      </p:graphicFrame>
    </p:spTree>
    <p:extLst>
      <p:ext uri="{BB962C8B-B14F-4D97-AF65-F5344CB8AC3E}">
        <p14:creationId xmlns:p14="http://schemas.microsoft.com/office/powerpoint/2010/main" val="581346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a:solidFill>
                  <a:schemeClr val="bg1"/>
                </a:solidFill>
                <a:latin typeface="Helvetica" pitchFamily="2" charset="0"/>
              </a:rPr>
              <a:t>www. minenergia.gov.co</a:t>
            </a:r>
          </a:p>
        </p:txBody>
      </p:sp>
      <p:sp>
        <p:nvSpPr>
          <p:cNvPr id="5" name="Título 1">
            <a:extLst>
              <a:ext uri="{FF2B5EF4-FFF2-40B4-BE49-F238E27FC236}">
                <a16:creationId xmlns:a16="http://schemas.microsoft.com/office/drawing/2014/main" id="{FF85A97B-1535-5D1E-9998-96D43ED34EE1}"/>
              </a:ext>
            </a:extLst>
          </p:cNvPr>
          <p:cNvSpPr>
            <a:spLocks noGrp="1"/>
          </p:cNvSpPr>
          <p:nvPr/>
        </p:nvSpPr>
        <p:spPr>
          <a:xfrm>
            <a:off x="2121309" y="335946"/>
            <a:ext cx="7949381" cy="786019"/>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b="1" dirty="0">
                <a:effectLst>
                  <a:outerShdw blurRad="38100" dist="38100" dir="2700000" algn="tl">
                    <a:srgbClr val="000000">
                      <a:alpha val="43137"/>
                    </a:srgbClr>
                  </a:outerShdw>
                </a:effectLst>
                <a:ea typeface="+mj-lt"/>
                <a:cs typeface="+mj-lt"/>
              </a:rPr>
              <a:t>1. ORDEN DEL DÍA DEL COMITÉ</a:t>
            </a:r>
            <a:endParaRPr lang="es-ES" dirty="0">
              <a:effectLst>
                <a:outerShdw blurRad="38100" dist="38100" dir="2700000" algn="tl">
                  <a:srgbClr val="000000">
                    <a:alpha val="43137"/>
                  </a:srgbClr>
                </a:outerShdw>
              </a:effectLst>
            </a:endParaRPr>
          </a:p>
        </p:txBody>
      </p:sp>
      <p:sp>
        <p:nvSpPr>
          <p:cNvPr id="6" name="CuadroTexto 2">
            <a:extLst>
              <a:ext uri="{FF2B5EF4-FFF2-40B4-BE49-F238E27FC236}">
                <a16:creationId xmlns:a16="http://schemas.microsoft.com/office/drawing/2014/main" id="{388BF5A4-4947-B58E-0B0C-783C2574C884}"/>
              </a:ext>
            </a:extLst>
          </p:cNvPr>
          <p:cNvSpPr txBox="1"/>
          <p:nvPr/>
        </p:nvSpPr>
        <p:spPr>
          <a:xfrm>
            <a:off x="597621" y="1049842"/>
            <a:ext cx="11272058" cy="5113644"/>
          </a:xfrm>
          <a:prstGeom prst="rect">
            <a:avLst/>
          </a:prstGeom>
          <a:noFill/>
          <a:ln w="38100">
            <a:noFill/>
            <a:prstDash val="sysDot"/>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indent="-514350">
              <a:lnSpc>
                <a:spcPct val="150000"/>
              </a:lnSpc>
              <a:buAutoNum type="arabicPeriod"/>
            </a:pPr>
            <a:r>
              <a:rPr lang="es-ES" sz="2000" dirty="0">
                <a:solidFill>
                  <a:schemeClr val="bg1"/>
                </a:solidFill>
              </a:rPr>
              <a:t> </a:t>
            </a:r>
          </a:p>
          <a:p>
            <a:pPr marL="514350" indent="-514350">
              <a:lnSpc>
                <a:spcPct val="150000"/>
              </a:lnSpc>
              <a:buAutoNum type="arabicPeriod"/>
            </a:pPr>
            <a:r>
              <a:rPr lang="es-ES" sz="2000" dirty="0"/>
              <a:t>Designación del secretario técnico</a:t>
            </a:r>
          </a:p>
          <a:p>
            <a:pPr marL="514350" indent="-514350">
              <a:lnSpc>
                <a:spcPct val="150000"/>
              </a:lnSpc>
              <a:buAutoNum type="arabicPeriod"/>
            </a:pPr>
            <a:r>
              <a:rPr lang="es-ES" sz="2000" dirty="0"/>
              <a:t>Verificación del quórum</a:t>
            </a:r>
          </a:p>
          <a:p>
            <a:pPr marL="514350" indent="-514350">
              <a:lnSpc>
                <a:spcPct val="150000"/>
              </a:lnSpc>
              <a:buAutoNum type="arabicPeriod"/>
            </a:pPr>
            <a:r>
              <a:rPr lang="es-MX" sz="2000" dirty="0"/>
              <a:t>Normatividad y aspectos generales del FAER</a:t>
            </a:r>
            <a:endParaRPr lang="es-ES" sz="2000" dirty="0"/>
          </a:p>
          <a:p>
            <a:pPr marL="514350" indent="-514350">
              <a:lnSpc>
                <a:spcPct val="150000"/>
              </a:lnSpc>
              <a:buAutoNum type="arabicPeriod"/>
            </a:pPr>
            <a:r>
              <a:rPr lang="es-ES" sz="2000" dirty="0"/>
              <a:t>Informe sobre recursos disponibles para asignación</a:t>
            </a:r>
          </a:p>
          <a:p>
            <a:pPr marL="514350" indent="-514350">
              <a:lnSpc>
                <a:spcPct val="150000"/>
              </a:lnSpc>
              <a:buFontTx/>
              <a:buAutoNum type="arabicPeriod"/>
            </a:pPr>
            <a:r>
              <a:rPr lang="es-ES" sz="2000" dirty="0"/>
              <a:t>Vigencias Expiradas</a:t>
            </a:r>
            <a:endParaRPr lang="es-ES" sz="2000" dirty="0">
              <a:cs typeface="Helvetica"/>
            </a:endParaRPr>
          </a:p>
          <a:p>
            <a:pPr marL="514350" indent="-514350">
              <a:lnSpc>
                <a:spcPct val="150000"/>
              </a:lnSpc>
              <a:buAutoNum type="arabicPeriod"/>
            </a:pPr>
            <a:r>
              <a:rPr lang="es-ES" sz="2000" dirty="0"/>
              <a:t>Proyectos con viabilidad técnica y financiera por parte de la UPME.</a:t>
            </a:r>
          </a:p>
          <a:p>
            <a:pPr marL="514350" indent="-514350">
              <a:lnSpc>
                <a:spcPct val="150000"/>
              </a:lnSpc>
              <a:buAutoNum type="arabicPeriod"/>
            </a:pPr>
            <a:r>
              <a:rPr lang="es-MX" sz="2000" dirty="0"/>
              <a:t>Criterios para la asignación de recursos FAER</a:t>
            </a:r>
          </a:p>
          <a:p>
            <a:pPr marL="514350" indent="-514350">
              <a:lnSpc>
                <a:spcPct val="150000"/>
              </a:lnSpc>
              <a:buAutoNum type="arabicPeriod"/>
            </a:pPr>
            <a:r>
              <a:rPr lang="es-MX" sz="2000" dirty="0"/>
              <a:t>Orden de Elegibilidad de los proyectos (OEP) </a:t>
            </a:r>
          </a:p>
          <a:p>
            <a:pPr marL="514350" indent="-514350">
              <a:lnSpc>
                <a:spcPct val="150000"/>
              </a:lnSpc>
              <a:buAutoNum type="arabicPeriod"/>
            </a:pPr>
            <a:r>
              <a:rPr lang="es-MX" sz="2000" dirty="0"/>
              <a:t>Consideración de la Dirección de Energía Eléctrica</a:t>
            </a:r>
          </a:p>
          <a:p>
            <a:pPr marL="514350" indent="-514350">
              <a:lnSpc>
                <a:spcPct val="150000"/>
              </a:lnSpc>
              <a:buAutoNum type="arabicPeriod"/>
            </a:pPr>
            <a:r>
              <a:rPr lang="es-MX" sz="2000" dirty="0"/>
              <a:t>Decisión del comité</a:t>
            </a:r>
            <a:endParaRPr lang="es-ES" sz="2000" dirty="0"/>
          </a:p>
        </p:txBody>
      </p:sp>
      <p:cxnSp>
        <p:nvCxnSpPr>
          <p:cNvPr id="2" name="Conector recto 1">
            <a:extLst>
              <a:ext uri="{FF2B5EF4-FFF2-40B4-BE49-F238E27FC236}">
                <a16:creationId xmlns:a16="http://schemas.microsoft.com/office/drawing/2014/main" id="{9C26FC9D-93E4-FCBD-F651-BEBBE1D20BF5}"/>
              </a:ext>
            </a:extLst>
          </p:cNvPr>
          <p:cNvCxnSpPr/>
          <p:nvPr/>
        </p:nvCxnSpPr>
        <p:spPr>
          <a:xfrm>
            <a:off x="2258960" y="1085903"/>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 name="Conector recto 2">
            <a:extLst>
              <a:ext uri="{FF2B5EF4-FFF2-40B4-BE49-F238E27FC236}">
                <a16:creationId xmlns:a16="http://schemas.microsoft.com/office/drawing/2014/main" id="{0B814663-44FE-58C6-1550-9235A05D5AA6}"/>
              </a:ext>
            </a:extLst>
          </p:cNvPr>
          <p:cNvCxnSpPr/>
          <p:nvPr/>
        </p:nvCxnSpPr>
        <p:spPr>
          <a:xfrm>
            <a:off x="2258960" y="299884"/>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32794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ítulo 6">
            <a:extLst>
              <a:ext uri="{FF2B5EF4-FFF2-40B4-BE49-F238E27FC236}">
                <a16:creationId xmlns:a16="http://schemas.microsoft.com/office/drawing/2014/main" id="{DDEC0C4C-00F2-AA01-D6E5-D4CD97B7DE4C}"/>
              </a:ext>
            </a:extLst>
          </p:cNvPr>
          <p:cNvSpPr>
            <a:spLocks noGrp="1"/>
          </p:cNvSpPr>
          <p:nvPr>
            <p:ph type="title"/>
          </p:nvPr>
        </p:nvSpPr>
        <p:spPr>
          <a:xfrm>
            <a:off x="1683390" y="578813"/>
            <a:ext cx="9104852" cy="839552"/>
          </a:xfrm>
        </p:spPr>
        <p:txBody>
          <a:bodyPr>
            <a:noAutofit/>
          </a:bodyPr>
          <a:lstStyle/>
          <a:p>
            <a:pPr algn="ctr"/>
            <a:r>
              <a:rPr lang="es-MX" sz="3200" b="1" i="0">
                <a:solidFill>
                  <a:srgbClr val="203864"/>
                </a:solidFill>
                <a:cs typeface="Arial" panose="020B0604020202020204" pitchFamily="34" charset="0"/>
              </a:rPr>
              <a:t>RESUMEN SOLICITUD RESTITUCIÓN DE VIGENCIAS EXPIRADAS AL COMITÉ CAFAER</a:t>
            </a:r>
            <a:endParaRPr lang="es-CO" sz="3200"/>
          </a:p>
        </p:txBody>
      </p:sp>
      <p:graphicFrame>
        <p:nvGraphicFramePr>
          <p:cNvPr id="14" name="Tabla 13">
            <a:extLst>
              <a:ext uri="{FF2B5EF4-FFF2-40B4-BE49-F238E27FC236}">
                <a16:creationId xmlns:a16="http://schemas.microsoft.com/office/drawing/2014/main" id="{2BF3059B-3B6C-8952-F0AC-CB810F419636}"/>
              </a:ext>
            </a:extLst>
          </p:cNvPr>
          <p:cNvGraphicFramePr>
            <a:graphicFrameLocks noGrp="1"/>
          </p:cNvGraphicFramePr>
          <p:nvPr>
            <p:extLst>
              <p:ext uri="{D42A27DB-BD31-4B8C-83A1-F6EECF244321}">
                <p14:modId xmlns:p14="http://schemas.microsoft.com/office/powerpoint/2010/main" val="3822731553"/>
              </p:ext>
            </p:extLst>
          </p:nvPr>
        </p:nvGraphicFramePr>
        <p:xfrm>
          <a:off x="276385" y="1604345"/>
          <a:ext cx="11639229" cy="4347210"/>
        </p:xfrm>
        <a:graphic>
          <a:graphicData uri="http://schemas.openxmlformats.org/drawingml/2006/table">
            <a:tbl>
              <a:tblPr firstRow="1">
                <a:tableStyleId>{1E171933-4619-4E11-9A3F-F7608DF75F80}</a:tableStyleId>
              </a:tblPr>
              <a:tblGrid>
                <a:gridCol w="1510172">
                  <a:extLst>
                    <a:ext uri="{9D8B030D-6E8A-4147-A177-3AD203B41FA5}">
                      <a16:colId xmlns:a16="http://schemas.microsoft.com/office/drawing/2014/main" val="2434051165"/>
                    </a:ext>
                  </a:extLst>
                </a:gridCol>
                <a:gridCol w="1692112">
                  <a:extLst>
                    <a:ext uri="{9D8B030D-6E8A-4147-A177-3AD203B41FA5}">
                      <a16:colId xmlns:a16="http://schemas.microsoft.com/office/drawing/2014/main" val="2453475064"/>
                    </a:ext>
                  </a:extLst>
                </a:gridCol>
                <a:gridCol w="1307723">
                  <a:extLst>
                    <a:ext uri="{9D8B030D-6E8A-4147-A177-3AD203B41FA5}">
                      <a16:colId xmlns:a16="http://schemas.microsoft.com/office/drawing/2014/main" val="3056318292"/>
                    </a:ext>
                  </a:extLst>
                </a:gridCol>
                <a:gridCol w="1565329">
                  <a:extLst>
                    <a:ext uri="{9D8B030D-6E8A-4147-A177-3AD203B41FA5}">
                      <a16:colId xmlns:a16="http://schemas.microsoft.com/office/drawing/2014/main" val="1833285172"/>
                    </a:ext>
                  </a:extLst>
                </a:gridCol>
                <a:gridCol w="1689315">
                  <a:extLst>
                    <a:ext uri="{9D8B030D-6E8A-4147-A177-3AD203B41FA5}">
                      <a16:colId xmlns:a16="http://schemas.microsoft.com/office/drawing/2014/main" val="1203222801"/>
                    </a:ext>
                  </a:extLst>
                </a:gridCol>
                <a:gridCol w="1999282">
                  <a:extLst>
                    <a:ext uri="{9D8B030D-6E8A-4147-A177-3AD203B41FA5}">
                      <a16:colId xmlns:a16="http://schemas.microsoft.com/office/drawing/2014/main" val="1670417748"/>
                    </a:ext>
                  </a:extLst>
                </a:gridCol>
                <a:gridCol w="1875296">
                  <a:extLst>
                    <a:ext uri="{9D8B030D-6E8A-4147-A177-3AD203B41FA5}">
                      <a16:colId xmlns:a16="http://schemas.microsoft.com/office/drawing/2014/main" val="2621609766"/>
                    </a:ext>
                  </a:extLst>
                </a:gridCol>
              </a:tblGrid>
              <a:tr h="200025">
                <a:tc>
                  <a:txBody>
                    <a:bodyPr/>
                    <a:lstStyle/>
                    <a:p>
                      <a:pPr algn="ctr" fontAlgn="b"/>
                      <a:r>
                        <a:rPr lang="es-CO" sz="1600" b="1" u="none" strike="noStrike">
                          <a:solidFill>
                            <a:schemeClr val="bg1"/>
                          </a:solidFill>
                          <a:effectLst/>
                        </a:rPr>
                        <a:t>CONTRATO</a:t>
                      </a:r>
                      <a:endParaRPr lang="es-CO" sz="1600" b="1" i="0" u="none" strike="noStrike">
                        <a:solidFill>
                          <a:schemeClr val="bg1"/>
                        </a:solidFill>
                        <a:effectLst/>
                        <a:latin typeface="+mj-lt"/>
                      </a:endParaRPr>
                    </a:p>
                  </a:txBody>
                  <a:tcPr marL="9525" marR="9525" marT="9525" marB="0" anchor="ctr"/>
                </a:tc>
                <a:tc>
                  <a:txBody>
                    <a:bodyPr/>
                    <a:lstStyle/>
                    <a:p>
                      <a:pPr algn="ctr" fontAlgn="b"/>
                      <a:r>
                        <a:rPr lang="es-CO" sz="1600" b="1" u="none" strike="noStrike">
                          <a:solidFill>
                            <a:schemeClr val="bg1"/>
                          </a:solidFill>
                          <a:effectLst/>
                        </a:rPr>
                        <a:t>EJECUTOR</a:t>
                      </a:r>
                      <a:endParaRPr lang="es-CO" sz="1600" b="1" i="0" u="none" strike="noStrike">
                        <a:solidFill>
                          <a:schemeClr val="bg1"/>
                        </a:solidFill>
                        <a:effectLst/>
                        <a:latin typeface="+mj-lt"/>
                      </a:endParaRPr>
                    </a:p>
                  </a:txBody>
                  <a:tcPr marL="9525" marR="9525" marT="9525" marB="0" anchor="ctr"/>
                </a:tc>
                <a:tc>
                  <a:txBody>
                    <a:bodyPr/>
                    <a:lstStyle/>
                    <a:p>
                      <a:pPr algn="ctr" fontAlgn="b"/>
                      <a:r>
                        <a:rPr lang="es-ES" sz="1600" b="1" u="none" strike="noStrike">
                          <a:solidFill>
                            <a:schemeClr val="bg1"/>
                          </a:solidFill>
                          <a:effectLst/>
                        </a:rPr>
                        <a:t>AVANCE DE OBRA</a:t>
                      </a:r>
                      <a:endParaRPr lang="es-CO" sz="1600" b="1" i="0" u="none" strike="noStrike">
                        <a:solidFill>
                          <a:schemeClr val="bg1"/>
                        </a:solidFill>
                        <a:effectLst/>
                        <a:latin typeface="+mj-lt"/>
                      </a:endParaRPr>
                    </a:p>
                  </a:txBody>
                  <a:tcPr marL="9525" marR="9525" marT="9525" marB="0" anchor="ctr"/>
                </a:tc>
                <a:tc>
                  <a:txBody>
                    <a:bodyPr/>
                    <a:lstStyle/>
                    <a:p>
                      <a:pPr algn="ctr" fontAlgn="b"/>
                      <a:r>
                        <a:rPr lang="es-ES" sz="1600" b="1" u="none" strike="noStrike">
                          <a:solidFill>
                            <a:schemeClr val="bg1"/>
                          </a:solidFill>
                          <a:effectLst/>
                        </a:rPr>
                        <a:t>HITOS EXPIRADOS</a:t>
                      </a:r>
                      <a:endParaRPr lang="es-CO" sz="1600" b="1" i="0" u="none" strike="noStrike">
                        <a:solidFill>
                          <a:schemeClr val="bg1"/>
                        </a:solidFill>
                        <a:effectLst/>
                        <a:latin typeface="+mj-lt"/>
                      </a:endParaRPr>
                    </a:p>
                  </a:txBody>
                  <a:tcPr marL="9525" marR="9525" marT="9525" marB="0" anchor="ctr"/>
                </a:tc>
                <a:tc>
                  <a:txBody>
                    <a:bodyPr/>
                    <a:lstStyle/>
                    <a:p>
                      <a:pPr algn="ctr" fontAlgn="b"/>
                      <a:r>
                        <a:rPr lang="es-ES" sz="1600" b="1" u="none" strike="noStrike">
                          <a:solidFill>
                            <a:schemeClr val="bg1"/>
                          </a:solidFill>
                          <a:effectLst/>
                        </a:rPr>
                        <a:t>UBICACIÓN</a:t>
                      </a:r>
                      <a:endParaRPr lang="es-CO" sz="1600" b="1" i="0" u="none" strike="noStrike">
                        <a:solidFill>
                          <a:schemeClr val="bg1"/>
                        </a:solidFill>
                        <a:effectLst/>
                        <a:latin typeface="+mj-lt"/>
                      </a:endParaRPr>
                    </a:p>
                  </a:txBody>
                  <a:tcPr marL="9525" marR="9525" marT="9525" marB="0" anchor="ctr"/>
                </a:tc>
                <a:tc>
                  <a:txBody>
                    <a:bodyPr/>
                    <a:lstStyle/>
                    <a:p>
                      <a:pPr algn="ctr" fontAlgn="b"/>
                      <a:r>
                        <a:rPr lang="es-ES" sz="1600" b="1" u="none" strike="noStrike">
                          <a:solidFill>
                            <a:schemeClr val="bg1"/>
                          </a:solidFill>
                          <a:effectLst/>
                        </a:rPr>
                        <a:t>VALOR TOTAL CONTRATO</a:t>
                      </a:r>
                      <a:endParaRPr lang="es-CO" sz="1600" b="1" i="0" u="none" strike="noStrike">
                        <a:solidFill>
                          <a:schemeClr val="bg1"/>
                        </a:solidFill>
                        <a:effectLst/>
                        <a:latin typeface="+mj-lt"/>
                      </a:endParaRPr>
                    </a:p>
                  </a:txBody>
                  <a:tcPr marL="9525" marR="9525" marT="9525" marB="0" anchor="ctr"/>
                </a:tc>
                <a:tc>
                  <a:txBody>
                    <a:bodyPr/>
                    <a:lstStyle/>
                    <a:p>
                      <a:pPr algn="ctr" fontAlgn="b"/>
                      <a:r>
                        <a:rPr lang="es-CO" sz="1600" b="1" u="none" strike="noStrike">
                          <a:solidFill>
                            <a:schemeClr val="bg1"/>
                          </a:solidFill>
                          <a:effectLst/>
                        </a:rPr>
                        <a:t>VALOR SOLICITUD VIGENCIAS EXPIRADAS </a:t>
                      </a:r>
                      <a:endParaRPr lang="es-CO" sz="1600" b="1" i="0" u="none" strike="noStrike">
                        <a:solidFill>
                          <a:schemeClr val="bg1"/>
                        </a:solidFill>
                        <a:effectLst/>
                        <a:latin typeface="+mj-lt"/>
                      </a:endParaRPr>
                    </a:p>
                  </a:txBody>
                  <a:tcPr marL="9525" marR="9525" marT="9525" marB="0" anchor="ctr"/>
                </a:tc>
                <a:extLst>
                  <a:ext uri="{0D108BD9-81ED-4DB2-BD59-A6C34878D82A}">
                    <a16:rowId xmlns:a16="http://schemas.microsoft.com/office/drawing/2014/main" val="2386754700"/>
                  </a:ext>
                </a:extLst>
              </a:tr>
              <a:tr h="419100">
                <a:tc>
                  <a:txBody>
                    <a:bodyPr/>
                    <a:lstStyle/>
                    <a:p>
                      <a:pPr algn="ctr" fontAlgn="ctr"/>
                      <a:r>
                        <a:rPr lang="es-CO" sz="1600" b="0" u="none" strike="noStrike">
                          <a:solidFill>
                            <a:srgbClr val="000000"/>
                          </a:solidFill>
                          <a:effectLst/>
                        </a:rPr>
                        <a:t>FAER-GGC-657-20</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CO" sz="1600" b="0" u="none" strike="noStrike">
                          <a:solidFill>
                            <a:srgbClr val="000000"/>
                          </a:solidFill>
                          <a:effectLst/>
                        </a:rPr>
                        <a:t>EBSA S.A. E.S.P.</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ES" sz="1600" b="0" u="none" strike="noStrike">
                          <a:solidFill>
                            <a:srgbClr val="000000"/>
                          </a:solidFill>
                          <a:effectLst/>
                        </a:rPr>
                        <a:t>45%</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ES" sz="1200" b="0" u="none" strike="noStrike" err="1">
                          <a:solidFill>
                            <a:srgbClr val="000000"/>
                          </a:solidFill>
                          <a:effectLst/>
                        </a:rPr>
                        <a:t>ii</a:t>
                      </a:r>
                      <a:r>
                        <a:rPr lang="es-ES" sz="1200" b="0" u="none" strike="noStrike">
                          <a:solidFill>
                            <a:srgbClr val="000000"/>
                          </a:solidFill>
                          <a:effectLst/>
                        </a:rPr>
                        <a:t>) Acta de inicio obra y </a:t>
                      </a:r>
                      <a:r>
                        <a:rPr lang="es-ES" sz="1200" b="0" u="none" strike="noStrike" err="1">
                          <a:solidFill>
                            <a:srgbClr val="000000"/>
                          </a:solidFill>
                          <a:effectLst/>
                        </a:rPr>
                        <a:t>iii</a:t>
                      </a:r>
                      <a:r>
                        <a:rPr lang="es-ES" sz="1200" b="0" u="none" strike="noStrike">
                          <a:solidFill>
                            <a:srgbClr val="000000"/>
                          </a:solidFill>
                          <a:effectLst/>
                        </a:rPr>
                        <a:t>) 40%</a:t>
                      </a:r>
                      <a:endParaRPr lang="es-CO" sz="1200" b="0" i="0" u="none" strike="noStrike">
                        <a:solidFill>
                          <a:srgbClr val="000000"/>
                        </a:solidFill>
                        <a:effectLst/>
                        <a:latin typeface="+mj-lt"/>
                      </a:endParaRPr>
                    </a:p>
                  </a:txBody>
                  <a:tcPr marL="9525" marR="9525" marT="9525" marB="0" anchor="ctr"/>
                </a:tc>
                <a:tc>
                  <a:txBody>
                    <a:bodyPr/>
                    <a:lstStyle/>
                    <a:p>
                      <a:pPr algn="ctr" fontAlgn="ctr"/>
                      <a:r>
                        <a:rPr lang="es-CO" sz="1600" kern="1200">
                          <a:solidFill>
                            <a:schemeClr val="dk1"/>
                          </a:solidFill>
                          <a:effectLst/>
                        </a:rPr>
                        <a:t>Pesca, Boyacá</a:t>
                      </a:r>
                      <a:endParaRPr lang="es-CO" sz="1600" b="0" i="0" u="none" strike="noStrike">
                        <a:solidFill>
                          <a:srgbClr val="000000"/>
                        </a:solidFill>
                        <a:effectLst/>
                        <a:latin typeface="+mj-lt"/>
                      </a:endParaRPr>
                    </a:p>
                  </a:txBody>
                  <a:tcPr marL="9525" marR="9525" marT="9525" marB="0" anchor="ctr"/>
                </a:tc>
                <a:tc>
                  <a:txBody>
                    <a:bodyPr/>
                    <a:lstStyle/>
                    <a:p>
                      <a:pPr algn="ctr" fontAlgn="b"/>
                      <a:r>
                        <a:rPr lang="es-CO" sz="1600" b="0" u="none" strike="noStrike" kern="1200">
                          <a:solidFill>
                            <a:srgbClr val="000000"/>
                          </a:solidFill>
                          <a:effectLst/>
                        </a:rPr>
                        <a:t>$6.560.783.403,00</a:t>
                      </a:r>
                      <a:endParaRPr lang="es-CO" sz="1600" b="0" u="none" strike="noStrike" kern="1200">
                        <a:solidFill>
                          <a:srgbClr val="000000"/>
                        </a:solidFill>
                        <a:effectLst/>
                        <a:latin typeface="+mn-lt"/>
                        <a:ea typeface="+mn-ea"/>
                        <a:cs typeface="+mn-cs"/>
                      </a:endParaRPr>
                    </a:p>
                  </a:txBody>
                  <a:tcPr marL="0" marR="0" marT="0" marB="0" anchor="ctr"/>
                </a:tc>
                <a:tc>
                  <a:txBody>
                    <a:bodyPr/>
                    <a:lstStyle/>
                    <a:p>
                      <a:pPr algn="ctr" fontAlgn="ctr"/>
                      <a:r>
                        <a:rPr lang="es-CO" sz="1600" b="0" u="none" strike="noStrike" kern="1200">
                          <a:solidFill>
                            <a:srgbClr val="000000"/>
                          </a:solidFill>
                          <a:effectLst/>
                        </a:rPr>
                        <a:t> $1.312.156.682,00 </a:t>
                      </a:r>
                      <a:endParaRPr lang="es-CO" sz="1600" b="0" u="none" strike="noStrike" kern="1200">
                        <a:solidFill>
                          <a:srgbClr val="000000"/>
                        </a:solidFill>
                        <a:effectLst/>
                        <a:latin typeface="+mn-lt"/>
                        <a:ea typeface="+mn-ea"/>
                        <a:cs typeface="+mn-cs"/>
                      </a:endParaRPr>
                    </a:p>
                  </a:txBody>
                  <a:tcPr marL="9525" marR="9525" marT="9525" marB="0" anchor="ctr"/>
                </a:tc>
                <a:extLst>
                  <a:ext uri="{0D108BD9-81ED-4DB2-BD59-A6C34878D82A}">
                    <a16:rowId xmlns:a16="http://schemas.microsoft.com/office/drawing/2014/main" val="7733413"/>
                  </a:ext>
                </a:extLst>
              </a:tr>
              <a:tr h="381000">
                <a:tc>
                  <a:txBody>
                    <a:bodyPr/>
                    <a:lstStyle/>
                    <a:p>
                      <a:pPr algn="ctr" fontAlgn="ctr"/>
                      <a:r>
                        <a:rPr lang="es-CO" sz="1600" b="0" u="none" strike="noStrike">
                          <a:solidFill>
                            <a:srgbClr val="000000"/>
                          </a:solidFill>
                          <a:effectLst/>
                        </a:rPr>
                        <a:t>FAER GGC 647-17</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CO" sz="1600" b="0" u="none" strike="noStrike">
                          <a:solidFill>
                            <a:srgbClr val="000000"/>
                          </a:solidFill>
                          <a:effectLst/>
                        </a:rPr>
                        <a:t>EMSA</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ES" sz="1600" b="0" u="none" strike="noStrike">
                          <a:solidFill>
                            <a:srgbClr val="000000"/>
                          </a:solidFill>
                          <a:effectLst/>
                        </a:rPr>
                        <a:t>100%</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ES" sz="1200" b="0" u="none" strike="noStrike" err="1">
                          <a:solidFill>
                            <a:srgbClr val="000000"/>
                          </a:solidFill>
                          <a:effectLst/>
                        </a:rPr>
                        <a:t>iii</a:t>
                      </a:r>
                      <a:r>
                        <a:rPr lang="es-ES" sz="1200" b="0" u="none" strike="noStrike">
                          <a:solidFill>
                            <a:srgbClr val="000000"/>
                          </a:solidFill>
                          <a:effectLst/>
                        </a:rPr>
                        <a:t>) Suscripción de contratos derivados y actas de inicio</a:t>
                      </a:r>
                      <a:endParaRPr lang="es-ES" sz="1200" b="0" i="0" u="none" strike="noStrike">
                        <a:solidFill>
                          <a:srgbClr val="000000"/>
                        </a:solidFill>
                        <a:effectLst/>
                        <a:latin typeface="+mj-lt"/>
                      </a:endParaRPr>
                    </a:p>
                  </a:txBody>
                  <a:tcPr marL="9525" marR="9525" marT="9525" marB="0" anchor="ctr"/>
                </a:tc>
                <a:tc>
                  <a:txBody>
                    <a:bodyPr/>
                    <a:lstStyle/>
                    <a:p>
                      <a:pPr algn="ctr" fontAlgn="ctr"/>
                      <a:r>
                        <a:rPr lang="es-ES" sz="1600" b="0" u="none" strike="noStrike">
                          <a:solidFill>
                            <a:srgbClr val="000000"/>
                          </a:solidFill>
                          <a:effectLst/>
                        </a:rPr>
                        <a:t>San Martín, Meta</a:t>
                      </a:r>
                      <a:endParaRPr lang="es-CO" sz="1600" b="0" i="0" u="none" strike="noStrike">
                        <a:solidFill>
                          <a:srgbClr val="000000"/>
                        </a:solidFill>
                        <a:effectLst/>
                        <a:latin typeface="+mj-lt"/>
                      </a:endParaRPr>
                    </a:p>
                  </a:txBody>
                  <a:tcPr marL="9525" marR="9525" marT="9525" marB="0" anchor="ctr"/>
                </a:tc>
                <a:tc>
                  <a:txBody>
                    <a:bodyPr/>
                    <a:lstStyle/>
                    <a:p>
                      <a:pPr marL="0" algn="ctr" defTabSz="914400" rtl="0" eaLnBrk="1" fontAlgn="ctr" latinLnBrk="0" hangingPunct="1"/>
                      <a:r>
                        <a:rPr lang="es-CO" sz="1600" b="0" u="none" strike="noStrike" kern="1200">
                          <a:solidFill>
                            <a:srgbClr val="000000"/>
                          </a:solidFill>
                          <a:effectLst/>
                        </a:rPr>
                        <a:t>$1.131.183.501,00</a:t>
                      </a:r>
                      <a:endParaRPr lang="es-CO" sz="1600" b="0" u="none" strike="noStrike" kern="1200">
                        <a:solidFill>
                          <a:srgbClr val="000000"/>
                        </a:solidFill>
                        <a:effectLst/>
                        <a:latin typeface="+mn-lt"/>
                        <a:ea typeface="+mn-ea"/>
                        <a:cs typeface="+mn-cs"/>
                      </a:endParaRPr>
                    </a:p>
                  </a:txBody>
                  <a:tcPr marL="0" marR="0" marT="0" marB="0" anchor="ctr"/>
                </a:tc>
                <a:tc>
                  <a:txBody>
                    <a:bodyPr/>
                    <a:lstStyle/>
                    <a:p>
                      <a:pPr algn="ctr" fontAlgn="ctr"/>
                      <a:r>
                        <a:rPr lang="es-CO" sz="1600" b="0" u="none" strike="noStrike">
                          <a:solidFill>
                            <a:srgbClr val="000000"/>
                          </a:solidFill>
                          <a:effectLst/>
                        </a:rPr>
                        <a:t> $319.600.857,76 </a:t>
                      </a:r>
                      <a:endParaRPr lang="es-CO" sz="1600" b="0" i="0" u="none" strike="noStrike">
                        <a:solidFill>
                          <a:srgbClr val="000000"/>
                        </a:solidFill>
                        <a:effectLst/>
                        <a:latin typeface="+mj-lt"/>
                      </a:endParaRPr>
                    </a:p>
                  </a:txBody>
                  <a:tcPr marL="9525" marR="9525" marT="9525" marB="0" anchor="ctr"/>
                </a:tc>
                <a:extLst>
                  <a:ext uri="{0D108BD9-81ED-4DB2-BD59-A6C34878D82A}">
                    <a16:rowId xmlns:a16="http://schemas.microsoft.com/office/drawing/2014/main" val="968762605"/>
                  </a:ext>
                </a:extLst>
              </a:tr>
              <a:tr h="571500">
                <a:tc>
                  <a:txBody>
                    <a:bodyPr/>
                    <a:lstStyle/>
                    <a:p>
                      <a:pPr algn="ctr" fontAlgn="ctr"/>
                      <a:r>
                        <a:rPr lang="es-CO" sz="1600" b="0" u="none" strike="noStrike">
                          <a:solidFill>
                            <a:srgbClr val="000000"/>
                          </a:solidFill>
                          <a:effectLst/>
                        </a:rPr>
                        <a:t>FAER GGC 648-17</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CO" sz="1600" b="0" u="none" strike="noStrike">
                          <a:solidFill>
                            <a:srgbClr val="000000"/>
                          </a:solidFill>
                          <a:effectLst/>
                        </a:rPr>
                        <a:t>EMSA</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ES" sz="1600" b="0" u="none" strike="noStrike" kern="1200">
                          <a:solidFill>
                            <a:srgbClr val="000000"/>
                          </a:solidFill>
                          <a:effectLst/>
                        </a:rPr>
                        <a:t>100%</a:t>
                      </a:r>
                      <a:endParaRPr lang="es-CO" sz="1600" b="0" i="0" u="none" strike="noStrike">
                        <a:solidFill>
                          <a:srgbClr val="000000"/>
                        </a:solidFill>
                        <a:effectLst/>
                        <a:latin typeface="+mj-lt"/>
                      </a:endParaRPr>
                    </a:p>
                  </a:txBody>
                  <a:tcPr marL="9525" marR="9525" marT="952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S" sz="1200" b="0" u="none" strike="noStrike" kern="1200" err="1">
                          <a:solidFill>
                            <a:srgbClr val="000000"/>
                          </a:solidFill>
                          <a:effectLst/>
                        </a:rPr>
                        <a:t>iii</a:t>
                      </a:r>
                      <a:r>
                        <a:rPr lang="es-ES" sz="1200" b="0" u="none" strike="noStrike" kern="1200">
                          <a:solidFill>
                            <a:srgbClr val="000000"/>
                          </a:solidFill>
                          <a:effectLst/>
                        </a:rPr>
                        <a:t>) Suscripción de contratos derivados y actas de inicio</a:t>
                      </a:r>
                      <a:endParaRPr lang="es-ES" sz="1200" b="0" i="0" u="none" strike="noStrike" kern="1200">
                        <a:solidFill>
                          <a:srgbClr val="000000"/>
                        </a:solidFill>
                        <a:effectLst/>
                        <a:latin typeface="+mn-lt"/>
                        <a:ea typeface="+mn-ea"/>
                        <a:cs typeface="+mn-cs"/>
                      </a:endParaRPr>
                    </a:p>
                  </a:txBody>
                  <a:tcPr marL="9525" marR="9525" marT="9525" marB="0" anchor="ctr"/>
                </a:tc>
                <a:tc>
                  <a:txBody>
                    <a:bodyPr/>
                    <a:lstStyle/>
                    <a:p>
                      <a:pPr algn="ctr" fontAlgn="ctr"/>
                      <a:r>
                        <a:rPr lang="es-ES" sz="1600" b="0" u="none" strike="noStrike">
                          <a:solidFill>
                            <a:srgbClr val="000000"/>
                          </a:solidFill>
                          <a:effectLst/>
                        </a:rPr>
                        <a:t>Cumaral, Meta</a:t>
                      </a:r>
                      <a:endParaRPr lang="es-CO" sz="1600" b="0" i="0" u="none" strike="noStrike">
                        <a:solidFill>
                          <a:srgbClr val="000000"/>
                        </a:solidFill>
                        <a:effectLst/>
                        <a:latin typeface="+mj-lt"/>
                      </a:endParaRPr>
                    </a:p>
                  </a:txBody>
                  <a:tcPr marL="9525" marR="9525" marT="9525" marB="0" anchor="ctr"/>
                </a:tc>
                <a:tc>
                  <a:txBody>
                    <a:bodyPr/>
                    <a:lstStyle/>
                    <a:p>
                      <a:pPr marL="0" algn="ctr" defTabSz="914400" rtl="0" eaLnBrk="1" fontAlgn="ctr" latinLnBrk="0" hangingPunct="1"/>
                      <a:r>
                        <a:rPr lang="es-CO" sz="1600" b="0" u="none" strike="noStrike" kern="1200">
                          <a:solidFill>
                            <a:srgbClr val="000000"/>
                          </a:solidFill>
                          <a:effectLst/>
                        </a:rPr>
                        <a:t>$1.088.809.401,00</a:t>
                      </a:r>
                      <a:endParaRPr lang="es-CO" sz="1600" b="0" u="none" strike="noStrike" kern="1200">
                        <a:solidFill>
                          <a:srgbClr val="000000"/>
                        </a:solidFill>
                        <a:effectLst/>
                        <a:latin typeface="+mn-lt"/>
                        <a:ea typeface="+mn-ea"/>
                        <a:cs typeface="+mn-cs"/>
                      </a:endParaRPr>
                    </a:p>
                  </a:txBody>
                  <a:tcPr marL="0" marR="0" marT="0" marB="0" anchor="ctr"/>
                </a:tc>
                <a:tc>
                  <a:txBody>
                    <a:bodyPr/>
                    <a:lstStyle/>
                    <a:p>
                      <a:pPr algn="ctr" fontAlgn="ctr"/>
                      <a:r>
                        <a:rPr lang="es-CO" sz="1600" b="0" u="none" strike="noStrike">
                          <a:solidFill>
                            <a:srgbClr val="000000"/>
                          </a:solidFill>
                          <a:effectLst/>
                        </a:rPr>
                        <a:t> $302.852.130,75 </a:t>
                      </a:r>
                      <a:endParaRPr lang="es-CO" sz="1600" b="0" i="0" u="none" strike="noStrike">
                        <a:solidFill>
                          <a:srgbClr val="000000"/>
                        </a:solidFill>
                        <a:effectLst/>
                        <a:latin typeface="+mj-lt"/>
                      </a:endParaRPr>
                    </a:p>
                  </a:txBody>
                  <a:tcPr marL="9525" marR="9525" marT="9525" marB="0" anchor="ctr"/>
                </a:tc>
                <a:extLst>
                  <a:ext uri="{0D108BD9-81ED-4DB2-BD59-A6C34878D82A}">
                    <a16:rowId xmlns:a16="http://schemas.microsoft.com/office/drawing/2014/main" val="388179570"/>
                  </a:ext>
                </a:extLst>
              </a:tr>
              <a:tr h="381000">
                <a:tc>
                  <a:txBody>
                    <a:bodyPr/>
                    <a:lstStyle/>
                    <a:p>
                      <a:pPr algn="ctr" fontAlgn="ctr"/>
                      <a:r>
                        <a:rPr lang="es-CO" sz="1600" b="0" u="none" strike="noStrike">
                          <a:solidFill>
                            <a:srgbClr val="000000"/>
                          </a:solidFill>
                          <a:effectLst/>
                        </a:rPr>
                        <a:t>FAER GGC 649-17</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CO" sz="1600" b="0" u="none" strike="noStrike">
                          <a:solidFill>
                            <a:srgbClr val="000000"/>
                          </a:solidFill>
                          <a:effectLst/>
                        </a:rPr>
                        <a:t>EMSA</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ES" sz="1600" b="0" u="none" strike="noStrike" kern="1200">
                          <a:solidFill>
                            <a:srgbClr val="000000"/>
                          </a:solidFill>
                          <a:effectLst/>
                        </a:rPr>
                        <a:t>100%</a:t>
                      </a:r>
                      <a:endParaRPr lang="es-CO" sz="1600" b="0" i="0" u="none" strike="noStrike">
                        <a:solidFill>
                          <a:srgbClr val="000000"/>
                        </a:solidFill>
                        <a:effectLst/>
                        <a:latin typeface="+mj-lt"/>
                      </a:endParaRPr>
                    </a:p>
                  </a:txBody>
                  <a:tcPr marL="9525" marR="9525" marT="952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S" sz="1200" b="0" u="none" strike="noStrike" kern="1200" err="1">
                          <a:solidFill>
                            <a:srgbClr val="000000"/>
                          </a:solidFill>
                          <a:effectLst/>
                        </a:rPr>
                        <a:t>iii</a:t>
                      </a:r>
                      <a:r>
                        <a:rPr lang="es-ES" sz="1200" b="0" u="none" strike="noStrike" kern="1200">
                          <a:solidFill>
                            <a:srgbClr val="000000"/>
                          </a:solidFill>
                          <a:effectLst/>
                        </a:rPr>
                        <a:t>) Suscripción de contratos derivados y actas de inicio</a:t>
                      </a:r>
                      <a:endParaRPr lang="es-ES" sz="1200" b="0" i="0" u="none" strike="noStrike" kern="1200">
                        <a:solidFill>
                          <a:srgbClr val="000000"/>
                        </a:solidFill>
                        <a:effectLst/>
                        <a:latin typeface="+mn-lt"/>
                        <a:ea typeface="+mn-ea"/>
                        <a:cs typeface="+mn-cs"/>
                      </a:endParaRPr>
                    </a:p>
                  </a:txBody>
                  <a:tcPr marL="9525" marR="9525" marT="9525" marB="0" anchor="ctr"/>
                </a:tc>
                <a:tc>
                  <a:txBody>
                    <a:bodyPr/>
                    <a:lstStyle/>
                    <a:p>
                      <a:pPr algn="ctr" fontAlgn="ctr"/>
                      <a:r>
                        <a:rPr lang="es-ES" sz="1600" b="0" u="none" strike="noStrike">
                          <a:solidFill>
                            <a:srgbClr val="000000"/>
                          </a:solidFill>
                          <a:effectLst/>
                        </a:rPr>
                        <a:t>Vistahermosa, Meta</a:t>
                      </a:r>
                      <a:endParaRPr lang="es-CO" sz="1600" b="0" i="0" u="none" strike="noStrike">
                        <a:solidFill>
                          <a:srgbClr val="000000"/>
                        </a:solidFill>
                        <a:effectLst/>
                        <a:latin typeface="+mj-lt"/>
                      </a:endParaRPr>
                    </a:p>
                  </a:txBody>
                  <a:tcPr marL="9525" marR="9525" marT="9525" marB="0" anchor="ctr"/>
                </a:tc>
                <a:tc>
                  <a:txBody>
                    <a:bodyPr/>
                    <a:lstStyle/>
                    <a:p>
                      <a:pPr marL="0" algn="ctr" defTabSz="914400" rtl="0" eaLnBrk="1" fontAlgn="ctr" latinLnBrk="0" hangingPunct="1"/>
                      <a:r>
                        <a:rPr lang="es-CO" sz="1600" b="0" u="none" strike="noStrike" kern="1200">
                          <a:solidFill>
                            <a:srgbClr val="000000"/>
                          </a:solidFill>
                          <a:effectLst/>
                        </a:rPr>
                        <a:t>$1.145.891.756,00</a:t>
                      </a:r>
                      <a:endParaRPr lang="es-CO" sz="1600" b="0" u="none" strike="noStrike" kern="1200">
                        <a:solidFill>
                          <a:srgbClr val="000000"/>
                        </a:solidFill>
                        <a:effectLst/>
                        <a:latin typeface="+mn-lt"/>
                        <a:ea typeface="+mn-ea"/>
                        <a:cs typeface="+mn-cs"/>
                      </a:endParaRPr>
                    </a:p>
                  </a:txBody>
                  <a:tcPr marL="0" marR="0" marT="0" marB="0" anchor="ctr"/>
                </a:tc>
                <a:tc>
                  <a:txBody>
                    <a:bodyPr/>
                    <a:lstStyle/>
                    <a:p>
                      <a:pPr algn="ctr" fontAlgn="ctr"/>
                      <a:r>
                        <a:rPr lang="es-CO" sz="1600" b="0" u="none" strike="noStrike">
                          <a:solidFill>
                            <a:srgbClr val="000000"/>
                          </a:solidFill>
                          <a:effectLst/>
                        </a:rPr>
                        <a:t> $328.854.458,79 </a:t>
                      </a:r>
                      <a:endParaRPr lang="es-CO" sz="1600" b="0" i="0" u="none" strike="noStrike">
                        <a:solidFill>
                          <a:srgbClr val="000000"/>
                        </a:solidFill>
                        <a:effectLst/>
                        <a:latin typeface="+mj-lt"/>
                      </a:endParaRPr>
                    </a:p>
                  </a:txBody>
                  <a:tcPr marL="9525" marR="9525" marT="9525" marB="0" anchor="ctr"/>
                </a:tc>
                <a:extLst>
                  <a:ext uri="{0D108BD9-81ED-4DB2-BD59-A6C34878D82A}">
                    <a16:rowId xmlns:a16="http://schemas.microsoft.com/office/drawing/2014/main" val="1907536402"/>
                  </a:ext>
                </a:extLst>
              </a:tr>
              <a:tr h="381000">
                <a:tc>
                  <a:txBody>
                    <a:bodyPr/>
                    <a:lstStyle/>
                    <a:p>
                      <a:pPr algn="ctr" fontAlgn="ctr"/>
                      <a:r>
                        <a:rPr lang="es-CO" sz="1600" b="0" u="none" strike="noStrike">
                          <a:solidFill>
                            <a:srgbClr val="000000"/>
                          </a:solidFill>
                          <a:effectLst/>
                        </a:rPr>
                        <a:t>FAER GGC 650-17</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CO" sz="1600" b="0" u="none" strike="noStrike">
                          <a:solidFill>
                            <a:srgbClr val="000000"/>
                          </a:solidFill>
                          <a:effectLst/>
                        </a:rPr>
                        <a:t>EMSA</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ES" sz="1600" b="0" u="none" strike="noStrike" kern="1200">
                          <a:solidFill>
                            <a:srgbClr val="000000"/>
                          </a:solidFill>
                          <a:effectLst/>
                        </a:rPr>
                        <a:t>100%</a:t>
                      </a:r>
                      <a:endParaRPr lang="es-CO" sz="1600" b="0" i="0" u="none" strike="noStrike">
                        <a:solidFill>
                          <a:srgbClr val="000000"/>
                        </a:solidFill>
                        <a:effectLst/>
                        <a:latin typeface="+mj-lt"/>
                      </a:endParaRPr>
                    </a:p>
                  </a:txBody>
                  <a:tcPr marL="9525" marR="9525" marT="952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S" sz="1200" b="0" u="none" strike="noStrike" kern="1200" err="1">
                          <a:solidFill>
                            <a:srgbClr val="000000"/>
                          </a:solidFill>
                          <a:effectLst/>
                        </a:rPr>
                        <a:t>iii</a:t>
                      </a:r>
                      <a:r>
                        <a:rPr lang="es-ES" sz="1200" b="0" u="none" strike="noStrike" kern="1200">
                          <a:solidFill>
                            <a:srgbClr val="000000"/>
                          </a:solidFill>
                          <a:effectLst/>
                        </a:rPr>
                        <a:t>) Suscripción de contratos derivados y actas de inicio</a:t>
                      </a:r>
                      <a:endParaRPr lang="es-ES" sz="1200" b="0" i="0" u="none" strike="noStrike" kern="1200">
                        <a:solidFill>
                          <a:srgbClr val="000000"/>
                        </a:solidFill>
                        <a:effectLst/>
                        <a:latin typeface="+mn-lt"/>
                        <a:ea typeface="+mn-ea"/>
                        <a:cs typeface="+mn-cs"/>
                      </a:endParaRPr>
                    </a:p>
                  </a:txBody>
                  <a:tcPr marL="9525" marR="9525" marT="952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S" sz="1600" b="0" u="none" strike="noStrike" kern="1200">
                          <a:solidFill>
                            <a:srgbClr val="000000"/>
                          </a:solidFill>
                          <a:effectLst/>
                        </a:rPr>
                        <a:t>Vistahermosa, Meta</a:t>
                      </a:r>
                      <a:endParaRPr lang="es-CO" sz="1600" b="0" i="0" u="none" strike="noStrike" kern="1200">
                        <a:solidFill>
                          <a:srgbClr val="000000"/>
                        </a:solidFill>
                        <a:effectLst/>
                        <a:latin typeface="+mn-lt"/>
                        <a:ea typeface="+mn-ea"/>
                        <a:cs typeface="+mn-cs"/>
                      </a:endParaRPr>
                    </a:p>
                  </a:txBody>
                  <a:tcPr marL="9525" marR="9525" marT="9525" marB="0" anchor="ctr"/>
                </a:tc>
                <a:tc>
                  <a:txBody>
                    <a:bodyPr/>
                    <a:lstStyle/>
                    <a:p>
                      <a:pPr marL="0" algn="ctr" defTabSz="914400" rtl="0" eaLnBrk="1" fontAlgn="ctr" latinLnBrk="0" hangingPunct="1"/>
                      <a:r>
                        <a:rPr lang="es-CO" sz="1600" b="0" u="none" strike="noStrike" kern="1200">
                          <a:solidFill>
                            <a:srgbClr val="000000"/>
                          </a:solidFill>
                          <a:effectLst/>
                        </a:rPr>
                        <a:t>$1.032.288.536,00</a:t>
                      </a:r>
                      <a:endParaRPr lang="es-CO" sz="1600" b="0" u="none" strike="noStrike" kern="1200">
                        <a:solidFill>
                          <a:srgbClr val="000000"/>
                        </a:solidFill>
                        <a:effectLst/>
                        <a:latin typeface="+mn-lt"/>
                        <a:ea typeface="+mn-ea"/>
                        <a:cs typeface="+mn-cs"/>
                      </a:endParaRPr>
                    </a:p>
                  </a:txBody>
                  <a:tcPr marL="0" marR="0" marT="0" marB="0" anchor="ctr"/>
                </a:tc>
                <a:tc>
                  <a:txBody>
                    <a:bodyPr/>
                    <a:lstStyle/>
                    <a:p>
                      <a:pPr algn="ctr" fontAlgn="ctr"/>
                      <a:r>
                        <a:rPr lang="es-CO" sz="1600" b="0" u="none" strike="noStrike">
                          <a:solidFill>
                            <a:srgbClr val="000000"/>
                          </a:solidFill>
                          <a:effectLst/>
                        </a:rPr>
                        <a:t> $278.609.543,02 </a:t>
                      </a:r>
                      <a:endParaRPr lang="es-CO" sz="1600" b="0" i="0" u="none" strike="noStrike">
                        <a:solidFill>
                          <a:srgbClr val="000000"/>
                        </a:solidFill>
                        <a:effectLst/>
                        <a:latin typeface="+mj-lt"/>
                      </a:endParaRPr>
                    </a:p>
                  </a:txBody>
                  <a:tcPr marL="9525" marR="9525" marT="9525" marB="0" anchor="ctr"/>
                </a:tc>
                <a:extLst>
                  <a:ext uri="{0D108BD9-81ED-4DB2-BD59-A6C34878D82A}">
                    <a16:rowId xmlns:a16="http://schemas.microsoft.com/office/drawing/2014/main" val="3871747709"/>
                  </a:ext>
                </a:extLst>
              </a:tr>
              <a:tr h="609600">
                <a:tc>
                  <a:txBody>
                    <a:bodyPr/>
                    <a:lstStyle/>
                    <a:p>
                      <a:pPr algn="ctr" fontAlgn="ctr"/>
                      <a:r>
                        <a:rPr lang="es-CO" sz="1600" b="0" u="none" strike="noStrike">
                          <a:solidFill>
                            <a:srgbClr val="000000"/>
                          </a:solidFill>
                          <a:effectLst/>
                        </a:rPr>
                        <a:t>FAER GGC 372-16</a:t>
                      </a:r>
                      <a:endParaRPr lang="es-CO" sz="1600" b="0" i="0" u="none" strike="noStrike">
                        <a:solidFill>
                          <a:srgbClr val="000000"/>
                        </a:solidFill>
                        <a:effectLst/>
                        <a:latin typeface="+mj-lt"/>
                      </a:endParaRPr>
                    </a:p>
                  </a:txBody>
                  <a:tcPr marL="9525" marR="9525" marT="9525" marB="0" anchor="ctr"/>
                </a:tc>
                <a:tc>
                  <a:txBody>
                    <a:bodyPr/>
                    <a:lstStyle/>
                    <a:p>
                      <a:pPr algn="ctr" fontAlgn="ctr"/>
                      <a:r>
                        <a:rPr lang="pt-BR" sz="1600" b="0" u="none" strike="noStrike">
                          <a:solidFill>
                            <a:srgbClr val="000000"/>
                          </a:solidFill>
                          <a:effectLst/>
                        </a:rPr>
                        <a:t>ENERGUAVIARE S.A. E.S.P.</a:t>
                      </a:r>
                      <a:endParaRPr lang="pt-BR" sz="1600" b="0" i="0" u="none" strike="noStrike">
                        <a:solidFill>
                          <a:srgbClr val="000000"/>
                        </a:solidFill>
                        <a:effectLst/>
                        <a:latin typeface="+mj-lt"/>
                      </a:endParaRPr>
                    </a:p>
                  </a:txBody>
                  <a:tcPr marL="9525" marR="9525" marT="9525" marB="0" anchor="ctr"/>
                </a:tc>
                <a:tc>
                  <a:txBody>
                    <a:bodyPr/>
                    <a:lstStyle/>
                    <a:p>
                      <a:pPr algn="ctr" fontAlgn="ctr"/>
                      <a:r>
                        <a:rPr lang="es-ES" sz="1600" b="0" u="none" strike="noStrike" kern="1200">
                          <a:solidFill>
                            <a:srgbClr val="000000"/>
                          </a:solidFill>
                          <a:effectLst/>
                        </a:rPr>
                        <a:t>100%</a:t>
                      </a:r>
                      <a:endParaRPr lang="pt-BR" sz="1600" b="0" i="0" u="none" strike="noStrike">
                        <a:solidFill>
                          <a:srgbClr val="000000"/>
                        </a:solidFill>
                        <a:effectLst/>
                        <a:latin typeface="+mj-lt"/>
                      </a:endParaRPr>
                    </a:p>
                  </a:txBody>
                  <a:tcPr marL="9525" marR="9525" marT="9525" marB="0" anchor="ctr"/>
                </a:tc>
                <a:tc>
                  <a:txBody>
                    <a:bodyPr/>
                    <a:lstStyle/>
                    <a:p>
                      <a:pPr algn="ctr" fontAlgn="ctr"/>
                      <a:r>
                        <a:rPr lang="pt-BR" sz="1200" b="0" u="none" strike="noStrike">
                          <a:solidFill>
                            <a:srgbClr val="000000"/>
                          </a:solidFill>
                          <a:effectLst/>
                        </a:rPr>
                        <a:t>v) </a:t>
                      </a:r>
                      <a:r>
                        <a:rPr lang="es-CO" sz="1200" b="0" kern="1200">
                          <a:solidFill>
                            <a:schemeClr val="dk1"/>
                          </a:solidFill>
                          <a:effectLst/>
                        </a:rPr>
                        <a:t>Acta de terminación de obras</a:t>
                      </a:r>
                      <a:endParaRPr lang="pt-BR" sz="1200" b="0" i="0" u="none" strike="noStrike">
                        <a:solidFill>
                          <a:srgbClr val="000000"/>
                        </a:solidFill>
                        <a:effectLst/>
                        <a:latin typeface="+mj-lt"/>
                      </a:endParaRPr>
                    </a:p>
                  </a:txBody>
                  <a:tcPr marL="9525" marR="9525" marT="9525" marB="0" anchor="ctr"/>
                </a:tc>
                <a:tc>
                  <a:txBody>
                    <a:bodyPr/>
                    <a:lstStyle/>
                    <a:p>
                      <a:pPr algn="ctr" fontAlgn="ctr"/>
                      <a:r>
                        <a:rPr lang="pt-BR" sz="1600" b="0" u="none" strike="noStrike">
                          <a:solidFill>
                            <a:srgbClr val="000000"/>
                          </a:solidFill>
                          <a:effectLst/>
                        </a:rPr>
                        <a:t>Puerto Concordia, Meta</a:t>
                      </a:r>
                      <a:endParaRPr lang="pt-BR" sz="1600" b="0" i="0" u="none" strike="noStrike">
                        <a:solidFill>
                          <a:srgbClr val="000000"/>
                        </a:solidFill>
                        <a:effectLst/>
                        <a:latin typeface="+mj-lt"/>
                      </a:endParaRPr>
                    </a:p>
                  </a:txBody>
                  <a:tcPr marL="9525" marR="9525" marT="9525" marB="0" anchor="ctr"/>
                </a:tc>
                <a:tc>
                  <a:txBody>
                    <a:bodyPr/>
                    <a:lstStyle/>
                    <a:p>
                      <a:pPr algn="ctr" fontAlgn="ctr"/>
                      <a:r>
                        <a:rPr lang="pt-BR" sz="1600" b="0" u="none" strike="noStrike">
                          <a:solidFill>
                            <a:srgbClr val="000000"/>
                          </a:solidFill>
                          <a:effectLst/>
                        </a:rPr>
                        <a:t>$11.213.641.875,00</a:t>
                      </a:r>
                      <a:endParaRPr lang="pt-BR" sz="1600" b="0" i="0" u="none" strike="noStrike">
                        <a:solidFill>
                          <a:srgbClr val="000000"/>
                        </a:solidFill>
                        <a:effectLst/>
                        <a:latin typeface="+mj-lt"/>
                      </a:endParaRPr>
                    </a:p>
                  </a:txBody>
                  <a:tcPr marL="9525" marR="9525" marT="9525" marB="0" anchor="ctr"/>
                </a:tc>
                <a:tc>
                  <a:txBody>
                    <a:bodyPr/>
                    <a:lstStyle/>
                    <a:p>
                      <a:pPr algn="ctr" fontAlgn="ctr"/>
                      <a:r>
                        <a:rPr lang="es-CO" sz="1600" b="0" u="none" strike="noStrike">
                          <a:solidFill>
                            <a:srgbClr val="000000"/>
                          </a:solidFill>
                          <a:effectLst/>
                        </a:rPr>
                        <a:t> $1.229.499.158,00 </a:t>
                      </a:r>
                      <a:endParaRPr lang="es-CO" sz="1600" b="0" i="0" u="none" strike="noStrike">
                        <a:solidFill>
                          <a:srgbClr val="000000"/>
                        </a:solidFill>
                        <a:effectLst/>
                        <a:latin typeface="+mj-lt"/>
                      </a:endParaRPr>
                    </a:p>
                  </a:txBody>
                  <a:tcPr marL="9525" marR="9525" marT="9525" marB="0" anchor="ctr"/>
                </a:tc>
                <a:extLst>
                  <a:ext uri="{0D108BD9-81ED-4DB2-BD59-A6C34878D82A}">
                    <a16:rowId xmlns:a16="http://schemas.microsoft.com/office/drawing/2014/main" val="2406426050"/>
                  </a:ext>
                </a:extLst>
              </a:tr>
              <a:tr h="190500">
                <a:tc>
                  <a:txBody>
                    <a:bodyPr/>
                    <a:lstStyle/>
                    <a:p>
                      <a:pPr algn="l" fontAlgn="b"/>
                      <a:endParaRPr lang="es-CO" sz="1600" b="0" i="0" u="none" strike="noStrike">
                        <a:solidFill>
                          <a:srgbClr val="000000"/>
                        </a:solidFill>
                        <a:effectLst/>
                        <a:latin typeface="+mj-lt"/>
                      </a:endParaRPr>
                    </a:p>
                  </a:txBody>
                  <a:tcPr marL="9525" marR="9525" marT="9525" marB="0" anchor="b"/>
                </a:tc>
                <a:tc>
                  <a:txBody>
                    <a:bodyPr/>
                    <a:lstStyle/>
                    <a:p>
                      <a:pPr algn="ctr" fontAlgn="ctr"/>
                      <a:r>
                        <a:rPr lang="es-CO" sz="1600" b="1" u="none" strike="noStrike">
                          <a:solidFill>
                            <a:srgbClr val="000000"/>
                          </a:solidFill>
                          <a:effectLst/>
                        </a:rPr>
                        <a:t> </a:t>
                      </a:r>
                      <a:endParaRPr lang="es-CO" sz="1600" b="1" i="0" u="none" strike="noStrike">
                        <a:solidFill>
                          <a:srgbClr val="000000"/>
                        </a:solidFill>
                        <a:effectLst/>
                        <a:latin typeface="+mj-lt"/>
                      </a:endParaRPr>
                    </a:p>
                  </a:txBody>
                  <a:tcPr marL="9525" marR="9525" marT="9525" marB="0" anchor="ctr"/>
                </a:tc>
                <a:tc>
                  <a:txBody>
                    <a:bodyPr/>
                    <a:lstStyle/>
                    <a:p>
                      <a:pPr algn="ctr" fontAlgn="ctr"/>
                      <a:endParaRPr lang="es-CO" sz="1600" b="1" i="0" u="none" strike="noStrike">
                        <a:solidFill>
                          <a:srgbClr val="000000"/>
                        </a:solidFill>
                        <a:effectLst/>
                        <a:latin typeface="+mj-lt"/>
                      </a:endParaRPr>
                    </a:p>
                  </a:txBody>
                  <a:tcPr marL="9525" marR="9525" marT="9525" marB="0" anchor="ctr"/>
                </a:tc>
                <a:tc>
                  <a:txBody>
                    <a:bodyPr/>
                    <a:lstStyle/>
                    <a:p>
                      <a:pPr algn="ctr" fontAlgn="ctr"/>
                      <a:endParaRPr lang="es-CO" sz="1600" b="1" i="0" u="none" strike="noStrike">
                        <a:solidFill>
                          <a:srgbClr val="000000"/>
                        </a:solidFill>
                        <a:effectLst/>
                        <a:latin typeface="+mj-lt"/>
                      </a:endParaRPr>
                    </a:p>
                  </a:txBody>
                  <a:tcPr marL="9525" marR="9525" marT="9525" marB="0" anchor="ctr"/>
                </a:tc>
                <a:tc>
                  <a:txBody>
                    <a:bodyPr/>
                    <a:lstStyle/>
                    <a:p>
                      <a:pPr algn="ctr" fontAlgn="ctr"/>
                      <a:endParaRPr lang="es-CO" sz="1600" b="1" i="0" u="none" strike="noStrike">
                        <a:solidFill>
                          <a:srgbClr val="000000"/>
                        </a:solidFill>
                        <a:effectLst/>
                        <a:latin typeface="+mj-lt"/>
                      </a:endParaRPr>
                    </a:p>
                  </a:txBody>
                  <a:tcPr marL="9525" marR="9525" marT="9525" marB="0" anchor="ctr"/>
                </a:tc>
                <a:tc>
                  <a:txBody>
                    <a:bodyPr/>
                    <a:lstStyle/>
                    <a:p>
                      <a:pPr algn="l" fontAlgn="ctr"/>
                      <a:r>
                        <a:rPr lang="es-CO" sz="1600" b="1" u="none" strike="noStrike">
                          <a:solidFill>
                            <a:srgbClr val="000000"/>
                          </a:solidFill>
                          <a:effectLst/>
                        </a:rPr>
                        <a:t>TOTAL</a:t>
                      </a:r>
                      <a:endParaRPr lang="es-CO" sz="1600" b="1" i="0" u="none" strike="noStrike">
                        <a:solidFill>
                          <a:srgbClr val="000000"/>
                        </a:solidFill>
                        <a:effectLst/>
                        <a:latin typeface="+mj-lt"/>
                      </a:endParaRPr>
                    </a:p>
                  </a:txBody>
                  <a:tcPr marL="9525" marR="9525" marT="9525" marB="0" anchor="ctr"/>
                </a:tc>
                <a:tc>
                  <a:txBody>
                    <a:bodyPr/>
                    <a:lstStyle/>
                    <a:p>
                      <a:pPr algn="ctr" fontAlgn="ctr"/>
                      <a:r>
                        <a:rPr lang="es-CO" sz="1600" b="1" u="none" strike="noStrike">
                          <a:solidFill>
                            <a:srgbClr val="000000"/>
                          </a:solidFill>
                          <a:effectLst/>
                        </a:rPr>
                        <a:t>$3.771.572.830,32</a:t>
                      </a:r>
                      <a:endParaRPr lang="es-CO" sz="1600" b="1" i="0" u="none" strike="noStrike">
                        <a:solidFill>
                          <a:srgbClr val="000000"/>
                        </a:solidFill>
                        <a:effectLst/>
                        <a:latin typeface="+mj-lt"/>
                      </a:endParaRPr>
                    </a:p>
                  </a:txBody>
                  <a:tcPr marL="9525" marR="9525" marT="9525" marB="0" anchor="ctr"/>
                </a:tc>
                <a:extLst>
                  <a:ext uri="{0D108BD9-81ED-4DB2-BD59-A6C34878D82A}">
                    <a16:rowId xmlns:a16="http://schemas.microsoft.com/office/drawing/2014/main" val="3916447778"/>
                  </a:ext>
                </a:extLst>
              </a:tr>
            </a:tbl>
          </a:graphicData>
        </a:graphic>
      </p:graphicFrame>
    </p:spTree>
    <p:extLst>
      <p:ext uri="{BB962C8B-B14F-4D97-AF65-F5344CB8AC3E}">
        <p14:creationId xmlns:p14="http://schemas.microsoft.com/office/powerpoint/2010/main" val="23281026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38200" y="605407"/>
            <a:ext cx="10515600" cy="839552"/>
          </a:xfrm>
        </p:spPr>
        <p:txBody>
          <a:bodyPr>
            <a:noAutofit/>
          </a:bodyPr>
          <a:lstStyle/>
          <a:p>
            <a:pPr algn="ctr"/>
            <a:r>
              <a:rPr lang="es-MX" sz="4000" b="1" i="0">
                <a:solidFill>
                  <a:srgbClr val="203864"/>
                </a:solidFill>
                <a:cs typeface="Arial" panose="020B0604020202020204" pitchFamily="34" charset="0"/>
              </a:rPr>
              <a:t>Contrato FAER GGC 647 de 2017</a:t>
            </a:r>
          </a:p>
        </p:txBody>
      </p:sp>
      <p:sp>
        <p:nvSpPr>
          <p:cNvPr id="6" name="CuadroTexto 5">
            <a:extLst>
              <a:ext uri="{FF2B5EF4-FFF2-40B4-BE49-F238E27FC236}">
                <a16:creationId xmlns:a16="http://schemas.microsoft.com/office/drawing/2014/main" id="{E7DD871E-9050-4839-F60E-6051114C0399}"/>
              </a:ext>
            </a:extLst>
          </p:cNvPr>
          <p:cNvSpPr txBox="1"/>
          <p:nvPr/>
        </p:nvSpPr>
        <p:spPr>
          <a:xfrm>
            <a:off x="5225409" y="6639446"/>
            <a:ext cx="1741182" cy="261610"/>
          </a:xfrm>
          <a:prstGeom prst="rect">
            <a:avLst/>
          </a:prstGeom>
          <a:noFill/>
        </p:spPr>
        <p:txBody>
          <a:bodyPr wrap="none" rtlCol="0">
            <a:spAutoFit/>
          </a:bodyPr>
          <a:lstStyle/>
          <a:p>
            <a:r>
              <a:rPr lang="es-CO" sz="1100" b="1">
                <a:solidFill>
                  <a:schemeClr val="bg1"/>
                </a:solidFill>
                <a:latin typeface="+mj-lt"/>
              </a:rPr>
              <a:t>www.---------------.gov.co</a:t>
            </a:r>
          </a:p>
        </p:txBody>
      </p:sp>
      <p:sp>
        <p:nvSpPr>
          <p:cNvPr id="2" name="Subtítulo 2">
            <a:extLst>
              <a:ext uri="{FF2B5EF4-FFF2-40B4-BE49-F238E27FC236}">
                <a16:creationId xmlns:a16="http://schemas.microsoft.com/office/drawing/2014/main" id="{B679329B-B551-0840-0CD1-07E3544EDACE}"/>
              </a:ext>
            </a:extLst>
          </p:cNvPr>
          <p:cNvSpPr txBox="1">
            <a:spLocks/>
          </p:cNvSpPr>
          <p:nvPr/>
        </p:nvSpPr>
        <p:spPr>
          <a:xfrm>
            <a:off x="385231" y="1444959"/>
            <a:ext cx="11421537" cy="1041567"/>
          </a:xfrm>
          <a:prstGeom prst="rect">
            <a:avLst/>
          </a:prstGeom>
          <a:noFill/>
          <a:ln>
            <a:noFill/>
          </a:ln>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just">
              <a:spcBef>
                <a:spcPts val="1600"/>
              </a:spcBef>
              <a:buNone/>
              <a:defRPr/>
            </a:pPr>
            <a:r>
              <a:rPr kumimoji="0" lang="es-ES" sz="1800" b="0" i="0" u="none" strike="noStrike" kern="1200" cap="none" spc="0" normalizeH="0" baseline="0" noProof="0">
                <a:ln>
                  <a:noFill/>
                </a:ln>
                <a:solidFill>
                  <a:prstClr val="black"/>
                </a:solidFill>
                <a:effectLst/>
                <a:uLnTx/>
                <a:uFillTx/>
                <a:latin typeface="+mj-lt"/>
              </a:rPr>
              <a:t>Se firmó acta de inicio el 28 de diciembre de 2017 entre el MME y EMSA S.A. E.S.P.; actualmente el proyecto se encuentra terminado, concepto técnico elaborado y enviado al Grupo de Gestión Contractual del Ministerio de Minas y Energía para la suscripción del acta de terminación y balance financiero. </a:t>
            </a:r>
          </a:p>
        </p:txBody>
      </p:sp>
      <p:sp>
        <p:nvSpPr>
          <p:cNvPr id="3" name="Título 1">
            <a:extLst>
              <a:ext uri="{FF2B5EF4-FFF2-40B4-BE49-F238E27FC236}">
                <a16:creationId xmlns:a16="http://schemas.microsoft.com/office/drawing/2014/main" id="{AB7F4401-E84F-FEC9-A6BD-22C5602BD7BE}"/>
              </a:ext>
            </a:extLst>
          </p:cNvPr>
          <p:cNvSpPr txBox="1">
            <a:spLocks/>
          </p:cNvSpPr>
          <p:nvPr/>
        </p:nvSpPr>
        <p:spPr>
          <a:xfrm>
            <a:off x="3455487" y="3326078"/>
            <a:ext cx="8351281" cy="3242158"/>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mj-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mj-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mj-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mj-lt"/>
              <a:ea typeface="+mn-ea"/>
              <a:cs typeface="+mn-cs"/>
            </a:endParaRPr>
          </a:p>
        </p:txBody>
      </p:sp>
      <p:sp>
        <p:nvSpPr>
          <p:cNvPr id="4" name="Título 1">
            <a:extLst>
              <a:ext uri="{FF2B5EF4-FFF2-40B4-BE49-F238E27FC236}">
                <a16:creationId xmlns:a16="http://schemas.microsoft.com/office/drawing/2014/main" id="{C71D2F77-F327-06CB-6DEC-04744B5F924C}"/>
              </a:ext>
            </a:extLst>
          </p:cNvPr>
          <p:cNvSpPr txBox="1">
            <a:spLocks/>
          </p:cNvSpPr>
          <p:nvPr/>
        </p:nvSpPr>
        <p:spPr>
          <a:xfrm>
            <a:off x="472631" y="2413284"/>
            <a:ext cx="11267628" cy="799927"/>
          </a:xfrm>
          <a:prstGeom prst="rect">
            <a:avLst/>
          </a:prstGeom>
          <a:solidFill>
            <a:schemeClr val="bg1">
              <a:lumMod val="95000"/>
            </a:schemeClr>
          </a:solidFill>
          <a:ln w="28575">
            <a:solidFill>
              <a:schemeClr val="accent2"/>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marR="0" lvl="1" indent="0" algn="just" defTabSz="914400" rtl="0" eaLnBrk="1" fontAlgn="auto" latinLnBrk="0" hangingPunct="1">
              <a:lnSpc>
                <a:spcPct val="100000"/>
              </a:lnSpc>
              <a:spcBef>
                <a:spcPts val="0"/>
              </a:spcBef>
              <a:spcAft>
                <a:spcPts val="0"/>
              </a:spcAft>
              <a:buClrTx/>
              <a:buSzTx/>
              <a:buFontTx/>
              <a:buNone/>
              <a:tabLst/>
              <a:defRPr/>
            </a:pPr>
            <a:endParaRPr kumimoji="0" lang="es-CO" sz="3600" b="0" i="0" u="none" strike="noStrike" kern="1200" cap="none" spc="0" normalizeH="0" baseline="0" noProof="0">
              <a:ln>
                <a:noFill/>
              </a:ln>
              <a:solidFill>
                <a:prstClr val="black"/>
              </a:solidFill>
              <a:effectLst/>
              <a:uLnTx/>
              <a:uFillTx/>
              <a:latin typeface="+mj-lt"/>
              <a:ea typeface="+mn-ea"/>
              <a:cs typeface="+mn-cs"/>
            </a:endParaRPr>
          </a:p>
        </p:txBody>
      </p:sp>
      <p:sp>
        <p:nvSpPr>
          <p:cNvPr id="5" name="Subtítulo 2">
            <a:extLst>
              <a:ext uri="{FF2B5EF4-FFF2-40B4-BE49-F238E27FC236}">
                <a16:creationId xmlns:a16="http://schemas.microsoft.com/office/drawing/2014/main" id="{F8D58EF1-2F8B-F16A-637F-14D71E87B8DF}"/>
              </a:ext>
            </a:extLst>
          </p:cNvPr>
          <p:cNvSpPr txBox="1">
            <a:spLocks/>
          </p:cNvSpPr>
          <p:nvPr/>
        </p:nvSpPr>
        <p:spPr>
          <a:xfrm>
            <a:off x="395677" y="2446931"/>
            <a:ext cx="11194143" cy="79992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s-ES" sz="2200" b="1" i="0" u="none" strike="noStrike" kern="1200" cap="none" spc="0" normalizeH="0" baseline="0" noProof="0">
                <a:ln>
                  <a:noFill/>
                </a:ln>
                <a:solidFill>
                  <a:srgbClr val="4472C4">
                    <a:lumMod val="50000"/>
                  </a:srgbClr>
                </a:solidFill>
                <a:effectLst/>
                <a:uLnTx/>
                <a:uFillTx/>
                <a:latin typeface="+mj-lt"/>
              </a:rPr>
              <a:t>EL AVANCE DEL CONTRATO A LA FECHA ES DEL 100%,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s-ES" sz="2200" b="1" i="0" u="none" strike="noStrike" kern="1200" cap="none" spc="0" normalizeH="0" baseline="0" noProof="0">
                <a:ln>
                  <a:noFill/>
                </a:ln>
                <a:solidFill>
                  <a:srgbClr val="4472C4">
                    <a:lumMod val="50000"/>
                  </a:srgbClr>
                </a:solidFill>
                <a:effectLst/>
                <a:uLnTx/>
                <a:uFillTx/>
                <a:latin typeface="+mj-lt"/>
              </a:rPr>
              <a:t>PROYECTO TERMINADO</a:t>
            </a:r>
          </a:p>
          <a:p>
            <a:pPr marL="0" marR="0" lvl="0" indent="0" algn="just"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endParaRPr kumimoji="0" lang="es-MX" sz="2400" b="1" i="0" u="none" strike="noStrike" kern="1200" cap="none" spc="0" normalizeH="0" baseline="0" noProof="0">
              <a:ln>
                <a:noFill/>
              </a:ln>
              <a:solidFill>
                <a:srgbClr val="4472C4">
                  <a:lumMod val="50000"/>
                </a:srgbClr>
              </a:solidFill>
              <a:effectLst/>
              <a:uLnTx/>
              <a:uFillTx/>
              <a:latin typeface="+mj-lt"/>
              <a:ea typeface="+mn-ea"/>
              <a:cs typeface="+mn-cs"/>
            </a:endParaRPr>
          </a:p>
        </p:txBody>
      </p:sp>
      <p:sp>
        <p:nvSpPr>
          <p:cNvPr id="9" name="Subtítulo 2">
            <a:extLst>
              <a:ext uri="{FF2B5EF4-FFF2-40B4-BE49-F238E27FC236}">
                <a16:creationId xmlns:a16="http://schemas.microsoft.com/office/drawing/2014/main" id="{F06B4EE4-DEA0-4A55-AD84-C6B81DFD63E6}"/>
              </a:ext>
            </a:extLst>
          </p:cNvPr>
          <p:cNvSpPr txBox="1">
            <a:spLocks/>
          </p:cNvSpPr>
          <p:nvPr/>
        </p:nvSpPr>
        <p:spPr>
          <a:xfrm>
            <a:off x="3486278" y="3475087"/>
            <a:ext cx="8330936" cy="289368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just">
              <a:spcBef>
                <a:spcPts val="1600"/>
              </a:spcBef>
              <a:buFont typeface="Wingdings" panose="05000000000000000000" pitchFamily="2" charset="2"/>
              <a:buChar char="Ø"/>
              <a:defRPr/>
            </a:pPr>
            <a:r>
              <a:rPr lang="es-ES" sz="1800">
                <a:latin typeface="+mj-lt"/>
              </a:rPr>
              <a:t>Ampliar y prestar el servicio de energía eléctrica en condiciones de calidad y confiabilidad, en las zonas rurales del Sistema Interconectado Nacional – SIN, ubicadas en el Mercado de Comercialización del OPERADOR DE RED, mediante la ejecución del proyecto “CONSTRUCCIÓN Y COMPLEMENTACIÓN DE REDES ELÉCTRICAS EN MEDIA Y BAJA TENSIÓN EN LAS VEREDAS EL CARMEN Y BRISAS DE CAMOA MUNICIPIO DE SAN MARTIN META” financiado con el Fondo de Apoyo Financiero para la Energización de las Zonas Rurales Interconectadas - FAER.</a:t>
            </a:r>
          </a:p>
        </p:txBody>
      </p:sp>
      <p:sp>
        <p:nvSpPr>
          <p:cNvPr id="12" name="Flecha: a la derecha 27">
            <a:extLst>
              <a:ext uri="{FF2B5EF4-FFF2-40B4-BE49-F238E27FC236}">
                <a16:creationId xmlns:a16="http://schemas.microsoft.com/office/drawing/2014/main" id="{FD02E252-EE6C-999C-1C88-D9B1D43637B1}"/>
              </a:ext>
            </a:extLst>
          </p:cNvPr>
          <p:cNvSpPr/>
          <p:nvPr/>
        </p:nvSpPr>
        <p:spPr>
          <a:xfrm>
            <a:off x="519823" y="3853003"/>
            <a:ext cx="2684771" cy="2953884"/>
          </a:xfrm>
          <a:prstGeom prst="rightArrow">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Subtítulo 2">
            <a:extLst>
              <a:ext uri="{FF2B5EF4-FFF2-40B4-BE49-F238E27FC236}">
                <a16:creationId xmlns:a16="http://schemas.microsoft.com/office/drawing/2014/main" id="{76D224F8-9654-4670-5568-684E0E212226}"/>
              </a:ext>
            </a:extLst>
          </p:cNvPr>
          <p:cNvSpPr txBox="1">
            <a:spLocks/>
          </p:cNvSpPr>
          <p:nvPr/>
        </p:nvSpPr>
        <p:spPr>
          <a:xfrm>
            <a:off x="558013" y="4663346"/>
            <a:ext cx="2297792" cy="15379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r>
              <a:rPr kumimoji="0" lang="es-MX" sz="2200" b="1" i="0" u="none" strike="noStrike" kern="1200" cap="none" spc="0" normalizeH="0" baseline="0" noProof="0">
                <a:ln>
                  <a:noFill/>
                </a:ln>
                <a:solidFill>
                  <a:srgbClr val="4472C4">
                    <a:lumMod val="50000"/>
                  </a:srgbClr>
                </a:solidFill>
                <a:effectLst/>
                <a:uLnTx/>
                <a:uFillTx/>
                <a:latin typeface="+mj-lt"/>
              </a:rPr>
              <a:t>OBJETO DEL CONTRATO </a:t>
            </a:r>
            <a:r>
              <a:rPr lang="es-MX" sz="2200" b="1">
                <a:solidFill>
                  <a:srgbClr val="4472C4">
                    <a:lumMod val="50000"/>
                  </a:srgbClr>
                </a:solidFill>
                <a:latin typeface="+mj-lt"/>
              </a:rPr>
              <a:t>FAER</a:t>
            </a:r>
            <a:r>
              <a:rPr kumimoji="0" lang="es-MX" sz="2200" b="1" i="0" u="none" strike="noStrike" kern="1200" cap="none" spc="0" normalizeH="0" noProof="0">
                <a:ln>
                  <a:noFill/>
                </a:ln>
                <a:solidFill>
                  <a:srgbClr val="4472C4">
                    <a:lumMod val="50000"/>
                  </a:srgbClr>
                </a:solidFill>
                <a:effectLst/>
                <a:uLnTx/>
                <a:uFillTx/>
                <a:latin typeface="+mj-lt"/>
              </a:rPr>
              <a:t> </a:t>
            </a:r>
            <a:r>
              <a:rPr kumimoji="0" lang="es-MX" sz="2200" b="1" i="0" u="none" strike="noStrike" kern="1200" cap="none" spc="0" normalizeH="0" baseline="0" noProof="0">
                <a:ln>
                  <a:noFill/>
                </a:ln>
                <a:solidFill>
                  <a:srgbClr val="4472C4">
                    <a:lumMod val="50000"/>
                  </a:srgbClr>
                </a:solidFill>
                <a:effectLst/>
                <a:uLnTx/>
                <a:uFillTx/>
                <a:latin typeface="+mj-lt"/>
              </a:rPr>
              <a:t>GGC 647 DE 2017</a:t>
            </a:r>
          </a:p>
        </p:txBody>
      </p:sp>
    </p:spTree>
    <p:extLst>
      <p:ext uri="{BB962C8B-B14F-4D97-AF65-F5344CB8AC3E}">
        <p14:creationId xmlns:p14="http://schemas.microsoft.com/office/powerpoint/2010/main" val="12876940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38200" y="1134796"/>
            <a:ext cx="10515600" cy="839552"/>
          </a:xfrm>
        </p:spPr>
        <p:txBody>
          <a:bodyPr>
            <a:noAutofit/>
          </a:bodyPr>
          <a:lstStyle/>
          <a:p>
            <a:pPr algn="ctr"/>
            <a:r>
              <a:rPr lang="es-ES" sz="4000" b="1" i="0">
                <a:solidFill>
                  <a:srgbClr val="203864"/>
                </a:solidFill>
                <a:cs typeface="Arial" panose="020B0604020202020204" pitchFamily="34" charset="0"/>
              </a:rPr>
              <a:t>Modificaciones Contractuales Contrato FAER-GGC-647-17</a:t>
            </a:r>
          </a:p>
        </p:txBody>
      </p:sp>
      <p:sp>
        <p:nvSpPr>
          <p:cNvPr id="2" name="Triángulo isósceles 30">
            <a:extLst>
              <a:ext uri="{FF2B5EF4-FFF2-40B4-BE49-F238E27FC236}">
                <a16:creationId xmlns:a16="http://schemas.microsoft.com/office/drawing/2014/main" id="{9289656C-5144-74A8-7204-F0F70AC94D90}"/>
              </a:ext>
            </a:extLst>
          </p:cNvPr>
          <p:cNvSpPr/>
          <p:nvPr/>
        </p:nvSpPr>
        <p:spPr>
          <a:xfrm rot="5400000">
            <a:off x="1000925" y="3476027"/>
            <a:ext cx="1246297" cy="1081256"/>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uadroTexto 2">
            <a:extLst>
              <a:ext uri="{FF2B5EF4-FFF2-40B4-BE49-F238E27FC236}">
                <a16:creationId xmlns:a16="http://schemas.microsoft.com/office/drawing/2014/main" id="{8F58C541-D734-B88C-6631-D9D8F87B4CB8}"/>
              </a:ext>
            </a:extLst>
          </p:cNvPr>
          <p:cNvSpPr txBox="1"/>
          <p:nvPr/>
        </p:nvSpPr>
        <p:spPr>
          <a:xfrm>
            <a:off x="2492069" y="3536970"/>
            <a:ext cx="8490062" cy="1077218"/>
          </a:xfrm>
          <a:prstGeom prst="rect">
            <a:avLst/>
          </a:prstGeom>
          <a:noFill/>
          <a:ln w="28575">
            <a:solidFill>
              <a:schemeClr val="accent2"/>
            </a:solidFill>
          </a:ln>
        </p:spPr>
        <p:txBody>
          <a:bodyPr wrap="square" lIns="91440" tIns="45720" rIns="91440" bIns="45720" anchor="t">
            <a:spAutoFit/>
          </a:bodyPr>
          <a:lstStyle/>
          <a:p>
            <a:pPr>
              <a:spcBef>
                <a:spcPts val="600"/>
              </a:spcBef>
            </a:pPr>
            <a:r>
              <a:rPr lang="es-ES" sz="3200">
                <a:cs typeface="Calibri" panose="020F0502020204030204"/>
              </a:rPr>
              <a:t>Al Contrato FAER GGC 647 de 2017 no se le realizaron modificaciones contractuales</a:t>
            </a:r>
          </a:p>
        </p:txBody>
      </p:sp>
    </p:spTree>
    <p:extLst>
      <p:ext uri="{BB962C8B-B14F-4D97-AF65-F5344CB8AC3E}">
        <p14:creationId xmlns:p14="http://schemas.microsoft.com/office/powerpoint/2010/main" val="29635673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57046" y="960630"/>
            <a:ext cx="10515600" cy="839552"/>
          </a:xfrm>
        </p:spPr>
        <p:txBody>
          <a:bodyPr>
            <a:noAutofit/>
          </a:bodyPr>
          <a:lstStyle/>
          <a:p>
            <a:pPr algn="ctr"/>
            <a:r>
              <a:rPr lang="es-MX" sz="4000" b="1" i="0">
                <a:solidFill>
                  <a:srgbClr val="203864"/>
                </a:solidFill>
                <a:cs typeface="Arial" panose="020B0604020202020204" pitchFamily="34" charset="0"/>
              </a:rPr>
              <a:t>Desembolsos y Balance Financiero Contrato </a:t>
            </a:r>
            <a:r>
              <a:rPr lang="es-ES" sz="4000" b="1" i="0">
                <a:solidFill>
                  <a:srgbClr val="203864"/>
                </a:solidFill>
                <a:cs typeface="Arial" panose="020B0604020202020204" pitchFamily="34" charset="0"/>
              </a:rPr>
              <a:t>FAER-GGC-647-17</a:t>
            </a:r>
            <a:endParaRPr lang="es-MX" sz="4000" b="1" i="0">
              <a:solidFill>
                <a:srgbClr val="203864"/>
              </a:solidFill>
              <a:cs typeface="Arial" panose="020B0604020202020204" pitchFamily="34" charset="0"/>
            </a:endParaRPr>
          </a:p>
        </p:txBody>
      </p:sp>
      <p:sp>
        <p:nvSpPr>
          <p:cNvPr id="2" name="Título 1">
            <a:extLst>
              <a:ext uri="{FF2B5EF4-FFF2-40B4-BE49-F238E27FC236}">
                <a16:creationId xmlns:a16="http://schemas.microsoft.com/office/drawing/2014/main" id="{078E5116-6862-A648-75E8-F0368CE188E4}"/>
              </a:ext>
            </a:extLst>
          </p:cNvPr>
          <p:cNvSpPr txBox="1">
            <a:spLocks/>
          </p:cNvSpPr>
          <p:nvPr/>
        </p:nvSpPr>
        <p:spPr>
          <a:xfrm>
            <a:off x="954221" y="5051897"/>
            <a:ext cx="3023541" cy="1252807"/>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ítulo 1">
            <a:extLst>
              <a:ext uri="{FF2B5EF4-FFF2-40B4-BE49-F238E27FC236}">
                <a16:creationId xmlns:a16="http://schemas.microsoft.com/office/drawing/2014/main" id="{B8482AC2-1D21-3D15-4262-CB8245AD36D3}"/>
              </a:ext>
            </a:extLst>
          </p:cNvPr>
          <p:cNvSpPr txBox="1">
            <a:spLocks/>
          </p:cNvSpPr>
          <p:nvPr/>
        </p:nvSpPr>
        <p:spPr>
          <a:xfrm>
            <a:off x="939913" y="1989554"/>
            <a:ext cx="3012972" cy="1520276"/>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Subtítulo 2">
            <a:extLst>
              <a:ext uri="{FF2B5EF4-FFF2-40B4-BE49-F238E27FC236}">
                <a16:creationId xmlns:a16="http://schemas.microsoft.com/office/drawing/2014/main" id="{1616C19B-7503-8301-FF4D-9F5D7717C809}"/>
              </a:ext>
            </a:extLst>
          </p:cNvPr>
          <p:cNvSpPr txBox="1">
            <a:spLocks/>
          </p:cNvSpPr>
          <p:nvPr/>
        </p:nvSpPr>
        <p:spPr>
          <a:xfrm>
            <a:off x="838199" y="1861417"/>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5" name="AutoShape 2">
            <a:extLst>
              <a:ext uri="{FF2B5EF4-FFF2-40B4-BE49-F238E27FC236}">
                <a16:creationId xmlns:a16="http://schemas.microsoft.com/office/drawing/2014/main" id="{A4E3713F-EAB3-5E9C-C485-B80DE78AC74E}"/>
              </a:ext>
            </a:extLst>
          </p:cNvPr>
          <p:cNvSpPr>
            <a:spLocks noChangeAspect="1" noChangeArrowheads="1"/>
          </p:cNvSpPr>
          <p:nvPr/>
        </p:nvSpPr>
        <p:spPr bwMode="auto">
          <a:xfrm>
            <a:off x="2492069" y="2399481"/>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sp>
        <p:nvSpPr>
          <p:cNvPr id="6" name="Subtítulo 2">
            <a:extLst>
              <a:ext uri="{FF2B5EF4-FFF2-40B4-BE49-F238E27FC236}">
                <a16:creationId xmlns:a16="http://schemas.microsoft.com/office/drawing/2014/main" id="{5F584C95-A86D-AC1B-2917-87B5CD2FAE52}"/>
              </a:ext>
            </a:extLst>
          </p:cNvPr>
          <p:cNvSpPr txBox="1">
            <a:spLocks/>
          </p:cNvSpPr>
          <p:nvPr/>
        </p:nvSpPr>
        <p:spPr>
          <a:xfrm>
            <a:off x="857791" y="2063272"/>
            <a:ext cx="3216403" cy="1167708"/>
          </a:xfrm>
          <a:prstGeom prst="rect">
            <a:avLst/>
          </a:prstGeom>
        </p:spPr>
        <p:txBody>
          <a:bodyPr tIns="36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spcBef>
                <a:spcPts val="1600"/>
              </a:spcBef>
              <a:buNone/>
              <a:defRPr/>
            </a:pPr>
            <a:r>
              <a:rPr lang="es-MX" sz="2000" b="1">
                <a:solidFill>
                  <a:schemeClr val="accent1">
                    <a:lumMod val="50000"/>
                  </a:schemeClr>
                </a:solidFill>
                <a:latin typeface="+mj-lt"/>
              </a:rPr>
              <a:t>Desembolsos Realizados </a:t>
            </a:r>
            <a:r>
              <a:rPr lang="es-MX" sz="2000">
                <a:latin typeface="+mj-lt"/>
              </a:rPr>
              <a:t>a la fecha al Contrato FAER GGC 647-2017</a:t>
            </a:r>
          </a:p>
          <a:p>
            <a:pPr marL="0" marR="0" lvl="0" indent="0"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endParaRPr kumimoji="0" lang="es-MX" sz="2000" b="0" i="0" u="none" strike="noStrike" kern="1200" cap="none" spc="0" normalizeH="0" baseline="0" noProof="0">
              <a:ln>
                <a:noFill/>
              </a:ln>
              <a:solidFill>
                <a:srgbClr val="E7E6E6">
                  <a:lumMod val="25000"/>
                </a:srgbClr>
              </a:solidFill>
              <a:effectLst/>
              <a:uLnTx/>
              <a:uFillTx/>
              <a:latin typeface="Montserrat" pitchFamily="2" charset="77"/>
              <a:ea typeface="+mn-ea"/>
              <a:cs typeface="+mn-cs"/>
            </a:endParaRPr>
          </a:p>
        </p:txBody>
      </p:sp>
      <p:sp>
        <p:nvSpPr>
          <p:cNvPr id="9" name="Subtítulo 2">
            <a:extLst>
              <a:ext uri="{FF2B5EF4-FFF2-40B4-BE49-F238E27FC236}">
                <a16:creationId xmlns:a16="http://schemas.microsoft.com/office/drawing/2014/main" id="{A9BB8F4A-4837-0929-2517-3CE70BB226C7}"/>
              </a:ext>
            </a:extLst>
          </p:cNvPr>
          <p:cNvSpPr txBox="1">
            <a:spLocks/>
          </p:cNvSpPr>
          <p:nvPr/>
        </p:nvSpPr>
        <p:spPr>
          <a:xfrm>
            <a:off x="975782" y="5168853"/>
            <a:ext cx="3098412" cy="1167708"/>
          </a:xfrm>
          <a:prstGeom prst="rect">
            <a:avLst/>
          </a:prstGeom>
        </p:spPr>
        <p:txBody>
          <a:bodyPr tIns="36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600"/>
              </a:spcBef>
              <a:buNone/>
              <a:defRPr/>
            </a:pPr>
            <a:r>
              <a:rPr lang="es-MX" sz="2200" b="1">
                <a:solidFill>
                  <a:schemeClr val="accent1">
                    <a:lumMod val="50000"/>
                  </a:schemeClr>
                </a:solidFill>
                <a:latin typeface="+mj-lt"/>
              </a:rPr>
              <a:t>Balance financiero </a:t>
            </a:r>
            <a:r>
              <a:rPr lang="es-MX" sz="2200">
                <a:latin typeface="+mj-lt"/>
              </a:rPr>
              <a:t>del Contrato FAER GGC 647-2017</a:t>
            </a:r>
          </a:p>
        </p:txBody>
      </p:sp>
      <p:sp>
        <p:nvSpPr>
          <p:cNvPr id="10" name="Triángulo isósceles 24">
            <a:extLst>
              <a:ext uri="{FF2B5EF4-FFF2-40B4-BE49-F238E27FC236}">
                <a16:creationId xmlns:a16="http://schemas.microsoft.com/office/drawing/2014/main" id="{E9BB1DD2-5C6E-FA80-B1F0-60DFF79CE55B}"/>
              </a:ext>
            </a:extLst>
          </p:cNvPr>
          <p:cNvSpPr/>
          <p:nvPr/>
        </p:nvSpPr>
        <p:spPr>
          <a:xfrm rot="5400000">
            <a:off x="-40133" y="2450863"/>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riángulo isósceles 25">
            <a:extLst>
              <a:ext uri="{FF2B5EF4-FFF2-40B4-BE49-F238E27FC236}">
                <a16:creationId xmlns:a16="http://schemas.microsoft.com/office/drawing/2014/main" id="{03C573F9-575F-9CEF-65A5-96A5C4E0351A}"/>
              </a:ext>
            </a:extLst>
          </p:cNvPr>
          <p:cNvSpPr/>
          <p:nvPr/>
        </p:nvSpPr>
        <p:spPr>
          <a:xfrm rot="5400000">
            <a:off x="-40133" y="5424884"/>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4" name="Tabla 23">
            <a:extLst>
              <a:ext uri="{FF2B5EF4-FFF2-40B4-BE49-F238E27FC236}">
                <a16:creationId xmlns:a16="http://schemas.microsoft.com/office/drawing/2014/main" id="{67CF5F7F-D927-BF3B-6A18-8C57C6AB265F}"/>
              </a:ext>
            </a:extLst>
          </p:cNvPr>
          <p:cNvGraphicFramePr>
            <a:graphicFrameLocks noGrp="1"/>
          </p:cNvGraphicFramePr>
          <p:nvPr/>
        </p:nvGraphicFramePr>
        <p:xfrm>
          <a:off x="4216968" y="1800182"/>
          <a:ext cx="7792019" cy="1645920"/>
        </p:xfrm>
        <a:graphic>
          <a:graphicData uri="http://schemas.openxmlformats.org/drawingml/2006/table">
            <a:tbl>
              <a:tblPr/>
              <a:tblGrid>
                <a:gridCol w="1339505">
                  <a:extLst>
                    <a:ext uri="{9D8B030D-6E8A-4147-A177-3AD203B41FA5}">
                      <a16:colId xmlns:a16="http://schemas.microsoft.com/office/drawing/2014/main" val="1516682116"/>
                    </a:ext>
                  </a:extLst>
                </a:gridCol>
                <a:gridCol w="2031003">
                  <a:extLst>
                    <a:ext uri="{9D8B030D-6E8A-4147-A177-3AD203B41FA5}">
                      <a16:colId xmlns:a16="http://schemas.microsoft.com/office/drawing/2014/main" val="3260543640"/>
                    </a:ext>
                  </a:extLst>
                </a:gridCol>
                <a:gridCol w="2084617">
                  <a:extLst>
                    <a:ext uri="{9D8B030D-6E8A-4147-A177-3AD203B41FA5}">
                      <a16:colId xmlns:a16="http://schemas.microsoft.com/office/drawing/2014/main" val="4170416905"/>
                    </a:ext>
                  </a:extLst>
                </a:gridCol>
                <a:gridCol w="2336894">
                  <a:extLst>
                    <a:ext uri="{9D8B030D-6E8A-4147-A177-3AD203B41FA5}">
                      <a16:colId xmlns:a16="http://schemas.microsoft.com/office/drawing/2014/main" val="2993254854"/>
                    </a:ext>
                  </a:extLst>
                </a:gridCol>
              </a:tblGrid>
              <a:tr h="429436">
                <a:tc>
                  <a:txBody>
                    <a:bodyPr/>
                    <a:lstStyle/>
                    <a:p>
                      <a:pPr algn="ctr" rtl="0" fontAlgn="base"/>
                      <a:r>
                        <a:rPr lang="es-CO" sz="1400" b="1" i="0">
                          <a:solidFill>
                            <a:schemeClr val="bg1"/>
                          </a:solidFill>
                          <a:effectLst/>
                          <a:latin typeface="+mj-lt"/>
                        </a:rPr>
                        <a:t>Vigencia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 DESEMBOLSADO</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 POR DESEMBOLSAR</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4287241673"/>
                  </a:ext>
                </a:extLst>
              </a:tr>
              <a:tr h="304183">
                <a:tc>
                  <a:txBody>
                    <a:bodyPr/>
                    <a:lstStyle/>
                    <a:p>
                      <a:pPr algn="ctr" rtl="0" fontAlgn="base"/>
                      <a:r>
                        <a:rPr lang="es-CO" sz="1400" b="1" i="0">
                          <a:solidFill>
                            <a:schemeClr val="bg1"/>
                          </a:solidFill>
                          <a:effectLst/>
                          <a:latin typeface="+mj-lt"/>
                        </a:rPr>
                        <a:t>2017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$444.600.510,00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$444.600.510,00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$ 0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15584650"/>
                  </a:ext>
                </a:extLst>
              </a:tr>
              <a:tr h="304183">
                <a:tc>
                  <a:txBody>
                    <a:bodyPr/>
                    <a:lstStyle/>
                    <a:p>
                      <a:pPr algn="ctr" rtl="0" fontAlgn="base"/>
                      <a:r>
                        <a:rPr lang="es-CO" sz="1400" b="1" i="0">
                          <a:solidFill>
                            <a:schemeClr val="bg1"/>
                          </a:solidFill>
                          <a:effectLst/>
                          <a:latin typeface="+mj-lt"/>
                        </a:rPr>
                        <a:t>2018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$686.582.991,00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$339.355.050,00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kern="1200">
                          <a:solidFill>
                            <a:srgbClr val="000000"/>
                          </a:solidFill>
                          <a:effectLst/>
                          <a:latin typeface="+mn-lt"/>
                          <a:ea typeface="+mn-ea"/>
                          <a:cs typeface="+mn-cs"/>
                        </a:rPr>
                        <a:t>$347.227.941,00*</a:t>
                      </a:r>
                      <a:endParaRPr lang="es-CO" sz="1400" b="0" i="0" kern="1200">
                        <a:solidFill>
                          <a:schemeClr val="tx1"/>
                        </a:solidFill>
                        <a:effectLst/>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93887206"/>
                  </a:ext>
                </a:extLst>
              </a:tr>
              <a:tr h="429436">
                <a:tc>
                  <a:txBody>
                    <a:bodyPr/>
                    <a:lstStyle/>
                    <a:p>
                      <a:pPr algn="ctr" rtl="0" fontAlgn="base"/>
                      <a:r>
                        <a:rPr lang="es-CO" sz="1400" b="1" i="0">
                          <a:solidFill>
                            <a:schemeClr val="bg1"/>
                          </a:solidFill>
                          <a:effectLst/>
                          <a:latin typeface="+mj-lt"/>
                        </a:rPr>
                        <a:t>TOTAL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$1.131.183.501,00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algn="r" defTabSz="914400" rtl="0" eaLnBrk="1" fontAlgn="base" latinLnBrk="0" hangingPunct="1"/>
                      <a:r>
                        <a:rPr lang="es-CO" sz="1400" b="0" i="0" kern="1200">
                          <a:solidFill>
                            <a:srgbClr val="000000"/>
                          </a:solidFill>
                          <a:effectLst/>
                          <a:latin typeface="+mj-lt"/>
                          <a:ea typeface="+mn-ea"/>
                          <a:cs typeface="+mn-cs"/>
                        </a:rPr>
                        <a:t>$ 783,955,560,00</a:t>
                      </a:r>
                    </a:p>
                  </a:txBody>
                  <a:tcPr marL="7620" marR="7620" marT="76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algn="r" defTabSz="914400" rtl="0" eaLnBrk="1" fontAlgn="base" latinLnBrk="0" hangingPunct="1"/>
                      <a:r>
                        <a:rPr lang="es-CO" sz="1400" b="0" i="0" kern="1200">
                          <a:solidFill>
                            <a:srgbClr val="000000"/>
                          </a:solidFill>
                          <a:effectLst/>
                          <a:latin typeface="+mj-lt"/>
                          <a:ea typeface="+mn-ea"/>
                          <a:cs typeface="+mn-cs"/>
                        </a:rPr>
                        <a:t>$347.227.941,00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1101721"/>
                  </a:ext>
                </a:extLst>
              </a:tr>
            </a:tbl>
          </a:graphicData>
        </a:graphic>
      </p:graphicFrame>
      <p:graphicFrame>
        <p:nvGraphicFramePr>
          <p:cNvPr id="25" name="Tabla 24">
            <a:extLst>
              <a:ext uri="{FF2B5EF4-FFF2-40B4-BE49-F238E27FC236}">
                <a16:creationId xmlns:a16="http://schemas.microsoft.com/office/drawing/2014/main" id="{E7E15D32-A215-6C07-5935-C3728E981E76}"/>
              </a:ext>
            </a:extLst>
          </p:cNvPr>
          <p:cNvGraphicFramePr>
            <a:graphicFrameLocks noGrp="1"/>
          </p:cNvGraphicFramePr>
          <p:nvPr/>
        </p:nvGraphicFramePr>
        <p:xfrm>
          <a:off x="4773097" y="4507010"/>
          <a:ext cx="6585836" cy="2164080"/>
        </p:xfrm>
        <a:graphic>
          <a:graphicData uri="http://schemas.openxmlformats.org/drawingml/2006/table">
            <a:tbl>
              <a:tblPr/>
              <a:tblGrid>
                <a:gridCol w="3655370">
                  <a:extLst>
                    <a:ext uri="{9D8B030D-6E8A-4147-A177-3AD203B41FA5}">
                      <a16:colId xmlns:a16="http://schemas.microsoft.com/office/drawing/2014/main" val="3733281300"/>
                    </a:ext>
                  </a:extLst>
                </a:gridCol>
                <a:gridCol w="2930466">
                  <a:extLst>
                    <a:ext uri="{9D8B030D-6E8A-4147-A177-3AD203B41FA5}">
                      <a16:colId xmlns:a16="http://schemas.microsoft.com/office/drawing/2014/main" val="933422183"/>
                    </a:ext>
                  </a:extLst>
                </a:gridCol>
              </a:tblGrid>
              <a:tr h="0">
                <a:tc>
                  <a:txBody>
                    <a:bodyPr/>
                    <a:lstStyle/>
                    <a:p>
                      <a:pPr algn="ctr" rtl="0" fontAlgn="base"/>
                      <a:r>
                        <a:rPr lang="es-CO" sz="1600" b="0" i="0">
                          <a:solidFill>
                            <a:schemeClr val="bg1"/>
                          </a:solidFill>
                          <a:effectLst/>
                          <a:latin typeface="+mj-lt"/>
                        </a:rPr>
                        <a:t>Valor del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1" i="0">
                          <a:solidFill>
                            <a:srgbClr val="EBE4DF"/>
                          </a:solidFill>
                          <a:effectLst/>
                          <a:latin typeface="+mj-lt"/>
                        </a:rPr>
                        <a:t>$1.131.183.501,00</a:t>
                      </a:r>
                      <a:endParaRPr lang="es-CO" sz="1600" b="0" i="0">
                        <a:solidFill>
                          <a:srgbClr val="EBE4DF"/>
                        </a:solidFill>
                        <a:effectLst/>
                        <a:latin typeface="+mj-lt"/>
                      </a:endParaRP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628049098"/>
                  </a:ext>
                </a:extLst>
              </a:tr>
              <a:tr h="0">
                <a:tc>
                  <a:txBody>
                    <a:bodyPr/>
                    <a:lstStyle/>
                    <a:p>
                      <a:pPr algn="ctr" rtl="0" fontAlgn="base"/>
                      <a:r>
                        <a:rPr lang="es-CO" sz="1600" b="0" i="0">
                          <a:solidFill>
                            <a:schemeClr val="bg1"/>
                          </a:solidFill>
                          <a:effectLst/>
                          <a:latin typeface="+mj-lt"/>
                        </a:rPr>
                        <a:t>Valor desembolsado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marL="0" algn="r" defTabSz="914400" rtl="0" eaLnBrk="1" fontAlgn="base" latinLnBrk="0" hangingPunct="1"/>
                      <a:r>
                        <a:rPr lang="es-CO" sz="1600" b="0" i="0" kern="1200">
                          <a:solidFill>
                            <a:srgbClr val="000000"/>
                          </a:solidFill>
                          <a:effectLst/>
                          <a:latin typeface="+mj-lt"/>
                          <a:ea typeface="+mn-ea"/>
                          <a:cs typeface="+mn-cs"/>
                        </a:rPr>
                        <a:t>$ 783,955,560,00</a:t>
                      </a: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77733165"/>
                  </a:ext>
                </a:extLst>
              </a:tr>
              <a:tr h="289560">
                <a:tc>
                  <a:txBody>
                    <a:bodyPr/>
                    <a:lstStyle/>
                    <a:p>
                      <a:pPr algn="ctr" rtl="0" fontAlgn="base"/>
                      <a:r>
                        <a:rPr lang="es-CO" sz="1600" b="0" i="0">
                          <a:solidFill>
                            <a:schemeClr val="bg1"/>
                          </a:solidFill>
                          <a:effectLst/>
                          <a:latin typeface="+mj-lt"/>
                        </a:rPr>
                        <a:t>Valor Pendiente por desembolsar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0" i="0">
                          <a:solidFill>
                            <a:srgbClr val="000000"/>
                          </a:solidFill>
                          <a:effectLst/>
                          <a:latin typeface="+mj-lt"/>
                        </a:rPr>
                        <a:t>$347.227.941,00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43923362"/>
                  </a:ext>
                </a:extLst>
              </a:tr>
              <a:tr h="289560">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s-CO" sz="1600" b="1" i="0">
                          <a:solidFill>
                            <a:schemeClr val="bg1"/>
                          </a:solidFill>
                          <a:effectLst/>
                          <a:latin typeface="+mj-lt"/>
                        </a:rPr>
                        <a:t>Valor que se adeuda a EMSA después de elaborar el balance financiero del Contrato</a:t>
                      </a:r>
                      <a:endParaRPr lang="es-CO" sz="16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marL="0" algn="r" defTabSz="914400" rtl="0" eaLnBrk="1" fontAlgn="base" latinLnBrk="0" hangingPunct="1"/>
                      <a:r>
                        <a:rPr lang="es-CO" sz="1600" b="1" i="0" kern="1200">
                          <a:solidFill>
                            <a:srgbClr val="000000"/>
                          </a:solidFill>
                          <a:effectLst/>
                          <a:latin typeface="+mj-lt"/>
                          <a:ea typeface="+mn-ea"/>
                          <a:cs typeface="+mn-cs"/>
                        </a:rPr>
                        <a:t>$319,600,857,76</a:t>
                      </a:r>
                    </a:p>
                  </a:txBody>
                  <a:tcPr marL="7620" marR="7620" marT="76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02755606"/>
                  </a:ext>
                </a:extLst>
              </a:tr>
              <a:tr h="0">
                <a:tc>
                  <a:txBody>
                    <a:bodyPr/>
                    <a:lstStyle/>
                    <a:p>
                      <a:pPr algn="ctr" rtl="0" fontAlgn="base"/>
                      <a:r>
                        <a:rPr lang="es-CO" sz="1600" b="0" i="0">
                          <a:solidFill>
                            <a:schemeClr val="bg1"/>
                          </a:solidFill>
                          <a:effectLst/>
                          <a:latin typeface="+mj-lt"/>
                        </a:rPr>
                        <a:t>Número de usuarios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0" i="0">
                          <a:solidFill>
                            <a:srgbClr val="000000"/>
                          </a:solidFill>
                          <a:effectLst/>
                          <a:latin typeface="+mj-lt"/>
                        </a:rPr>
                        <a:t>68 </a:t>
                      </a:r>
                      <a:endParaRPr lang="es-CO" sz="1600" b="0" i="0">
                        <a:effectLst/>
                        <a:latin typeface="+mj-lt"/>
                      </a:endParaRP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537037"/>
                  </a:ext>
                </a:extLst>
              </a:tr>
            </a:tbl>
          </a:graphicData>
        </a:graphic>
      </p:graphicFrame>
      <p:sp>
        <p:nvSpPr>
          <p:cNvPr id="26" name="CuadroTexto 25">
            <a:extLst>
              <a:ext uri="{FF2B5EF4-FFF2-40B4-BE49-F238E27FC236}">
                <a16:creationId xmlns:a16="http://schemas.microsoft.com/office/drawing/2014/main" id="{E38839B7-D294-693D-6089-51BA75A3902D}"/>
              </a:ext>
            </a:extLst>
          </p:cNvPr>
          <p:cNvSpPr txBox="1"/>
          <p:nvPr/>
        </p:nvSpPr>
        <p:spPr>
          <a:xfrm>
            <a:off x="5562600" y="3737478"/>
            <a:ext cx="6096000" cy="646331"/>
          </a:xfrm>
          <a:prstGeom prst="rect">
            <a:avLst/>
          </a:prstGeom>
          <a:noFill/>
        </p:spPr>
        <p:txBody>
          <a:bodyPr wrap="square">
            <a:spAutoFit/>
          </a:bodyPr>
          <a:lstStyle/>
          <a:p>
            <a:pPr algn="ctr"/>
            <a:r>
              <a:rPr lang="es-MX" sz="1800">
                <a:latin typeface="+mj-lt"/>
              </a:rPr>
              <a:t>*Se presentó vigencia expirada 2018 por valor de </a:t>
            </a:r>
            <a:r>
              <a:rPr lang="es-MX" sz="1800" i="0" kern="1200">
                <a:effectLst/>
                <a:latin typeface="+mj-lt"/>
                <a:ea typeface="+mn-ea"/>
                <a:cs typeface="+mn-cs"/>
              </a:rPr>
              <a:t>$347.227.941,00</a:t>
            </a:r>
            <a:endParaRPr lang="es-CO">
              <a:latin typeface="+mj-lt"/>
            </a:endParaRPr>
          </a:p>
        </p:txBody>
      </p:sp>
    </p:spTree>
    <p:extLst>
      <p:ext uri="{BB962C8B-B14F-4D97-AF65-F5344CB8AC3E}">
        <p14:creationId xmlns:p14="http://schemas.microsoft.com/office/powerpoint/2010/main" val="11579828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57046" y="960630"/>
            <a:ext cx="10515600" cy="839552"/>
          </a:xfrm>
        </p:spPr>
        <p:txBody>
          <a:bodyPr>
            <a:noAutofit/>
          </a:bodyPr>
          <a:lstStyle/>
          <a:p>
            <a:pPr algn="ctr"/>
            <a:r>
              <a:rPr lang="es-MX" sz="4000" b="1" i="0">
                <a:solidFill>
                  <a:srgbClr val="203864"/>
                </a:solidFill>
                <a:cs typeface="Arial" panose="020B0604020202020204" pitchFamily="34" charset="0"/>
              </a:rPr>
              <a:t>Hitos Contractuales desembolsos Contrato </a:t>
            </a:r>
            <a:r>
              <a:rPr lang="es-ES" sz="4000" b="1" i="0">
                <a:solidFill>
                  <a:srgbClr val="203864"/>
                </a:solidFill>
                <a:cs typeface="Arial" panose="020B0604020202020204" pitchFamily="34" charset="0"/>
              </a:rPr>
              <a:t>FAER-GGC-647-17</a:t>
            </a:r>
            <a:endParaRPr lang="es-MX" sz="4000" b="1" i="0">
              <a:solidFill>
                <a:srgbClr val="203864"/>
              </a:solidFill>
              <a:cs typeface="Arial" panose="020B0604020202020204" pitchFamily="34" charset="0"/>
            </a:endParaRPr>
          </a:p>
        </p:txBody>
      </p:sp>
      <p:sp>
        <p:nvSpPr>
          <p:cNvPr id="8" name="Triángulo isósceles 25">
            <a:extLst>
              <a:ext uri="{FF2B5EF4-FFF2-40B4-BE49-F238E27FC236}">
                <a16:creationId xmlns:a16="http://schemas.microsoft.com/office/drawing/2014/main" id="{429A2172-6373-4B6D-347C-BEACD564D7A1}"/>
              </a:ext>
            </a:extLst>
          </p:cNvPr>
          <p:cNvSpPr/>
          <p:nvPr/>
        </p:nvSpPr>
        <p:spPr>
          <a:xfrm rot="5400000">
            <a:off x="926" y="3759436"/>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Marcador de número de diapositiva 1">
            <a:extLst>
              <a:ext uri="{FF2B5EF4-FFF2-40B4-BE49-F238E27FC236}">
                <a16:creationId xmlns:a16="http://schemas.microsoft.com/office/drawing/2014/main" id="{FFEF0618-E48F-4BEA-2668-2B50EEBD599C}"/>
              </a:ext>
            </a:extLst>
          </p:cNvPr>
          <p:cNvSpPr>
            <a:spLocks noGrp="1"/>
          </p:cNvSpPr>
          <p:nvPr>
            <p:ph type="sldNum" sz="quarter" idx="12"/>
          </p:nvPr>
        </p:nvSpPr>
        <p:spPr>
          <a:xfrm>
            <a:off x="8610600" y="6356350"/>
            <a:ext cx="2743200" cy="365125"/>
          </a:xfrm>
        </p:spPr>
        <p:txBody>
          <a:bodyPr/>
          <a:lstStyle/>
          <a:p>
            <a:fld id="{5E9BE2ED-CCE3-FB41-86A8-656E1104510F}" type="slidenum">
              <a:rPr lang="es-CO" smtClean="0"/>
              <a:t>24</a:t>
            </a:fld>
            <a:endParaRPr lang="es-CO"/>
          </a:p>
        </p:txBody>
      </p:sp>
      <p:graphicFrame>
        <p:nvGraphicFramePr>
          <p:cNvPr id="13" name="Tabla 12">
            <a:extLst>
              <a:ext uri="{FF2B5EF4-FFF2-40B4-BE49-F238E27FC236}">
                <a16:creationId xmlns:a16="http://schemas.microsoft.com/office/drawing/2014/main" id="{BDAB8D0F-EB47-8FEF-F673-193BF621279F}"/>
              </a:ext>
            </a:extLst>
          </p:cNvPr>
          <p:cNvGraphicFramePr>
            <a:graphicFrameLocks noGrp="1"/>
          </p:cNvGraphicFramePr>
          <p:nvPr/>
        </p:nvGraphicFramePr>
        <p:xfrm>
          <a:off x="1034091" y="2182915"/>
          <a:ext cx="9951672" cy="3489743"/>
        </p:xfrm>
        <a:graphic>
          <a:graphicData uri="http://schemas.openxmlformats.org/drawingml/2006/table">
            <a:tbl>
              <a:tblPr/>
              <a:tblGrid>
                <a:gridCol w="1318330">
                  <a:extLst>
                    <a:ext uri="{9D8B030D-6E8A-4147-A177-3AD203B41FA5}">
                      <a16:colId xmlns:a16="http://schemas.microsoft.com/office/drawing/2014/main" val="1516682116"/>
                    </a:ext>
                  </a:extLst>
                </a:gridCol>
                <a:gridCol w="1950097">
                  <a:extLst>
                    <a:ext uri="{9D8B030D-6E8A-4147-A177-3AD203B41FA5}">
                      <a16:colId xmlns:a16="http://schemas.microsoft.com/office/drawing/2014/main" val="3260543640"/>
                    </a:ext>
                  </a:extLst>
                </a:gridCol>
                <a:gridCol w="736013">
                  <a:extLst>
                    <a:ext uri="{9D8B030D-6E8A-4147-A177-3AD203B41FA5}">
                      <a16:colId xmlns:a16="http://schemas.microsoft.com/office/drawing/2014/main" val="4170416905"/>
                    </a:ext>
                  </a:extLst>
                </a:gridCol>
                <a:gridCol w="2588609">
                  <a:extLst>
                    <a:ext uri="{9D8B030D-6E8A-4147-A177-3AD203B41FA5}">
                      <a16:colId xmlns:a16="http://schemas.microsoft.com/office/drawing/2014/main" val="2993254854"/>
                    </a:ext>
                  </a:extLst>
                </a:gridCol>
                <a:gridCol w="3358623">
                  <a:extLst>
                    <a:ext uri="{9D8B030D-6E8A-4147-A177-3AD203B41FA5}">
                      <a16:colId xmlns:a16="http://schemas.microsoft.com/office/drawing/2014/main" val="741729130"/>
                    </a:ext>
                  </a:extLst>
                </a:gridCol>
              </a:tblGrid>
              <a:tr h="557634">
                <a:tc>
                  <a:txBody>
                    <a:bodyPr/>
                    <a:lstStyle/>
                    <a:p>
                      <a:pPr algn="ctr" rtl="0" fontAlgn="base"/>
                      <a:r>
                        <a:rPr lang="es-CO" sz="1400" b="1" i="0">
                          <a:solidFill>
                            <a:schemeClr val="bg1"/>
                          </a:solidFill>
                          <a:effectLst/>
                          <a:latin typeface="+mj-lt"/>
                        </a:rPr>
                        <a:t>Vigencia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ESTADO RECURSO</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HITO CONTRACTUAL</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4287241673"/>
                  </a:ext>
                </a:extLst>
              </a:tr>
              <a:tr h="573051">
                <a:tc>
                  <a:txBody>
                    <a:bodyPr/>
                    <a:lstStyle/>
                    <a:p>
                      <a:pPr algn="ctr" rtl="0" fontAlgn="base"/>
                      <a:r>
                        <a:rPr lang="es-CO" sz="1400" b="1" i="0">
                          <a:solidFill>
                            <a:schemeClr val="bg1"/>
                          </a:solidFill>
                          <a:effectLst/>
                          <a:latin typeface="+mj-lt"/>
                        </a:rPr>
                        <a:t>2017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$444.600.510,00 </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39,3%</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Desembolsado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Encargo Fiduciario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15584650"/>
                  </a:ext>
                </a:extLst>
              </a:tr>
              <a:tr h="525486">
                <a:tc>
                  <a:txBody>
                    <a:bodyPr/>
                    <a:lstStyle/>
                    <a:p>
                      <a:pPr algn="ctr" rtl="0" fontAlgn="base"/>
                      <a:r>
                        <a:rPr lang="es-CO" sz="1400" b="1" i="0">
                          <a:solidFill>
                            <a:schemeClr val="bg1"/>
                          </a:solidFill>
                          <a:effectLst/>
                          <a:latin typeface="+mj-lt"/>
                        </a:rPr>
                        <a:t>2018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$339.355.050,00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30%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Desembolsado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effectLst/>
                          <a:latin typeface="+mj-lt"/>
                        </a:rPr>
                        <a:t>Aceptación de diseños y presupuesto</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93887206"/>
                  </a:ext>
                </a:extLst>
              </a:tr>
              <a:tr h="940246">
                <a:tc>
                  <a:txBody>
                    <a:bodyPr/>
                    <a:lstStyle/>
                    <a:p>
                      <a:pPr algn="ctr" rtl="0" fontAlgn="base"/>
                      <a:r>
                        <a:rPr lang="es-CO" sz="1400" b="1" i="0">
                          <a:solidFill>
                            <a:schemeClr val="bg1"/>
                          </a:solidFill>
                          <a:effectLst/>
                          <a:latin typeface="+mj-lt"/>
                        </a:rPr>
                        <a:t>2018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$347.227.941,00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30,7%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Vigencia expirada</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effectLst/>
                          <a:latin typeface="+mj-lt"/>
                        </a:rPr>
                        <a:t>Suscripción de contratos derivados y actas de inicio</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74548128"/>
                  </a:ext>
                </a:extLst>
              </a:tr>
              <a:tr h="893326">
                <a:tc>
                  <a:txBody>
                    <a:bodyPr/>
                    <a:lstStyle/>
                    <a:p>
                      <a:pPr algn="ctr" rtl="0" fontAlgn="base"/>
                      <a:r>
                        <a:rPr lang="es-CO" sz="1400" b="1" i="0">
                          <a:solidFill>
                            <a:schemeClr val="bg1"/>
                          </a:solidFill>
                          <a:effectLst/>
                          <a:latin typeface="+mj-lt"/>
                        </a:rPr>
                        <a:t>TOTAL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1" i="0">
                          <a:solidFill>
                            <a:srgbClr val="000000"/>
                          </a:solidFill>
                          <a:effectLst/>
                          <a:latin typeface="+mj-lt"/>
                        </a:rPr>
                        <a:t>$1.131.183.501,00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1" i="0">
                          <a:solidFill>
                            <a:srgbClr val="000000"/>
                          </a:solidFill>
                          <a:effectLst/>
                          <a:latin typeface="+mj-lt"/>
                        </a:rPr>
                        <a:t>100%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1101721"/>
                  </a:ext>
                </a:extLst>
              </a:tr>
            </a:tbl>
          </a:graphicData>
        </a:graphic>
      </p:graphicFrame>
      <p:sp>
        <p:nvSpPr>
          <p:cNvPr id="14" name="CuadroTexto 13">
            <a:extLst>
              <a:ext uri="{FF2B5EF4-FFF2-40B4-BE49-F238E27FC236}">
                <a16:creationId xmlns:a16="http://schemas.microsoft.com/office/drawing/2014/main" id="{FF2B6A5D-40E3-E79A-EFC7-25A6774EA80A}"/>
              </a:ext>
            </a:extLst>
          </p:cNvPr>
          <p:cNvSpPr txBox="1"/>
          <p:nvPr/>
        </p:nvSpPr>
        <p:spPr>
          <a:xfrm>
            <a:off x="1184987" y="5833579"/>
            <a:ext cx="9004041" cy="923330"/>
          </a:xfrm>
          <a:prstGeom prst="rect">
            <a:avLst/>
          </a:prstGeom>
          <a:noFill/>
        </p:spPr>
        <p:txBody>
          <a:bodyPr wrap="square" rtlCol="0">
            <a:spAutoFit/>
          </a:bodyPr>
          <a:lstStyle/>
          <a:p>
            <a:r>
              <a:rPr lang="es-CO">
                <a:latin typeface="Helvetica (Cuerpo)"/>
              </a:rPr>
              <a:t>NOTA: El valor que se adeuda a EMSA S.A. E.S.P., después de realizar el Balance Financiero del Contrato es de $ 319,600,857,76</a:t>
            </a:r>
          </a:p>
          <a:p>
            <a:endParaRPr lang="es-CO"/>
          </a:p>
        </p:txBody>
      </p:sp>
    </p:spTree>
    <p:extLst>
      <p:ext uri="{BB962C8B-B14F-4D97-AF65-F5344CB8AC3E}">
        <p14:creationId xmlns:p14="http://schemas.microsoft.com/office/powerpoint/2010/main" val="20290377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57046" y="960630"/>
            <a:ext cx="10515600" cy="839552"/>
          </a:xfrm>
        </p:spPr>
        <p:txBody>
          <a:bodyPr>
            <a:noAutofit/>
          </a:bodyPr>
          <a:lstStyle/>
          <a:p>
            <a:pPr algn="ctr"/>
            <a:r>
              <a:rPr lang="es-ES" sz="3200" b="1" i="0">
                <a:solidFill>
                  <a:srgbClr val="203864"/>
                </a:solidFill>
                <a:cs typeface="Arial" panose="020B0604020202020204" pitchFamily="34" charset="0"/>
              </a:rPr>
              <a:t>Justificación de vigencia expirada, hitos de desembolso no cumplidos</a:t>
            </a:r>
            <a:br>
              <a:rPr lang="es-ES" sz="3200" b="1" i="0">
                <a:solidFill>
                  <a:srgbClr val="203864"/>
                </a:solidFill>
                <a:cs typeface="Arial" panose="020B0604020202020204" pitchFamily="34" charset="0"/>
              </a:rPr>
            </a:br>
            <a:r>
              <a:rPr lang="es-MX" sz="3200" b="1" i="0">
                <a:solidFill>
                  <a:srgbClr val="203864"/>
                </a:solidFill>
                <a:cs typeface="Arial" panose="020B0604020202020204" pitchFamily="34" charset="0"/>
              </a:rPr>
              <a:t>Contrato </a:t>
            </a:r>
            <a:r>
              <a:rPr lang="es-ES" sz="3200" b="1" i="0">
                <a:solidFill>
                  <a:srgbClr val="203864"/>
                </a:solidFill>
                <a:cs typeface="Arial" panose="020B0604020202020204" pitchFamily="34" charset="0"/>
              </a:rPr>
              <a:t>FAER-GGC-647-17</a:t>
            </a:r>
            <a:endParaRPr lang="es-MX" sz="3200" b="1" i="0">
              <a:solidFill>
                <a:srgbClr val="203864"/>
              </a:solidFill>
              <a:cs typeface="Arial" panose="020B0604020202020204" pitchFamily="34" charset="0"/>
            </a:endParaRPr>
          </a:p>
        </p:txBody>
      </p:sp>
      <p:sp>
        <p:nvSpPr>
          <p:cNvPr id="2" name="Flecha: a la derecha 1">
            <a:extLst>
              <a:ext uri="{FF2B5EF4-FFF2-40B4-BE49-F238E27FC236}">
                <a16:creationId xmlns:a16="http://schemas.microsoft.com/office/drawing/2014/main" id="{E95D2C7E-B60E-2EA6-DDE5-1B476235728C}"/>
              </a:ext>
            </a:extLst>
          </p:cNvPr>
          <p:cNvSpPr/>
          <p:nvPr/>
        </p:nvSpPr>
        <p:spPr>
          <a:xfrm>
            <a:off x="4763080" y="2910062"/>
            <a:ext cx="2331023" cy="2146040"/>
          </a:xfrm>
          <a:prstGeom prst="rightArrow">
            <a:avLst>
              <a:gd name="adj1" fmla="val 69670"/>
              <a:gd name="adj2" fmla="val 27692"/>
            </a:avLst>
          </a:prstGeom>
          <a:ln/>
        </p:spPr>
        <p:style>
          <a:lnRef idx="2">
            <a:schemeClr val="accent2"/>
          </a:lnRef>
          <a:fillRef idx="1">
            <a:schemeClr val="lt1"/>
          </a:fillRef>
          <a:effectRef idx="0">
            <a:schemeClr val="accent2"/>
          </a:effectRef>
          <a:fontRef idx="minor">
            <a:schemeClr val="dk1"/>
          </a:fontRef>
        </p:style>
        <p:txBody>
          <a:bodyPr rtlCol="0" anchor="ctr"/>
          <a:lstStyle/>
          <a:p>
            <a:pPr algn="ctr"/>
            <a:endParaRPr lang="es-CO">
              <a:solidFill>
                <a:prstClr val="white"/>
              </a:solidFill>
              <a:latin typeface="Calibri" panose="020F0502020204030204"/>
            </a:endParaRPr>
          </a:p>
        </p:txBody>
      </p:sp>
      <p:sp>
        <p:nvSpPr>
          <p:cNvPr id="3" name="Subtítulo 2">
            <a:extLst>
              <a:ext uri="{FF2B5EF4-FFF2-40B4-BE49-F238E27FC236}">
                <a16:creationId xmlns:a16="http://schemas.microsoft.com/office/drawing/2014/main" id="{A6E0BB0A-A989-1967-3BC5-F73B45557C7D}"/>
              </a:ext>
            </a:extLst>
          </p:cNvPr>
          <p:cNvSpPr txBox="1">
            <a:spLocks/>
          </p:cNvSpPr>
          <p:nvPr/>
        </p:nvSpPr>
        <p:spPr>
          <a:xfrm>
            <a:off x="225596" y="2463455"/>
            <a:ext cx="2668329" cy="242512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s-MX" sz="1800">
              <a:solidFill>
                <a:prstClr val="black"/>
              </a:solidFill>
              <a:latin typeface="Montserrat" pitchFamily="2" charset="77"/>
            </a:endParaRPr>
          </a:p>
        </p:txBody>
      </p:sp>
      <p:sp>
        <p:nvSpPr>
          <p:cNvPr id="4" name="Marcador de número de diapositiva 1">
            <a:extLst>
              <a:ext uri="{FF2B5EF4-FFF2-40B4-BE49-F238E27FC236}">
                <a16:creationId xmlns:a16="http://schemas.microsoft.com/office/drawing/2014/main" id="{A5F709A3-F98F-79A3-6CB8-2CC91C90F7E0}"/>
              </a:ext>
            </a:extLst>
          </p:cNvPr>
          <p:cNvSpPr>
            <a:spLocks noGrp="1"/>
          </p:cNvSpPr>
          <p:nvPr>
            <p:ph type="sldNum" sz="quarter" idx="12"/>
          </p:nvPr>
        </p:nvSpPr>
        <p:spPr>
          <a:xfrm>
            <a:off x="8610600" y="6352504"/>
            <a:ext cx="2743200" cy="365125"/>
          </a:xfrm>
        </p:spPr>
        <p:txBody>
          <a:bodyPr/>
          <a:lstStyle/>
          <a:p>
            <a:fld id="{5E9BE2ED-CCE3-FB41-86A8-656E1104510F}" type="slidenum">
              <a:rPr lang="es-CO" smtClean="0"/>
              <a:t>25</a:t>
            </a:fld>
            <a:endParaRPr lang="es-CO"/>
          </a:p>
        </p:txBody>
      </p:sp>
      <p:graphicFrame>
        <p:nvGraphicFramePr>
          <p:cNvPr id="5" name="Diagrama 4">
            <a:extLst>
              <a:ext uri="{FF2B5EF4-FFF2-40B4-BE49-F238E27FC236}">
                <a16:creationId xmlns:a16="http://schemas.microsoft.com/office/drawing/2014/main" id="{C6C12867-98A4-0AAF-1B15-6FD4FDDC0C18}"/>
              </a:ext>
            </a:extLst>
          </p:cNvPr>
          <p:cNvGraphicFramePr/>
          <p:nvPr/>
        </p:nvGraphicFramePr>
        <p:xfrm>
          <a:off x="225597" y="1283950"/>
          <a:ext cx="4260678" cy="53982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uadroTexto 5">
            <a:extLst>
              <a:ext uri="{FF2B5EF4-FFF2-40B4-BE49-F238E27FC236}">
                <a16:creationId xmlns:a16="http://schemas.microsoft.com/office/drawing/2014/main" id="{C76858D4-2FF9-3380-86E0-2CF628CC0956}"/>
              </a:ext>
            </a:extLst>
          </p:cNvPr>
          <p:cNvSpPr txBox="1"/>
          <p:nvPr/>
        </p:nvSpPr>
        <p:spPr>
          <a:xfrm>
            <a:off x="4824616" y="3567583"/>
            <a:ext cx="1964415" cy="830997"/>
          </a:xfrm>
          <a:prstGeom prst="rect">
            <a:avLst/>
          </a:prstGeom>
          <a:noFill/>
        </p:spPr>
        <p:txBody>
          <a:bodyPr wrap="square" rtlCol="0">
            <a:spAutoFit/>
          </a:bodyPr>
          <a:lstStyle/>
          <a:p>
            <a:r>
              <a:rPr lang="es-CO" sz="1600"/>
              <a:t>Motivos del no cumplimiento del hito de desembolso</a:t>
            </a:r>
          </a:p>
        </p:txBody>
      </p:sp>
      <p:sp>
        <p:nvSpPr>
          <p:cNvPr id="9" name="Rectángulo 8">
            <a:extLst>
              <a:ext uri="{FF2B5EF4-FFF2-40B4-BE49-F238E27FC236}">
                <a16:creationId xmlns:a16="http://schemas.microsoft.com/office/drawing/2014/main" id="{BAA6337C-C7AA-8590-60DB-75B7CCAA3F2B}"/>
              </a:ext>
            </a:extLst>
          </p:cNvPr>
          <p:cNvSpPr/>
          <p:nvPr/>
        </p:nvSpPr>
        <p:spPr>
          <a:xfrm>
            <a:off x="7399174" y="1815870"/>
            <a:ext cx="4410993" cy="388296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rtl="0" fontAlgn="base"/>
            <a:r>
              <a:rPr lang="es-ES" b="0" i="0">
                <a:solidFill>
                  <a:srgbClr val="000000"/>
                </a:solidFill>
                <a:effectLst/>
                <a:latin typeface="+mj-lt"/>
              </a:rPr>
              <a:t>Ante el proceso de incumplimiento que se adelantó en contra de EMSA, la supervisión no realizó el desembolso solicitado por el Operador de Red de forma extemporánea, por lo cual, estos recursos expiraron.</a:t>
            </a:r>
            <a:endParaRPr lang="es-CO">
              <a:solidFill>
                <a:schemeClr val="tx1"/>
              </a:solidFill>
              <a:latin typeface="+mj-lt"/>
            </a:endParaRPr>
          </a:p>
        </p:txBody>
      </p:sp>
      <p:sp>
        <p:nvSpPr>
          <p:cNvPr id="10" name="CuadroTexto 9">
            <a:extLst>
              <a:ext uri="{FF2B5EF4-FFF2-40B4-BE49-F238E27FC236}">
                <a16:creationId xmlns:a16="http://schemas.microsoft.com/office/drawing/2014/main" id="{DA81578C-B1A0-D065-FB3D-C0F82F3AC2E1}"/>
              </a:ext>
            </a:extLst>
          </p:cNvPr>
          <p:cNvSpPr txBox="1"/>
          <p:nvPr/>
        </p:nvSpPr>
        <p:spPr>
          <a:xfrm>
            <a:off x="1184987" y="5833579"/>
            <a:ext cx="9004041" cy="923330"/>
          </a:xfrm>
          <a:prstGeom prst="rect">
            <a:avLst/>
          </a:prstGeom>
          <a:noFill/>
        </p:spPr>
        <p:txBody>
          <a:bodyPr wrap="square" rtlCol="0">
            <a:spAutoFit/>
          </a:bodyPr>
          <a:lstStyle/>
          <a:p>
            <a:r>
              <a:rPr lang="es-CO"/>
              <a:t>NOTA: El valor que se adeuda a EMSA S.A. E.S.P., después de realizar el Balance Financiero del Contrato es de $ 319,600,857,76</a:t>
            </a:r>
          </a:p>
          <a:p>
            <a:endParaRPr lang="es-CO"/>
          </a:p>
        </p:txBody>
      </p:sp>
    </p:spTree>
    <p:extLst>
      <p:ext uri="{BB962C8B-B14F-4D97-AF65-F5344CB8AC3E}">
        <p14:creationId xmlns:p14="http://schemas.microsoft.com/office/powerpoint/2010/main" val="19082447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38200" y="281122"/>
            <a:ext cx="10515600" cy="839552"/>
          </a:xfrm>
        </p:spPr>
        <p:txBody>
          <a:bodyPr>
            <a:noAutofit/>
          </a:bodyPr>
          <a:lstStyle/>
          <a:p>
            <a:pPr algn="ctr"/>
            <a:r>
              <a:rPr lang="es-ES" sz="3200" b="1" i="0">
                <a:solidFill>
                  <a:srgbClr val="203864"/>
                </a:solidFill>
                <a:cs typeface="Arial" panose="020B0604020202020204" pitchFamily="34" charset="0"/>
              </a:rPr>
              <a:t>RECOMIENDACION AL COMITÉ</a:t>
            </a:r>
          </a:p>
        </p:txBody>
      </p:sp>
      <p:sp>
        <p:nvSpPr>
          <p:cNvPr id="12" name="Marcador de número de diapositiva 1">
            <a:extLst>
              <a:ext uri="{FF2B5EF4-FFF2-40B4-BE49-F238E27FC236}">
                <a16:creationId xmlns:a16="http://schemas.microsoft.com/office/drawing/2014/main" id="{3C1B273E-E5EB-1AC6-CB1D-6A8A12546CAA}"/>
              </a:ext>
            </a:extLst>
          </p:cNvPr>
          <p:cNvSpPr>
            <a:spLocks noGrp="1"/>
          </p:cNvSpPr>
          <p:nvPr>
            <p:ph type="sldNum" sz="quarter" idx="12"/>
          </p:nvPr>
        </p:nvSpPr>
        <p:spPr>
          <a:xfrm>
            <a:off x="8610600" y="6356350"/>
            <a:ext cx="2743200" cy="365125"/>
          </a:xfrm>
        </p:spPr>
        <p:txBody>
          <a:bodyPr/>
          <a:lstStyle/>
          <a:p>
            <a:fld id="{5E9BE2ED-CCE3-FB41-86A8-656E1104510F}" type="slidenum">
              <a:rPr lang="es-CO" smtClean="0"/>
              <a:t>26</a:t>
            </a:fld>
            <a:endParaRPr lang="es-CO"/>
          </a:p>
        </p:txBody>
      </p:sp>
      <p:sp>
        <p:nvSpPr>
          <p:cNvPr id="13" name="Título 1">
            <a:extLst>
              <a:ext uri="{FF2B5EF4-FFF2-40B4-BE49-F238E27FC236}">
                <a16:creationId xmlns:a16="http://schemas.microsoft.com/office/drawing/2014/main" id="{59913F72-651D-0162-442C-27E99B47C882}"/>
              </a:ext>
            </a:extLst>
          </p:cNvPr>
          <p:cNvSpPr txBox="1">
            <a:spLocks/>
          </p:cNvSpPr>
          <p:nvPr/>
        </p:nvSpPr>
        <p:spPr>
          <a:xfrm>
            <a:off x="993696" y="1526874"/>
            <a:ext cx="10716548" cy="4684145"/>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defPPr>
              <a:defRPr lang="es-CO"/>
            </a:defPPr>
            <a:lvl1pPr marR="0" lvl="0" indent="0" algn="ctr" fontAlgn="auto">
              <a:lnSpc>
                <a:spcPct val="100000"/>
              </a:lnSpc>
              <a:spcBef>
                <a:spcPts val="0"/>
              </a:spcBef>
              <a:spcAft>
                <a:spcPts val="0"/>
              </a:spcAft>
              <a:buClrTx/>
              <a:buSzTx/>
              <a:buFontTx/>
              <a:buNone/>
              <a:tabLst/>
              <a:defRPr kumimoji="0" b="0" i="0" u="none" strike="noStrike" cap="none" spc="0" normalizeH="0" baseline="0">
                <a:ln>
                  <a:noFill/>
                </a:ln>
                <a:solidFill>
                  <a:prstClr val="white"/>
                </a:solidFill>
                <a:effectLst/>
                <a:uLnTx/>
                <a:uFillTx/>
                <a:latin typeface="Calibri" panose="020F0502020204030204"/>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endParaRPr lang="es-CO"/>
          </a:p>
        </p:txBody>
      </p:sp>
      <p:sp>
        <p:nvSpPr>
          <p:cNvPr id="14" name="Subtítulo 2">
            <a:extLst>
              <a:ext uri="{FF2B5EF4-FFF2-40B4-BE49-F238E27FC236}">
                <a16:creationId xmlns:a16="http://schemas.microsoft.com/office/drawing/2014/main" id="{7B59C518-6198-D562-E676-3CC82A4130BC}"/>
              </a:ext>
            </a:extLst>
          </p:cNvPr>
          <p:cNvSpPr txBox="1">
            <a:spLocks/>
          </p:cNvSpPr>
          <p:nvPr/>
        </p:nvSpPr>
        <p:spPr>
          <a:xfrm>
            <a:off x="1080818" y="1683820"/>
            <a:ext cx="10542304" cy="4529151"/>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32385" indent="0" algn="just">
              <a:lnSpc>
                <a:spcPct val="115000"/>
              </a:lnSpc>
              <a:spcAft>
                <a:spcPts val="1000"/>
              </a:spcAft>
              <a:buNone/>
            </a:pPr>
            <a:r>
              <a:rPr lang="es-ES" sz="1600">
                <a:latin typeface="+mj-lt"/>
                <a:ea typeface="Calibri" panose="020F0502020204030204" pitchFamily="34" charset="0"/>
                <a:cs typeface="Arial" panose="020B0604020202020204" pitchFamily="34" charset="0"/>
              </a:rPr>
              <a:t>Considerando que la ELECTRIFICADORA DEL META S.A. E.S.P., ha cumplido con las obligaciones establecidas en el contrato FAER GGC 647 de 2017 respecto al proyecto del anexo 1 del referenciado contrato y que fue objeto para la elaboración del Concepto Técnico para la posterior suscripción del Acta de Terminación y Balance Financiero de la etapa de Administración, Ejecución de Recursos, Asistencia Técnica  y Energización del mencionado contrato, la Dirección de Energía Eléctrica emite concepto técnico – financiero favorable a fin de dar por terminado el periodo de la referenciada actividad.</a:t>
            </a:r>
          </a:p>
          <a:p>
            <a:pPr marL="0" marR="32385" indent="0" algn="just">
              <a:lnSpc>
                <a:spcPct val="115000"/>
              </a:lnSpc>
              <a:spcAft>
                <a:spcPts val="1000"/>
              </a:spcAft>
              <a:buNone/>
            </a:pPr>
            <a:endParaRPr lang="es-ES" sz="1600">
              <a:latin typeface="+mj-lt"/>
              <a:ea typeface="Calibri" panose="020F0502020204030204" pitchFamily="34" charset="0"/>
              <a:cs typeface="Arial" panose="020B0604020202020204" pitchFamily="34" charset="0"/>
            </a:endParaRPr>
          </a:p>
          <a:p>
            <a:pPr marL="0" marR="32385" indent="0" algn="just">
              <a:lnSpc>
                <a:spcPct val="115000"/>
              </a:lnSpc>
              <a:spcAft>
                <a:spcPts val="1000"/>
              </a:spcAft>
              <a:buNone/>
            </a:pPr>
            <a:r>
              <a:rPr lang="es-CO" sz="1600">
                <a:effectLst/>
                <a:latin typeface="+mj-lt"/>
                <a:ea typeface="Calibri" panose="020F0502020204030204" pitchFamily="34" charset="0"/>
                <a:cs typeface="Arial" panose="020B0604020202020204" pitchFamily="34" charset="0"/>
              </a:rPr>
              <a:t>En ese sentido, la Dirección de Energía Eléctrica solicita al Comité CAFAER la aprobación de la suma de </a:t>
            </a:r>
            <a:r>
              <a:rPr lang="es-CO" sz="1600" b="1">
                <a:effectLst/>
                <a:latin typeface="+mj-lt"/>
                <a:ea typeface="Calibri" panose="020F0502020204030204" pitchFamily="34" charset="0"/>
                <a:cs typeface="Arial" panose="020B0604020202020204" pitchFamily="34" charset="0"/>
              </a:rPr>
              <a:t>TRESCIENTOS DIECINUEVE MILLONES SEISCIENTOS MIL OCHOCIENTOS CINCUENTA Y SIETE PESOS CON SETENTA Y SEIS CENTAVOS M/CTE ($</a:t>
            </a:r>
            <a:r>
              <a:rPr lang="es-CO" sz="1600" b="1" i="0" kern="1200">
                <a:solidFill>
                  <a:srgbClr val="000000"/>
                </a:solidFill>
                <a:effectLst/>
                <a:latin typeface="+mj-lt"/>
                <a:ea typeface="+mn-ea"/>
                <a:cs typeface="+mn-cs"/>
              </a:rPr>
              <a:t>319,600,857.76</a:t>
            </a:r>
            <a:r>
              <a:rPr lang="es-CO" sz="1600" b="1">
                <a:effectLst/>
                <a:latin typeface="+mj-lt"/>
                <a:ea typeface="Calibri" panose="020F0502020204030204" pitchFamily="34" charset="0"/>
                <a:cs typeface="Arial" panose="020B0604020202020204" pitchFamily="34" charset="0"/>
              </a:rPr>
              <a:t>), </a:t>
            </a:r>
            <a:r>
              <a:rPr lang="es-CO" sz="1600">
                <a:effectLst/>
                <a:latin typeface="+mj-lt"/>
                <a:ea typeface="Calibri" panose="020F0502020204030204" pitchFamily="34" charset="0"/>
                <a:cs typeface="Arial" panose="020B0604020202020204" pitchFamily="34" charset="0"/>
              </a:rPr>
              <a:t>para ser desembolsada a la cuenta que indique el Operador de Red, teniendo en cuenta que, el encargo fiduciario se tuvo que liquidar de acuerdo con los requisitos para la elaboración del Acta de Terminación y Balance Financiero.</a:t>
            </a:r>
            <a:endParaRPr lang="es-CO" sz="1600">
              <a:effectLst/>
              <a:latin typeface="+mj-lt"/>
              <a:ea typeface="Calibri" panose="020F0502020204030204" pitchFamily="34" charset="0"/>
              <a:cs typeface="Times New Roman" panose="02020603050405020304" pitchFamily="18" charset="0"/>
            </a:endParaRPr>
          </a:p>
          <a:p>
            <a:pPr algn="just">
              <a:buFont typeface="Wingdings" panose="05000000000000000000" pitchFamily="2" charset="2"/>
              <a:buChar char="Ø"/>
              <a:defRPr/>
            </a:pPr>
            <a:endParaRPr lang="es-CO" sz="1400">
              <a:solidFill>
                <a:schemeClr val="tx1">
                  <a:lumMod val="65000"/>
                  <a:lumOff val="35000"/>
                </a:schemeClr>
              </a:solidFill>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endParaRPr lang="es-MX" sz="1400">
              <a:solidFill>
                <a:srgbClr val="4B4949"/>
              </a:solidFill>
              <a:latin typeface="Calabri"/>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endParaRPr kumimoji="0" lang="es-CO" sz="1400" u="none" strike="noStrike" kern="1200" cap="none" spc="0" normalizeH="0" baseline="0" noProof="0">
              <a:ln>
                <a:noFill/>
              </a:ln>
              <a:solidFill>
                <a:srgbClr val="4B4949"/>
              </a:solidFill>
              <a:effectLst/>
              <a:uLnTx/>
              <a:uFillTx/>
              <a:latin typeface="Calabri"/>
              <a:ea typeface="+mn-ea"/>
              <a:cs typeface="+mn-cs"/>
            </a:endParaRPr>
          </a:p>
        </p:txBody>
      </p:sp>
      <p:sp>
        <p:nvSpPr>
          <p:cNvPr id="16" name="Triángulo isósceles 25">
            <a:extLst>
              <a:ext uri="{FF2B5EF4-FFF2-40B4-BE49-F238E27FC236}">
                <a16:creationId xmlns:a16="http://schemas.microsoft.com/office/drawing/2014/main" id="{80C61737-4A20-BB2A-8007-0F6E2A177D87}"/>
              </a:ext>
            </a:extLst>
          </p:cNvPr>
          <p:cNvSpPr/>
          <p:nvPr/>
        </p:nvSpPr>
        <p:spPr>
          <a:xfrm rot="5400000">
            <a:off x="69302" y="3694978"/>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15654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38200" y="378204"/>
            <a:ext cx="10515600" cy="839552"/>
          </a:xfrm>
        </p:spPr>
        <p:txBody>
          <a:bodyPr>
            <a:noAutofit/>
          </a:bodyPr>
          <a:lstStyle/>
          <a:p>
            <a:pPr algn="ctr"/>
            <a:r>
              <a:rPr lang="es-MX" sz="4000" b="1" i="0">
                <a:solidFill>
                  <a:srgbClr val="203864"/>
                </a:solidFill>
                <a:cs typeface="Arial" panose="020B0604020202020204" pitchFamily="34" charset="0"/>
              </a:rPr>
              <a:t>Contrato FAER GGC 648 de 2017</a:t>
            </a:r>
          </a:p>
        </p:txBody>
      </p:sp>
      <p:sp>
        <p:nvSpPr>
          <p:cNvPr id="8" name="Subtítulo 2">
            <a:extLst>
              <a:ext uri="{FF2B5EF4-FFF2-40B4-BE49-F238E27FC236}">
                <a16:creationId xmlns:a16="http://schemas.microsoft.com/office/drawing/2014/main" id="{4FDE72EA-D014-3B48-2B3E-A5A0439BB50C}"/>
              </a:ext>
            </a:extLst>
          </p:cNvPr>
          <p:cNvSpPr txBox="1">
            <a:spLocks/>
          </p:cNvSpPr>
          <p:nvPr/>
        </p:nvSpPr>
        <p:spPr>
          <a:xfrm>
            <a:off x="838199" y="1861417"/>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10" name="AutoShape 2">
            <a:extLst>
              <a:ext uri="{FF2B5EF4-FFF2-40B4-BE49-F238E27FC236}">
                <a16:creationId xmlns:a16="http://schemas.microsoft.com/office/drawing/2014/main" id="{54287581-2FA6-1AFD-F5CB-FBC059B8548F}"/>
              </a:ext>
            </a:extLst>
          </p:cNvPr>
          <p:cNvSpPr>
            <a:spLocks noChangeAspect="1" noChangeArrowheads="1"/>
          </p:cNvSpPr>
          <p:nvPr/>
        </p:nvSpPr>
        <p:spPr bwMode="auto">
          <a:xfrm>
            <a:off x="2492069" y="203051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sp>
        <p:nvSpPr>
          <p:cNvPr id="11" name="Título 1">
            <a:extLst>
              <a:ext uri="{FF2B5EF4-FFF2-40B4-BE49-F238E27FC236}">
                <a16:creationId xmlns:a16="http://schemas.microsoft.com/office/drawing/2014/main" id="{6D1333F6-D121-98B1-9E03-B0290E0E8720}"/>
              </a:ext>
            </a:extLst>
          </p:cNvPr>
          <p:cNvSpPr txBox="1">
            <a:spLocks/>
          </p:cNvSpPr>
          <p:nvPr/>
        </p:nvSpPr>
        <p:spPr>
          <a:xfrm>
            <a:off x="3481776" y="3728983"/>
            <a:ext cx="8103542" cy="2793027"/>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ítulo 1">
            <a:extLst>
              <a:ext uri="{FF2B5EF4-FFF2-40B4-BE49-F238E27FC236}">
                <a16:creationId xmlns:a16="http://schemas.microsoft.com/office/drawing/2014/main" id="{1E1F1B71-7657-BDA1-7913-808C03732002}"/>
              </a:ext>
            </a:extLst>
          </p:cNvPr>
          <p:cNvSpPr txBox="1">
            <a:spLocks/>
          </p:cNvSpPr>
          <p:nvPr/>
        </p:nvSpPr>
        <p:spPr>
          <a:xfrm>
            <a:off x="289404" y="2471216"/>
            <a:ext cx="11267628" cy="799927"/>
          </a:xfrm>
          <a:prstGeom prst="rect">
            <a:avLst/>
          </a:prstGeom>
          <a:solidFill>
            <a:schemeClr val="bg1">
              <a:lumMod val="95000"/>
            </a:schemeClr>
          </a:solidFill>
          <a:ln w="28575">
            <a:solidFill>
              <a:schemeClr val="accent2"/>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marR="0" lvl="1" indent="0" algn="just" defTabSz="914400" rtl="0" eaLnBrk="1" fontAlgn="auto" latinLnBrk="0" hangingPunct="1">
              <a:lnSpc>
                <a:spcPct val="100000"/>
              </a:lnSpc>
              <a:spcBef>
                <a:spcPts val="0"/>
              </a:spcBef>
              <a:spcAft>
                <a:spcPts val="0"/>
              </a:spcAft>
              <a:buClrTx/>
              <a:buSzTx/>
              <a:buFontTx/>
              <a:buNone/>
              <a:tabLst/>
              <a:defRPr/>
            </a:pPr>
            <a:endParaRPr kumimoji="0" lang="es-CO" sz="3600" b="0" i="0" u="none" strike="noStrike" kern="1200" cap="none" spc="0" normalizeH="0" baseline="0" noProof="0">
              <a:ln>
                <a:noFill/>
              </a:ln>
              <a:solidFill>
                <a:prstClr val="black"/>
              </a:solidFill>
              <a:effectLst/>
              <a:uLnTx/>
              <a:uFillTx/>
              <a:latin typeface="Montserrat" pitchFamily="2" charset="77"/>
              <a:ea typeface="+mn-ea"/>
              <a:cs typeface="+mn-cs"/>
            </a:endParaRPr>
          </a:p>
        </p:txBody>
      </p:sp>
      <p:sp>
        <p:nvSpPr>
          <p:cNvPr id="15" name="Subtítulo 2">
            <a:extLst>
              <a:ext uri="{FF2B5EF4-FFF2-40B4-BE49-F238E27FC236}">
                <a16:creationId xmlns:a16="http://schemas.microsoft.com/office/drawing/2014/main" id="{C64B948D-0A3E-EB01-1C85-C8AB73E1E3A5}"/>
              </a:ext>
            </a:extLst>
          </p:cNvPr>
          <p:cNvSpPr txBox="1">
            <a:spLocks/>
          </p:cNvSpPr>
          <p:nvPr/>
        </p:nvSpPr>
        <p:spPr>
          <a:xfrm>
            <a:off x="212450" y="1255820"/>
            <a:ext cx="11421537" cy="1107860"/>
          </a:xfrm>
          <a:prstGeom prst="rect">
            <a:avLst/>
          </a:prstGeom>
          <a:noFill/>
          <a:ln>
            <a:noFill/>
          </a:ln>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just">
              <a:spcBef>
                <a:spcPts val="1600"/>
              </a:spcBef>
              <a:buNone/>
              <a:defRPr/>
            </a:pPr>
            <a:r>
              <a:rPr kumimoji="0" lang="es-MX" sz="1800" b="0" i="0" u="none" strike="noStrike" kern="1200" cap="none" spc="0" normalizeH="0" baseline="0" noProof="0">
                <a:ln>
                  <a:noFill/>
                </a:ln>
                <a:solidFill>
                  <a:prstClr val="black"/>
                </a:solidFill>
                <a:effectLst/>
                <a:uLnTx/>
                <a:uFillTx/>
                <a:latin typeface="+mj-lt"/>
              </a:rPr>
              <a:t>Se firmó acta de inicio el </a:t>
            </a:r>
            <a:r>
              <a:rPr lang="es-CO" sz="1800" b="1">
                <a:solidFill>
                  <a:schemeClr val="accent1">
                    <a:lumMod val="50000"/>
                  </a:schemeClr>
                </a:solidFill>
                <a:latin typeface="+mj-lt"/>
              </a:rPr>
              <a:t>28 de diciembre de 2017 </a:t>
            </a:r>
            <a:r>
              <a:rPr kumimoji="0" lang="es-MX" sz="1800" b="0" i="0" u="none" strike="noStrike" kern="1200" cap="none" spc="0" normalizeH="0" baseline="0" noProof="0">
                <a:ln>
                  <a:noFill/>
                </a:ln>
                <a:solidFill>
                  <a:prstClr val="black"/>
                </a:solidFill>
                <a:effectLst/>
                <a:uLnTx/>
                <a:uFillTx/>
                <a:latin typeface="+mj-lt"/>
              </a:rPr>
              <a:t>entre el MME y EMSA S.A. E.S.P.; </a:t>
            </a:r>
            <a:r>
              <a:rPr kumimoji="0" lang="es-MX" sz="1800" b="0" i="0" u="none" strike="noStrike" kern="1200" cap="none" spc="0" normalizeH="0" baseline="0" noProof="0">
                <a:ln>
                  <a:noFill/>
                </a:ln>
                <a:effectLst/>
                <a:uLnTx/>
                <a:uFillTx/>
                <a:latin typeface="+mj-lt"/>
              </a:rPr>
              <a:t>actualmente </a:t>
            </a:r>
            <a:r>
              <a:rPr kumimoji="0" lang="es-CO" sz="1800" b="0" i="0" u="none" strike="noStrike" kern="1200" cap="none" spc="0" normalizeH="0" baseline="0" noProof="0">
                <a:ln>
                  <a:noFill/>
                </a:ln>
                <a:effectLst/>
                <a:uLnTx/>
                <a:uFillTx/>
                <a:latin typeface="+mj-lt"/>
              </a:rPr>
              <a:t>el proyecto se encuentra terminado, concepto técnico elaborado y enviado al Grupo de Gestión Contractual del Ministerio de Minas y Energía para la suscripción del acta de terminación y balance financiero</a:t>
            </a:r>
            <a:r>
              <a:rPr kumimoji="0" lang="es-ES" sz="1800" b="0" i="0" u="none" strike="noStrike" kern="1200" cap="none" spc="0" normalizeH="0" baseline="0" noProof="0">
                <a:ln>
                  <a:noFill/>
                </a:ln>
                <a:effectLst/>
                <a:uLnTx/>
                <a:uFillTx/>
                <a:latin typeface="+mj-lt"/>
              </a:rPr>
              <a:t>. </a:t>
            </a:r>
            <a:endParaRPr lang="es-MX" sz="1800">
              <a:solidFill>
                <a:prstClr val="black"/>
              </a:solidFill>
              <a:latin typeface="+mj-lt"/>
            </a:endParaRPr>
          </a:p>
        </p:txBody>
      </p:sp>
      <p:sp>
        <p:nvSpPr>
          <p:cNvPr id="16" name="Subtítulo 2">
            <a:extLst>
              <a:ext uri="{FF2B5EF4-FFF2-40B4-BE49-F238E27FC236}">
                <a16:creationId xmlns:a16="http://schemas.microsoft.com/office/drawing/2014/main" id="{AD645233-04CD-9329-1D40-6EC4E04AFCCD}"/>
              </a:ext>
            </a:extLst>
          </p:cNvPr>
          <p:cNvSpPr txBox="1">
            <a:spLocks/>
          </p:cNvSpPr>
          <p:nvPr/>
        </p:nvSpPr>
        <p:spPr>
          <a:xfrm>
            <a:off x="212450" y="2528719"/>
            <a:ext cx="11194143" cy="79992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s-MX" sz="2200" b="1" i="0" u="none" strike="noStrike" kern="1200" cap="none" spc="0" normalizeH="0" baseline="0" noProof="0">
                <a:ln>
                  <a:noFill/>
                </a:ln>
                <a:solidFill>
                  <a:srgbClr val="4472C4">
                    <a:lumMod val="50000"/>
                  </a:srgbClr>
                </a:solidFill>
                <a:effectLst/>
                <a:uLnTx/>
                <a:uFillTx/>
                <a:latin typeface="+mj-lt"/>
              </a:rPr>
              <a:t>EL AVANCE </a:t>
            </a:r>
            <a:r>
              <a:rPr lang="es-MX" sz="2200" b="1">
                <a:solidFill>
                  <a:srgbClr val="4472C4">
                    <a:lumMod val="50000"/>
                  </a:srgbClr>
                </a:solidFill>
                <a:latin typeface="+mj-lt"/>
              </a:rPr>
              <a:t>DEL CONTRATO A LA FECHA ES DEL 100</a:t>
            </a:r>
            <a:r>
              <a:rPr kumimoji="0" lang="es-MX" sz="2200" b="1" i="0" u="none" strike="noStrike" kern="1200" cap="none" spc="0" normalizeH="0" baseline="0" noProof="0">
                <a:ln>
                  <a:noFill/>
                </a:ln>
                <a:solidFill>
                  <a:srgbClr val="4472C4">
                    <a:lumMod val="50000"/>
                  </a:srgbClr>
                </a:solidFill>
                <a:effectLst/>
                <a:uLnTx/>
                <a:uFillTx/>
                <a:latin typeface="+mj-lt"/>
              </a:rPr>
              <a:t>%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s-MX" sz="2200" b="1" i="0" u="none" strike="noStrike" kern="1200" cap="none" spc="0" normalizeH="0" baseline="0" noProof="0">
                <a:ln>
                  <a:noFill/>
                </a:ln>
                <a:solidFill>
                  <a:srgbClr val="4472C4">
                    <a:lumMod val="50000"/>
                  </a:srgbClr>
                </a:solidFill>
                <a:effectLst/>
                <a:uLnTx/>
                <a:uFillTx/>
                <a:latin typeface="+mj-lt"/>
              </a:rPr>
              <a:t>PROYECTO TERMINADO</a:t>
            </a:r>
          </a:p>
          <a:p>
            <a:pPr marL="0" marR="0" lvl="0" indent="0" algn="just"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endParaRPr kumimoji="0" lang="es-MX" sz="2400" b="1" i="0" u="none" strike="noStrike" kern="1200" cap="none" spc="0" normalizeH="0" baseline="0" noProof="0">
              <a:ln>
                <a:noFill/>
              </a:ln>
              <a:solidFill>
                <a:srgbClr val="4472C4">
                  <a:lumMod val="50000"/>
                </a:srgbClr>
              </a:solidFill>
              <a:effectLst/>
              <a:uLnTx/>
              <a:uFillTx/>
              <a:latin typeface="Montserrat" pitchFamily="2" charset="77"/>
              <a:ea typeface="+mn-ea"/>
              <a:cs typeface="+mn-cs"/>
            </a:endParaRPr>
          </a:p>
        </p:txBody>
      </p:sp>
      <p:sp>
        <p:nvSpPr>
          <p:cNvPr id="17" name="Subtítulo 2">
            <a:extLst>
              <a:ext uri="{FF2B5EF4-FFF2-40B4-BE49-F238E27FC236}">
                <a16:creationId xmlns:a16="http://schemas.microsoft.com/office/drawing/2014/main" id="{713C0310-B46A-417D-8AEB-502AC906A1EF}"/>
              </a:ext>
            </a:extLst>
          </p:cNvPr>
          <p:cNvSpPr txBox="1">
            <a:spLocks/>
          </p:cNvSpPr>
          <p:nvPr/>
        </p:nvSpPr>
        <p:spPr>
          <a:xfrm>
            <a:off x="3551025" y="3853003"/>
            <a:ext cx="7965044" cy="273349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just">
              <a:spcBef>
                <a:spcPts val="1600"/>
              </a:spcBef>
              <a:buFont typeface="Wingdings" panose="05000000000000000000" pitchFamily="2" charset="2"/>
              <a:buChar char="Ø"/>
              <a:defRPr/>
            </a:pPr>
            <a:r>
              <a:rPr lang="es-ES" sz="1800">
                <a:solidFill>
                  <a:srgbClr val="000000"/>
                </a:solidFill>
                <a:effectLst/>
                <a:latin typeface="+mj-lt"/>
                <a:ea typeface="Times New Roman" panose="02020603050405020304" pitchFamily="18" charset="0"/>
                <a:cs typeface="Arial" panose="020B0604020202020204" pitchFamily="34" charset="0"/>
              </a:rPr>
              <a:t>Ampliar y prestar el servicio de energía eléctrica en condiciones de calidad y confiabilidad, en las zonas rurales del Sistema Interconectado Nacional – SIN, ubicadas en el Mercado de Comercialización del OPERADOR DE RED, mediante la ejecución del proyecto “CONSTRUCCIÓN DE REDES ELECTRICAS EN MEDIA Y BAJA TENSIÓN VEREDAS JUAN PABLO, SAN JOAQUÍN, CHEPERO ALTO Y VERACRUZ DEL MUNICIPIO DE CUMARAL META” con recursos del Fondo de Apoyo Financiero para la Energización de las Zonas Rurales Interconectadas - FAER</a:t>
            </a:r>
            <a:r>
              <a:rPr lang="es-CO" sz="1800">
                <a:solidFill>
                  <a:srgbClr val="000000"/>
                </a:solidFill>
                <a:effectLst/>
                <a:latin typeface="+mj-lt"/>
                <a:ea typeface="Times New Roman" panose="02020603050405020304" pitchFamily="18" charset="0"/>
                <a:cs typeface="Arial" panose="020B0604020202020204" pitchFamily="34" charset="0"/>
              </a:rPr>
              <a:t>.</a:t>
            </a:r>
            <a:endParaRPr lang="es-MX" sz="1600">
              <a:solidFill>
                <a:prstClr val="black"/>
              </a:solidFill>
              <a:latin typeface="+mj-lt"/>
              <a:ea typeface="Calibri" panose="020F0502020204030204" pitchFamily="34" charset="0"/>
              <a:cs typeface="Arial" panose="020B0604020202020204" pitchFamily="34" charset="0"/>
            </a:endParaRPr>
          </a:p>
        </p:txBody>
      </p:sp>
      <p:sp>
        <p:nvSpPr>
          <p:cNvPr id="18" name="Flecha: a la derecha 27">
            <a:extLst>
              <a:ext uri="{FF2B5EF4-FFF2-40B4-BE49-F238E27FC236}">
                <a16:creationId xmlns:a16="http://schemas.microsoft.com/office/drawing/2014/main" id="{B2AEF0F1-6382-ED03-286E-BA3C6BC70B52}"/>
              </a:ext>
            </a:extLst>
          </p:cNvPr>
          <p:cNvSpPr/>
          <p:nvPr/>
        </p:nvSpPr>
        <p:spPr>
          <a:xfrm>
            <a:off x="519823" y="3853003"/>
            <a:ext cx="2684771" cy="2953884"/>
          </a:xfrm>
          <a:prstGeom prst="rightArrow">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Subtítulo 2">
            <a:extLst>
              <a:ext uri="{FF2B5EF4-FFF2-40B4-BE49-F238E27FC236}">
                <a16:creationId xmlns:a16="http://schemas.microsoft.com/office/drawing/2014/main" id="{484939D9-E4EA-D31D-DAA0-171922803FCB}"/>
              </a:ext>
            </a:extLst>
          </p:cNvPr>
          <p:cNvSpPr txBox="1">
            <a:spLocks/>
          </p:cNvSpPr>
          <p:nvPr/>
        </p:nvSpPr>
        <p:spPr>
          <a:xfrm>
            <a:off x="558013" y="4663346"/>
            <a:ext cx="2297792" cy="15379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r>
              <a:rPr kumimoji="0" lang="es-MX" sz="2200" b="1" i="0" u="none" strike="noStrike" kern="1200" cap="none" spc="0" normalizeH="0" baseline="0" noProof="0">
                <a:ln>
                  <a:noFill/>
                </a:ln>
                <a:solidFill>
                  <a:srgbClr val="4472C4">
                    <a:lumMod val="50000"/>
                  </a:srgbClr>
                </a:solidFill>
                <a:effectLst/>
                <a:uLnTx/>
                <a:uFillTx/>
                <a:latin typeface="+mj-lt"/>
              </a:rPr>
              <a:t>OBJETO DEL CONTRATO </a:t>
            </a:r>
            <a:r>
              <a:rPr lang="es-MX" sz="2200" b="1">
                <a:solidFill>
                  <a:srgbClr val="4472C4">
                    <a:lumMod val="50000"/>
                  </a:srgbClr>
                </a:solidFill>
                <a:latin typeface="+mj-lt"/>
              </a:rPr>
              <a:t>FAER</a:t>
            </a:r>
            <a:r>
              <a:rPr kumimoji="0" lang="es-MX" sz="2200" b="1" i="0" u="none" strike="noStrike" kern="1200" cap="none" spc="0" normalizeH="0" noProof="0">
                <a:ln>
                  <a:noFill/>
                </a:ln>
                <a:solidFill>
                  <a:srgbClr val="4472C4">
                    <a:lumMod val="50000"/>
                  </a:srgbClr>
                </a:solidFill>
                <a:effectLst/>
                <a:uLnTx/>
                <a:uFillTx/>
                <a:latin typeface="+mj-lt"/>
              </a:rPr>
              <a:t> </a:t>
            </a:r>
            <a:r>
              <a:rPr kumimoji="0" lang="es-MX" sz="2200" b="1" i="0" u="none" strike="noStrike" kern="1200" cap="none" spc="0" normalizeH="0" baseline="0" noProof="0">
                <a:ln>
                  <a:noFill/>
                </a:ln>
                <a:solidFill>
                  <a:srgbClr val="4472C4">
                    <a:lumMod val="50000"/>
                  </a:srgbClr>
                </a:solidFill>
                <a:effectLst/>
                <a:uLnTx/>
                <a:uFillTx/>
                <a:latin typeface="+mj-lt"/>
              </a:rPr>
              <a:t>GGC 648 DE 2017</a:t>
            </a:r>
          </a:p>
        </p:txBody>
      </p:sp>
      <p:sp>
        <p:nvSpPr>
          <p:cNvPr id="20" name="Marcador de número de diapositiva 1">
            <a:extLst>
              <a:ext uri="{FF2B5EF4-FFF2-40B4-BE49-F238E27FC236}">
                <a16:creationId xmlns:a16="http://schemas.microsoft.com/office/drawing/2014/main" id="{16171FCC-48E6-98CC-2BCE-F2A897B80ACB}"/>
              </a:ext>
            </a:extLst>
          </p:cNvPr>
          <p:cNvSpPr>
            <a:spLocks noGrp="1"/>
          </p:cNvSpPr>
          <p:nvPr>
            <p:ph type="sldNum" sz="quarter" idx="12"/>
          </p:nvPr>
        </p:nvSpPr>
        <p:spPr>
          <a:xfrm>
            <a:off x="8610600" y="6356350"/>
            <a:ext cx="2743200" cy="365125"/>
          </a:xfrm>
        </p:spPr>
        <p:txBody>
          <a:bodyPr/>
          <a:lstStyle/>
          <a:p>
            <a:fld id="{5E9BE2ED-CCE3-FB41-86A8-656E1104510F}" type="slidenum">
              <a:rPr lang="es-CO" smtClean="0"/>
              <a:t>27</a:t>
            </a:fld>
            <a:endParaRPr lang="es-CO"/>
          </a:p>
        </p:txBody>
      </p:sp>
    </p:spTree>
    <p:extLst>
      <p:ext uri="{BB962C8B-B14F-4D97-AF65-F5344CB8AC3E}">
        <p14:creationId xmlns:p14="http://schemas.microsoft.com/office/powerpoint/2010/main" val="708823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38200" y="1134796"/>
            <a:ext cx="10515600" cy="839552"/>
          </a:xfrm>
        </p:spPr>
        <p:txBody>
          <a:bodyPr>
            <a:noAutofit/>
          </a:bodyPr>
          <a:lstStyle/>
          <a:p>
            <a:pPr algn="ctr"/>
            <a:r>
              <a:rPr lang="es-ES" sz="4000" b="1" i="0">
                <a:solidFill>
                  <a:srgbClr val="203864"/>
                </a:solidFill>
                <a:cs typeface="Arial" panose="020B0604020202020204" pitchFamily="34" charset="0"/>
              </a:rPr>
              <a:t>Modificaciones Contractuales Contrato FAER-GGC-648-17</a:t>
            </a:r>
          </a:p>
        </p:txBody>
      </p:sp>
      <p:sp>
        <p:nvSpPr>
          <p:cNvPr id="2" name="Triángulo isósceles 30">
            <a:extLst>
              <a:ext uri="{FF2B5EF4-FFF2-40B4-BE49-F238E27FC236}">
                <a16:creationId xmlns:a16="http://schemas.microsoft.com/office/drawing/2014/main" id="{9289656C-5144-74A8-7204-F0F70AC94D90}"/>
              </a:ext>
            </a:extLst>
          </p:cNvPr>
          <p:cNvSpPr/>
          <p:nvPr/>
        </p:nvSpPr>
        <p:spPr>
          <a:xfrm rot="5400000">
            <a:off x="1000925" y="3476027"/>
            <a:ext cx="1246297" cy="1081256"/>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uadroTexto 2">
            <a:extLst>
              <a:ext uri="{FF2B5EF4-FFF2-40B4-BE49-F238E27FC236}">
                <a16:creationId xmlns:a16="http://schemas.microsoft.com/office/drawing/2014/main" id="{8F58C541-D734-B88C-6631-D9D8F87B4CB8}"/>
              </a:ext>
            </a:extLst>
          </p:cNvPr>
          <p:cNvSpPr txBox="1"/>
          <p:nvPr/>
        </p:nvSpPr>
        <p:spPr>
          <a:xfrm>
            <a:off x="2492069" y="3536970"/>
            <a:ext cx="8490062" cy="1077218"/>
          </a:xfrm>
          <a:prstGeom prst="rect">
            <a:avLst/>
          </a:prstGeom>
          <a:noFill/>
          <a:ln w="28575">
            <a:solidFill>
              <a:schemeClr val="accent2"/>
            </a:solidFill>
          </a:ln>
        </p:spPr>
        <p:txBody>
          <a:bodyPr wrap="square" lIns="91440" tIns="45720" rIns="91440" bIns="45720" anchor="t">
            <a:spAutoFit/>
          </a:bodyPr>
          <a:lstStyle/>
          <a:p>
            <a:pPr>
              <a:spcBef>
                <a:spcPts val="600"/>
              </a:spcBef>
            </a:pPr>
            <a:r>
              <a:rPr lang="es-ES" sz="3200">
                <a:cs typeface="Calibri" panose="020F0502020204030204"/>
              </a:rPr>
              <a:t>Al Contrato FAER GGC 648 de 2017 no se le realizaron modificaciones contractuales</a:t>
            </a:r>
          </a:p>
        </p:txBody>
      </p:sp>
    </p:spTree>
    <p:extLst>
      <p:ext uri="{BB962C8B-B14F-4D97-AF65-F5344CB8AC3E}">
        <p14:creationId xmlns:p14="http://schemas.microsoft.com/office/powerpoint/2010/main" val="28390257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57046" y="960630"/>
            <a:ext cx="10515600" cy="839552"/>
          </a:xfrm>
        </p:spPr>
        <p:txBody>
          <a:bodyPr>
            <a:noAutofit/>
          </a:bodyPr>
          <a:lstStyle/>
          <a:p>
            <a:pPr algn="ctr"/>
            <a:r>
              <a:rPr lang="es-MX" sz="4000" b="1" i="0">
                <a:solidFill>
                  <a:srgbClr val="203864"/>
                </a:solidFill>
                <a:cs typeface="Arial" panose="020B0604020202020204" pitchFamily="34" charset="0"/>
              </a:rPr>
              <a:t>Desembolsos y Balance Financiero Contrato </a:t>
            </a:r>
            <a:r>
              <a:rPr lang="es-ES" sz="4000" b="1" i="0">
                <a:solidFill>
                  <a:srgbClr val="203864"/>
                </a:solidFill>
                <a:cs typeface="Arial" panose="020B0604020202020204" pitchFamily="34" charset="0"/>
              </a:rPr>
              <a:t>FAER-GGC-648-17</a:t>
            </a:r>
            <a:endParaRPr lang="es-MX" sz="4000" b="1" i="0">
              <a:solidFill>
                <a:srgbClr val="203864"/>
              </a:solidFill>
              <a:cs typeface="Arial" panose="020B0604020202020204" pitchFamily="34" charset="0"/>
            </a:endParaRPr>
          </a:p>
        </p:txBody>
      </p:sp>
      <p:sp>
        <p:nvSpPr>
          <p:cNvPr id="8" name="Título 1">
            <a:extLst>
              <a:ext uri="{FF2B5EF4-FFF2-40B4-BE49-F238E27FC236}">
                <a16:creationId xmlns:a16="http://schemas.microsoft.com/office/drawing/2014/main" id="{A8700F31-C7DD-684C-8A91-0A94B80F4AAC}"/>
              </a:ext>
            </a:extLst>
          </p:cNvPr>
          <p:cNvSpPr txBox="1">
            <a:spLocks/>
          </p:cNvSpPr>
          <p:nvPr/>
        </p:nvSpPr>
        <p:spPr>
          <a:xfrm>
            <a:off x="871207" y="4714531"/>
            <a:ext cx="3023541" cy="1252807"/>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ítulo 1">
            <a:extLst>
              <a:ext uri="{FF2B5EF4-FFF2-40B4-BE49-F238E27FC236}">
                <a16:creationId xmlns:a16="http://schemas.microsoft.com/office/drawing/2014/main" id="{AC75E035-E921-485B-003C-6C34372E21DB}"/>
              </a:ext>
            </a:extLst>
          </p:cNvPr>
          <p:cNvSpPr txBox="1">
            <a:spLocks/>
          </p:cNvSpPr>
          <p:nvPr/>
        </p:nvSpPr>
        <p:spPr>
          <a:xfrm>
            <a:off x="856899" y="1989070"/>
            <a:ext cx="3012972" cy="1520276"/>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Subtítulo 2">
            <a:extLst>
              <a:ext uri="{FF2B5EF4-FFF2-40B4-BE49-F238E27FC236}">
                <a16:creationId xmlns:a16="http://schemas.microsoft.com/office/drawing/2014/main" id="{6608F5D4-9A74-E45A-AC39-74A542CCDD9F}"/>
              </a:ext>
            </a:extLst>
          </p:cNvPr>
          <p:cNvSpPr txBox="1">
            <a:spLocks/>
          </p:cNvSpPr>
          <p:nvPr/>
        </p:nvSpPr>
        <p:spPr>
          <a:xfrm>
            <a:off x="755185" y="2229899"/>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14" name="AutoShape 2">
            <a:extLst>
              <a:ext uri="{FF2B5EF4-FFF2-40B4-BE49-F238E27FC236}">
                <a16:creationId xmlns:a16="http://schemas.microsoft.com/office/drawing/2014/main" id="{C2CE67E1-C29E-90D4-85B5-21051BCFDE9E}"/>
              </a:ext>
            </a:extLst>
          </p:cNvPr>
          <p:cNvSpPr>
            <a:spLocks noChangeAspect="1" noChangeArrowheads="1"/>
          </p:cNvSpPr>
          <p:nvPr/>
        </p:nvSpPr>
        <p:spPr bwMode="auto">
          <a:xfrm>
            <a:off x="2409055" y="239899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sp>
        <p:nvSpPr>
          <p:cNvPr id="15" name="Subtítulo 2">
            <a:extLst>
              <a:ext uri="{FF2B5EF4-FFF2-40B4-BE49-F238E27FC236}">
                <a16:creationId xmlns:a16="http://schemas.microsoft.com/office/drawing/2014/main" id="{6F6466ED-BCB1-7000-AAF9-2D9F67672FAA}"/>
              </a:ext>
            </a:extLst>
          </p:cNvPr>
          <p:cNvSpPr txBox="1">
            <a:spLocks/>
          </p:cNvSpPr>
          <p:nvPr/>
        </p:nvSpPr>
        <p:spPr>
          <a:xfrm>
            <a:off x="774777" y="2062788"/>
            <a:ext cx="3216403" cy="1167708"/>
          </a:xfrm>
          <a:prstGeom prst="rect">
            <a:avLst/>
          </a:prstGeom>
        </p:spPr>
        <p:txBody>
          <a:bodyPr tIns="36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spcBef>
                <a:spcPts val="1600"/>
              </a:spcBef>
              <a:buNone/>
              <a:defRPr/>
            </a:pPr>
            <a:r>
              <a:rPr lang="es-MX" sz="2000" b="1">
                <a:solidFill>
                  <a:schemeClr val="accent1">
                    <a:lumMod val="50000"/>
                  </a:schemeClr>
                </a:solidFill>
                <a:latin typeface="+mj-lt"/>
              </a:rPr>
              <a:t>Desembolsos Realizados </a:t>
            </a:r>
            <a:r>
              <a:rPr lang="es-MX" sz="2000">
                <a:latin typeface="+mj-lt"/>
              </a:rPr>
              <a:t>a la fecha al Contrato FAER GGC 648-2017</a:t>
            </a:r>
          </a:p>
          <a:p>
            <a:pPr marL="0" marR="0" lvl="0" indent="0"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endParaRPr kumimoji="0" lang="es-MX" sz="2000" b="0" i="0" u="none" strike="noStrike" kern="1200" cap="none" spc="0" normalizeH="0" baseline="0" noProof="0">
              <a:ln>
                <a:noFill/>
              </a:ln>
              <a:solidFill>
                <a:srgbClr val="E7E6E6">
                  <a:lumMod val="25000"/>
                </a:srgbClr>
              </a:solidFill>
              <a:effectLst/>
              <a:uLnTx/>
              <a:uFillTx/>
              <a:latin typeface="Montserrat" pitchFamily="2" charset="77"/>
              <a:ea typeface="+mn-ea"/>
              <a:cs typeface="+mn-cs"/>
            </a:endParaRPr>
          </a:p>
        </p:txBody>
      </p:sp>
      <p:sp>
        <p:nvSpPr>
          <p:cNvPr id="16" name="Subtítulo 2">
            <a:extLst>
              <a:ext uri="{FF2B5EF4-FFF2-40B4-BE49-F238E27FC236}">
                <a16:creationId xmlns:a16="http://schemas.microsoft.com/office/drawing/2014/main" id="{5D00BE71-F0F8-4B29-7375-1A4E27E2922B}"/>
              </a:ext>
            </a:extLst>
          </p:cNvPr>
          <p:cNvSpPr txBox="1">
            <a:spLocks/>
          </p:cNvSpPr>
          <p:nvPr/>
        </p:nvSpPr>
        <p:spPr>
          <a:xfrm>
            <a:off x="892768" y="4831487"/>
            <a:ext cx="3098412" cy="1167708"/>
          </a:xfrm>
          <a:prstGeom prst="rect">
            <a:avLst/>
          </a:prstGeom>
        </p:spPr>
        <p:txBody>
          <a:bodyPr tIns="36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600"/>
              </a:spcBef>
              <a:buNone/>
              <a:defRPr/>
            </a:pPr>
            <a:r>
              <a:rPr lang="es-MX" sz="2200" b="1">
                <a:solidFill>
                  <a:schemeClr val="accent1">
                    <a:lumMod val="50000"/>
                  </a:schemeClr>
                </a:solidFill>
                <a:latin typeface="+mj-lt"/>
              </a:rPr>
              <a:t>Balance financiero </a:t>
            </a:r>
            <a:r>
              <a:rPr lang="es-MX" sz="2200">
                <a:latin typeface="+mj-lt"/>
              </a:rPr>
              <a:t>del Contrato FAER GGC 648-2017</a:t>
            </a:r>
          </a:p>
        </p:txBody>
      </p:sp>
      <p:sp>
        <p:nvSpPr>
          <p:cNvPr id="17" name="Triángulo isósceles 24">
            <a:extLst>
              <a:ext uri="{FF2B5EF4-FFF2-40B4-BE49-F238E27FC236}">
                <a16:creationId xmlns:a16="http://schemas.microsoft.com/office/drawing/2014/main" id="{D7C9E941-7E5F-5005-EB13-8F8484B80B13}"/>
              </a:ext>
            </a:extLst>
          </p:cNvPr>
          <p:cNvSpPr/>
          <p:nvPr/>
        </p:nvSpPr>
        <p:spPr>
          <a:xfrm rot="5400000">
            <a:off x="-123147" y="2450379"/>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riángulo isósceles 25">
            <a:extLst>
              <a:ext uri="{FF2B5EF4-FFF2-40B4-BE49-F238E27FC236}">
                <a16:creationId xmlns:a16="http://schemas.microsoft.com/office/drawing/2014/main" id="{0C658588-47E0-4030-9522-B67379EFC555}"/>
              </a:ext>
            </a:extLst>
          </p:cNvPr>
          <p:cNvSpPr/>
          <p:nvPr/>
        </p:nvSpPr>
        <p:spPr>
          <a:xfrm rot="5400000">
            <a:off x="-123147" y="5087518"/>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0" name="Tabla 19">
            <a:extLst>
              <a:ext uri="{FF2B5EF4-FFF2-40B4-BE49-F238E27FC236}">
                <a16:creationId xmlns:a16="http://schemas.microsoft.com/office/drawing/2014/main" id="{E52A0241-AAA9-3967-453F-E9B9849627DE}"/>
              </a:ext>
            </a:extLst>
          </p:cNvPr>
          <p:cNvGraphicFramePr>
            <a:graphicFrameLocks noGrp="1"/>
          </p:cNvGraphicFramePr>
          <p:nvPr/>
        </p:nvGraphicFramePr>
        <p:xfrm>
          <a:off x="4086992" y="1736014"/>
          <a:ext cx="7792019" cy="1645920"/>
        </p:xfrm>
        <a:graphic>
          <a:graphicData uri="http://schemas.openxmlformats.org/drawingml/2006/table">
            <a:tbl>
              <a:tblPr/>
              <a:tblGrid>
                <a:gridCol w="1339505">
                  <a:extLst>
                    <a:ext uri="{9D8B030D-6E8A-4147-A177-3AD203B41FA5}">
                      <a16:colId xmlns:a16="http://schemas.microsoft.com/office/drawing/2014/main" val="1516682116"/>
                    </a:ext>
                  </a:extLst>
                </a:gridCol>
                <a:gridCol w="2031003">
                  <a:extLst>
                    <a:ext uri="{9D8B030D-6E8A-4147-A177-3AD203B41FA5}">
                      <a16:colId xmlns:a16="http://schemas.microsoft.com/office/drawing/2014/main" val="3260543640"/>
                    </a:ext>
                  </a:extLst>
                </a:gridCol>
                <a:gridCol w="2084617">
                  <a:extLst>
                    <a:ext uri="{9D8B030D-6E8A-4147-A177-3AD203B41FA5}">
                      <a16:colId xmlns:a16="http://schemas.microsoft.com/office/drawing/2014/main" val="4170416905"/>
                    </a:ext>
                  </a:extLst>
                </a:gridCol>
                <a:gridCol w="2336894">
                  <a:extLst>
                    <a:ext uri="{9D8B030D-6E8A-4147-A177-3AD203B41FA5}">
                      <a16:colId xmlns:a16="http://schemas.microsoft.com/office/drawing/2014/main" val="2993254854"/>
                    </a:ext>
                  </a:extLst>
                </a:gridCol>
              </a:tblGrid>
              <a:tr h="429436">
                <a:tc>
                  <a:txBody>
                    <a:bodyPr/>
                    <a:lstStyle/>
                    <a:p>
                      <a:pPr algn="ctr" rtl="0" fontAlgn="base"/>
                      <a:r>
                        <a:rPr lang="es-CO" sz="1400" b="1" i="0">
                          <a:solidFill>
                            <a:schemeClr val="bg1"/>
                          </a:solidFill>
                          <a:effectLst/>
                          <a:latin typeface="+mj-lt"/>
                        </a:rPr>
                        <a:t>Vigencia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 DESEMBOLSADO</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 POR DESEMBOLSAR</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4287241673"/>
                  </a:ext>
                </a:extLst>
              </a:tr>
              <a:tr h="304183">
                <a:tc>
                  <a:txBody>
                    <a:bodyPr/>
                    <a:lstStyle/>
                    <a:p>
                      <a:pPr algn="ctr" rtl="0" fontAlgn="base"/>
                      <a:r>
                        <a:rPr lang="es-CO" sz="1400" b="1" i="0">
                          <a:solidFill>
                            <a:schemeClr val="bg1"/>
                          </a:solidFill>
                          <a:effectLst/>
                          <a:latin typeface="+mj-lt"/>
                        </a:rPr>
                        <a:t>2017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$427.945.788,00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$427.945.788,00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$ 0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15584650"/>
                  </a:ext>
                </a:extLst>
              </a:tr>
              <a:tr h="304183">
                <a:tc>
                  <a:txBody>
                    <a:bodyPr/>
                    <a:lstStyle/>
                    <a:p>
                      <a:pPr algn="ctr" rtl="0" fontAlgn="base"/>
                      <a:r>
                        <a:rPr lang="es-CO" sz="1400" b="1" i="0">
                          <a:solidFill>
                            <a:schemeClr val="bg1"/>
                          </a:solidFill>
                          <a:effectLst/>
                          <a:latin typeface="+mj-lt"/>
                        </a:rPr>
                        <a:t>2018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$326.642.820,00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$326.642.820,00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$334.220.793,00*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93887206"/>
                  </a:ext>
                </a:extLst>
              </a:tr>
              <a:tr h="429436">
                <a:tc>
                  <a:txBody>
                    <a:bodyPr/>
                    <a:lstStyle/>
                    <a:p>
                      <a:pPr algn="ctr" rtl="0" fontAlgn="base"/>
                      <a:r>
                        <a:rPr lang="es-CO" sz="1400" b="1" i="0">
                          <a:solidFill>
                            <a:schemeClr val="bg1"/>
                          </a:solidFill>
                          <a:effectLst/>
                          <a:latin typeface="+mj-lt"/>
                        </a:rPr>
                        <a:t>TOTAL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$1.088.809.401,00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algn="r" defTabSz="914400" rtl="0" eaLnBrk="1" fontAlgn="base" latinLnBrk="0" hangingPunct="1"/>
                      <a:r>
                        <a:rPr lang="es-CO" sz="1400" b="0" i="0" kern="1200">
                          <a:solidFill>
                            <a:srgbClr val="000000"/>
                          </a:solidFill>
                          <a:effectLst/>
                          <a:latin typeface="+mj-lt"/>
                          <a:ea typeface="+mn-ea"/>
                          <a:cs typeface="+mn-cs"/>
                        </a:rPr>
                        <a:t>$ 754.588.608,00</a:t>
                      </a:r>
                    </a:p>
                  </a:txBody>
                  <a:tcPr marL="7620" marR="7620" marT="76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algn="r" defTabSz="914400" rtl="0" eaLnBrk="1" fontAlgn="base" latinLnBrk="0" hangingPunct="1"/>
                      <a:r>
                        <a:rPr lang="es-CO" sz="1400" b="0" i="0" kern="1200">
                          <a:solidFill>
                            <a:srgbClr val="000000"/>
                          </a:solidFill>
                          <a:effectLst/>
                          <a:latin typeface="+mj-lt"/>
                          <a:ea typeface="+mn-ea"/>
                          <a:cs typeface="+mn-cs"/>
                        </a:rPr>
                        <a:t>$334.220.793,00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1101721"/>
                  </a:ext>
                </a:extLst>
              </a:tr>
            </a:tbl>
          </a:graphicData>
        </a:graphic>
      </p:graphicFrame>
      <p:graphicFrame>
        <p:nvGraphicFramePr>
          <p:cNvPr id="21" name="Tabla 20">
            <a:extLst>
              <a:ext uri="{FF2B5EF4-FFF2-40B4-BE49-F238E27FC236}">
                <a16:creationId xmlns:a16="http://schemas.microsoft.com/office/drawing/2014/main" id="{16D37398-CF66-D7E0-EB6E-2C41F0292614}"/>
              </a:ext>
            </a:extLst>
          </p:cNvPr>
          <p:cNvGraphicFramePr>
            <a:graphicFrameLocks noGrp="1"/>
          </p:cNvGraphicFramePr>
          <p:nvPr/>
        </p:nvGraphicFramePr>
        <p:xfrm>
          <a:off x="4610942" y="4169643"/>
          <a:ext cx="6585836" cy="2164080"/>
        </p:xfrm>
        <a:graphic>
          <a:graphicData uri="http://schemas.openxmlformats.org/drawingml/2006/table">
            <a:tbl>
              <a:tblPr/>
              <a:tblGrid>
                <a:gridCol w="3655370">
                  <a:extLst>
                    <a:ext uri="{9D8B030D-6E8A-4147-A177-3AD203B41FA5}">
                      <a16:colId xmlns:a16="http://schemas.microsoft.com/office/drawing/2014/main" val="3733281300"/>
                    </a:ext>
                  </a:extLst>
                </a:gridCol>
                <a:gridCol w="2930466">
                  <a:extLst>
                    <a:ext uri="{9D8B030D-6E8A-4147-A177-3AD203B41FA5}">
                      <a16:colId xmlns:a16="http://schemas.microsoft.com/office/drawing/2014/main" val="933422183"/>
                    </a:ext>
                  </a:extLst>
                </a:gridCol>
              </a:tblGrid>
              <a:tr h="0">
                <a:tc>
                  <a:txBody>
                    <a:bodyPr/>
                    <a:lstStyle/>
                    <a:p>
                      <a:pPr algn="ctr" rtl="0" fontAlgn="base"/>
                      <a:r>
                        <a:rPr lang="es-CO" sz="1600" b="0" i="0">
                          <a:solidFill>
                            <a:schemeClr val="bg1"/>
                          </a:solidFill>
                          <a:effectLst/>
                          <a:latin typeface="+mj-lt"/>
                        </a:rPr>
                        <a:t>Valor del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1" i="0">
                          <a:solidFill>
                            <a:srgbClr val="EBE4DF"/>
                          </a:solidFill>
                          <a:effectLst/>
                          <a:latin typeface="+mj-lt"/>
                        </a:rPr>
                        <a:t>$1.088.809.401,00</a:t>
                      </a:r>
                      <a:endParaRPr lang="es-CO" sz="1600" b="0" i="0">
                        <a:solidFill>
                          <a:srgbClr val="EBE4DF"/>
                        </a:solidFill>
                        <a:effectLst/>
                        <a:latin typeface="+mj-lt"/>
                      </a:endParaRP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628049098"/>
                  </a:ext>
                </a:extLst>
              </a:tr>
              <a:tr h="0">
                <a:tc>
                  <a:txBody>
                    <a:bodyPr/>
                    <a:lstStyle/>
                    <a:p>
                      <a:pPr algn="ctr" rtl="0" fontAlgn="base"/>
                      <a:r>
                        <a:rPr lang="es-CO" sz="1600" b="0" i="0">
                          <a:solidFill>
                            <a:schemeClr val="bg1"/>
                          </a:solidFill>
                          <a:effectLst/>
                          <a:latin typeface="+mj-lt"/>
                        </a:rPr>
                        <a:t>Valor desembolsado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marL="0" algn="r" defTabSz="914400" rtl="0" eaLnBrk="1" fontAlgn="base" latinLnBrk="0" hangingPunct="1"/>
                      <a:r>
                        <a:rPr lang="es-CO" sz="1600" b="0" i="0" kern="1200">
                          <a:solidFill>
                            <a:srgbClr val="000000"/>
                          </a:solidFill>
                          <a:effectLst/>
                          <a:latin typeface="+mj-lt"/>
                          <a:ea typeface="+mn-ea"/>
                          <a:cs typeface="+mn-cs"/>
                        </a:rPr>
                        <a:t>$ 754.588.608,00</a:t>
                      </a: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77733165"/>
                  </a:ext>
                </a:extLst>
              </a:tr>
              <a:tr h="289560">
                <a:tc>
                  <a:txBody>
                    <a:bodyPr/>
                    <a:lstStyle/>
                    <a:p>
                      <a:pPr algn="ctr" rtl="0" fontAlgn="base"/>
                      <a:r>
                        <a:rPr lang="es-CO" sz="1600" b="0" i="0">
                          <a:solidFill>
                            <a:schemeClr val="bg1"/>
                          </a:solidFill>
                          <a:effectLst/>
                          <a:latin typeface="+mj-lt"/>
                        </a:rPr>
                        <a:t>Valor Pendiente por desembolsar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0" i="0">
                          <a:solidFill>
                            <a:srgbClr val="000000"/>
                          </a:solidFill>
                          <a:effectLst/>
                          <a:latin typeface="+mj-lt"/>
                        </a:rPr>
                        <a:t>$334.220.793,00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43923362"/>
                  </a:ext>
                </a:extLst>
              </a:tr>
              <a:tr h="289560">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s-CO" sz="1600" b="1" i="0">
                          <a:solidFill>
                            <a:schemeClr val="bg1"/>
                          </a:solidFill>
                          <a:effectLst/>
                          <a:latin typeface="+mj-lt"/>
                        </a:rPr>
                        <a:t>Valor que se adeuda a EMSA después de elaborar el balance financiero del Contrato</a:t>
                      </a:r>
                      <a:endParaRPr lang="es-CO" sz="16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marL="0" algn="r" defTabSz="914400" rtl="0" eaLnBrk="1" fontAlgn="base" latinLnBrk="0" hangingPunct="1"/>
                      <a:r>
                        <a:rPr lang="es-CO" sz="1600" b="1" i="0" kern="1200">
                          <a:solidFill>
                            <a:srgbClr val="000000"/>
                          </a:solidFill>
                          <a:effectLst/>
                          <a:latin typeface="+mj-lt"/>
                          <a:ea typeface="+mn-ea"/>
                          <a:cs typeface="+mn-cs"/>
                        </a:rPr>
                        <a:t>$ 302.852.130,75</a:t>
                      </a:r>
                    </a:p>
                  </a:txBody>
                  <a:tcPr marL="7620" marR="7620" marT="76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02755606"/>
                  </a:ext>
                </a:extLst>
              </a:tr>
              <a:tr h="0">
                <a:tc>
                  <a:txBody>
                    <a:bodyPr/>
                    <a:lstStyle/>
                    <a:p>
                      <a:pPr algn="ctr" rtl="0" fontAlgn="base"/>
                      <a:r>
                        <a:rPr lang="es-CO" sz="1600" b="0" i="0">
                          <a:solidFill>
                            <a:schemeClr val="bg1"/>
                          </a:solidFill>
                          <a:effectLst/>
                          <a:latin typeface="+mj-lt"/>
                        </a:rPr>
                        <a:t>Número de usuarios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0" i="0">
                          <a:solidFill>
                            <a:srgbClr val="000000"/>
                          </a:solidFill>
                          <a:effectLst/>
                          <a:latin typeface="+mj-lt"/>
                        </a:rPr>
                        <a:t>59 </a:t>
                      </a:r>
                      <a:endParaRPr lang="es-CO" sz="1600" b="0" i="0">
                        <a:effectLst/>
                        <a:latin typeface="+mj-lt"/>
                      </a:endParaRP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537037"/>
                  </a:ext>
                </a:extLst>
              </a:tr>
            </a:tbl>
          </a:graphicData>
        </a:graphic>
      </p:graphicFrame>
      <p:sp>
        <p:nvSpPr>
          <p:cNvPr id="22" name="CuadroTexto 21">
            <a:extLst>
              <a:ext uri="{FF2B5EF4-FFF2-40B4-BE49-F238E27FC236}">
                <a16:creationId xmlns:a16="http://schemas.microsoft.com/office/drawing/2014/main" id="{12CE12FB-019C-4D42-7CBA-E9F3D08EDCD4}"/>
              </a:ext>
            </a:extLst>
          </p:cNvPr>
          <p:cNvSpPr txBox="1"/>
          <p:nvPr/>
        </p:nvSpPr>
        <p:spPr>
          <a:xfrm>
            <a:off x="5530515" y="3406844"/>
            <a:ext cx="6096000" cy="646331"/>
          </a:xfrm>
          <a:prstGeom prst="rect">
            <a:avLst/>
          </a:prstGeom>
          <a:noFill/>
        </p:spPr>
        <p:txBody>
          <a:bodyPr wrap="square">
            <a:spAutoFit/>
          </a:bodyPr>
          <a:lstStyle/>
          <a:p>
            <a:pPr algn="ctr"/>
            <a:r>
              <a:rPr lang="es-MX" sz="1800">
                <a:latin typeface="+mj-lt"/>
              </a:rPr>
              <a:t>*Se presentó vigencia expirada 2018 por valor de </a:t>
            </a:r>
            <a:r>
              <a:rPr lang="es-MX" sz="1800" i="0" kern="1200">
                <a:effectLst/>
                <a:latin typeface="+mj-lt"/>
                <a:ea typeface="+mn-ea"/>
                <a:cs typeface="+mn-cs"/>
              </a:rPr>
              <a:t>$334.220.793,00</a:t>
            </a:r>
            <a:endParaRPr lang="es-CO">
              <a:latin typeface="+mj-lt"/>
            </a:endParaRPr>
          </a:p>
        </p:txBody>
      </p:sp>
    </p:spTree>
    <p:extLst>
      <p:ext uri="{BB962C8B-B14F-4D97-AF65-F5344CB8AC3E}">
        <p14:creationId xmlns:p14="http://schemas.microsoft.com/office/powerpoint/2010/main" val="652296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a:solidFill>
                  <a:schemeClr val="bg1"/>
                </a:solidFill>
                <a:latin typeface="Helvetica" pitchFamily="2" charset="0"/>
              </a:rPr>
              <a:t>www. minenergia.gov.co</a:t>
            </a:r>
          </a:p>
        </p:txBody>
      </p:sp>
      <p:sp>
        <p:nvSpPr>
          <p:cNvPr id="5" name="Título 1">
            <a:extLst>
              <a:ext uri="{FF2B5EF4-FFF2-40B4-BE49-F238E27FC236}">
                <a16:creationId xmlns:a16="http://schemas.microsoft.com/office/drawing/2014/main" id="{FF85A97B-1535-5D1E-9998-96D43ED34EE1}"/>
              </a:ext>
            </a:extLst>
          </p:cNvPr>
          <p:cNvSpPr>
            <a:spLocks noGrp="1"/>
          </p:cNvSpPr>
          <p:nvPr/>
        </p:nvSpPr>
        <p:spPr>
          <a:xfrm>
            <a:off x="1330037" y="3035990"/>
            <a:ext cx="9958959" cy="786019"/>
          </a:xfrm>
          <a:prstGeom prst="rect">
            <a:avLst/>
          </a:prstGeom>
        </p:spPr>
        <p:txBody>
          <a:bodyPr vert="horz" lIns="91440" tIns="45720" rIns="91440" bIns="45720" rtlCol="0" anchor="ctr">
            <a:normAutofit fontScale="7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b="1" dirty="0">
                <a:effectLst>
                  <a:outerShdw blurRad="38100" dist="38100" dir="2700000" algn="tl">
                    <a:srgbClr val="000000">
                      <a:alpha val="43137"/>
                    </a:srgbClr>
                  </a:outerShdw>
                </a:effectLst>
                <a:ea typeface="+mj-lt"/>
                <a:cs typeface="+mj-lt"/>
              </a:rPr>
              <a:t>2. DESIGNACIÓN DE LA SECRETARÍA TÉCNICA</a:t>
            </a:r>
            <a:endParaRPr lang="es-ES" dirty="0">
              <a:effectLst>
                <a:outerShdw blurRad="38100" dist="38100" dir="2700000" algn="tl">
                  <a:srgbClr val="000000">
                    <a:alpha val="43137"/>
                  </a:srgbClr>
                </a:outerShdw>
              </a:effectLst>
            </a:endParaRPr>
          </a:p>
        </p:txBody>
      </p:sp>
      <p:cxnSp>
        <p:nvCxnSpPr>
          <p:cNvPr id="2" name="Conector recto 1">
            <a:extLst>
              <a:ext uri="{FF2B5EF4-FFF2-40B4-BE49-F238E27FC236}">
                <a16:creationId xmlns:a16="http://schemas.microsoft.com/office/drawing/2014/main" id="{9C26FC9D-93E4-FCBD-F651-BEBBE1D20BF5}"/>
              </a:ext>
            </a:extLst>
          </p:cNvPr>
          <p:cNvCxnSpPr>
            <a:cxnSpLocks/>
          </p:cNvCxnSpPr>
          <p:nvPr/>
        </p:nvCxnSpPr>
        <p:spPr>
          <a:xfrm>
            <a:off x="1645920" y="3822009"/>
            <a:ext cx="9426944" cy="4511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9" name="Conector recto 8">
            <a:extLst>
              <a:ext uri="{FF2B5EF4-FFF2-40B4-BE49-F238E27FC236}">
                <a16:creationId xmlns:a16="http://schemas.microsoft.com/office/drawing/2014/main" id="{E4133BB5-FF38-71C7-CC05-3CF9B40D11D2}"/>
              </a:ext>
            </a:extLst>
          </p:cNvPr>
          <p:cNvCxnSpPr>
            <a:cxnSpLocks/>
          </p:cNvCxnSpPr>
          <p:nvPr/>
        </p:nvCxnSpPr>
        <p:spPr>
          <a:xfrm>
            <a:off x="1645920" y="2945770"/>
            <a:ext cx="9426944" cy="4511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70397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57046" y="960630"/>
            <a:ext cx="10515600" cy="839552"/>
          </a:xfrm>
        </p:spPr>
        <p:txBody>
          <a:bodyPr>
            <a:noAutofit/>
          </a:bodyPr>
          <a:lstStyle/>
          <a:p>
            <a:pPr algn="ctr"/>
            <a:r>
              <a:rPr lang="es-MX" sz="4000" b="1" i="0">
                <a:solidFill>
                  <a:srgbClr val="203864"/>
                </a:solidFill>
                <a:cs typeface="Arial" panose="020B0604020202020204" pitchFamily="34" charset="0"/>
              </a:rPr>
              <a:t>Hitos Contractuales desembolsos Contrato </a:t>
            </a:r>
            <a:r>
              <a:rPr lang="es-ES" sz="4000" b="1" i="0">
                <a:solidFill>
                  <a:srgbClr val="203864"/>
                </a:solidFill>
                <a:cs typeface="Arial" panose="020B0604020202020204" pitchFamily="34" charset="0"/>
              </a:rPr>
              <a:t>FAER-GGC-648-17</a:t>
            </a:r>
            <a:endParaRPr lang="es-MX" sz="4000" b="1" i="0">
              <a:solidFill>
                <a:srgbClr val="203864"/>
              </a:solidFill>
              <a:cs typeface="Arial" panose="020B0604020202020204" pitchFamily="34" charset="0"/>
            </a:endParaRPr>
          </a:p>
        </p:txBody>
      </p:sp>
      <p:sp>
        <p:nvSpPr>
          <p:cNvPr id="2" name="Subtítulo 2">
            <a:extLst>
              <a:ext uri="{FF2B5EF4-FFF2-40B4-BE49-F238E27FC236}">
                <a16:creationId xmlns:a16="http://schemas.microsoft.com/office/drawing/2014/main" id="{CCC5D253-5A3F-25CB-B4F5-06B793648DB6}"/>
              </a:ext>
            </a:extLst>
          </p:cNvPr>
          <p:cNvSpPr txBox="1">
            <a:spLocks/>
          </p:cNvSpPr>
          <p:nvPr/>
        </p:nvSpPr>
        <p:spPr>
          <a:xfrm>
            <a:off x="838199" y="1861417"/>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3" name="AutoShape 2">
            <a:extLst>
              <a:ext uri="{FF2B5EF4-FFF2-40B4-BE49-F238E27FC236}">
                <a16:creationId xmlns:a16="http://schemas.microsoft.com/office/drawing/2014/main" id="{21CD4D97-E686-5597-0F09-471683D17175}"/>
              </a:ext>
            </a:extLst>
          </p:cNvPr>
          <p:cNvSpPr>
            <a:spLocks noChangeAspect="1" noChangeArrowheads="1"/>
          </p:cNvSpPr>
          <p:nvPr/>
        </p:nvSpPr>
        <p:spPr bwMode="auto">
          <a:xfrm>
            <a:off x="2492069" y="203051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sp>
        <p:nvSpPr>
          <p:cNvPr id="4" name="Triángulo isósceles 25">
            <a:extLst>
              <a:ext uri="{FF2B5EF4-FFF2-40B4-BE49-F238E27FC236}">
                <a16:creationId xmlns:a16="http://schemas.microsoft.com/office/drawing/2014/main" id="{1E5F6130-13E0-79D9-DDA8-AD2893CC281C}"/>
              </a:ext>
            </a:extLst>
          </p:cNvPr>
          <p:cNvSpPr/>
          <p:nvPr/>
        </p:nvSpPr>
        <p:spPr>
          <a:xfrm rot="5400000">
            <a:off x="926" y="3759436"/>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Tabla 4">
            <a:extLst>
              <a:ext uri="{FF2B5EF4-FFF2-40B4-BE49-F238E27FC236}">
                <a16:creationId xmlns:a16="http://schemas.microsoft.com/office/drawing/2014/main" id="{44691AF4-C275-6CE8-CA04-26460C7EC84A}"/>
              </a:ext>
            </a:extLst>
          </p:cNvPr>
          <p:cNvGraphicFramePr>
            <a:graphicFrameLocks noGrp="1"/>
          </p:cNvGraphicFramePr>
          <p:nvPr/>
        </p:nvGraphicFramePr>
        <p:xfrm>
          <a:off x="1034091" y="2182915"/>
          <a:ext cx="9951672" cy="3489743"/>
        </p:xfrm>
        <a:graphic>
          <a:graphicData uri="http://schemas.openxmlformats.org/drawingml/2006/table">
            <a:tbl>
              <a:tblPr/>
              <a:tblGrid>
                <a:gridCol w="1318330">
                  <a:extLst>
                    <a:ext uri="{9D8B030D-6E8A-4147-A177-3AD203B41FA5}">
                      <a16:colId xmlns:a16="http://schemas.microsoft.com/office/drawing/2014/main" val="1516682116"/>
                    </a:ext>
                  </a:extLst>
                </a:gridCol>
                <a:gridCol w="1950097">
                  <a:extLst>
                    <a:ext uri="{9D8B030D-6E8A-4147-A177-3AD203B41FA5}">
                      <a16:colId xmlns:a16="http://schemas.microsoft.com/office/drawing/2014/main" val="3260543640"/>
                    </a:ext>
                  </a:extLst>
                </a:gridCol>
                <a:gridCol w="736013">
                  <a:extLst>
                    <a:ext uri="{9D8B030D-6E8A-4147-A177-3AD203B41FA5}">
                      <a16:colId xmlns:a16="http://schemas.microsoft.com/office/drawing/2014/main" val="4170416905"/>
                    </a:ext>
                  </a:extLst>
                </a:gridCol>
                <a:gridCol w="2588609">
                  <a:extLst>
                    <a:ext uri="{9D8B030D-6E8A-4147-A177-3AD203B41FA5}">
                      <a16:colId xmlns:a16="http://schemas.microsoft.com/office/drawing/2014/main" val="2993254854"/>
                    </a:ext>
                  </a:extLst>
                </a:gridCol>
                <a:gridCol w="3358623">
                  <a:extLst>
                    <a:ext uri="{9D8B030D-6E8A-4147-A177-3AD203B41FA5}">
                      <a16:colId xmlns:a16="http://schemas.microsoft.com/office/drawing/2014/main" val="741729130"/>
                    </a:ext>
                  </a:extLst>
                </a:gridCol>
              </a:tblGrid>
              <a:tr h="557634">
                <a:tc>
                  <a:txBody>
                    <a:bodyPr/>
                    <a:lstStyle/>
                    <a:p>
                      <a:pPr algn="ctr" rtl="0" fontAlgn="base"/>
                      <a:r>
                        <a:rPr lang="es-CO" sz="1400" b="1" i="0">
                          <a:solidFill>
                            <a:schemeClr val="bg1"/>
                          </a:solidFill>
                          <a:effectLst/>
                          <a:latin typeface="+mj-lt"/>
                        </a:rPr>
                        <a:t>Vigencia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ESTADO RECURSO</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HITO CONTRACTUAL</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4287241673"/>
                  </a:ext>
                </a:extLst>
              </a:tr>
              <a:tr h="573051">
                <a:tc>
                  <a:txBody>
                    <a:bodyPr/>
                    <a:lstStyle/>
                    <a:p>
                      <a:pPr algn="ctr" rtl="0" fontAlgn="base"/>
                      <a:r>
                        <a:rPr lang="es-CO" sz="1400" b="1" i="0">
                          <a:solidFill>
                            <a:schemeClr val="bg1"/>
                          </a:solidFill>
                          <a:effectLst/>
                          <a:latin typeface="+mj-lt"/>
                        </a:rPr>
                        <a:t>2017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$427.945.788,00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39,3%</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Desembolsado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Encargo Fiduciario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15584650"/>
                  </a:ext>
                </a:extLst>
              </a:tr>
              <a:tr h="525486">
                <a:tc>
                  <a:txBody>
                    <a:bodyPr/>
                    <a:lstStyle/>
                    <a:p>
                      <a:pPr algn="ctr" rtl="0" fontAlgn="base"/>
                      <a:r>
                        <a:rPr lang="es-CO" sz="1400" b="1" i="0">
                          <a:solidFill>
                            <a:schemeClr val="bg1"/>
                          </a:solidFill>
                          <a:effectLst/>
                          <a:latin typeface="+mj-lt"/>
                        </a:rPr>
                        <a:t>2018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$326.642.820,00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30%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Desembolsado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effectLst/>
                          <a:latin typeface="+mj-lt"/>
                        </a:rPr>
                        <a:t>Aceptación de diseños y presupuesto</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93887206"/>
                  </a:ext>
                </a:extLst>
              </a:tr>
              <a:tr h="940246">
                <a:tc>
                  <a:txBody>
                    <a:bodyPr/>
                    <a:lstStyle/>
                    <a:p>
                      <a:pPr algn="ctr" rtl="0" fontAlgn="base"/>
                      <a:r>
                        <a:rPr lang="es-CO" sz="1400" b="1" i="0">
                          <a:solidFill>
                            <a:schemeClr val="bg1"/>
                          </a:solidFill>
                          <a:effectLst/>
                          <a:latin typeface="+mj-lt"/>
                        </a:rPr>
                        <a:t>2018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$334.220.793,00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30,7%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Vigencia expirada</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effectLst/>
                          <a:latin typeface="+mj-lt"/>
                        </a:rPr>
                        <a:t>Suscripción de contratos derivados y actas de inicio</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74548128"/>
                  </a:ext>
                </a:extLst>
              </a:tr>
              <a:tr h="893326">
                <a:tc>
                  <a:txBody>
                    <a:bodyPr/>
                    <a:lstStyle/>
                    <a:p>
                      <a:pPr algn="ctr" rtl="0" fontAlgn="base"/>
                      <a:r>
                        <a:rPr lang="es-CO" sz="1400" b="1" i="0">
                          <a:solidFill>
                            <a:schemeClr val="bg1"/>
                          </a:solidFill>
                          <a:effectLst/>
                          <a:latin typeface="+mj-lt"/>
                        </a:rPr>
                        <a:t>TOTAL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1" i="0">
                          <a:solidFill>
                            <a:srgbClr val="000000"/>
                          </a:solidFill>
                          <a:effectLst/>
                          <a:latin typeface="+mj-lt"/>
                        </a:rPr>
                        <a:t>$1.088.809.401</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1" i="0">
                          <a:solidFill>
                            <a:srgbClr val="000000"/>
                          </a:solidFill>
                          <a:effectLst/>
                          <a:latin typeface="+mj-lt"/>
                        </a:rPr>
                        <a:t>100%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1101721"/>
                  </a:ext>
                </a:extLst>
              </a:tr>
            </a:tbl>
          </a:graphicData>
        </a:graphic>
      </p:graphicFrame>
      <p:sp>
        <p:nvSpPr>
          <p:cNvPr id="6" name="CuadroTexto 5">
            <a:extLst>
              <a:ext uri="{FF2B5EF4-FFF2-40B4-BE49-F238E27FC236}">
                <a16:creationId xmlns:a16="http://schemas.microsoft.com/office/drawing/2014/main" id="{0F5C2FB9-3047-4660-CF90-8A58091A492A}"/>
              </a:ext>
            </a:extLst>
          </p:cNvPr>
          <p:cNvSpPr txBox="1"/>
          <p:nvPr/>
        </p:nvSpPr>
        <p:spPr>
          <a:xfrm>
            <a:off x="1250301" y="5894685"/>
            <a:ext cx="9004041" cy="923330"/>
          </a:xfrm>
          <a:prstGeom prst="rect">
            <a:avLst/>
          </a:prstGeom>
          <a:noFill/>
        </p:spPr>
        <p:txBody>
          <a:bodyPr wrap="square" rtlCol="0">
            <a:spAutoFit/>
          </a:bodyPr>
          <a:lstStyle/>
          <a:p>
            <a:r>
              <a:rPr lang="es-CO"/>
              <a:t>NOTA: El valor que se adeuda a EMSA S.A. E.S.P., después de realizar el Balance Financiero del Contrato es de $ 302,852,130,75.</a:t>
            </a:r>
          </a:p>
          <a:p>
            <a:endParaRPr lang="es-CO"/>
          </a:p>
        </p:txBody>
      </p:sp>
    </p:spTree>
    <p:extLst>
      <p:ext uri="{BB962C8B-B14F-4D97-AF65-F5344CB8AC3E}">
        <p14:creationId xmlns:p14="http://schemas.microsoft.com/office/powerpoint/2010/main" val="920023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57046" y="960630"/>
            <a:ext cx="10515600" cy="839552"/>
          </a:xfrm>
        </p:spPr>
        <p:txBody>
          <a:bodyPr>
            <a:noAutofit/>
          </a:bodyPr>
          <a:lstStyle/>
          <a:p>
            <a:pPr algn="ctr"/>
            <a:r>
              <a:rPr lang="es-ES" sz="3200" b="1" i="0">
                <a:solidFill>
                  <a:srgbClr val="203864"/>
                </a:solidFill>
                <a:cs typeface="Arial" panose="020B0604020202020204" pitchFamily="34" charset="0"/>
              </a:rPr>
              <a:t>Justificación de vigencia expirada, hitos de desembolso no cumplidos</a:t>
            </a:r>
            <a:br>
              <a:rPr lang="es-ES" sz="3200" b="1" i="0">
                <a:solidFill>
                  <a:srgbClr val="203864"/>
                </a:solidFill>
                <a:cs typeface="Arial" panose="020B0604020202020204" pitchFamily="34" charset="0"/>
              </a:rPr>
            </a:br>
            <a:r>
              <a:rPr lang="es-MX" sz="3200" b="1" i="0">
                <a:solidFill>
                  <a:srgbClr val="203864"/>
                </a:solidFill>
                <a:cs typeface="Arial" panose="020B0604020202020204" pitchFamily="34" charset="0"/>
              </a:rPr>
              <a:t>Contrato </a:t>
            </a:r>
            <a:r>
              <a:rPr lang="es-ES" sz="3200" b="1" i="0">
                <a:solidFill>
                  <a:srgbClr val="203864"/>
                </a:solidFill>
                <a:cs typeface="Arial" panose="020B0604020202020204" pitchFamily="34" charset="0"/>
              </a:rPr>
              <a:t>FAER-GGC-648-17</a:t>
            </a:r>
            <a:endParaRPr lang="es-MX" sz="3200" b="1" i="0">
              <a:solidFill>
                <a:srgbClr val="203864"/>
              </a:solidFill>
              <a:cs typeface="Arial" panose="020B0604020202020204" pitchFamily="34" charset="0"/>
            </a:endParaRPr>
          </a:p>
        </p:txBody>
      </p:sp>
      <p:sp>
        <p:nvSpPr>
          <p:cNvPr id="8" name="Flecha: a la derecha 7">
            <a:extLst>
              <a:ext uri="{FF2B5EF4-FFF2-40B4-BE49-F238E27FC236}">
                <a16:creationId xmlns:a16="http://schemas.microsoft.com/office/drawing/2014/main" id="{6A505F9C-811F-E937-22CD-F7F39E7E03D9}"/>
              </a:ext>
            </a:extLst>
          </p:cNvPr>
          <p:cNvSpPr/>
          <p:nvPr/>
        </p:nvSpPr>
        <p:spPr>
          <a:xfrm>
            <a:off x="4763080" y="2910062"/>
            <a:ext cx="2331023" cy="2146040"/>
          </a:xfrm>
          <a:prstGeom prst="rightArrow">
            <a:avLst>
              <a:gd name="adj1" fmla="val 69670"/>
              <a:gd name="adj2" fmla="val 27692"/>
            </a:avLst>
          </a:prstGeom>
          <a:ln/>
        </p:spPr>
        <p:style>
          <a:lnRef idx="2">
            <a:schemeClr val="accent2"/>
          </a:lnRef>
          <a:fillRef idx="1">
            <a:schemeClr val="lt1"/>
          </a:fillRef>
          <a:effectRef idx="0">
            <a:schemeClr val="accent2"/>
          </a:effectRef>
          <a:fontRef idx="minor">
            <a:schemeClr val="dk1"/>
          </a:fontRef>
        </p:style>
        <p:txBody>
          <a:bodyPr rtlCol="0" anchor="ctr"/>
          <a:lstStyle/>
          <a:p>
            <a:pPr algn="ctr"/>
            <a:endParaRPr lang="es-CO">
              <a:solidFill>
                <a:prstClr val="white"/>
              </a:solidFill>
              <a:latin typeface="Calibri" panose="020F0502020204030204"/>
            </a:endParaRPr>
          </a:p>
        </p:txBody>
      </p:sp>
      <p:sp>
        <p:nvSpPr>
          <p:cNvPr id="11" name="Subtítulo 2">
            <a:extLst>
              <a:ext uri="{FF2B5EF4-FFF2-40B4-BE49-F238E27FC236}">
                <a16:creationId xmlns:a16="http://schemas.microsoft.com/office/drawing/2014/main" id="{3651C756-E295-5A07-31F8-A97F6B5B0C80}"/>
              </a:ext>
            </a:extLst>
          </p:cNvPr>
          <p:cNvSpPr txBox="1">
            <a:spLocks/>
          </p:cNvSpPr>
          <p:nvPr/>
        </p:nvSpPr>
        <p:spPr>
          <a:xfrm>
            <a:off x="225596" y="2463455"/>
            <a:ext cx="2668329" cy="242512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s-MX" sz="1800">
              <a:solidFill>
                <a:prstClr val="black"/>
              </a:solidFill>
              <a:latin typeface="Montserrat" pitchFamily="2" charset="77"/>
            </a:endParaRPr>
          </a:p>
        </p:txBody>
      </p:sp>
      <p:sp>
        <p:nvSpPr>
          <p:cNvPr id="12" name="Marcador de número de diapositiva 1">
            <a:extLst>
              <a:ext uri="{FF2B5EF4-FFF2-40B4-BE49-F238E27FC236}">
                <a16:creationId xmlns:a16="http://schemas.microsoft.com/office/drawing/2014/main" id="{7283837F-A982-8062-B671-4BB7C5881024}"/>
              </a:ext>
            </a:extLst>
          </p:cNvPr>
          <p:cNvSpPr>
            <a:spLocks noGrp="1"/>
          </p:cNvSpPr>
          <p:nvPr>
            <p:ph type="sldNum" sz="quarter" idx="12"/>
          </p:nvPr>
        </p:nvSpPr>
        <p:spPr>
          <a:xfrm>
            <a:off x="8610600" y="6352504"/>
            <a:ext cx="2743200" cy="365125"/>
          </a:xfrm>
        </p:spPr>
        <p:txBody>
          <a:bodyPr/>
          <a:lstStyle/>
          <a:p>
            <a:fld id="{5E9BE2ED-CCE3-FB41-86A8-656E1104510F}" type="slidenum">
              <a:rPr lang="es-CO" smtClean="0"/>
              <a:t>31</a:t>
            </a:fld>
            <a:endParaRPr lang="es-CO"/>
          </a:p>
        </p:txBody>
      </p:sp>
      <p:graphicFrame>
        <p:nvGraphicFramePr>
          <p:cNvPr id="13" name="Diagrama 12">
            <a:extLst>
              <a:ext uri="{FF2B5EF4-FFF2-40B4-BE49-F238E27FC236}">
                <a16:creationId xmlns:a16="http://schemas.microsoft.com/office/drawing/2014/main" id="{E62F8FC8-F397-052A-5ECA-CE381AAF67E0}"/>
              </a:ext>
            </a:extLst>
          </p:cNvPr>
          <p:cNvGraphicFramePr/>
          <p:nvPr/>
        </p:nvGraphicFramePr>
        <p:xfrm>
          <a:off x="225597" y="1283950"/>
          <a:ext cx="4260678" cy="53982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CuadroTexto 13">
            <a:extLst>
              <a:ext uri="{FF2B5EF4-FFF2-40B4-BE49-F238E27FC236}">
                <a16:creationId xmlns:a16="http://schemas.microsoft.com/office/drawing/2014/main" id="{009C4342-0383-093F-FFF1-D3DBD8423767}"/>
              </a:ext>
            </a:extLst>
          </p:cNvPr>
          <p:cNvSpPr txBox="1"/>
          <p:nvPr/>
        </p:nvSpPr>
        <p:spPr>
          <a:xfrm>
            <a:off x="4824616" y="3567583"/>
            <a:ext cx="1964415" cy="830997"/>
          </a:xfrm>
          <a:prstGeom prst="rect">
            <a:avLst/>
          </a:prstGeom>
          <a:noFill/>
        </p:spPr>
        <p:txBody>
          <a:bodyPr wrap="square" rtlCol="0">
            <a:spAutoFit/>
          </a:bodyPr>
          <a:lstStyle/>
          <a:p>
            <a:r>
              <a:rPr lang="es-CO" sz="1600"/>
              <a:t>Motivos del no cumplimiento del hito de desembolso</a:t>
            </a:r>
          </a:p>
        </p:txBody>
      </p:sp>
      <p:sp>
        <p:nvSpPr>
          <p:cNvPr id="15" name="Rectángulo 14">
            <a:extLst>
              <a:ext uri="{FF2B5EF4-FFF2-40B4-BE49-F238E27FC236}">
                <a16:creationId xmlns:a16="http://schemas.microsoft.com/office/drawing/2014/main" id="{9190D8AC-FD62-B9B3-E28D-F9C0A1DD9835}"/>
              </a:ext>
            </a:extLst>
          </p:cNvPr>
          <p:cNvSpPr/>
          <p:nvPr/>
        </p:nvSpPr>
        <p:spPr>
          <a:xfrm>
            <a:off x="7399174" y="1815870"/>
            <a:ext cx="4410993" cy="388296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rtl="0" fontAlgn="base"/>
            <a:r>
              <a:rPr lang="es-ES" b="0" i="0">
                <a:solidFill>
                  <a:srgbClr val="000000"/>
                </a:solidFill>
                <a:effectLst/>
                <a:latin typeface="+mj-lt"/>
              </a:rPr>
              <a:t>Ante el proceso de incumplimiento que se adelantó en contra de EMSA, la supervisión no realizó el desembolso solicitado por el Operador de Red de forma extemporánea, por lo cual, estos recursos expiraron.</a:t>
            </a:r>
            <a:endParaRPr lang="es-CO">
              <a:solidFill>
                <a:schemeClr val="tx1"/>
              </a:solidFill>
              <a:latin typeface="+mj-lt"/>
            </a:endParaRPr>
          </a:p>
        </p:txBody>
      </p:sp>
      <p:sp>
        <p:nvSpPr>
          <p:cNvPr id="16" name="CuadroTexto 15">
            <a:extLst>
              <a:ext uri="{FF2B5EF4-FFF2-40B4-BE49-F238E27FC236}">
                <a16:creationId xmlns:a16="http://schemas.microsoft.com/office/drawing/2014/main" id="{26C5A938-FF71-8008-0DC3-9313D5BD28FA}"/>
              </a:ext>
            </a:extLst>
          </p:cNvPr>
          <p:cNvSpPr txBox="1"/>
          <p:nvPr/>
        </p:nvSpPr>
        <p:spPr>
          <a:xfrm>
            <a:off x="1250301" y="5894685"/>
            <a:ext cx="9004041" cy="923330"/>
          </a:xfrm>
          <a:prstGeom prst="rect">
            <a:avLst/>
          </a:prstGeom>
          <a:noFill/>
        </p:spPr>
        <p:txBody>
          <a:bodyPr wrap="square" rtlCol="0">
            <a:spAutoFit/>
          </a:bodyPr>
          <a:lstStyle/>
          <a:p>
            <a:r>
              <a:rPr lang="es-CO"/>
              <a:t>NOTA: El valor que se adeuda a EMSA S.A. E.S.P., después de realizar el Balance Financiero del Contrato es de $ 302,852,130,75.</a:t>
            </a:r>
          </a:p>
          <a:p>
            <a:endParaRPr lang="es-CO"/>
          </a:p>
        </p:txBody>
      </p:sp>
    </p:spTree>
    <p:extLst>
      <p:ext uri="{BB962C8B-B14F-4D97-AF65-F5344CB8AC3E}">
        <p14:creationId xmlns:p14="http://schemas.microsoft.com/office/powerpoint/2010/main" val="10997752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38200" y="281122"/>
            <a:ext cx="10515600" cy="839552"/>
          </a:xfrm>
        </p:spPr>
        <p:txBody>
          <a:bodyPr>
            <a:noAutofit/>
          </a:bodyPr>
          <a:lstStyle/>
          <a:p>
            <a:pPr algn="ctr"/>
            <a:r>
              <a:rPr lang="es-ES" sz="3200" b="1" i="0">
                <a:solidFill>
                  <a:srgbClr val="203864"/>
                </a:solidFill>
                <a:cs typeface="Arial" panose="020B0604020202020204" pitchFamily="34" charset="0"/>
              </a:rPr>
              <a:t>RECOMIENDACION AL COMITÉ</a:t>
            </a:r>
          </a:p>
        </p:txBody>
      </p:sp>
      <p:sp>
        <p:nvSpPr>
          <p:cNvPr id="12" name="Marcador de número de diapositiva 1">
            <a:extLst>
              <a:ext uri="{FF2B5EF4-FFF2-40B4-BE49-F238E27FC236}">
                <a16:creationId xmlns:a16="http://schemas.microsoft.com/office/drawing/2014/main" id="{3C1B273E-E5EB-1AC6-CB1D-6A8A12546CAA}"/>
              </a:ext>
            </a:extLst>
          </p:cNvPr>
          <p:cNvSpPr>
            <a:spLocks noGrp="1"/>
          </p:cNvSpPr>
          <p:nvPr>
            <p:ph type="sldNum" sz="quarter" idx="12"/>
          </p:nvPr>
        </p:nvSpPr>
        <p:spPr>
          <a:xfrm>
            <a:off x="8610600" y="6356350"/>
            <a:ext cx="2743200" cy="365125"/>
          </a:xfrm>
        </p:spPr>
        <p:txBody>
          <a:bodyPr/>
          <a:lstStyle/>
          <a:p>
            <a:fld id="{5E9BE2ED-CCE3-FB41-86A8-656E1104510F}" type="slidenum">
              <a:rPr lang="es-CO" smtClean="0"/>
              <a:t>32</a:t>
            </a:fld>
            <a:endParaRPr lang="es-CO"/>
          </a:p>
        </p:txBody>
      </p:sp>
      <p:sp>
        <p:nvSpPr>
          <p:cNvPr id="13" name="Título 1">
            <a:extLst>
              <a:ext uri="{FF2B5EF4-FFF2-40B4-BE49-F238E27FC236}">
                <a16:creationId xmlns:a16="http://schemas.microsoft.com/office/drawing/2014/main" id="{59913F72-651D-0162-442C-27E99B47C882}"/>
              </a:ext>
            </a:extLst>
          </p:cNvPr>
          <p:cNvSpPr txBox="1">
            <a:spLocks/>
          </p:cNvSpPr>
          <p:nvPr/>
        </p:nvSpPr>
        <p:spPr>
          <a:xfrm>
            <a:off x="993696" y="1526874"/>
            <a:ext cx="10716548" cy="4684145"/>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defPPr>
              <a:defRPr lang="es-CO"/>
            </a:defPPr>
            <a:lvl1pPr marR="0" lvl="0" indent="0" algn="ctr" fontAlgn="auto">
              <a:lnSpc>
                <a:spcPct val="100000"/>
              </a:lnSpc>
              <a:spcBef>
                <a:spcPts val="0"/>
              </a:spcBef>
              <a:spcAft>
                <a:spcPts val="0"/>
              </a:spcAft>
              <a:buClrTx/>
              <a:buSzTx/>
              <a:buFontTx/>
              <a:buNone/>
              <a:tabLst/>
              <a:defRPr kumimoji="0" b="0" i="0" u="none" strike="noStrike" cap="none" spc="0" normalizeH="0" baseline="0">
                <a:ln>
                  <a:noFill/>
                </a:ln>
                <a:solidFill>
                  <a:prstClr val="white"/>
                </a:solidFill>
                <a:effectLst/>
                <a:uLnTx/>
                <a:uFillTx/>
                <a:latin typeface="Calibri" panose="020F0502020204030204"/>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endParaRPr lang="es-CO"/>
          </a:p>
        </p:txBody>
      </p:sp>
      <p:sp>
        <p:nvSpPr>
          <p:cNvPr id="14" name="Subtítulo 2">
            <a:extLst>
              <a:ext uri="{FF2B5EF4-FFF2-40B4-BE49-F238E27FC236}">
                <a16:creationId xmlns:a16="http://schemas.microsoft.com/office/drawing/2014/main" id="{7B59C518-6198-D562-E676-3CC82A4130BC}"/>
              </a:ext>
            </a:extLst>
          </p:cNvPr>
          <p:cNvSpPr txBox="1">
            <a:spLocks/>
          </p:cNvSpPr>
          <p:nvPr/>
        </p:nvSpPr>
        <p:spPr>
          <a:xfrm>
            <a:off x="1080818" y="1683820"/>
            <a:ext cx="10542304" cy="4529151"/>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32385" indent="0" algn="just">
              <a:lnSpc>
                <a:spcPct val="115000"/>
              </a:lnSpc>
              <a:spcAft>
                <a:spcPts val="1000"/>
              </a:spcAft>
              <a:buNone/>
            </a:pPr>
            <a:r>
              <a:rPr lang="es-ES" sz="1600">
                <a:latin typeface="+mj-lt"/>
                <a:ea typeface="Calibri" panose="020F0502020204030204" pitchFamily="34" charset="0"/>
                <a:cs typeface="Arial" panose="020B0604020202020204" pitchFamily="34" charset="0"/>
              </a:rPr>
              <a:t>Considerando que la ELECTRIFICADORA DEL META S.A. E.S.P., ha cumplido con las obligaciones establecidas en el contrato FAER GGC 648 de 2017 respecto al proyecto del anexo 1 del referenciado contrato y que fue objeto para la elaboración del Concepto Técnico para la posterior suscripción del Acta de Terminación y Balance Financiero de la etapa de Administración, Ejecución de Recursos, Asistencia Técnica  y Energización del mencionado contrato, la Dirección de Energía Eléctrica emite concepto técnico – financiero favorable a fin de dar por terminado el periodo de la referenciada actividad.</a:t>
            </a:r>
          </a:p>
          <a:p>
            <a:pPr marL="0" marR="32385" indent="0" algn="just">
              <a:lnSpc>
                <a:spcPct val="115000"/>
              </a:lnSpc>
              <a:spcAft>
                <a:spcPts val="1000"/>
              </a:spcAft>
              <a:buNone/>
            </a:pPr>
            <a:endParaRPr lang="es-ES" sz="1600">
              <a:latin typeface="+mj-lt"/>
              <a:ea typeface="Calibri" panose="020F0502020204030204" pitchFamily="34" charset="0"/>
              <a:cs typeface="Arial" panose="020B0604020202020204" pitchFamily="34" charset="0"/>
            </a:endParaRPr>
          </a:p>
          <a:p>
            <a:pPr marL="0" marR="32385" indent="0" algn="just">
              <a:lnSpc>
                <a:spcPct val="115000"/>
              </a:lnSpc>
              <a:spcAft>
                <a:spcPts val="1000"/>
              </a:spcAft>
              <a:buNone/>
            </a:pPr>
            <a:r>
              <a:rPr lang="es-CO" sz="1600">
                <a:effectLst/>
                <a:latin typeface="+mj-lt"/>
                <a:ea typeface="Calibri" panose="020F0502020204030204" pitchFamily="34" charset="0"/>
                <a:cs typeface="Arial" panose="020B0604020202020204" pitchFamily="34" charset="0"/>
              </a:rPr>
              <a:t>En ese sentido, la Dirección de Energía Eléctrica solicita al Comité CAFAER la aprobación de la suma de </a:t>
            </a:r>
            <a:r>
              <a:rPr lang="es-ES" sz="1600">
                <a:latin typeface="+mj-lt"/>
                <a:ea typeface="Calibri" panose="020F0502020204030204" pitchFamily="34" charset="0"/>
                <a:cs typeface="Arial" panose="020B0604020202020204" pitchFamily="34" charset="0"/>
              </a:rPr>
              <a:t>TRESCIENTOS DOS MILLONES OCHOCIENTOS CINSUENTA Y DOS MIL CIENTO TREINTA PESOS CON SETENTA Y CINCO CENTAVOS M/CTE ($ 302,852,130,75), para ser desembolsada a la cuenta que indique el Operador de Red, teniendo en cuenta que, el encargo fiduciario se tuvo que liquidar de acuerdo con los requisitos para la elaboración del Acta de Terminación y Balance Financiero.</a:t>
            </a:r>
            <a:endParaRPr lang="es-CO" sz="1400">
              <a:solidFill>
                <a:schemeClr val="tx1">
                  <a:lumMod val="65000"/>
                  <a:lumOff val="35000"/>
                </a:schemeClr>
              </a:solidFill>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endParaRPr lang="es-MX" sz="1400">
              <a:solidFill>
                <a:srgbClr val="4B4949"/>
              </a:solidFill>
              <a:latin typeface="Calabri"/>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endParaRPr kumimoji="0" lang="es-CO" sz="1400" u="none" strike="noStrike" kern="1200" cap="none" spc="0" normalizeH="0" baseline="0" noProof="0">
              <a:ln>
                <a:noFill/>
              </a:ln>
              <a:solidFill>
                <a:srgbClr val="4B4949"/>
              </a:solidFill>
              <a:effectLst/>
              <a:uLnTx/>
              <a:uFillTx/>
              <a:latin typeface="Calabri"/>
              <a:ea typeface="+mn-ea"/>
              <a:cs typeface="+mn-cs"/>
            </a:endParaRPr>
          </a:p>
        </p:txBody>
      </p:sp>
      <p:sp>
        <p:nvSpPr>
          <p:cNvPr id="16" name="Triángulo isósceles 25">
            <a:extLst>
              <a:ext uri="{FF2B5EF4-FFF2-40B4-BE49-F238E27FC236}">
                <a16:creationId xmlns:a16="http://schemas.microsoft.com/office/drawing/2014/main" id="{80C61737-4A20-BB2A-8007-0F6E2A177D87}"/>
              </a:ext>
            </a:extLst>
          </p:cNvPr>
          <p:cNvSpPr/>
          <p:nvPr/>
        </p:nvSpPr>
        <p:spPr>
          <a:xfrm rot="5400000">
            <a:off x="69302" y="3694978"/>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54417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38200" y="378204"/>
            <a:ext cx="10515600" cy="839552"/>
          </a:xfrm>
        </p:spPr>
        <p:txBody>
          <a:bodyPr>
            <a:noAutofit/>
          </a:bodyPr>
          <a:lstStyle/>
          <a:p>
            <a:pPr algn="ctr"/>
            <a:r>
              <a:rPr lang="es-MX" sz="4000" b="1" i="0">
                <a:solidFill>
                  <a:srgbClr val="203864"/>
                </a:solidFill>
                <a:cs typeface="Arial" panose="020B0604020202020204" pitchFamily="34" charset="0"/>
              </a:rPr>
              <a:t>Contrato FAER GGC 649 de 2017</a:t>
            </a:r>
          </a:p>
        </p:txBody>
      </p:sp>
      <p:sp>
        <p:nvSpPr>
          <p:cNvPr id="2" name="Subtítulo 2">
            <a:extLst>
              <a:ext uri="{FF2B5EF4-FFF2-40B4-BE49-F238E27FC236}">
                <a16:creationId xmlns:a16="http://schemas.microsoft.com/office/drawing/2014/main" id="{7B060519-46D4-3B94-A36F-CCB2B948B600}"/>
              </a:ext>
            </a:extLst>
          </p:cNvPr>
          <p:cNvSpPr txBox="1">
            <a:spLocks/>
          </p:cNvSpPr>
          <p:nvPr/>
        </p:nvSpPr>
        <p:spPr>
          <a:xfrm>
            <a:off x="838199" y="1861417"/>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3" name="AutoShape 2">
            <a:extLst>
              <a:ext uri="{FF2B5EF4-FFF2-40B4-BE49-F238E27FC236}">
                <a16:creationId xmlns:a16="http://schemas.microsoft.com/office/drawing/2014/main" id="{B4E54E77-C79B-919D-1699-7B959AD94577}"/>
              </a:ext>
            </a:extLst>
          </p:cNvPr>
          <p:cNvSpPr>
            <a:spLocks noChangeAspect="1" noChangeArrowheads="1"/>
          </p:cNvSpPr>
          <p:nvPr/>
        </p:nvSpPr>
        <p:spPr bwMode="auto">
          <a:xfrm>
            <a:off x="2492069" y="203051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sp>
        <p:nvSpPr>
          <p:cNvPr id="4" name="Título 1">
            <a:extLst>
              <a:ext uri="{FF2B5EF4-FFF2-40B4-BE49-F238E27FC236}">
                <a16:creationId xmlns:a16="http://schemas.microsoft.com/office/drawing/2014/main" id="{00994E34-7551-45EE-EA33-A36973E95E99}"/>
              </a:ext>
            </a:extLst>
          </p:cNvPr>
          <p:cNvSpPr txBox="1">
            <a:spLocks/>
          </p:cNvSpPr>
          <p:nvPr/>
        </p:nvSpPr>
        <p:spPr>
          <a:xfrm>
            <a:off x="3481776" y="3728983"/>
            <a:ext cx="8103542" cy="2793027"/>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ítulo 1">
            <a:extLst>
              <a:ext uri="{FF2B5EF4-FFF2-40B4-BE49-F238E27FC236}">
                <a16:creationId xmlns:a16="http://schemas.microsoft.com/office/drawing/2014/main" id="{13AA6ABC-AE7B-155C-D179-28F8871E6454}"/>
              </a:ext>
            </a:extLst>
          </p:cNvPr>
          <p:cNvSpPr txBox="1">
            <a:spLocks/>
          </p:cNvSpPr>
          <p:nvPr/>
        </p:nvSpPr>
        <p:spPr>
          <a:xfrm>
            <a:off x="289404" y="2471216"/>
            <a:ext cx="11267628" cy="799927"/>
          </a:xfrm>
          <a:prstGeom prst="rect">
            <a:avLst/>
          </a:prstGeom>
          <a:solidFill>
            <a:schemeClr val="bg1">
              <a:lumMod val="95000"/>
            </a:schemeClr>
          </a:solidFill>
          <a:ln w="28575">
            <a:solidFill>
              <a:schemeClr val="accent2"/>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marR="0" lvl="1" indent="0" algn="just" defTabSz="914400" rtl="0" eaLnBrk="1" fontAlgn="auto" latinLnBrk="0" hangingPunct="1">
              <a:lnSpc>
                <a:spcPct val="100000"/>
              </a:lnSpc>
              <a:spcBef>
                <a:spcPts val="0"/>
              </a:spcBef>
              <a:spcAft>
                <a:spcPts val="0"/>
              </a:spcAft>
              <a:buClrTx/>
              <a:buSzTx/>
              <a:buFontTx/>
              <a:buNone/>
              <a:tabLst/>
              <a:defRPr/>
            </a:pPr>
            <a:endParaRPr kumimoji="0" lang="es-CO" sz="3600" b="0" i="0" u="none" strike="noStrike" kern="1200" cap="none" spc="0" normalizeH="0" baseline="0" noProof="0">
              <a:ln>
                <a:noFill/>
              </a:ln>
              <a:solidFill>
                <a:prstClr val="black"/>
              </a:solidFill>
              <a:effectLst/>
              <a:uLnTx/>
              <a:uFillTx/>
              <a:latin typeface="Montserrat" pitchFamily="2" charset="77"/>
              <a:ea typeface="+mn-ea"/>
              <a:cs typeface="+mn-cs"/>
            </a:endParaRPr>
          </a:p>
        </p:txBody>
      </p:sp>
      <p:sp>
        <p:nvSpPr>
          <p:cNvPr id="6" name="Subtítulo 2">
            <a:extLst>
              <a:ext uri="{FF2B5EF4-FFF2-40B4-BE49-F238E27FC236}">
                <a16:creationId xmlns:a16="http://schemas.microsoft.com/office/drawing/2014/main" id="{5750CE3E-3AD2-DD25-845F-1685019654F4}"/>
              </a:ext>
            </a:extLst>
          </p:cNvPr>
          <p:cNvSpPr txBox="1">
            <a:spLocks/>
          </p:cNvSpPr>
          <p:nvPr/>
        </p:nvSpPr>
        <p:spPr>
          <a:xfrm>
            <a:off x="212450" y="1255820"/>
            <a:ext cx="11421537" cy="1107860"/>
          </a:xfrm>
          <a:prstGeom prst="rect">
            <a:avLst/>
          </a:prstGeom>
          <a:noFill/>
          <a:ln>
            <a:noFill/>
          </a:ln>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just">
              <a:spcBef>
                <a:spcPts val="1600"/>
              </a:spcBef>
              <a:buNone/>
              <a:defRPr/>
            </a:pPr>
            <a:r>
              <a:rPr kumimoji="0" lang="es-MX" sz="1800" b="0" i="0" u="none" strike="noStrike" kern="1200" cap="none" spc="0" normalizeH="0" baseline="0" noProof="0">
                <a:ln>
                  <a:noFill/>
                </a:ln>
                <a:solidFill>
                  <a:prstClr val="black"/>
                </a:solidFill>
                <a:effectLst/>
                <a:uLnTx/>
                <a:uFillTx/>
                <a:latin typeface="+mj-lt"/>
              </a:rPr>
              <a:t>Se firmó acta de inicio el </a:t>
            </a:r>
            <a:r>
              <a:rPr lang="es-CO" sz="1800" b="1">
                <a:solidFill>
                  <a:schemeClr val="accent1">
                    <a:lumMod val="50000"/>
                  </a:schemeClr>
                </a:solidFill>
                <a:latin typeface="+mj-lt"/>
              </a:rPr>
              <a:t>28 de diciembre de 2017 </a:t>
            </a:r>
            <a:r>
              <a:rPr kumimoji="0" lang="es-MX" sz="1800" b="0" i="0" u="none" strike="noStrike" kern="1200" cap="none" spc="0" normalizeH="0" baseline="0" noProof="0">
                <a:ln>
                  <a:noFill/>
                </a:ln>
                <a:solidFill>
                  <a:prstClr val="black"/>
                </a:solidFill>
                <a:effectLst/>
                <a:uLnTx/>
                <a:uFillTx/>
                <a:latin typeface="+mj-lt"/>
              </a:rPr>
              <a:t>entre el MME y EMSA S.A. E.S.P.; </a:t>
            </a:r>
            <a:r>
              <a:rPr kumimoji="0" lang="es-MX" sz="1800" b="0" i="0" u="none" strike="noStrike" kern="1200" cap="none" spc="0" normalizeH="0" baseline="0" noProof="0">
                <a:ln>
                  <a:noFill/>
                </a:ln>
                <a:effectLst/>
                <a:uLnTx/>
                <a:uFillTx/>
                <a:latin typeface="+mj-lt"/>
              </a:rPr>
              <a:t>actualmente </a:t>
            </a:r>
            <a:r>
              <a:rPr kumimoji="0" lang="es-CO" sz="1800" b="0" i="0" u="none" strike="noStrike" kern="1200" cap="none" spc="0" normalizeH="0" baseline="0" noProof="0">
                <a:ln>
                  <a:noFill/>
                </a:ln>
                <a:effectLst/>
                <a:uLnTx/>
                <a:uFillTx/>
                <a:latin typeface="+mj-lt"/>
              </a:rPr>
              <a:t>el proyecto se encuentra terminado, concepto técnico elaborado y jurídica de la Dirección de Energía Eléctrica del Ministerio de Minas y Energía para la suscripción del acta de terminación y balance financiero</a:t>
            </a:r>
            <a:r>
              <a:rPr kumimoji="0" lang="es-ES" sz="1800" b="0" i="0" u="none" strike="noStrike" kern="1200" cap="none" spc="0" normalizeH="0" baseline="0" noProof="0">
                <a:ln>
                  <a:noFill/>
                </a:ln>
                <a:effectLst/>
                <a:uLnTx/>
                <a:uFillTx/>
                <a:latin typeface="+mj-lt"/>
              </a:rPr>
              <a:t>. </a:t>
            </a:r>
            <a:endParaRPr lang="es-MX" sz="1800">
              <a:solidFill>
                <a:prstClr val="black"/>
              </a:solidFill>
              <a:latin typeface="+mj-lt"/>
            </a:endParaRPr>
          </a:p>
        </p:txBody>
      </p:sp>
      <p:sp>
        <p:nvSpPr>
          <p:cNvPr id="9" name="Subtítulo 2">
            <a:extLst>
              <a:ext uri="{FF2B5EF4-FFF2-40B4-BE49-F238E27FC236}">
                <a16:creationId xmlns:a16="http://schemas.microsoft.com/office/drawing/2014/main" id="{EEFFFE00-FD02-28C0-464E-BB7D31FF7532}"/>
              </a:ext>
            </a:extLst>
          </p:cNvPr>
          <p:cNvSpPr txBox="1">
            <a:spLocks/>
          </p:cNvSpPr>
          <p:nvPr/>
        </p:nvSpPr>
        <p:spPr>
          <a:xfrm>
            <a:off x="212450" y="2528719"/>
            <a:ext cx="11194143" cy="79992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s-MX" sz="2200" b="1" i="0" u="none" strike="noStrike" kern="1200" cap="none" spc="0" normalizeH="0" baseline="0" noProof="0">
                <a:ln>
                  <a:noFill/>
                </a:ln>
                <a:solidFill>
                  <a:srgbClr val="4472C4">
                    <a:lumMod val="50000"/>
                  </a:srgbClr>
                </a:solidFill>
                <a:effectLst/>
                <a:uLnTx/>
                <a:uFillTx/>
                <a:latin typeface="+mj-lt"/>
              </a:rPr>
              <a:t>EL AVANCE </a:t>
            </a:r>
            <a:r>
              <a:rPr lang="es-MX" sz="2200" b="1">
                <a:solidFill>
                  <a:srgbClr val="4472C4">
                    <a:lumMod val="50000"/>
                  </a:srgbClr>
                </a:solidFill>
                <a:latin typeface="+mj-lt"/>
              </a:rPr>
              <a:t>DEL CONTRATO A LA FECHA ES DEL 100</a:t>
            </a:r>
            <a:r>
              <a:rPr kumimoji="0" lang="es-MX" sz="2200" b="1" i="0" u="none" strike="noStrike" kern="1200" cap="none" spc="0" normalizeH="0" baseline="0" noProof="0">
                <a:ln>
                  <a:noFill/>
                </a:ln>
                <a:solidFill>
                  <a:srgbClr val="4472C4">
                    <a:lumMod val="50000"/>
                  </a:srgbClr>
                </a:solidFill>
                <a:effectLst/>
                <a:uLnTx/>
                <a:uFillTx/>
                <a:latin typeface="+mj-lt"/>
              </a:rPr>
              <a: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s-MX" sz="2200" b="1" i="0" u="none" strike="noStrike" kern="1200" cap="none" spc="0" normalizeH="0" baseline="0" noProof="0">
                <a:ln>
                  <a:noFill/>
                </a:ln>
                <a:solidFill>
                  <a:srgbClr val="4472C4">
                    <a:lumMod val="50000"/>
                  </a:srgbClr>
                </a:solidFill>
                <a:effectLst/>
                <a:uLnTx/>
                <a:uFillTx/>
                <a:latin typeface="+mj-lt"/>
              </a:rPr>
              <a:t>PROYECTO TERMINADO</a:t>
            </a:r>
          </a:p>
          <a:p>
            <a:pPr marL="0" marR="0" lvl="0" indent="0" algn="just"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endParaRPr kumimoji="0" lang="es-MX" sz="2400" b="1" i="0" u="none" strike="noStrike" kern="1200" cap="none" spc="0" normalizeH="0" baseline="0" noProof="0">
              <a:ln>
                <a:noFill/>
              </a:ln>
              <a:solidFill>
                <a:srgbClr val="4472C4">
                  <a:lumMod val="50000"/>
                </a:srgbClr>
              </a:solidFill>
              <a:effectLst/>
              <a:uLnTx/>
              <a:uFillTx/>
              <a:latin typeface="Montserrat" pitchFamily="2" charset="77"/>
              <a:ea typeface="+mn-ea"/>
              <a:cs typeface="+mn-cs"/>
            </a:endParaRPr>
          </a:p>
        </p:txBody>
      </p:sp>
      <p:sp>
        <p:nvSpPr>
          <p:cNvPr id="12" name="Subtítulo 2">
            <a:extLst>
              <a:ext uri="{FF2B5EF4-FFF2-40B4-BE49-F238E27FC236}">
                <a16:creationId xmlns:a16="http://schemas.microsoft.com/office/drawing/2014/main" id="{EA19DE31-139B-284E-B077-CD89CE8192CC}"/>
              </a:ext>
            </a:extLst>
          </p:cNvPr>
          <p:cNvSpPr txBox="1">
            <a:spLocks/>
          </p:cNvSpPr>
          <p:nvPr/>
        </p:nvSpPr>
        <p:spPr>
          <a:xfrm>
            <a:off x="3551025" y="3853003"/>
            <a:ext cx="7965044" cy="273349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just">
              <a:spcBef>
                <a:spcPts val="1600"/>
              </a:spcBef>
              <a:buFont typeface="Wingdings" panose="05000000000000000000" pitchFamily="2" charset="2"/>
              <a:buChar char="Ø"/>
              <a:defRPr/>
            </a:pPr>
            <a:r>
              <a:rPr lang="es-ES" sz="1800">
                <a:solidFill>
                  <a:srgbClr val="000000"/>
                </a:solidFill>
                <a:effectLst/>
                <a:latin typeface="+mj-lt"/>
                <a:ea typeface="Times New Roman" panose="02020603050405020304" pitchFamily="18" charset="0"/>
                <a:cs typeface="Arial" panose="020B0604020202020204" pitchFamily="34" charset="0"/>
              </a:rPr>
              <a:t>Ampliar y prestar el servicio de energía eléctrica en condiciones de calidad y confiabilidad, en las zonas rurales del Sistema Interconectado Nacional – SIN, ubicadas en el Mercado de Comercialización del OPERADOR DE RED, mediante la ejecución del proyecto “CONSTRUCCION REDES ELECTRICAS EN MEDIAR Y BAJA TENSION EN LAS VEREDAS COSTA RICA Y TERMALES EN EL MUNCIPIO DE VISTAHERMOSA META” con recursos del Fondo de Apoyo Financiero para la Energización de las Zonas Rurales Interconectadas - FAER</a:t>
            </a:r>
            <a:r>
              <a:rPr lang="es-CO" sz="1800">
                <a:solidFill>
                  <a:srgbClr val="000000"/>
                </a:solidFill>
                <a:effectLst/>
                <a:latin typeface="+mj-lt"/>
                <a:ea typeface="Times New Roman" panose="02020603050405020304" pitchFamily="18" charset="0"/>
                <a:cs typeface="Arial" panose="020B0604020202020204" pitchFamily="34" charset="0"/>
              </a:rPr>
              <a:t>.</a:t>
            </a:r>
            <a:endParaRPr lang="es-MX" sz="1600">
              <a:solidFill>
                <a:prstClr val="black"/>
              </a:solidFill>
              <a:latin typeface="+mj-lt"/>
              <a:ea typeface="Calibri" panose="020F0502020204030204" pitchFamily="34" charset="0"/>
              <a:cs typeface="Arial" panose="020B0604020202020204" pitchFamily="34" charset="0"/>
            </a:endParaRPr>
          </a:p>
        </p:txBody>
      </p:sp>
      <p:sp>
        <p:nvSpPr>
          <p:cNvPr id="13" name="Flecha: a la derecha 27">
            <a:extLst>
              <a:ext uri="{FF2B5EF4-FFF2-40B4-BE49-F238E27FC236}">
                <a16:creationId xmlns:a16="http://schemas.microsoft.com/office/drawing/2014/main" id="{462CD886-65EE-CF3A-E182-EA00A2B5D415}"/>
              </a:ext>
            </a:extLst>
          </p:cNvPr>
          <p:cNvSpPr/>
          <p:nvPr/>
        </p:nvSpPr>
        <p:spPr>
          <a:xfrm>
            <a:off x="519823" y="3853003"/>
            <a:ext cx="2684771" cy="2953884"/>
          </a:xfrm>
          <a:prstGeom prst="rightArrow">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Subtítulo 2">
            <a:extLst>
              <a:ext uri="{FF2B5EF4-FFF2-40B4-BE49-F238E27FC236}">
                <a16:creationId xmlns:a16="http://schemas.microsoft.com/office/drawing/2014/main" id="{1EC8557C-7B28-3FF6-81A8-24F3EE66A83D}"/>
              </a:ext>
            </a:extLst>
          </p:cNvPr>
          <p:cNvSpPr txBox="1">
            <a:spLocks/>
          </p:cNvSpPr>
          <p:nvPr/>
        </p:nvSpPr>
        <p:spPr>
          <a:xfrm>
            <a:off x="558013" y="4663346"/>
            <a:ext cx="2297792" cy="15379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r>
              <a:rPr kumimoji="0" lang="es-MX" sz="2200" b="1" i="0" u="none" strike="noStrike" kern="1200" cap="none" spc="0" normalizeH="0" baseline="0" noProof="0">
                <a:ln>
                  <a:noFill/>
                </a:ln>
                <a:solidFill>
                  <a:srgbClr val="4472C4">
                    <a:lumMod val="50000"/>
                  </a:srgbClr>
                </a:solidFill>
                <a:effectLst/>
                <a:uLnTx/>
                <a:uFillTx/>
                <a:latin typeface="+mj-lt"/>
              </a:rPr>
              <a:t>OBJETO DEL CONTRATO </a:t>
            </a:r>
            <a:r>
              <a:rPr lang="es-MX" sz="2200" b="1">
                <a:solidFill>
                  <a:srgbClr val="4472C4">
                    <a:lumMod val="50000"/>
                  </a:srgbClr>
                </a:solidFill>
                <a:latin typeface="+mj-lt"/>
              </a:rPr>
              <a:t>FAER</a:t>
            </a:r>
            <a:r>
              <a:rPr kumimoji="0" lang="es-MX" sz="2200" b="1" i="0" u="none" strike="noStrike" kern="1200" cap="none" spc="0" normalizeH="0" noProof="0">
                <a:ln>
                  <a:noFill/>
                </a:ln>
                <a:solidFill>
                  <a:srgbClr val="4472C4">
                    <a:lumMod val="50000"/>
                  </a:srgbClr>
                </a:solidFill>
                <a:effectLst/>
                <a:uLnTx/>
                <a:uFillTx/>
                <a:latin typeface="+mj-lt"/>
              </a:rPr>
              <a:t> </a:t>
            </a:r>
            <a:r>
              <a:rPr kumimoji="0" lang="es-MX" sz="2200" b="1" i="0" u="none" strike="noStrike" kern="1200" cap="none" spc="0" normalizeH="0" baseline="0" noProof="0">
                <a:ln>
                  <a:noFill/>
                </a:ln>
                <a:solidFill>
                  <a:srgbClr val="4472C4">
                    <a:lumMod val="50000"/>
                  </a:srgbClr>
                </a:solidFill>
                <a:effectLst/>
                <a:uLnTx/>
                <a:uFillTx/>
                <a:latin typeface="+mj-lt"/>
              </a:rPr>
              <a:t>GGC 649 DE 2017</a:t>
            </a:r>
          </a:p>
        </p:txBody>
      </p:sp>
      <p:sp>
        <p:nvSpPr>
          <p:cNvPr id="22" name="Marcador de número de diapositiva 1">
            <a:extLst>
              <a:ext uri="{FF2B5EF4-FFF2-40B4-BE49-F238E27FC236}">
                <a16:creationId xmlns:a16="http://schemas.microsoft.com/office/drawing/2014/main" id="{A1C52072-E14A-8D04-0F3B-806C82C40323}"/>
              </a:ext>
            </a:extLst>
          </p:cNvPr>
          <p:cNvSpPr>
            <a:spLocks noGrp="1"/>
          </p:cNvSpPr>
          <p:nvPr>
            <p:ph type="sldNum" sz="quarter" idx="12"/>
          </p:nvPr>
        </p:nvSpPr>
        <p:spPr>
          <a:xfrm>
            <a:off x="8610600" y="6356350"/>
            <a:ext cx="2743200" cy="365125"/>
          </a:xfrm>
        </p:spPr>
        <p:txBody>
          <a:bodyPr/>
          <a:lstStyle/>
          <a:p>
            <a:fld id="{5E9BE2ED-CCE3-FB41-86A8-656E1104510F}" type="slidenum">
              <a:rPr lang="es-CO" smtClean="0"/>
              <a:t>33</a:t>
            </a:fld>
            <a:endParaRPr lang="es-CO"/>
          </a:p>
        </p:txBody>
      </p:sp>
    </p:spTree>
    <p:extLst>
      <p:ext uri="{BB962C8B-B14F-4D97-AF65-F5344CB8AC3E}">
        <p14:creationId xmlns:p14="http://schemas.microsoft.com/office/powerpoint/2010/main" val="6153364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38200" y="1134796"/>
            <a:ext cx="10515600" cy="839552"/>
          </a:xfrm>
        </p:spPr>
        <p:txBody>
          <a:bodyPr>
            <a:noAutofit/>
          </a:bodyPr>
          <a:lstStyle/>
          <a:p>
            <a:pPr algn="ctr"/>
            <a:r>
              <a:rPr lang="es-ES" sz="4000" b="1" i="0">
                <a:solidFill>
                  <a:srgbClr val="203864"/>
                </a:solidFill>
                <a:cs typeface="Arial" panose="020B0604020202020204" pitchFamily="34" charset="0"/>
              </a:rPr>
              <a:t>Modificaciones Contractuales Contrato FAER-GGC-649-17</a:t>
            </a:r>
          </a:p>
        </p:txBody>
      </p:sp>
      <p:sp>
        <p:nvSpPr>
          <p:cNvPr id="2" name="Triángulo isósceles 30">
            <a:extLst>
              <a:ext uri="{FF2B5EF4-FFF2-40B4-BE49-F238E27FC236}">
                <a16:creationId xmlns:a16="http://schemas.microsoft.com/office/drawing/2014/main" id="{9289656C-5144-74A8-7204-F0F70AC94D90}"/>
              </a:ext>
            </a:extLst>
          </p:cNvPr>
          <p:cNvSpPr/>
          <p:nvPr/>
        </p:nvSpPr>
        <p:spPr>
          <a:xfrm rot="5400000">
            <a:off x="1000925" y="3476027"/>
            <a:ext cx="1246297" cy="1081256"/>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uadroTexto 2">
            <a:extLst>
              <a:ext uri="{FF2B5EF4-FFF2-40B4-BE49-F238E27FC236}">
                <a16:creationId xmlns:a16="http://schemas.microsoft.com/office/drawing/2014/main" id="{8F58C541-D734-B88C-6631-D9D8F87B4CB8}"/>
              </a:ext>
            </a:extLst>
          </p:cNvPr>
          <p:cNvSpPr txBox="1"/>
          <p:nvPr/>
        </p:nvSpPr>
        <p:spPr>
          <a:xfrm>
            <a:off x="2492069" y="3536970"/>
            <a:ext cx="8490062" cy="1077218"/>
          </a:xfrm>
          <a:prstGeom prst="rect">
            <a:avLst/>
          </a:prstGeom>
          <a:noFill/>
          <a:ln w="28575">
            <a:solidFill>
              <a:schemeClr val="accent2"/>
            </a:solidFill>
          </a:ln>
        </p:spPr>
        <p:txBody>
          <a:bodyPr wrap="square" lIns="91440" tIns="45720" rIns="91440" bIns="45720" anchor="t">
            <a:spAutoFit/>
          </a:bodyPr>
          <a:lstStyle/>
          <a:p>
            <a:pPr>
              <a:spcBef>
                <a:spcPts val="600"/>
              </a:spcBef>
            </a:pPr>
            <a:r>
              <a:rPr lang="es-ES" sz="3200">
                <a:cs typeface="Calibri" panose="020F0502020204030204"/>
              </a:rPr>
              <a:t>Al Contrato FAER GGC 649 de 2017 no se le realizaron modificaciones contractuales</a:t>
            </a:r>
          </a:p>
        </p:txBody>
      </p:sp>
    </p:spTree>
    <p:extLst>
      <p:ext uri="{BB962C8B-B14F-4D97-AF65-F5344CB8AC3E}">
        <p14:creationId xmlns:p14="http://schemas.microsoft.com/office/powerpoint/2010/main" val="5370406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57046" y="960630"/>
            <a:ext cx="10515600" cy="839552"/>
          </a:xfrm>
        </p:spPr>
        <p:txBody>
          <a:bodyPr>
            <a:noAutofit/>
          </a:bodyPr>
          <a:lstStyle/>
          <a:p>
            <a:pPr algn="ctr"/>
            <a:r>
              <a:rPr lang="es-MX" sz="4000" b="1" i="0">
                <a:solidFill>
                  <a:srgbClr val="203864"/>
                </a:solidFill>
                <a:cs typeface="Arial" panose="020B0604020202020204" pitchFamily="34" charset="0"/>
              </a:rPr>
              <a:t>Desembolsos y Balance Financiero Contrato </a:t>
            </a:r>
            <a:r>
              <a:rPr lang="es-ES" sz="4000" b="1" i="0">
                <a:solidFill>
                  <a:srgbClr val="203864"/>
                </a:solidFill>
                <a:cs typeface="Arial" panose="020B0604020202020204" pitchFamily="34" charset="0"/>
              </a:rPr>
              <a:t>FAER-GGC-649-17</a:t>
            </a:r>
            <a:endParaRPr lang="es-MX" sz="4000" b="1" i="0">
              <a:solidFill>
                <a:srgbClr val="203864"/>
              </a:solidFill>
              <a:cs typeface="Arial" panose="020B0604020202020204" pitchFamily="34" charset="0"/>
            </a:endParaRPr>
          </a:p>
        </p:txBody>
      </p:sp>
      <p:sp>
        <p:nvSpPr>
          <p:cNvPr id="22" name="CuadroTexto 21">
            <a:extLst>
              <a:ext uri="{FF2B5EF4-FFF2-40B4-BE49-F238E27FC236}">
                <a16:creationId xmlns:a16="http://schemas.microsoft.com/office/drawing/2014/main" id="{12CE12FB-019C-4D42-7CBA-E9F3D08EDCD4}"/>
              </a:ext>
            </a:extLst>
          </p:cNvPr>
          <p:cNvSpPr txBox="1"/>
          <p:nvPr/>
        </p:nvSpPr>
        <p:spPr>
          <a:xfrm>
            <a:off x="5530515" y="3589420"/>
            <a:ext cx="6096000" cy="646331"/>
          </a:xfrm>
          <a:prstGeom prst="rect">
            <a:avLst/>
          </a:prstGeom>
          <a:noFill/>
        </p:spPr>
        <p:txBody>
          <a:bodyPr wrap="square">
            <a:spAutoFit/>
          </a:bodyPr>
          <a:lstStyle/>
          <a:p>
            <a:pPr algn="ctr"/>
            <a:r>
              <a:rPr lang="es-MX" sz="1800">
                <a:latin typeface="+mj-lt"/>
              </a:rPr>
              <a:t>*Se presentó vigencia expirada 2018 por valor de </a:t>
            </a:r>
            <a:r>
              <a:rPr lang="es-CO" sz="1800" b="0" i="0">
                <a:solidFill>
                  <a:srgbClr val="000000"/>
                </a:solidFill>
                <a:effectLst/>
                <a:latin typeface="+mj-lt"/>
              </a:rPr>
              <a:t>$351.742.784,00</a:t>
            </a:r>
            <a:endParaRPr lang="es-CO" sz="1800" b="0" i="0">
              <a:effectLst/>
              <a:latin typeface="+mj-lt"/>
            </a:endParaRPr>
          </a:p>
        </p:txBody>
      </p:sp>
      <p:sp>
        <p:nvSpPr>
          <p:cNvPr id="2" name="Título 1">
            <a:extLst>
              <a:ext uri="{FF2B5EF4-FFF2-40B4-BE49-F238E27FC236}">
                <a16:creationId xmlns:a16="http://schemas.microsoft.com/office/drawing/2014/main" id="{87C22866-1DD1-171D-3DD2-CE413DDB8940}"/>
              </a:ext>
            </a:extLst>
          </p:cNvPr>
          <p:cNvSpPr txBox="1">
            <a:spLocks/>
          </p:cNvSpPr>
          <p:nvPr/>
        </p:nvSpPr>
        <p:spPr>
          <a:xfrm>
            <a:off x="954221" y="4795228"/>
            <a:ext cx="3023541" cy="1252807"/>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ítulo 1">
            <a:extLst>
              <a:ext uri="{FF2B5EF4-FFF2-40B4-BE49-F238E27FC236}">
                <a16:creationId xmlns:a16="http://schemas.microsoft.com/office/drawing/2014/main" id="{9E6EE1B7-6C29-6813-1721-BFA33AAD207B}"/>
              </a:ext>
            </a:extLst>
          </p:cNvPr>
          <p:cNvSpPr txBox="1">
            <a:spLocks/>
          </p:cNvSpPr>
          <p:nvPr/>
        </p:nvSpPr>
        <p:spPr>
          <a:xfrm>
            <a:off x="939913" y="1973513"/>
            <a:ext cx="3012972" cy="1520276"/>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Subtítulo 2">
            <a:extLst>
              <a:ext uri="{FF2B5EF4-FFF2-40B4-BE49-F238E27FC236}">
                <a16:creationId xmlns:a16="http://schemas.microsoft.com/office/drawing/2014/main" id="{C75C019B-819A-1921-30B9-AFC0795F1981}"/>
              </a:ext>
            </a:extLst>
          </p:cNvPr>
          <p:cNvSpPr txBox="1">
            <a:spLocks/>
          </p:cNvSpPr>
          <p:nvPr/>
        </p:nvSpPr>
        <p:spPr>
          <a:xfrm>
            <a:off x="838199" y="1925585"/>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5" name="AutoShape 2">
            <a:extLst>
              <a:ext uri="{FF2B5EF4-FFF2-40B4-BE49-F238E27FC236}">
                <a16:creationId xmlns:a16="http://schemas.microsoft.com/office/drawing/2014/main" id="{2DC1AF5B-8060-2D19-2F52-EBE8A23A45B2}"/>
              </a:ext>
            </a:extLst>
          </p:cNvPr>
          <p:cNvSpPr>
            <a:spLocks noChangeAspect="1" noChangeArrowheads="1"/>
          </p:cNvSpPr>
          <p:nvPr/>
        </p:nvSpPr>
        <p:spPr bwMode="auto">
          <a:xfrm>
            <a:off x="2492069" y="238344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sp>
        <p:nvSpPr>
          <p:cNvPr id="6" name="Subtítulo 2">
            <a:extLst>
              <a:ext uri="{FF2B5EF4-FFF2-40B4-BE49-F238E27FC236}">
                <a16:creationId xmlns:a16="http://schemas.microsoft.com/office/drawing/2014/main" id="{18E9C611-0805-F3FD-3E5D-FCEC9119A22A}"/>
              </a:ext>
            </a:extLst>
          </p:cNvPr>
          <p:cNvSpPr txBox="1">
            <a:spLocks/>
          </p:cNvSpPr>
          <p:nvPr/>
        </p:nvSpPr>
        <p:spPr>
          <a:xfrm>
            <a:off x="857791" y="2047231"/>
            <a:ext cx="3216403" cy="1167708"/>
          </a:xfrm>
          <a:prstGeom prst="rect">
            <a:avLst/>
          </a:prstGeom>
        </p:spPr>
        <p:txBody>
          <a:bodyPr tIns="36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spcBef>
                <a:spcPts val="1600"/>
              </a:spcBef>
              <a:buNone/>
              <a:defRPr/>
            </a:pPr>
            <a:r>
              <a:rPr lang="es-MX" sz="2000" b="1">
                <a:solidFill>
                  <a:schemeClr val="accent1">
                    <a:lumMod val="50000"/>
                  </a:schemeClr>
                </a:solidFill>
                <a:latin typeface="+mj-lt"/>
              </a:rPr>
              <a:t>Desembolsos Realizados </a:t>
            </a:r>
            <a:r>
              <a:rPr lang="es-MX" sz="2000">
                <a:latin typeface="+mj-lt"/>
              </a:rPr>
              <a:t>a la fecha al Contrato FAER GGC 649-2017</a:t>
            </a:r>
          </a:p>
          <a:p>
            <a:pPr marL="0" marR="0" lvl="0" indent="0"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endParaRPr kumimoji="0" lang="es-MX" sz="2000" b="0" i="0" u="none" strike="noStrike" kern="1200" cap="none" spc="0" normalizeH="0" baseline="0" noProof="0">
              <a:ln>
                <a:noFill/>
              </a:ln>
              <a:solidFill>
                <a:srgbClr val="E7E6E6">
                  <a:lumMod val="25000"/>
                </a:srgbClr>
              </a:solidFill>
              <a:effectLst/>
              <a:uLnTx/>
              <a:uFillTx/>
              <a:latin typeface="Montserrat" pitchFamily="2" charset="77"/>
              <a:ea typeface="+mn-ea"/>
              <a:cs typeface="+mn-cs"/>
            </a:endParaRPr>
          </a:p>
        </p:txBody>
      </p:sp>
      <p:sp>
        <p:nvSpPr>
          <p:cNvPr id="9" name="Subtítulo 2">
            <a:extLst>
              <a:ext uri="{FF2B5EF4-FFF2-40B4-BE49-F238E27FC236}">
                <a16:creationId xmlns:a16="http://schemas.microsoft.com/office/drawing/2014/main" id="{EAC701BA-FA0A-7962-FD6A-BC1647C1C06D}"/>
              </a:ext>
            </a:extLst>
          </p:cNvPr>
          <p:cNvSpPr txBox="1">
            <a:spLocks/>
          </p:cNvSpPr>
          <p:nvPr/>
        </p:nvSpPr>
        <p:spPr>
          <a:xfrm>
            <a:off x="975782" y="4912184"/>
            <a:ext cx="3098412" cy="1167708"/>
          </a:xfrm>
          <a:prstGeom prst="rect">
            <a:avLst/>
          </a:prstGeom>
        </p:spPr>
        <p:txBody>
          <a:bodyPr tIns="36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600"/>
              </a:spcBef>
              <a:buNone/>
              <a:defRPr/>
            </a:pPr>
            <a:r>
              <a:rPr lang="es-MX" sz="2200" b="1">
                <a:solidFill>
                  <a:schemeClr val="accent1">
                    <a:lumMod val="50000"/>
                  </a:schemeClr>
                </a:solidFill>
                <a:latin typeface="+mj-lt"/>
              </a:rPr>
              <a:t>Balance financiero </a:t>
            </a:r>
            <a:r>
              <a:rPr lang="es-MX" sz="2200">
                <a:latin typeface="+mj-lt"/>
              </a:rPr>
              <a:t>del Contrato FAER GGC 649-2017</a:t>
            </a:r>
          </a:p>
        </p:txBody>
      </p:sp>
      <p:sp>
        <p:nvSpPr>
          <p:cNvPr id="10" name="Triángulo isósceles 24">
            <a:extLst>
              <a:ext uri="{FF2B5EF4-FFF2-40B4-BE49-F238E27FC236}">
                <a16:creationId xmlns:a16="http://schemas.microsoft.com/office/drawing/2014/main" id="{6AF9499E-281F-9ADB-CC36-642D27610D57}"/>
              </a:ext>
            </a:extLst>
          </p:cNvPr>
          <p:cNvSpPr/>
          <p:nvPr/>
        </p:nvSpPr>
        <p:spPr>
          <a:xfrm rot="5400000">
            <a:off x="-40133" y="2434822"/>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riángulo isósceles 25">
            <a:extLst>
              <a:ext uri="{FF2B5EF4-FFF2-40B4-BE49-F238E27FC236}">
                <a16:creationId xmlns:a16="http://schemas.microsoft.com/office/drawing/2014/main" id="{2AE93435-5844-BACB-DE7B-8CC7B8EA0372}"/>
              </a:ext>
            </a:extLst>
          </p:cNvPr>
          <p:cNvSpPr/>
          <p:nvPr/>
        </p:nvSpPr>
        <p:spPr>
          <a:xfrm rot="5400000">
            <a:off x="-40133" y="5168215"/>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3" name="Tabla 22">
            <a:extLst>
              <a:ext uri="{FF2B5EF4-FFF2-40B4-BE49-F238E27FC236}">
                <a16:creationId xmlns:a16="http://schemas.microsoft.com/office/drawing/2014/main" id="{9FB61291-BE8F-0F39-2EE8-32BD1E1FB385}"/>
              </a:ext>
            </a:extLst>
          </p:cNvPr>
          <p:cNvGraphicFramePr>
            <a:graphicFrameLocks noGrp="1"/>
          </p:cNvGraphicFramePr>
          <p:nvPr/>
        </p:nvGraphicFramePr>
        <p:xfrm>
          <a:off x="4166517" y="1878939"/>
          <a:ext cx="7792019" cy="1645920"/>
        </p:xfrm>
        <a:graphic>
          <a:graphicData uri="http://schemas.openxmlformats.org/drawingml/2006/table">
            <a:tbl>
              <a:tblPr/>
              <a:tblGrid>
                <a:gridCol w="1339505">
                  <a:extLst>
                    <a:ext uri="{9D8B030D-6E8A-4147-A177-3AD203B41FA5}">
                      <a16:colId xmlns:a16="http://schemas.microsoft.com/office/drawing/2014/main" val="1516682116"/>
                    </a:ext>
                  </a:extLst>
                </a:gridCol>
                <a:gridCol w="2031003">
                  <a:extLst>
                    <a:ext uri="{9D8B030D-6E8A-4147-A177-3AD203B41FA5}">
                      <a16:colId xmlns:a16="http://schemas.microsoft.com/office/drawing/2014/main" val="3260543640"/>
                    </a:ext>
                  </a:extLst>
                </a:gridCol>
                <a:gridCol w="2084617">
                  <a:extLst>
                    <a:ext uri="{9D8B030D-6E8A-4147-A177-3AD203B41FA5}">
                      <a16:colId xmlns:a16="http://schemas.microsoft.com/office/drawing/2014/main" val="4170416905"/>
                    </a:ext>
                  </a:extLst>
                </a:gridCol>
                <a:gridCol w="2336894">
                  <a:extLst>
                    <a:ext uri="{9D8B030D-6E8A-4147-A177-3AD203B41FA5}">
                      <a16:colId xmlns:a16="http://schemas.microsoft.com/office/drawing/2014/main" val="2993254854"/>
                    </a:ext>
                  </a:extLst>
                </a:gridCol>
              </a:tblGrid>
              <a:tr h="429436">
                <a:tc>
                  <a:txBody>
                    <a:bodyPr/>
                    <a:lstStyle/>
                    <a:p>
                      <a:pPr algn="ctr" rtl="0" fontAlgn="base"/>
                      <a:r>
                        <a:rPr lang="es-CO" sz="1400" b="1" i="0">
                          <a:solidFill>
                            <a:schemeClr val="bg1"/>
                          </a:solidFill>
                          <a:effectLst/>
                          <a:latin typeface="+mj-lt"/>
                        </a:rPr>
                        <a:t>Vigencia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 DESEMBOLSADO</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 POR DESEMBOLSAR</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4287241673"/>
                  </a:ext>
                </a:extLst>
              </a:tr>
              <a:tr h="304183">
                <a:tc>
                  <a:txBody>
                    <a:bodyPr/>
                    <a:lstStyle/>
                    <a:p>
                      <a:pPr algn="ctr" rtl="0" fontAlgn="base"/>
                      <a:r>
                        <a:rPr lang="es-CO" sz="1400" b="1" i="0">
                          <a:solidFill>
                            <a:schemeClr val="bg1"/>
                          </a:solidFill>
                          <a:effectLst/>
                          <a:latin typeface="+mj-lt"/>
                        </a:rPr>
                        <a:t>2017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$450.381.445,00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$450.381.445,00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$ 0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15584650"/>
                  </a:ext>
                </a:extLst>
              </a:tr>
              <a:tr h="304183">
                <a:tc>
                  <a:txBody>
                    <a:bodyPr/>
                    <a:lstStyle/>
                    <a:p>
                      <a:pPr algn="ctr" rtl="0" fontAlgn="base"/>
                      <a:r>
                        <a:rPr lang="es-CO" sz="1400" b="1" i="0">
                          <a:solidFill>
                            <a:schemeClr val="bg1"/>
                          </a:solidFill>
                          <a:effectLst/>
                          <a:latin typeface="+mj-lt"/>
                        </a:rPr>
                        <a:t>2018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$695.510.311,00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$343.767.527,00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$351.742.784,00*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93887206"/>
                  </a:ext>
                </a:extLst>
              </a:tr>
              <a:tr h="429436">
                <a:tc>
                  <a:txBody>
                    <a:bodyPr/>
                    <a:lstStyle/>
                    <a:p>
                      <a:pPr algn="ctr" rtl="0" fontAlgn="base"/>
                      <a:r>
                        <a:rPr lang="es-CO" sz="1400" b="1" i="0">
                          <a:solidFill>
                            <a:schemeClr val="bg1"/>
                          </a:solidFill>
                          <a:effectLst/>
                          <a:latin typeface="+mj-lt"/>
                        </a:rPr>
                        <a:t>TOTAL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$1.145.891.756,00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algn="r" defTabSz="914400" rtl="0" eaLnBrk="1" fontAlgn="base" latinLnBrk="0" hangingPunct="1"/>
                      <a:r>
                        <a:rPr lang="es-CO" sz="1400" b="0" i="0" kern="1200">
                          <a:solidFill>
                            <a:srgbClr val="000000"/>
                          </a:solidFill>
                          <a:effectLst/>
                          <a:latin typeface="+mj-lt"/>
                          <a:ea typeface="+mn-ea"/>
                          <a:cs typeface="+mn-cs"/>
                        </a:rPr>
                        <a:t>$ 794,148,972,00</a:t>
                      </a:r>
                    </a:p>
                  </a:txBody>
                  <a:tcPr marL="7620" marR="7620" marT="76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algn="r" defTabSz="914400" rtl="0" eaLnBrk="1" fontAlgn="base" latinLnBrk="0" hangingPunct="1"/>
                      <a:r>
                        <a:rPr lang="es-CO" sz="1400" b="0" i="0" kern="1200">
                          <a:solidFill>
                            <a:srgbClr val="000000"/>
                          </a:solidFill>
                          <a:effectLst/>
                          <a:latin typeface="+mj-lt"/>
                          <a:ea typeface="+mn-ea"/>
                          <a:cs typeface="+mn-cs"/>
                        </a:rPr>
                        <a:t>$351.742.784,00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1101721"/>
                  </a:ext>
                </a:extLst>
              </a:tr>
            </a:tbl>
          </a:graphicData>
        </a:graphic>
      </p:graphicFrame>
      <p:graphicFrame>
        <p:nvGraphicFramePr>
          <p:cNvPr id="24" name="Tabla 23">
            <a:extLst>
              <a:ext uri="{FF2B5EF4-FFF2-40B4-BE49-F238E27FC236}">
                <a16:creationId xmlns:a16="http://schemas.microsoft.com/office/drawing/2014/main" id="{A196A0DC-BD4E-0F13-B1D7-079D65BC9A4F}"/>
              </a:ext>
            </a:extLst>
          </p:cNvPr>
          <p:cNvGraphicFramePr>
            <a:graphicFrameLocks noGrp="1"/>
          </p:cNvGraphicFramePr>
          <p:nvPr/>
        </p:nvGraphicFramePr>
        <p:xfrm>
          <a:off x="4693956" y="4282424"/>
          <a:ext cx="6585836" cy="2164080"/>
        </p:xfrm>
        <a:graphic>
          <a:graphicData uri="http://schemas.openxmlformats.org/drawingml/2006/table">
            <a:tbl>
              <a:tblPr/>
              <a:tblGrid>
                <a:gridCol w="3655370">
                  <a:extLst>
                    <a:ext uri="{9D8B030D-6E8A-4147-A177-3AD203B41FA5}">
                      <a16:colId xmlns:a16="http://schemas.microsoft.com/office/drawing/2014/main" val="3733281300"/>
                    </a:ext>
                  </a:extLst>
                </a:gridCol>
                <a:gridCol w="2930466">
                  <a:extLst>
                    <a:ext uri="{9D8B030D-6E8A-4147-A177-3AD203B41FA5}">
                      <a16:colId xmlns:a16="http://schemas.microsoft.com/office/drawing/2014/main" val="933422183"/>
                    </a:ext>
                  </a:extLst>
                </a:gridCol>
              </a:tblGrid>
              <a:tr h="0">
                <a:tc>
                  <a:txBody>
                    <a:bodyPr/>
                    <a:lstStyle/>
                    <a:p>
                      <a:pPr algn="ctr" rtl="0" fontAlgn="base"/>
                      <a:r>
                        <a:rPr lang="es-CO" sz="1600" b="0" i="0">
                          <a:solidFill>
                            <a:schemeClr val="bg1"/>
                          </a:solidFill>
                          <a:effectLst/>
                          <a:latin typeface="+mj-lt"/>
                        </a:rPr>
                        <a:t>Valor del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1" i="0">
                          <a:solidFill>
                            <a:srgbClr val="EBE4DF"/>
                          </a:solidFill>
                          <a:effectLst/>
                          <a:latin typeface="+mj-lt"/>
                        </a:rPr>
                        <a:t>$1.145.891.756,00</a:t>
                      </a:r>
                      <a:endParaRPr lang="es-CO" sz="1600" b="0" i="0">
                        <a:solidFill>
                          <a:srgbClr val="EBE4DF"/>
                        </a:solidFill>
                        <a:effectLst/>
                        <a:latin typeface="+mj-lt"/>
                      </a:endParaRP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628049098"/>
                  </a:ext>
                </a:extLst>
              </a:tr>
              <a:tr h="0">
                <a:tc>
                  <a:txBody>
                    <a:bodyPr/>
                    <a:lstStyle/>
                    <a:p>
                      <a:pPr algn="ctr" rtl="0" fontAlgn="base"/>
                      <a:r>
                        <a:rPr lang="es-CO" sz="1600" b="0" i="0">
                          <a:solidFill>
                            <a:schemeClr val="bg1"/>
                          </a:solidFill>
                          <a:effectLst/>
                          <a:latin typeface="+mj-lt"/>
                        </a:rPr>
                        <a:t>Valor desembolsado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marL="0" algn="r" defTabSz="914400" rtl="0" eaLnBrk="1" fontAlgn="base" latinLnBrk="0" hangingPunct="1"/>
                      <a:r>
                        <a:rPr lang="es-CO" sz="1600" b="0" i="0" kern="1200">
                          <a:solidFill>
                            <a:srgbClr val="000000"/>
                          </a:solidFill>
                          <a:effectLst/>
                          <a:latin typeface="+mj-lt"/>
                          <a:ea typeface="+mn-ea"/>
                          <a:cs typeface="+mn-cs"/>
                        </a:rPr>
                        <a:t>$ 794.148.972,00</a:t>
                      </a: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77733165"/>
                  </a:ext>
                </a:extLst>
              </a:tr>
              <a:tr h="289560">
                <a:tc>
                  <a:txBody>
                    <a:bodyPr/>
                    <a:lstStyle/>
                    <a:p>
                      <a:pPr algn="ctr" rtl="0" fontAlgn="base"/>
                      <a:r>
                        <a:rPr lang="es-CO" sz="1600" b="0" i="0">
                          <a:solidFill>
                            <a:schemeClr val="bg1"/>
                          </a:solidFill>
                          <a:effectLst/>
                          <a:latin typeface="+mj-lt"/>
                        </a:rPr>
                        <a:t>Valor Pendiente por desembolsar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0" i="0">
                          <a:solidFill>
                            <a:srgbClr val="000000"/>
                          </a:solidFill>
                          <a:effectLst/>
                          <a:latin typeface="+mj-lt"/>
                        </a:rPr>
                        <a:t>$351.742.784,00</a:t>
                      </a:r>
                      <a:endParaRPr lang="es-CO" sz="16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43923362"/>
                  </a:ext>
                </a:extLst>
              </a:tr>
              <a:tr h="289560">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s-CO" sz="1600" b="1" i="0">
                          <a:solidFill>
                            <a:schemeClr val="bg1"/>
                          </a:solidFill>
                          <a:effectLst/>
                          <a:latin typeface="+mj-lt"/>
                        </a:rPr>
                        <a:t>Valor que se adeuda a EMSA después de elaborar el balance financiero del Contrato</a:t>
                      </a:r>
                      <a:endParaRPr lang="es-CO" sz="16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marL="0" algn="r" defTabSz="914400" rtl="0" eaLnBrk="1" fontAlgn="base" latinLnBrk="0" hangingPunct="1"/>
                      <a:r>
                        <a:rPr lang="es-CO" sz="1600" b="1" i="0" kern="1200">
                          <a:solidFill>
                            <a:srgbClr val="000000"/>
                          </a:solidFill>
                          <a:effectLst/>
                          <a:latin typeface="+mj-lt"/>
                          <a:ea typeface="+mn-ea"/>
                          <a:cs typeface="+mn-cs"/>
                        </a:rPr>
                        <a:t>$ 328.854.458,79</a:t>
                      </a:r>
                    </a:p>
                  </a:txBody>
                  <a:tcPr marL="7620" marR="7620" marT="76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02755606"/>
                  </a:ext>
                </a:extLst>
              </a:tr>
              <a:tr h="0">
                <a:tc>
                  <a:txBody>
                    <a:bodyPr/>
                    <a:lstStyle/>
                    <a:p>
                      <a:pPr algn="ctr" rtl="0" fontAlgn="base"/>
                      <a:r>
                        <a:rPr lang="es-CO" sz="1600" b="0" i="0">
                          <a:solidFill>
                            <a:schemeClr val="bg1"/>
                          </a:solidFill>
                          <a:effectLst/>
                          <a:latin typeface="+mj-lt"/>
                        </a:rPr>
                        <a:t>Número de usuarios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0" i="0">
                          <a:solidFill>
                            <a:srgbClr val="000000"/>
                          </a:solidFill>
                          <a:effectLst/>
                          <a:latin typeface="+mj-lt"/>
                        </a:rPr>
                        <a:t>94 </a:t>
                      </a:r>
                      <a:endParaRPr lang="es-CO" sz="1600" b="0" i="0">
                        <a:effectLst/>
                        <a:latin typeface="+mj-lt"/>
                      </a:endParaRP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537037"/>
                  </a:ext>
                </a:extLst>
              </a:tr>
            </a:tbl>
          </a:graphicData>
        </a:graphic>
      </p:graphicFrame>
    </p:spTree>
    <p:extLst>
      <p:ext uri="{BB962C8B-B14F-4D97-AF65-F5344CB8AC3E}">
        <p14:creationId xmlns:p14="http://schemas.microsoft.com/office/powerpoint/2010/main" val="14535210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57046" y="960630"/>
            <a:ext cx="10515600" cy="839552"/>
          </a:xfrm>
        </p:spPr>
        <p:txBody>
          <a:bodyPr>
            <a:noAutofit/>
          </a:bodyPr>
          <a:lstStyle/>
          <a:p>
            <a:pPr algn="ctr"/>
            <a:r>
              <a:rPr lang="es-MX" sz="4000" b="1" i="0">
                <a:solidFill>
                  <a:srgbClr val="203864"/>
                </a:solidFill>
                <a:cs typeface="Arial" panose="020B0604020202020204" pitchFamily="34" charset="0"/>
              </a:rPr>
              <a:t>Hitos Contractuales desembolsos Contrato </a:t>
            </a:r>
            <a:r>
              <a:rPr lang="es-ES" sz="4000" b="1" i="0">
                <a:solidFill>
                  <a:srgbClr val="203864"/>
                </a:solidFill>
                <a:cs typeface="Arial" panose="020B0604020202020204" pitchFamily="34" charset="0"/>
              </a:rPr>
              <a:t>FAER-GGC-649-17</a:t>
            </a:r>
            <a:endParaRPr lang="es-MX" sz="4000" b="1" i="0">
              <a:solidFill>
                <a:srgbClr val="203864"/>
              </a:solidFill>
              <a:cs typeface="Arial" panose="020B0604020202020204" pitchFamily="34" charset="0"/>
            </a:endParaRPr>
          </a:p>
        </p:txBody>
      </p:sp>
      <p:sp>
        <p:nvSpPr>
          <p:cNvPr id="2" name="Subtítulo 2">
            <a:extLst>
              <a:ext uri="{FF2B5EF4-FFF2-40B4-BE49-F238E27FC236}">
                <a16:creationId xmlns:a16="http://schemas.microsoft.com/office/drawing/2014/main" id="{CCC5D253-5A3F-25CB-B4F5-06B793648DB6}"/>
              </a:ext>
            </a:extLst>
          </p:cNvPr>
          <p:cNvSpPr txBox="1">
            <a:spLocks/>
          </p:cNvSpPr>
          <p:nvPr/>
        </p:nvSpPr>
        <p:spPr>
          <a:xfrm>
            <a:off x="838199" y="1861417"/>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8" name="Subtítulo 2">
            <a:extLst>
              <a:ext uri="{FF2B5EF4-FFF2-40B4-BE49-F238E27FC236}">
                <a16:creationId xmlns:a16="http://schemas.microsoft.com/office/drawing/2014/main" id="{3F035E3B-F759-3D87-7064-B3EEC752AE32}"/>
              </a:ext>
            </a:extLst>
          </p:cNvPr>
          <p:cNvSpPr txBox="1">
            <a:spLocks/>
          </p:cNvSpPr>
          <p:nvPr/>
        </p:nvSpPr>
        <p:spPr>
          <a:xfrm>
            <a:off x="838199" y="1861417"/>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9" name="AutoShape 2">
            <a:extLst>
              <a:ext uri="{FF2B5EF4-FFF2-40B4-BE49-F238E27FC236}">
                <a16:creationId xmlns:a16="http://schemas.microsoft.com/office/drawing/2014/main" id="{D69DDEFE-5296-0CAA-3A3B-DB88B8F140D1}"/>
              </a:ext>
            </a:extLst>
          </p:cNvPr>
          <p:cNvSpPr>
            <a:spLocks noChangeAspect="1" noChangeArrowheads="1"/>
          </p:cNvSpPr>
          <p:nvPr/>
        </p:nvSpPr>
        <p:spPr bwMode="auto">
          <a:xfrm>
            <a:off x="2492069" y="203051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sp>
        <p:nvSpPr>
          <p:cNvPr id="10" name="Triángulo isósceles 25">
            <a:extLst>
              <a:ext uri="{FF2B5EF4-FFF2-40B4-BE49-F238E27FC236}">
                <a16:creationId xmlns:a16="http://schemas.microsoft.com/office/drawing/2014/main" id="{A9C16EFE-657D-897F-41BB-61B4415BAFAD}"/>
              </a:ext>
            </a:extLst>
          </p:cNvPr>
          <p:cNvSpPr/>
          <p:nvPr/>
        </p:nvSpPr>
        <p:spPr>
          <a:xfrm rot="5400000">
            <a:off x="926" y="3759436"/>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1" name="Tabla 10">
            <a:extLst>
              <a:ext uri="{FF2B5EF4-FFF2-40B4-BE49-F238E27FC236}">
                <a16:creationId xmlns:a16="http://schemas.microsoft.com/office/drawing/2014/main" id="{836FBE1F-9329-5188-801D-CCDDA0A1DB8E}"/>
              </a:ext>
            </a:extLst>
          </p:cNvPr>
          <p:cNvGraphicFramePr>
            <a:graphicFrameLocks noGrp="1"/>
          </p:cNvGraphicFramePr>
          <p:nvPr/>
        </p:nvGraphicFramePr>
        <p:xfrm>
          <a:off x="1034091" y="2182915"/>
          <a:ext cx="9951672" cy="3489743"/>
        </p:xfrm>
        <a:graphic>
          <a:graphicData uri="http://schemas.openxmlformats.org/drawingml/2006/table">
            <a:tbl>
              <a:tblPr/>
              <a:tblGrid>
                <a:gridCol w="1318330">
                  <a:extLst>
                    <a:ext uri="{9D8B030D-6E8A-4147-A177-3AD203B41FA5}">
                      <a16:colId xmlns:a16="http://schemas.microsoft.com/office/drawing/2014/main" val="1516682116"/>
                    </a:ext>
                  </a:extLst>
                </a:gridCol>
                <a:gridCol w="1950097">
                  <a:extLst>
                    <a:ext uri="{9D8B030D-6E8A-4147-A177-3AD203B41FA5}">
                      <a16:colId xmlns:a16="http://schemas.microsoft.com/office/drawing/2014/main" val="3260543640"/>
                    </a:ext>
                  </a:extLst>
                </a:gridCol>
                <a:gridCol w="736013">
                  <a:extLst>
                    <a:ext uri="{9D8B030D-6E8A-4147-A177-3AD203B41FA5}">
                      <a16:colId xmlns:a16="http://schemas.microsoft.com/office/drawing/2014/main" val="4170416905"/>
                    </a:ext>
                  </a:extLst>
                </a:gridCol>
                <a:gridCol w="2588609">
                  <a:extLst>
                    <a:ext uri="{9D8B030D-6E8A-4147-A177-3AD203B41FA5}">
                      <a16:colId xmlns:a16="http://schemas.microsoft.com/office/drawing/2014/main" val="2993254854"/>
                    </a:ext>
                  </a:extLst>
                </a:gridCol>
                <a:gridCol w="3358623">
                  <a:extLst>
                    <a:ext uri="{9D8B030D-6E8A-4147-A177-3AD203B41FA5}">
                      <a16:colId xmlns:a16="http://schemas.microsoft.com/office/drawing/2014/main" val="741729130"/>
                    </a:ext>
                  </a:extLst>
                </a:gridCol>
              </a:tblGrid>
              <a:tr h="557634">
                <a:tc>
                  <a:txBody>
                    <a:bodyPr/>
                    <a:lstStyle/>
                    <a:p>
                      <a:pPr algn="ctr" rtl="0" fontAlgn="base"/>
                      <a:r>
                        <a:rPr lang="es-CO" sz="1400" b="1" i="0">
                          <a:solidFill>
                            <a:schemeClr val="bg1"/>
                          </a:solidFill>
                          <a:effectLst/>
                          <a:latin typeface="+mj-lt"/>
                        </a:rPr>
                        <a:t>Vigencia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ESTADO RECURSO</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HITO CONTRACTUAL</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4287241673"/>
                  </a:ext>
                </a:extLst>
              </a:tr>
              <a:tr h="573051">
                <a:tc>
                  <a:txBody>
                    <a:bodyPr/>
                    <a:lstStyle/>
                    <a:p>
                      <a:pPr algn="ctr" rtl="0" fontAlgn="base"/>
                      <a:r>
                        <a:rPr lang="es-CO" sz="1400" b="1" i="0">
                          <a:solidFill>
                            <a:schemeClr val="bg1"/>
                          </a:solidFill>
                          <a:effectLst/>
                          <a:latin typeface="+mj-lt"/>
                        </a:rPr>
                        <a:t>2017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$450.381.445,00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39,3%</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Desembolsado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Encargo Fiduciario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15584650"/>
                  </a:ext>
                </a:extLst>
              </a:tr>
              <a:tr h="525486">
                <a:tc>
                  <a:txBody>
                    <a:bodyPr/>
                    <a:lstStyle/>
                    <a:p>
                      <a:pPr algn="ctr" rtl="0" fontAlgn="base"/>
                      <a:r>
                        <a:rPr lang="es-CO" sz="1400" b="1" i="0">
                          <a:solidFill>
                            <a:schemeClr val="bg1"/>
                          </a:solidFill>
                          <a:effectLst/>
                          <a:latin typeface="+mj-lt"/>
                        </a:rPr>
                        <a:t>2018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$343.767.527,00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30%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Desembolsado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effectLst/>
                          <a:latin typeface="+mj-lt"/>
                        </a:rPr>
                        <a:t>Aceptación de diseños y presupuesto</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93887206"/>
                  </a:ext>
                </a:extLst>
              </a:tr>
              <a:tr h="940246">
                <a:tc>
                  <a:txBody>
                    <a:bodyPr/>
                    <a:lstStyle/>
                    <a:p>
                      <a:pPr algn="ctr" rtl="0" fontAlgn="base"/>
                      <a:r>
                        <a:rPr lang="es-CO" sz="1400" b="1" i="0">
                          <a:solidFill>
                            <a:schemeClr val="bg1"/>
                          </a:solidFill>
                          <a:effectLst/>
                          <a:latin typeface="+mj-lt"/>
                        </a:rPr>
                        <a:t>2018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$351.742.784,00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30,7%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Vigencia expirada</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effectLst/>
                          <a:latin typeface="+mj-lt"/>
                        </a:rPr>
                        <a:t>Suscripción de contratos derivados y actas de inicio</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74548128"/>
                  </a:ext>
                </a:extLst>
              </a:tr>
              <a:tr h="893326">
                <a:tc>
                  <a:txBody>
                    <a:bodyPr/>
                    <a:lstStyle/>
                    <a:p>
                      <a:pPr algn="ctr" rtl="0" fontAlgn="base"/>
                      <a:r>
                        <a:rPr lang="es-CO" sz="1400" b="1" i="0">
                          <a:solidFill>
                            <a:schemeClr val="bg1"/>
                          </a:solidFill>
                          <a:effectLst/>
                          <a:latin typeface="+mj-lt"/>
                        </a:rPr>
                        <a:t>TOTAL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1" i="0">
                          <a:solidFill>
                            <a:srgbClr val="000000"/>
                          </a:solidFill>
                          <a:effectLst/>
                          <a:latin typeface="+mj-lt"/>
                        </a:rPr>
                        <a:t>$1.145.891.756,00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1" i="0">
                          <a:solidFill>
                            <a:srgbClr val="000000"/>
                          </a:solidFill>
                          <a:effectLst/>
                          <a:latin typeface="+mj-lt"/>
                        </a:rPr>
                        <a:t>100%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1101721"/>
                  </a:ext>
                </a:extLst>
              </a:tr>
            </a:tbl>
          </a:graphicData>
        </a:graphic>
      </p:graphicFrame>
      <p:sp>
        <p:nvSpPr>
          <p:cNvPr id="12" name="CuadroTexto 11">
            <a:extLst>
              <a:ext uri="{FF2B5EF4-FFF2-40B4-BE49-F238E27FC236}">
                <a16:creationId xmlns:a16="http://schemas.microsoft.com/office/drawing/2014/main" id="{BA309EAE-ABF5-9F7B-2B21-E072786E6609}"/>
              </a:ext>
            </a:extLst>
          </p:cNvPr>
          <p:cNvSpPr txBox="1"/>
          <p:nvPr/>
        </p:nvSpPr>
        <p:spPr>
          <a:xfrm>
            <a:off x="1250301" y="5894685"/>
            <a:ext cx="9004041" cy="923330"/>
          </a:xfrm>
          <a:prstGeom prst="rect">
            <a:avLst/>
          </a:prstGeom>
          <a:noFill/>
        </p:spPr>
        <p:txBody>
          <a:bodyPr wrap="square" rtlCol="0">
            <a:spAutoFit/>
          </a:bodyPr>
          <a:lstStyle/>
          <a:p>
            <a:r>
              <a:rPr lang="es-CO"/>
              <a:t>NOTA: El valor que se adeuda a EMSA S.A. E.S.P., después de realizar el Balance Financiero del Contrato es de $ 328.854.458,79.</a:t>
            </a:r>
          </a:p>
          <a:p>
            <a:endParaRPr lang="es-CO"/>
          </a:p>
        </p:txBody>
      </p:sp>
    </p:spTree>
    <p:extLst>
      <p:ext uri="{BB962C8B-B14F-4D97-AF65-F5344CB8AC3E}">
        <p14:creationId xmlns:p14="http://schemas.microsoft.com/office/powerpoint/2010/main" val="638553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57046" y="960630"/>
            <a:ext cx="10515600" cy="839552"/>
          </a:xfrm>
        </p:spPr>
        <p:txBody>
          <a:bodyPr>
            <a:noAutofit/>
          </a:bodyPr>
          <a:lstStyle/>
          <a:p>
            <a:pPr algn="ctr"/>
            <a:r>
              <a:rPr lang="es-ES" sz="3200" b="1" i="0">
                <a:solidFill>
                  <a:srgbClr val="203864"/>
                </a:solidFill>
                <a:cs typeface="Arial" panose="020B0604020202020204" pitchFamily="34" charset="0"/>
              </a:rPr>
              <a:t>Justificación de vigencia expirada, hitos de desembolso no cumplidos</a:t>
            </a:r>
            <a:br>
              <a:rPr lang="es-ES" sz="3200" b="1" i="0">
                <a:solidFill>
                  <a:srgbClr val="203864"/>
                </a:solidFill>
                <a:cs typeface="Arial" panose="020B0604020202020204" pitchFamily="34" charset="0"/>
              </a:rPr>
            </a:br>
            <a:r>
              <a:rPr lang="es-MX" sz="3200" b="1" i="0">
                <a:solidFill>
                  <a:srgbClr val="203864"/>
                </a:solidFill>
                <a:cs typeface="Arial" panose="020B0604020202020204" pitchFamily="34" charset="0"/>
              </a:rPr>
              <a:t>Contrato </a:t>
            </a:r>
            <a:r>
              <a:rPr lang="es-ES" sz="3200" b="1" i="0">
                <a:solidFill>
                  <a:srgbClr val="203864"/>
                </a:solidFill>
                <a:cs typeface="Arial" panose="020B0604020202020204" pitchFamily="34" charset="0"/>
              </a:rPr>
              <a:t>FAER-GGC-649-17</a:t>
            </a:r>
            <a:endParaRPr lang="es-MX" sz="3200" b="1" i="0">
              <a:solidFill>
                <a:srgbClr val="203864"/>
              </a:solidFill>
              <a:cs typeface="Arial" panose="020B0604020202020204" pitchFamily="34" charset="0"/>
            </a:endParaRPr>
          </a:p>
        </p:txBody>
      </p:sp>
      <p:sp>
        <p:nvSpPr>
          <p:cNvPr id="2" name="Flecha: a la derecha 1">
            <a:extLst>
              <a:ext uri="{FF2B5EF4-FFF2-40B4-BE49-F238E27FC236}">
                <a16:creationId xmlns:a16="http://schemas.microsoft.com/office/drawing/2014/main" id="{83572DF2-4E4B-5232-12AD-08248DA2BB54}"/>
              </a:ext>
            </a:extLst>
          </p:cNvPr>
          <p:cNvSpPr/>
          <p:nvPr/>
        </p:nvSpPr>
        <p:spPr>
          <a:xfrm>
            <a:off x="4763080" y="2910062"/>
            <a:ext cx="2331023" cy="2146040"/>
          </a:xfrm>
          <a:prstGeom prst="rightArrow">
            <a:avLst>
              <a:gd name="adj1" fmla="val 69670"/>
              <a:gd name="adj2" fmla="val 27692"/>
            </a:avLst>
          </a:prstGeom>
          <a:ln/>
        </p:spPr>
        <p:style>
          <a:lnRef idx="2">
            <a:schemeClr val="accent2"/>
          </a:lnRef>
          <a:fillRef idx="1">
            <a:schemeClr val="lt1"/>
          </a:fillRef>
          <a:effectRef idx="0">
            <a:schemeClr val="accent2"/>
          </a:effectRef>
          <a:fontRef idx="minor">
            <a:schemeClr val="dk1"/>
          </a:fontRef>
        </p:style>
        <p:txBody>
          <a:bodyPr rtlCol="0" anchor="ctr"/>
          <a:lstStyle/>
          <a:p>
            <a:pPr algn="ctr"/>
            <a:endParaRPr lang="es-CO">
              <a:solidFill>
                <a:prstClr val="white"/>
              </a:solidFill>
              <a:latin typeface="Calibri" panose="020F0502020204030204"/>
            </a:endParaRPr>
          </a:p>
        </p:txBody>
      </p:sp>
      <p:sp>
        <p:nvSpPr>
          <p:cNvPr id="3" name="Subtítulo 2">
            <a:extLst>
              <a:ext uri="{FF2B5EF4-FFF2-40B4-BE49-F238E27FC236}">
                <a16:creationId xmlns:a16="http://schemas.microsoft.com/office/drawing/2014/main" id="{14782562-4F54-CF93-4006-8F6B6E1412D4}"/>
              </a:ext>
            </a:extLst>
          </p:cNvPr>
          <p:cNvSpPr txBox="1">
            <a:spLocks/>
          </p:cNvSpPr>
          <p:nvPr/>
        </p:nvSpPr>
        <p:spPr>
          <a:xfrm>
            <a:off x="225596" y="2463455"/>
            <a:ext cx="2668329" cy="242512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s-MX" sz="1800">
              <a:solidFill>
                <a:prstClr val="black"/>
              </a:solidFill>
              <a:latin typeface="Montserrat" pitchFamily="2" charset="77"/>
            </a:endParaRPr>
          </a:p>
        </p:txBody>
      </p:sp>
      <p:sp>
        <p:nvSpPr>
          <p:cNvPr id="4" name="Marcador de número de diapositiva 1">
            <a:extLst>
              <a:ext uri="{FF2B5EF4-FFF2-40B4-BE49-F238E27FC236}">
                <a16:creationId xmlns:a16="http://schemas.microsoft.com/office/drawing/2014/main" id="{64315873-DDEA-6F40-B2F6-9339AFB83E30}"/>
              </a:ext>
            </a:extLst>
          </p:cNvPr>
          <p:cNvSpPr>
            <a:spLocks noGrp="1"/>
          </p:cNvSpPr>
          <p:nvPr>
            <p:ph type="sldNum" sz="quarter" idx="12"/>
          </p:nvPr>
        </p:nvSpPr>
        <p:spPr>
          <a:xfrm>
            <a:off x="8610600" y="6352504"/>
            <a:ext cx="2743200" cy="365125"/>
          </a:xfrm>
        </p:spPr>
        <p:txBody>
          <a:bodyPr/>
          <a:lstStyle/>
          <a:p>
            <a:fld id="{5E9BE2ED-CCE3-FB41-86A8-656E1104510F}" type="slidenum">
              <a:rPr lang="es-CO" smtClean="0"/>
              <a:t>37</a:t>
            </a:fld>
            <a:endParaRPr lang="es-CO"/>
          </a:p>
        </p:txBody>
      </p:sp>
      <p:graphicFrame>
        <p:nvGraphicFramePr>
          <p:cNvPr id="5" name="Diagrama 4">
            <a:extLst>
              <a:ext uri="{FF2B5EF4-FFF2-40B4-BE49-F238E27FC236}">
                <a16:creationId xmlns:a16="http://schemas.microsoft.com/office/drawing/2014/main" id="{5C85D730-6020-32A6-B2B3-2B0DCC77502A}"/>
              </a:ext>
            </a:extLst>
          </p:cNvPr>
          <p:cNvGraphicFramePr/>
          <p:nvPr/>
        </p:nvGraphicFramePr>
        <p:xfrm>
          <a:off x="225597" y="1283950"/>
          <a:ext cx="4260678" cy="53982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uadroTexto 5">
            <a:extLst>
              <a:ext uri="{FF2B5EF4-FFF2-40B4-BE49-F238E27FC236}">
                <a16:creationId xmlns:a16="http://schemas.microsoft.com/office/drawing/2014/main" id="{0B5AAC44-E6E1-D81B-8BC7-E3AD1AE9900E}"/>
              </a:ext>
            </a:extLst>
          </p:cNvPr>
          <p:cNvSpPr txBox="1"/>
          <p:nvPr/>
        </p:nvSpPr>
        <p:spPr>
          <a:xfrm>
            <a:off x="4824616" y="3567583"/>
            <a:ext cx="1964415" cy="830997"/>
          </a:xfrm>
          <a:prstGeom prst="rect">
            <a:avLst/>
          </a:prstGeom>
          <a:noFill/>
        </p:spPr>
        <p:txBody>
          <a:bodyPr wrap="square" rtlCol="0">
            <a:spAutoFit/>
          </a:bodyPr>
          <a:lstStyle/>
          <a:p>
            <a:r>
              <a:rPr lang="es-CO" sz="1600"/>
              <a:t>Motivos del no cumplimiento del hito de desembolso</a:t>
            </a:r>
          </a:p>
        </p:txBody>
      </p:sp>
      <p:sp>
        <p:nvSpPr>
          <p:cNvPr id="9" name="Rectángulo 8">
            <a:extLst>
              <a:ext uri="{FF2B5EF4-FFF2-40B4-BE49-F238E27FC236}">
                <a16:creationId xmlns:a16="http://schemas.microsoft.com/office/drawing/2014/main" id="{C28602BC-C118-060E-76A1-4F1B80E44EA2}"/>
              </a:ext>
            </a:extLst>
          </p:cNvPr>
          <p:cNvSpPr/>
          <p:nvPr/>
        </p:nvSpPr>
        <p:spPr>
          <a:xfrm>
            <a:off x="7399174" y="1815870"/>
            <a:ext cx="4410993" cy="388296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rtl="0" fontAlgn="base"/>
            <a:r>
              <a:rPr lang="es-ES" b="0" i="0">
                <a:solidFill>
                  <a:srgbClr val="000000"/>
                </a:solidFill>
                <a:effectLst/>
                <a:latin typeface="+mj-lt"/>
              </a:rPr>
              <a:t>Ante el proceso de incumplimiento que se adelantó en contra de EMSA, la supervisión no realizó el desembolso solicitado por el Operador de Red de forma extemporánea, por lo cual, estos recursos expiraron.</a:t>
            </a:r>
            <a:endParaRPr lang="es-CO">
              <a:solidFill>
                <a:schemeClr val="tx1"/>
              </a:solidFill>
              <a:latin typeface="+mj-lt"/>
            </a:endParaRPr>
          </a:p>
        </p:txBody>
      </p:sp>
      <p:sp>
        <p:nvSpPr>
          <p:cNvPr id="10" name="CuadroTexto 9">
            <a:extLst>
              <a:ext uri="{FF2B5EF4-FFF2-40B4-BE49-F238E27FC236}">
                <a16:creationId xmlns:a16="http://schemas.microsoft.com/office/drawing/2014/main" id="{4E1DF5AE-261A-C8D4-BA00-84AE04D21C34}"/>
              </a:ext>
            </a:extLst>
          </p:cNvPr>
          <p:cNvSpPr txBox="1"/>
          <p:nvPr/>
        </p:nvSpPr>
        <p:spPr>
          <a:xfrm>
            <a:off x="1250301" y="5894685"/>
            <a:ext cx="9004041" cy="923330"/>
          </a:xfrm>
          <a:prstGeom prst="rect">
            <a:avLst/>
          </a:prstGeom>
          <a:noFill/>
        </p:spPr>
        <p:txBody>
          <a:bodyPr wrap="square" rtlCol="0">
            <a:spAutoFit/>
          </a:bodyPr>
          <a:lstStyle/>
          <a:p>
            <a:r>
              <a:rPr lang="es-CO"/>
              <a:t>NOTA: El valor que se adeuda a EMSA S.A. E.S.P., después de realizar el Balance Financiero del Contrato es de $ 328.854.458,79.</a:t>
            </a:r>
          </a:p>
          <a:p>
            <a:endParaRPr lang="es-CO"/>
          </a:p>
        </p:txBody>
      </p:sp>
    </p:spTree>
    <p:extLst>
      <p:ext uri="{BB962C8B-B14F-4D97-AF65-F5344CB8AC3E}">
        <p14:creationId xmlns:p14="http://schemas.microsoft.com/office/powerpoint/2010/main" val="35100566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38200" y="281122"/>
            <a:ext cx="10515600" cy="839552"/>
          </a:xfrm>
        </p:spPr>
        <p:txBody>
          <a:bodyPr>
            <a:noAutofit/>
          </a:bodyPr>
          <a:lstStyle/>
          <a:p>
            <a:pPr algn="ctr"/>
            <a:r>
              <a:rPr lang="es-ES" sz="3200" b="1" i="0">
                <a:solidFill>
                  <a:srgbClr val="203864"/>
                </a:solidFill>
                <a:cs typeface="Arial" panose="020B0604020202020204" pitchFamily="34" charset="0"/>
              </a:rPr>
              <a:t>RECOMIENDACION AL COMITÉ</a:t>
            </a:r>
          </a:p>
        </p:txBody>
      </p:sp>
      <p:sp>
        <p:nvSpPr>
          <p:cNvPr id="12" name="Marcador de número de diapositiva 1">
            <a:extLst>
              <a:ext uri="{FF2B5EF4-FFF2-40B4-BE49-F238E27FC236}">
                <a16:creationId xmlns:a16="http://schemas.microsoft.com/office/drawing/2014/main" id="{3C1B273E-E5EB-1AC6-CB1D-6A8A12546CAA}"/>
              </a:ext>
            </a:extLst>
          </p:cNvPr>
          <p:cNvSpPr>
            <a:spLocks noGrp="1"/>
          </p:cNvSpPr>
          <p:nvPr>
            <p:ph type="sldNum" sz="quarter" idx="12"/>
          </p:nvPr>
        </p:nvSpPr>
        <p:spPr>
          <a:xfrm>
            <a:off x="8610600" y="6356350"/>
            <a:ext cx="2743200" cy="365125"/>
          </a:xfrm>
        </p:spPr>
        <p:txBody>
          <a:bodyPr/>
          <a:lstStyle/>
          <a:p>
            <a:fld id="{5E9BE2ED-CCE3-FB41-86A8-656E1104510F}" type="slidenum">
              <a:rPr lang="es-CO" smtClean="0"/>
              <a:t>38</a:t>
            </a:fld>
            <a:endParaRPr lang="es-CO"/>
          </a:p>
        </p:txBody>
      </p:sp>
      <p:sp>
        <p:nvSpPr>
          <p:cNvPr id="13" name="Título 1">
            <a:extLst>
              <a:ext uri="{FF2B5EF4-FFF2-40B4-BE49-F238E27FC236}">
                <a16:creationId xmlns:a16="http://schemas.microsoft.com/office/drawing/2014/main" id="{59913F72-651D-0162-442C-27E99B47C882}"/>
              </a:ext>
            </a:extLst>
          </p:cNvPr>
          <p:cNvSpPr txBox="1">
            <a:spLocks/>
          </p:cNvSpPr>
          <p:nvPr/>
        </p:nvSpPr>
        <p:spPr>
          <a:xfrm>
            <a:off x="993696" y="1526874"/>
            <a:ext cx="10716548" cy="4684145"/>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defPPr>
              <a:defRPr lang="es-CO"/>
            </a:defPPr>
            <a:lvl1pPr marR="0" lvl="0" indent="0" algn="ctr" fontAlgn="auto">
              <a:lnSpc>
                <a:spcPct val="100000"/>
              </a:lnSpc>
              <a:spcBef>
                <a:spcPts val="0"/>
              </a:spcBef>
              <a:spcAft>
                <a:spcPts val="0"/>
              </a:spcAft>
              <a:buClrTx/>
              <a:buSzTx/>
              <a:buFontTx/>
              <a:buNone/>
              <a:tabLst/>
              <a:defRPr kumimoji="0" b="0" i="0" u="none" strike="noStrike" cap="none" spc="0" normalizeH="0" baseline="0">
                <a:ln>
                  <a:noFill/>
                </a:ln>
                <a:solidFill>
                  <a:prstClr val="white"/>
                </a:solidFill>
                <a:effectLst/>
                <a:uLnTx/>
                <a:uFillTx/>
                <a:latin typeface="Calibri" panose="020F0502020204030204"/>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endParaRPr lang="es-CO"/>
          </a:p>
        </p:txBody>
      </p:sp>
      <p:sp>
        <p:nvSpPr>
          <p:cNvPr id="14" name="Subtítulo 2">
            <a:extLst>
              <a:ext uri="{FF2B5EF4-FFF2-40B4-BE49-F238E27FC236}">
                <a16:creationId xmlns:a16="http://schemas.microsoft.com/office/drawing/2014/main" id="{7B59C518-6198-D562-E676-3CC82A4130BC}"/>
              </a:ext>
            </a:extLst>
          </p:cNvPr>
          <p:cNvSpPr txBox="1">
            <a:spLocks/>
          </p:cNvSpPr>
          <p:nvPr/>
        </p:nvSpPr>
        <p:spPr>
          <a:xfrm>
            <a:off x="1080818" y="1683820"/>
            <a:ext cx="10542304" cy="4529151"/>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32385" indent="0" algn="just">
              <a:lnSpc>
                <a:spcPct val="115000"/>
              </a:lnSpc>
              <a:spcAft>
                <a:spcPts val="1000"/>
              </a:spcAft>
              <a:buNone/>
            </a:pPr>
            <a:r>
              <a:rPr lang="es-ES" sz="1600">
                <a:latin typeface="+mj-lt"/>
                <a:ea typeface="Calibri" panose="020F0502020204030204" pitchFamily="34" charset="0"/>
                <a:cs typeface="Arial" panose="020B0604020202020204" pitchFamily="34" charset="0"/>
              </a:rPr>
              <a:t>Considerando que la ELECTRIFICADORA DEL META S.A. E.S.P., ha cumplido con las obligaciones establecidas en el contrato FAER GGC 649 de 2017 respecto al proyecto del anexo 1 del referenciado contrato y que fue objeto para la elaboración del Concepto Técnico para la posterior suscripción del Acta de Terminación y Balance Financiero de la etapa de Administración, Ejecución de Recursos, Asistencia Técnica  y Energización del mencionado contrato, la Dirección de Energía Eléctrica emite concepto técnico – financiero favorable a fin de dar por terminado el periodo de la referenciada actividad.</a:t>
            </a:r>
          </a:p>
          <a:p>
            <a:pPr marL="0" marR="32385" indent="0" algn="just">
              <a:lnSpc>
                <a:spcPct val="115000"/>
              </a:lnSpc>
              <a:spcAft>
                <a:spcPts val="1000"/>
              </a:spcAft>
              <a:buNone/>
            </a:pPr>
            <a:endParaRPr lang="es-ES" sz="1600">
              <a:latin typeface="+mj-lt"/>
              <a:ea typeface="Calibri" panose="020F0502020204030204" pitchFamily="34" charset="0"/>
              <a:cs typeface="Arial" panose="020B0604020202020204" pitchFamily="34" charset="0"/>
            </a:endParaRPr>
          </a:p>
          <a:p>
            <a:pPr marL="0" marR="32385" indent="0" algn="just">
              <a:lnSpc>
                <a:spcPct val="115000"/>
              </a:lnSpc>
              <a:spcAft>
                <a:spcPts val="1000"/>
              </a:spcAft>
              <a:buNone/>
            </a:pPr>
            <a:r>
              <a:rPr lang="es-CO" sz="1600">
                <a:effectLst/>
                <a:latin typeface="+mj-lt"/>
                <a:ea typeface="Calibri" panose="020F0502020204030204" pitchFamily="34" charset="0"/>
                <a:cs typeface="Arial" panose="020B0604020202020204" pitchFamily="34" charset="0"/>
              </a:rPr>
              <a:t>En ese sentido, la Dirección de Energía Eléctrica solicita al Comité CAFAER la aprobación de la suma de </a:t>
            </a:r>
            <a:r>
              <a:rPr lang="es-ES" sz="1600">
                <a:latin typeface="+mj-lt"/>
                <a:ea typeface="Calibri" panose="020F0502020204030204" pitchFamily="34" charset="0"/>
                <a:cs typeface="Arial" panose="020B0604020202020204" pitchFamily="34" charset="0"/>
              </a:rPr>
              <a:t>TRESCIENTOS VEINTIOCHO MILLONES OCHOCIENTOS CINCUENTA Y CUATRO MIL CUATROCIENTOS CINCUENTA Y OCHO PESOS CON SETENTA Y NUEVE CENTAVOS M/CTE ($ 328.854.458,79), para ser desembolsada a la cuenta que indique el Operador de Red, teniendo en cuenta que, el encargo fiduciario se tuvo que liquidar de acuerdo con los requisitos para la elaboración del Acta de Terminación y Balance Financiero.</a:t>
            </a:r>
            <a:endParaRPr lang="es-MX" sz="1400">
              <a:solidFill>
                <a:srgbClr val="4B4949"/>
              </a:solidFill>
              <a:latin typeface="Calabri"/>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endParaRPr kumimoji="0" lang="es-CO" sz="1400" u="none" strike="noStrike" kern="1200" cap="none" spc="0" normalizeH="0" baseline="0" noProof="0">
              <a:ln>
                <a:noFill/>
              </a:ln>
              <a:solidFill>
                <a:srgbClr val="4B4949"/>
              </a:solidFill>
              <a:effectLst/>
              <a:uLnTx/>
              <a:uFillTx/>
              <a:latin typeface="Calabri"/>
              <a:ea typeface="+mn-ea"/>
              <a:cs typeface="+mn-cs"/>
            </a:endParaRPr>
          </a:p>
        </p:txBody>
      </p:sp>
      <p:sp>
        <p:nvSpPr>
          <p:cNvPr id="16" name="Triángulo isósceles 25">
            <a:extLst>
              <a:ext uri="{FF2B5EF4-FFF2-40B4-BE49-F238E27FC236}">
                <a16:creationId xmlns:a16="http://schemas.microsoft.com/office/drawing/2014/main" id="{80C61737-4A20-BB2A-8007-0F6E2A177D87}"/>
              </a:ext>
            </a:extLst>
          </p:cNvPr>
          <p:cNvSpPr/>
          <p:nvPr/>
        </p:nvSpPr>
        <p:spPr>
          <a:xfrm rot="5400000">
            <a:off x="69302" y="3694978"/>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755502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38200" y="378204"/>
            <a:ext cx="10515600" cy="839552"/>
          </a:xfrm>
        </p:spPr>
        <p:txBody>
          <a:bodyPr>
            <a:noAutofit/>
          </a:bodyPr>
          <a:lstStyle/>
          <a:p>
            <a:pPr algn="ctr"/>
            <a:r>
              <a:rPr lang="es-MX" sz="4000" b="1" i="0">
                <a:solidFill>
                  <a:srgbClr val="203864"/>
                </a:solidFill>
                <a:cs typeface="Arial" panose="020B0604020202020204" pitchFamily="34" charset="0"/>
              </a:rPr>
              <a:t>Contrato FAER GGC 650 de 2017</a:t>
            </a:r>
          </a:p>
        </p:txBody>
      </p:sp>
      <p:sp>
        <p:nvSpPr>
          <p:cNvPr id="23" name="Subtítulo 2">
            <a:extLst>
              <a:ext uri="{FF2B5EF4-FFF2-40B4-BE49-F238E27FC236}">
                <a16:creationId xmlns:a16="http://schemas.microsoft.com/office/drawing/2014/main" id="{E8117F38-7760-7629-F970-B5D76D880C05}"/>
              </a:ext>
            </a:extLst>
          </p:cNvPr>
          <p:cNvSpPr txBox="1">
            <a:spLocks/>
          </p:cNvSpPr>
          <p:nvPr/>
        </p:nvSpPr>
        <p:spPr>
          <a:xfrm>
            <a:off x="838199" y="1861417"/>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24" name="AutoShape 2">
            <a:extLst>
              <a:ext uri="{FF2B5EF4-FFF2-40B4-BE49-F238E27FC236}">
                <a16:creationId xmlns:a16="http://schemas.microsoft.com/office/drawing/2014/main" id="{A0D24F9E-0C38-7F25-F6E1-C100839A8B2A}"/>
              </a:ext>
            </a:extLst>
          </p:cNvPr>
          <p:cNvSpPr>
            <a:spLocks noChangeAspect="1" noChangeArrowheads="1"/>
          </p:cNvSpPr>
          <p:nvPr/>
        </p:nvSpPr>
        <p:spPr bwMode="auto">
          <a:xfrm>
            <a:off x="2492069" y="203051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sp>
        <p:nvSpPr>
          <p:cNvPr id="25" name="Título 1">
            <a:extLst>
              <a:ext uri="{FF2B5EF4-FFF2-40B4-BE49-F238E27FC236}">
                <a16:creationId xmlns:a16="http://schemas.microsoft.com/office/drawing/2014/main" id="{D26E0069-D42C-038C-511E-7647AE3A159D}"/>
              </a:ext>
            </a:extLst>
          </p:cNvPr>
          <p:cNvSpPr txBox="1">
            <a:spLocks/>
          </p:cNvSpPr>
          <p:nvPr/>
        </p:nvSpPr>
        <p:spPr>
          <a:xfrm>
            <a:off x="3481776" y="3728983"/>
            <a:ext cx="8103542" cy="2793027"/>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Título 1">
            <a:extLst>
              <a:ext uri="{FF2B5EF4-FFF2-40B4-BE49-F238E27FC236}">
                <a16:creationId xmlns:a16="http://schemas.microsoft.com/office/drawing/2014/main" id="{FEC7B6B9-9F1D-C9D1-6F3F-44756561B2AC}"/>
              </a:ext>
            </a:extLst>
          </p:cNvPr>
          <p:cNvSpPr txBox="1">
            <a:spLocks/>
          </p:cNvSpPr>
          <p:nvPr/>
        </p:nvSpPr>
        <p:spPr>
          <a:xfrm>
            <a:off x="289404" y="2471216"/>
            <a:ext cx="11267628" cy="799927"/>
          </a:xfrm>
          <a:prstGeom prst="rect">
            <a:avLst/>
          </a:prstGeom>
          <a:solidFill>
            <a:schemeClr val="bg1">
              <a:lumMod val="95000"/>
            </a:schemeClr>
          </a:solidFill>
          <a:ln w="28575">
            <a:solidFill>
              <a:schemeClr val="accent2"/>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marR="0" lvl="1" indent="0" algn="just" defTabSz="914400" rtl="0" eaLnBrk="1" fontAlgn="auto" latinLnBrk="0" hangingPunct="1">
              <a:lnSpc>
                <a:spcPct val="100000"/>
              </a:lnSpc>
              <a:spcBef>
                <a:spcPts val="0"/>
              </a:spcBef>
              <a:spcAft>
                <a:spcPts val="0"/>
              </a:spcAft>
              <a:buClrTx/>
              <a:buSzTx/>
              <a:buFontTx/>
              <a:buNone/>
              <a:tabLst/>
              <a:defRPr/>
            </a:pPr>
            <a:endParaRPr kumimoji="0" lang="es-CO" sz="3600" b="0" i="0" u="none" strike="noStrike" kern="1200" cap="none" spc="0" normalizeH="0" baseline="0" noProof="0">
              <a:ln>
                <a:noFill/>
              </a:ln>
              <a:solidFill>
                <a:prstClr val="black"/>
              </a:solidFill>
              <a:effectLst/>
              <a:uLnTx/>
              <a:uFillTx/>
              <a:latin typeface="Montserrat" pitchFamily="2" charset="77"/>
              <a:ea typeface="+mn-ea"/>
              <a:cs typeface="+mn-cs"/>
            </a:endParaRPr>
          </a:p>
        </p:txBody>
      </p:sp>
      <p:sp>
        <p:nvSpPr>
          <p:cNvPr id="27" name="Subtítulo 2">
            <a:extLst>
              <a:ext uri="{FF2B5EF4-FFF2-40B4-BE49-F238E27FC236}">
                <a16:creationId xmlns:a16="http://schemas.microsoft.com/office/drawing/2014/main" id="{1479F9B4-B8E3-4E0F-B5E8-0374437749BA}"/>
              </a:ext>
            </a:extLst>
          </p:cNvPr>
          <p:cNvSpPr txBox="1">
            <a:spLocks/>
          </p:cNvSpPr>
          <p:nvPr/>
        </p:nvSpPr>
        <p:spPr>
          <a:xfrm>
            <a:off x="212450" y="1255820"/>
            <a:ext cx="11421537" cy="1107860"/>
          </a:xfrm>
          <a:prstGeom prst="rect">
            <a:avLst/>
          </a:prstGeom>
          <a:noFill/>
          <a:ln>
            <a:noFill/>
          </a:ln>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just">
              <a:spcBef>
                <a:spcPts val="1600"/>
              </a:spcBef>
              <a:buNone/>
              <a:defRPr/>
            </a:pPr>
            <a:r>
              <a:rPr kumimoji="0" lang="es-MX" sz="1800" b="0" i="0" u="none" strike="noStrike" kern="1200" cap="none" spc="0" normalizeH="0" baseline="0" noProof="0">
                <a:ln>
                  <a:noFill/>
                </a:ln>
                <a:solidFill>
                  <a:prstClr val="black"/>
                </a:solidFill>
                <a:effectLst/>
                <a:uLnTx/>
                <a:uFillTx/>
                <a:latin typeface="+mj-lt"/>
              </a:rPr>
              <a:t>Se firmó acta de inicio el </a:t>
            </a:r>
            <a:r>
              <a:rPr lang="es-CO" sz="1800" b="1">
                <a:solidFill>
                  <a:schemeClr val="accent1">
                    <a:lumMod val="50000"/>
                  </a:schemeClr>
                </a:solidFill>
                <a:latin typeface="+mj-lt"/>
              </a:rPr>
              <a:t>28 de diciembre de 2017 </a:t>
            </a:r>
            <a:r>
              <a:rPr kumimoji="0" lang="es-MX" sz="1800" b="0" i="0" u="none" strike="noStrike" kern="1200" cap="none" spc="0" normalizeH="0" baseline="0" noProof="0">
                <a:ln>
                  <a:noFill/>
                </a:ln>
                <a:solidFill>
                  <a:prstClr val="black"/>
                </a:solidFill>
                <a:effectLst/>
                <a:uLnTx/>
                <a:uFillTx/>
                <a:latin typeface="+mj-lt"/>
              </a:rPr>
              <a:t>entre el MME y EMSA S.A. E.S.P.; </a:t>
            </a:r>
            <a:r>
              <a:rPr kumimoji="0" lang="es-MX" sz="1800" b="0" i="0" u="none" strike="noStrike" kern="1200" cap="none" spc="0" normalizeH="0" baseline="0" noProof="0">
                <a:ln>
                  <a:noFill/>
                </a:ln>
                <a:effectLst/>
                <a:uLnTx/>
                <a:uFillTx/>
                <a:latin typeface="+mj-lt"/>
              </a:rPr>
              <a:t>actualmente </a:t>
            </a:r>
            <a:r>
              <a:rPr kumimoji="0" lang="es-CO" sz="1800" b="0" i="0" u="none" strike="noStrike" kern="1200" cap="none" spc="0" normalizeH="0" baseline="0" noProof="0">
                <a:ln>
                  <a:noFill/>
                </a:ln>
                <a:effectLst/>
                <a:uLnTx/>
                <a:uFillTx/>
                <a:latin typeface="+mj-lt"/>
              </a:rPr>
              <a:t>el proyecto se encuentra terminado, concepto técnico elaborado y enviado al Grupo de Gestión Contractual del Ministerio de Minas y Energía para la suscripción del acta de terminación y balance financiero</a:t>
            </a:r>
            <a:r>
              <a:rPr kumimoji="0" lang="es-ES" sz="1800" b="0" i="0" u="none" strike="noStrike" kern="1200" cap="none" spc="0" normalizeH="0" baseline="0" noProof="0">
                <a:ln>
                  <a:noFill/>
                </a:ln>
                <a:effectLst/>
                <a:uLnTx/>
                <a:uFillTx/>
                <a:latin typeface="+mj-lt"/>
              </a:rPr>
              <a:t>. </a:t>
            </a:r>
            <a:endParaRPr lang="es-MX" sz="1800">
              <a:solidFill>
                <a:prstClr val="black"/>
              </a:solidFill>
              <a:latin typeface="+mj-lt"/>
            </a:endParaRPr>
          </a:p>
        </p:txBody>
      </p:sp>
      <p:sp>
        <p:nvSpPr>
          <p:cNvPr id="28" name="Subtítulo 2">
            <a:extLst>
              <a:ext uri="{FF2B5EF4-FFF2-40B4-BE49-F238E27FC236}">
                <a16:creationId xmlns:a16="http://schemas.microsoft.com/office/drawing/2014/main" id="{1AF98BA3-FD8E-EE66-66E1-F8B2C214390F}"/>
              </a:ext>
            </a:extLst>
          </p:cNvPr>
          <p:cNvSpPr txBox="1">
            <a:spLocks/>
          </p:cNvSpPr>
          <p:nvPr/>
        </p:nvSpPr>
        <p:spPr>
          <a:xfrm>
            <a:off x="212450" y="2528719"/>
            <a:ext cx="11194143" cy="79992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s-MX" sz="2200" b="1" i="0" u="none" strike="noStrike" kern="1200" cap="none" spc="0" normalizeH="0" baseline="0" noProof="0">
                <a:ln>
                  <a:noFill/>
                </a:ln>
                <a:solidFill>
                  <a:srgbClr val="4472C4">
                    <a:lumMod val="50000"/>
                  </a:srgbClr>
                </a:solidFill>
                <a:effectLst/>
                <a:uLnTx/>
                <a:uFillTx/>
                <a:latin typeface="+mj-lt"/>
              </a:rPr>
              <a:t>EL AVANCE </a:t>
            </a:r>
            <a:r>
              <a:rPr lang="es-MX" sz="2200" b="1">
                <a:solidFill>
                  <a:srgbClr val="4472C4">
                    <a:lumMod val="50000"/>
                  </a:srgbClr>
                </a:solidFill>
                <a:latin typeface="+mj-lt"/>
              </a:rPr>
              <a:t>DEL CONTRATO A LA FECHA ES DEL 100</a:t>
            </a:r>
            <a:r>
              <a:rPr kumimoji="0" lang="es-MX" sz="2200" b="1" i="0" u="none" strike="noStrike" kern="1200" cap="none" spc="0" normalizeH="0" baseline="0" noProof="0">
                <a:ln>
                  <a:noFill/>
                </a:ln>
                <a:solidFill>
                  <a:srgbClr val="4472C4">
                    <a:lumMod val="50000"/>
                  </a:srgbClr>
                </a:solidFill>
                <a:effectLst/>
                <a:uLnTx/>
                <a:uFillTx/>
                <a:latin typeface="+mj-lt"/>
              </a:rPr>
              <a: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s-MX" sz="2200" b="1" i="0" u="none" strike="noStrike" kern="1200" cap="none" spc="0" normalizeH="0" baseline="0" noProof="0">
                <a:ln>
                  <a:noFill/>
                </a:ln>
                <a:solidFill>
                  <a:srgbClr val="4472C4">
                    <a:lumMod val="50000"/>
                  </a:srgbClr>
                </a:solidFill>
                <a:effectLst/>
                <a:uLnTx/>
                <a:uFillTx/>
                <a:latin typeface="+mj-lt"/>
              </a:rPr>
              <a:t>PROYECTO TERMINADO</a:t>
            </a:r>
          </a:p>
          <a:p>
            <a:pPr marL="0" marR="0" lvl="0" indent="0" algn="just"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endParaRPr kumimoji="0" lang="es-MX" sz="2400" b="1" i="0" u="none" strike="noStrike" kern="1200" cap="none" spc="0" normalizeH="0" baseline="0" noProof="0">
              <a:ln>
                <a:noFill/>
              </a:ln>
              <a:solidFill>
                <a:srgbClr val="4472C4">
                  <a:lumMod val="50000"/>
                </a:srgbClr>
              </a:solidFill>
              <a:effectLst/>
              <a:uLnTx/>
              <a:uFillTx/>
              <a:latin typeface="Montserrat" pitchFamily="2" charset="77"/>
              <a:ea typeface="+mn-ea"/>
              <a:cs typeface="+mn-cs"/>
            </a:endParaRPr>
          </a:p>
        </p:txBody>
      </p:sp>
      <p:sp>
        <p:nvSpPr>
          <p:cNvPr id="29" name="Subtítulo 2">
            <a:extLst>
              <a:ext uri="{FF2B5EF4-FFF2-40B4-BE49-F238E27FC236}">
                <a16:creationId xmlns:a16="http://schemas.microsoft.com/office/drawing/2014/main" id="{87FFBD5F-3F08-B529-5B06-F3AB1165E34A}"/>
              </a:ext>
            </a:extLst>
          </p:cNvPr>
          <p:cNvSpPr txBox="1">
            <a:spLocks/>
          </p:cNvSpPr>
          <p:nvPr/>
        </p:nvSpPr>
        <p:spPr>
          <a:xfrm>
            <a:off x="3551025" y="3853003"/>
            <a:ext cx="7965044" cy="273349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just">
              <a:spcBef>
                <a:spcPts val="1600"/>
              </a:spcBef>
              <a:buFont typeface="Wingdings" panose="05000000000000000000" pitchFamily="2" charset="2"/>
              <a:buChar char="Ø"/>
              <a:defRPr/>
            </a:pPr>
            <a:r>
              <a:rPr lang="es-ES" sz="1800">
                <a:solidFill>
                  <a:srgbClr val="000000"/>
                </a:solidFill>
                <a:effectLst/>
                <a:latin typeface="+mj-lt"/>
                <a:ea typeface="Times New Roman" panose="02020603050405020304" pitchFamily="18" charset="0"/>
                <a:cs typeface="Arial" panose="020B0604020202020204" pitchFamily="34" charset="0"/>
              </a:rPr>
              <a:t>Ampliar y prestar el servicio de energía eléctrica en condiciones de calidad y confiabilidad, en las zonas rurales del Sistema Interconectado Nacional – SIN, ubicadas en el Mercado de Comercialización del OPERADOR DE RED, mediante la ejecución del proyecto “CONSTRUCCION REDES ELECTRICAS EN MEDIA Y BAJA TENSION EN LAS VEREDAS JERICO Y PUERTO LUCAS EN EL MUNCIPIO DE VISTAHERMOSA META” con recursos del Fondo de Apoyo Financiero para la Energización de las Zonas Rurales Interconectadas - FAER</a:t>
            </a:r>
            <a:r>
              <a:rPr lang="es-CO" sz="1800">
                <a:solidFill>
                  <a:srgbClr val="000000"/>
                </a:solidFill>
                <a:effectLst/>
                <a:latin typeface="+mj-lt"/>
                <a:ea typeface="Times New Roman" panose="02020603050405020304" pitchFamily="18" charset="0"/>
                <a:cs typeface="Arial" panose="020B0604020202020204" pitchFamily="34" charset="0"/>
              </a:rPr>
              <a:t>.</a:t>
            </a:r>
            <a:endParaRPr lang="es-MX" sz="1600">
              <a:solidFill>
                <a:prstClr val="black"/>
              </a:solidFill>
              <a:latin typeface="+mj-lt"/>
              <a:ea typeface="Calibri" panose="020F0502020204030204" pitchFamily="34" charset="0"/>
              <a:cs typeface="Arial" panose="020B0604020202020204" pitchFamily="34" charset="0"/>
            </a:endParaRPr>
          </a:p>
        </p:txBody>
      </p:sp>
      <p:sp>
        <p:nvSpPr>
          <p:cNvPr id="30" name="Flecha: a la derecha 27">
            <a:extLst>
              <a:ext uri="{FF2B5EF4-FFF2-40B4-BE49-F238E27FC236}">
                <a16:creationId xmlns:a16="http://schemas.microsoft.com/office/drawing/2014/main" id="{E1E8E75C-DC53-BE4E-FD08-65CCB9B3BEF0}"/>
              </a:ext>
            </a:extLst>
          </p:cNvPr>
          <p:cNvSpPr/>
          <p:nvPr/>
        </p:nvSpPr>
        <p:spPr>
          <a:xfrm>
            <a:off x="519823" y="3853003"/>
            <a:ext cx="2684771" cy="2953884"/>
          </a:xfrm>
          <a:prstGeom prst="rightArrow">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Subtítulo 2">
            <a:extLst>
              <a:ext uri="{FF2B5EF4-FFF2-40B4-BE49-F238E27FC236}">
                <a16:creationId xmlns:a16="http://schemas.microsoft.com/office/drawing/2014/main" id="{83DE8CDA-A0DD-ADDE-137B-F57E21AF2C6E}"/>
              </a:ext>
            </a:extLst>
          </p:cNvPr>
          <p:cNvSpPr txBox="1">
            <a:spLocks/>
          </p:cNvSpPr>
          <p:nvPr/>
        </p:nvSpPr>
        <p:spPr>
          <a:xfrm>
            <a:off x="558013" y="4663346"/>
            <a:ext cx="2297792" cy="15379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r>
              <a:rPr kumimoji="0" lang="es-MX" sz="2200" b="1" i="0" u="none" strike="noStrike" kern="1200" cap="none" spc="0" normalizeH="0" baseline="0" noProof="0">
                <a:ln>
                  <a:noFill/>
                </a:ln>
                <a:solidFill>
                  <a:srgbClr val="4472C4">
                    <a:lumMod val="50000"/>
                  </a:srgbClr>
                </a:solidFill>
                <a:effectLst/>
                <a:uLnTx/>
                <a:uFillTx/>
                <a:latin typeface="+mj-lt"/>
              </a:rPr>
              <a:t>OBJETO DEL CONTRATO </a:t>
            </a:r>
            <a:r>
              <a:rPr lang="es-MX" sz="2200" b="1">
                <a:solidFill>
                  <a:srgbClr val="4472C4">
                    <a:lumMod val="50000"/>
                  </a:srgbClr>
                </a:solidFill>
                <a:latin typeface="+mj-lt"/>
              </a:rPr>
              <a:t>FAER</a:t>
            </a:r>
            <a:r>
              <a:rPr kumimoji="0" lang="es-MX" sz="2200" b="1" i="0" u="none" strike="noStrike" kern="1200" cap="none" spc="0" normalizeH="0" noProof="0">
                <a:ln>
                  <a:noFill/>
                </a:ln>
                <a:solidFill>
                  <a:srgbClr val="4472C4">
                    <a:lumMod val="50000"/>
                  </a:srgbClr>
                </a:solidFill>
                <a:effectLst/>
                <a:uLnTx/>
                <a:uFillTx/>
                <a:latin typeface="+mj-lt"/>
              </a:rPr>
              <a:t> </a:t>
            </a:r>
            <a:r>
              <a:rPr kumimoji="0" lang="es-MX" sz="2200" b="1" i="0" u="none" strike="noStrike" kern="1200" cap="none" spc="0" normalizeH="0" baseline="0" noProof="0">
                <a:ln>
                  <a:noFill/>
                </a:ln>
                <a:solidFill>
                  <a:srgbClr val="4472C4">
                    <a:lumMod val="50000"/>
                  </a:srgbClr>
                </a:solidFill>
                <a:effectLst/>
                <a:uLnTx/>
                <a:uFillTx/>
                <a:latin typeface="+mj-lt"/>
              </a:rPr>
              <a:t>GGC 650 DE 2017</a:t>
            </a:r>
          </a:p>
        </p:txBody>
      </p:sp>
      <p:sp>
        <p:nvSpPr>
          <p:cNvPr id="32" name="Marcador de número de diapositiva 1">
            <a:extLst>
              <a:ext uri="{FF2B5EF4-FFF2-40B4-BE49-F238E27FC236}">
                <a16:creationId xmlns:a16="http://schemas.microsoft.com/office/drawing/2014/main" id="{37FE2EF9-52E6-E6CD-4C35-F6F4A490784E}"/>
              </a:ext>
            </a:extLst>
          </p:cNvPr>
          <p:cNvSpPr>
            <a:spLocks noGrp="1"/>
          </p:cNvSpPr>
          <p:nvPr>
            <p:ph type="sldNum" sz="quarter" idx="12"/>
          </p:nvPr>
        </p:nvSpPr>
        <p:spPr>
          <a:xfrm>
            <a:off x="8610600" y="6356350"/>
            <a:ext cx="2743200" cy="365125"/>
          </a:xfrm>
        </p:spPr>
        <p:txBody>
          <a:bodyPr/>
          <a:lstStyle/>
          <a:p>
            <a:fld id="{5E9BE2ED-CCE3-FB41-86A8-656E1104510F}" type="slidenum">
              <a:rPr lang="es-CO" smtClean="0"/>
              <a:t>39</a:t>
            </a:fld>
            <a:endParaRPr lang="es-CO"/>
          </a:p>
        </p:txBody>
      </p:sp>
    </p:spTree>
    <p:extLst>
      <p:ext uri="{BB962C8B-B14F-4D97-AF65-F5344CB8AC3E}">
        <p14:creationId xmlns:p14="http://schemas.microsoft.com/office/powerpoint/2010/main" val="2802254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21309" y="335946"/>
            <a:ext cx="7949381" cy="786019"/>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b="1" dirty="0">
                <a:effectLst>
                  <a:outerShdw blurRad="38100" dist="38100" dir="2700000" algn="tl">
                    <a:srgbClr val="000000">
                      <a:alpha val="43137"/>
                    </a:srgbClr>
                  </a:outerShdw>
                </a:effectLst>
                <a:ea typeface="+mj-lt"/>
                <a:cs typeface="+mj-lt"/>
              </a:rPr>
              <a:t>3. VERIFICACIÓN DEL QUÓRUM</a:t>
            </a:r>
          </a:p>
        </p:txBody>
      </p:sp>
      <p:cxnSp>
        <p:nvCxnSpPr>
          <p:cNvPr id="3" name="Conector recto 2">
            <a:extLst>
              <a:ext uri="{FF2B5EF4-FFF2-40B4-BE49-F238E27FC236}">
                <a16:creationId xmlns:a16="http://schemas.microsoft.com/office/drawing/2014/main" id="{60380DC4-8126-F705-7D0D-FD50A45905C0}"/>
              </a:ext>
            </a:extLst>
          </p:cNvPr>
          <p:cNvCxnSpPr/>
          <p:nvPr/>
        </p:nvCxnSpPr>
        <p:spPr>
          <a:xfrm>
            <a:off x="2258960" y="1085903"/>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 name="Conector recto 4">
            <a:extLst>
              <a:ext uri="{FF2B5EF4-FFF2-40B4-BE49-F238E27FC236}">
                <a16:creationId xmlns:a16="http://schemas.microsoft.com/office/drawing/2014/main" id="{6E5A544A-BFF7-65F3-F447-D7F89D0D6169}"/>
              </a:ext>
            </a:extLst>
          </p:cNvPr>
          <p:cNvCxnSpPr/>
          <p:nvPr/>
        </p:nvCxnSpPr>
        <p:spPr>
          <a:xfrm>
            <a:off x="2258960" y="299884"/>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1B672D9A-B806-0A84-7292-4B5628D08C73}"/>
              </a:ext>
            </a:extLst>
          </p:cNvPr>
          <p:cNvSpPr txBox="1"/>
          <p:nvPr/>
        </p:nvSpPr>
        <p:spPr>
          <a:xfrm>
            <a:off x="404911" y="1158026"/>
            <a:ext cx="11542520" cy="4893647"/>
          </a:xfrm>
          <a:prstGeom prst="rect">
            <a:avLst/>
          </a:prstGeom>
          <a:noFill/>
        </p:spPr>
        <p:txBody>
          <a:bodyPr wrap="square">
            <a:spAutoFit/>
          </a:bodyPr>
          <a:lstStyle/>
          <a:p>
            <a:pPr marL="0" indent="0" algn="just">
              <a:buNone/>
              <a:defRPr/>
            </a:pPr>
            <a:r>
              <a:rPr lang="es-CO" sz="2400" b="1">
                <a:solidFill>
                  <a:srgbClr val="FFC000"/>
                </a:solidFill>
                <a:latin typeface="Helvetica (Cuerpo)"/>
                <a:ea typeface="Verdana" panose="020B0604030504040204" pitchFamily="34" charset="0"/>
                <a:cs typeface="Verdana" panose="020B0604030504040204" pitchFamily="34" charset="0"/>
                <a:hlinkClick r:id="rId2" action="ppaction://hlinkfile">
                  <a:extLst>
                    <a:ext uri="{A12FA001-AC4F-418D-AE19-62706E023703}">
                      <ahyp:hlinkClr xmlns:ahyp="http://schemas.microsoft.com/office/drawing/2018/hyperlinkcolor" val="tx"/>
                    </a:ext>
                  </a:extLst>
                </a:hlinkClick>
              </a:rPr>
              <a:t>Decreto Único Reglamentario 1073 del 26 de mayo de 2015:</a:t>
            </a:r>
            <a:endParaRPr lang="es-CO" sz="2400" b="1">
              <a:solidFill>
                <a:srgbClr val="FFC000"/>
              </a:solidFill>
              <a:latin typeface="Helvetica (Cuerpo)"/>
              <a:ea typeface="Verdana" panose="020B0604030504040204" pitchFamily="34" charset="0"/>
              <a:cs typeface="Verdana" panose="020B0604030504040204" pitchFamily="34" charset="0"/>
            </a:endParaRPr>
          </a:p>
          <a:p>
            <a:pPr marL="0" indent="0" algn="just">
              <a:buNone/>
              <a:defRPr/>
            </a:pPr>
            <a:endParaRPr lang="es-CO" sz="2400" b="1">
              <a:solidFill>
                <a:srgbClr val="FFC000"/>
              </a:solidFill>
              <a:latin typeface="Helvetica (Cuerpo)"/>
              <a:ea typeface="Verdana" panose="020B0604030504040204" pitchFamily="34" charset="0"/>
              <a:cs typeface="Verdana" panose="020B0604030504040204" pitchFamily="34" charset="0"/>
            </a:endParaRPr>
          </a:p>
          <a:p>
            <a:pPr marL="0" indent="0" algn="just">
              <a:buNone/>
              <a:defRPr/>
            </a:pPr>
            <a:r>
              <a:rPr lang="es-ES" sz="2200" b="1">
                <a:latin typeface="Helvetica (Cuerpo)"/>
                <a:ea typeface="Verdana" panose="020B0604030504040204" pitchFamily="34" charset="0"/>
                <a:cs typeface="Verdana" panose="020B0604030504040204" pitchFamily="34" charset="0"/>
              </a:rPr>
              <a:t>Articulo 2.2.3.3.1.4 Comité de Administración. </a:t>
            </a:r>
            <a:r>
              <a:rPr lang="es-ES" sz="2200">
                <a:latin typeface="Helvetica (Cuerpo)"/>
                <a:ea typeface="Verdana" panose="020B0604030504040204" pitchFamily="34" charset="0"/>
                <a:cs typeface="Verdana" panose="020B0604030504040204" pitchFamily="34" charset="0"/>
              </a:rPr>
              <a:t>El Fondo de Apoyo Financiero para la Energización de las Zonas Rurales Interconectadas, FAER, tendrá un Comité de Administración, cuya sigla será CAFAER, integrado de la siguiente manera:</a:t>
            </a:r>
          </a:p>
          <a:p>
            <a:pPr marL="0" indent="0" algn="just">
              <a:buNone/>
              <a:defRPr/>
            </a:pPr>
            <a:endParaRPr lang="es-CO" sz="2200">
              <a:latin typeface="Helvetica (Cuerpo)"/>
              <a:ea typeface="Verdana" panose="020B0604030504040204" pitchFamily="34" charset="0"/>
              <a:cs typeface="Verdana" panose="020B0604030504040204" pitchFamily="34" charset="0"/>
            </a:endParaRPr>
          </a:p>
          <a:p>
            <a:pPr marL="0" indent="0" algn="just">
              <a:buClr>
                <a:srgbClr val="BDAA1D"/>
              </a:buClr>
              <a:buNone/>
              <a:tabLst>
                <a:tab pos="5203825" algn="l"/>
              </a:tabLst>
              <a:defRPr/>
            </a:pPr>
            <a:r>
              <a:rPr lang="es-CO" sz="2200" b="1">
                <a:latin typeface="Helvetica (Cuerpo)"/>
                <a:ea typeface="Verdana" panose="020B0604030504040204" pitchFamily="34" charset="0"/>
                <a:cs typeface="Verdana" panose="020B0604030504040204" pitchFamily="34" charset="0"/>
              </a:rPr>
              <a:t>1.</a:t>
            </a:r>
            <a:r>
              <a:rPr lang="es-CO" sz="2200">
                <a:latin typeface="Helvetica (Cuerpo)"/>
                <a:ea typeface="Verdana" panose="020B0604030504040204" pitchFamily="34" charset="0"/>
                <a:cs typeface="Verdana" panose="020B0604030504040204" pitchFamily="34" charset="0"/>
              </a:rPr>
              <a:t> Por la Ministra de Minas y Energía, quien lo presidirá, o su delegado.</a:t>
            </a:r>
          </a:p>
          <a:p>
            <a:pPr marL="0" indent="0" algn="just">
              <a:buClr>
                <a:srgbClr val="BDAA1D"/>
              </a:buClr>
              <a:buNone/>
              <a:tabLst>
                <a:tab pos="5203825" algn="l"/>
              </a:tabLst>
              <a:defRPr/>
            </a:pPr>
            <a:r>
              <a:rPr lang="es-CO" sz="2200" b="1">
                <a:latin typeface="Helvetica (Cuerpo)"/>
                <a:ea typeface="Verdana" panose="020B0604030504040204" pitchFamily="34" charset="0"/>
                <a:cs typeface="Verdana" panose="020B0604030504040204" pitchFamily="34" charset="0"/>
              </a:rPr>
              <a:t>2</a:t>
            </a:r>
            <a:r>
              <a:rPr lang="es-CO" sz="2200">
                <a:latin typeface="Helvetica (Cuerpo)"/>
                <a:ea typeface="Verdana" panose="020B0604030504040204" pitchFamily="34" charset="0"/>
                <a:cs typeface="Verdana" panose="020B0604030504040204" pitchFamily="34" charset="0"/>
              </a:rPr>
              <a:t>. Por el Viceministro de Energía, o su delegado.</a:t>
            </a:r>
          </a:p>
          <a:p>
            <a:pPr marL="0" indent="0" algn="just">
              <a:buClr>
                <a:srgbClr val="BDAA1D"/>
              </a:buClr>
              <a:buNone/>
              <a:defRPr/>
            </a:pPr>
            <a:r>
              <a:rPr lang="es-CO" sz="2200" b="1">
                <a:latin typeface="Helvetica (Cuerpo)"/>
                <a:ea typeface="Verdana" panose="020B0604030504040204" pitchFamily="34" charset="0"/>
                <a:cs typeface="Verdana" panose="020B0604030504040204" pitchFamily="34" charset="0"/>
              </a:rPr>
              <a:t>3</a:t>
            </a:r>
            <a:r>
              <a:rPr lang="es-CO" sz="2200">
                <a:latin typeface="Helvetica (Cuerpo)"/>
                <a:ea typeface="Verdana" panose="020B0604030504040204" pitchFamily="34" charset="0"/>
                <a:cs typeface="Verdana" panose="020B0604030504040204" pitchFamily="34" charset="0"/>
              </a:rPr>
              <a:t>. Por el Director de </a:t>
            </a:r>
            <a:r>
              <a:rPr lang="es-ES" sz="2200">
                <a:latin typeface="Helvetica (Cuerpo)"/>
                <a:ea typeface="Verdana" panose="020B0604030504040204" pitchFamily="34" charset="0"/>
                <a:cs typeface="Verdana" panose="020B0604030504040204" pitchFamily="34" charset="0"/>
              </a:rPr>
              <a:t>Energía del Ministerio de Minas y Energía.</a:t>
            </a:r>
            <a:endParaRPr lang="es-CO" sz="2200">
              <a:latin typeface="Helvetica (Cuerpo)"/>
              <a:ea typeface="Verdana" panose="020B0604030504040204" pitchFamily="34" charset="0"/>
              <a:cs typeface="Verdana" panose="020B0604030504040204" pitchFamily="34" charset="0"/>
            </a:endParaRPr>
          </a:p>
          <a:p>
            <a:pPr marL="0" indent="0" algn="just">
              <a:buClr>
                <a:srgbClr val="BDAA1D"/>
              </a:buClr>
              <a:buNone/>
              <a:defRPr/>
            </a:pPr>
            <a:endParaRPr lang="es-CO" sz="2200">
              <a:latin typeface="Helvetica (Cuerpo)"/>
              <a:ea typeface="Verdana" panose="020B0604030504040204" pitchFamily="34" charset="0"/>
              <a:cs typeface="Verdana" panose="020B0604030504040204" pitchFamily="34" charset="0"/>
            </a:endParaRPr>
          </a:p>
          <a:p>
            <a:pPr marL="0" indent="0" algn="just">
              <a:buNone/>
              <a:defRPr/>
            </a:pPr>
            <a:r>
              <a:rPr lang="es-ES" sz="2200">
                <a:latin typeface="Helvetica (Cuerpo)"/>
                <a:ea typeface="Verdana" panose="020B0604030504040204" pitchFamily="34" charset="0"/>
                <a:cs typeface="Verdana" panose="020B0604030504040204" pitchFamily="34" charset="0"/>
              </a:rPr>
              <a:t>El Comité de Administración aprobará, objetará e impartirá instrucciones y recomendaciones sobre los planes, programas o proyectos que hayan sido presentados para financiación con cargo a los recursos del Fondo de Apoyo Financiero para la Energización de las Zonas Rurales Interconectadas, FAER.</a:t>
            </a:r>
            <a:endParaRPr lang="es-CO" sz="2200">
              <a:latin typeface="Helvetica (Cuerpo)"/>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3971732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38200" y="1134796"/>
            <a:ext cx="10515600" cy="839552"/>
          </a:xfrm>
        </p:spPr>
        <p:txBody>
          <a:bodyPr>
            <a:noAutofit/>
          </a:bodyPr>
          <a:lstStyle/>
          <a:p>
            <a:pPr algn="ctr"/>
            <a:r>
              <a:rPr lang="es-ES" sz="4000" b="1" i="0">
                <a:solidFill>
                  <a:srgbClr val="203864"/>
                </a:solidFill>
                <a:cs typeface="Arial" panose="020B0604020202020204" pitchFamily="34" charset="0"/>
              </a:rPr>
              <a:t>Modificaciones Contractuales Contrato FAER-GGC-650-17</a:t>
            </a:r>
          </a:p>
        </p:txBody>
      </p:sp>
      <p:sp>
        <p:nvSpPr>
          <p:cNvPr id="2" name="Triángulo isósceles 30">
            <a:extLst>
              <a:ext uri="{FF2B5EF4-FFF2-40B4-BE49-F238E27FC236}">
                <a16:creationId xmlns:a16="http://schemas.microsoft.com/office/drawing/2014/main" id="{9289656C-5144-74A8-7204-F0F70AC94D90}"/>
              </a:ext>
            </a:extLst>
          </p:cNvPr>
          <p:cNvSpPr/>
          <p:nvPr/>
        </p:nvSpPr>
        <p:spPr>
          <a:xfrm rot="5400000">
            <a:off x="1000925" y="3476027"/>
            <a:ext cx="1246297" cy="1081256"/>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uadroTexto 2">
            <a:extLst>
              <a:ext uri="{FF2B5EF4-FFF2-40B4-BE49-F238E27FC236}">
                <a16:creationId xmlns:a16="http://schemas.microsoft.com/office/drawing/2014/main" id="{8F58C541-D734-B88C-6631-D9D8F87B4CB8}"/>
              </a:ext>
            </a:extLst>
          </p:cNvPr>
          <p:cNvSpPr txBox="1"/>
          <p:nvPr/>
        </p:nvSpPr>
        <p:spPr>
          <a:xfrm>
            <a:off x="2492069" y="3536970"/>
            <a:ext cx="8490062" cy="1077218"/>
          </a:xfrm>
          <a:prstGeom prst="rect">
            <a:avLst/>
          </a:prstGeom>
          <a:noFill/>
          <a:ln w="28575">
            <a:solidFill>
              <a:schemeClr val="accent2"/>
            </a:solidFill>
          </a:ln>
        </p:spPr>
        <p:txBody>
          <a:bodyPr wrap="square" lIns="91440" tIns="45720" rIns="91440" bIns="45720" anchor="t">
            <a:spAutoFit/>
          </a:bodyPr>
          <a:lstStyle/>
          <a:p>
            <a:pPr>
              <a:spcBef>
                <a:spcPts val="600"/>
              </a:spcBef>
            </a:pPr>
            <a:r>
              <a:rPr lang="es-ES" sz="3200">
                <a:cs typeface="Calibri" panose="020F0502020204030204"/>
              </a:rPr>
              <a:t>Al Contrato FAER GGC 650 de 2017 no se le realizaron modificaciones contractuales</a:t>
            </a:r>
          </a:p>
        </p:txBody>
      </p:sp>
    </p:spTree>
    <p:extLst>
      <p:ext uri="{BB962C8B-B14F-4D97-AF65-F5344CB8AC3E}">
        <p14:creationId xmlns:p14="http://schemas.microsoft.com/office/powerpoint/2010/main" val="14095155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57046" y="960630"/>
            <a:ext cx="10515600" cy="839552"/>
          </a:xfrm>
        </p:spPr>
        <p:txBody>
          <a:bodyPr>
            <a:noAutofit/>
          </a:bodyPr>
          <a:lstStyle/>
          <a:p>
            <a:pPr algn="ctr"/>
            <a:r>
              <a:rPr lang="es-MX" sz="4000" b="1" i="0">
                <a:solidFill>
                  <a:srgbClr val="203864"/>
                </a:solidFill>
                <a:cs typeface="Arial" panose="020B0604020202020204" pitchFamily="34" charset="0"/>
              </a:rPr>
              <a:t>Desembolsos y Balance Financiero Contrato </a:t>
            </a:r>
            <a:r>
              <a:rPr lang="es-ES" sz="4000" b="1" i="0">
                <a:solidFill>
                  <a:srgbClr val="203864"/>
                </a:solidFill>
                <a:cs typeface="Arial" panose="020B0604020202020204" pitchFamily="34" charset="0"/>
              </a:rPr>
              <a:t>FAER-GGC-650-17</a:t>
            </a:r>
            <a:endParaRPr lang="es-MX" sz="4000" b="1" i="0">
              <a:solidFill>
                <a:srgbClr val="203864"/>
              </a:solidFill>
              <a:cs typeface="Arial" panose="020B0604020202020204" pitchFamily="34" charset="0"/>
            </a:endParaRPr>
          </a:p>
        </p:txBody>
      </p:sp>
      <p:sp>
        <p:nvSpPr>
          <p:cNvPr id="22" name="CuadroTexto 21">
            <a:extLst>
              <a:ext uri="{FF2B5EF4-FFF2-40B4-BE49-F238E27FC236}">
                <a16:creationId xmlns:a16="http://schemas.microsoft.com/office/drawing/2014/main" id="{12CE12FB-019C-4D42-7CBA-E9F3D08EDCD4}"/>
              </a:ext>
            </a:extLst>
          </p:cNvPr>
          <p:cNvSpPr txBox="1"/>
          <p:nvPr/>
        </p:nvSpPr>
        <p:spPr>
          <a:xfrm>
            <a:off x="5530515" y="3589420"/>
            <a:ext cx="6096000" cy="646331"/>
          </a:xfrm>
          <a:prstGeom prst="rect">
            <a:avLst/>
          </a:prstGeom>
          <a:noFill/>
        </p:spPr>
        <p:txBody>
          <a:bodyPr wrap="square">
            <a:spAutoFit/>
          </a:bodyPr>
          <a:lstStyle/>
          <a:p>
            <a:pPr algn="ctr"/>
            <a:r>
              <a:rPr lang="es-MX" sz="1800">
                <a:latin typeface="+mj-lt"/>
              </a:rPr>
              <a:t>*Se presentó vigencia expirada 2018 por valor de </a:t>
            </a:r>
            <a:r>
              <a:rPr lang="es-CO" sz="1800" b="0" i="0">
                <a:solidFill>
                  <a:srgbClr val="000000"/>
                </a:solidFill>
                <a:effectLst/>
                <a:latin typeface="+mj-lt"/>
              </a:rPr>
              <a:t>$316.871.155,00</a:t>
            </a:r>
            <a:endParaRPr lang="es-CO" sz="1800" b="0" i="0">
              <a:effectLst/>
              <a:latin typeface="+mj-lt"/>
            </a:endParaRPr>
          </a:p>
        </p:txBody>
      </p:sp>
      <p:sp>
        <p:nvSpPr>
          <p:cNvPr id="3" name="Título 1">
            <a:extLst>
              <a:ext uri="{FF2B5EF4-FFF2-40B4-BE49-F238E27FC236}">
                <a16:creationId xmlns:a16="http://schemas.microsoft.com/office/drawing/2014/main" id="{9E6EE1B7-6C29-6813-1721-BFA33AAD207B}"/>
              </a:ext>
            </a:extLst>
          </p:cNvPr>
          <p:cNvSpPr txBox="1">
            <a:spLocks/>
          </p:cNvSpPr>
          <p:nvPr/>
        </p:nvSpPr>
        <p:spPr>
          <a:xfrm>
            <a:off x="939913" y="1973513"/>
            <a:ext cx="3012972" cy="1520276"/>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Subtítulo 2">
            <a:extLst>
              <a:ext uri="{FF2B5EF4-FFF2-40B4-BE49-F238E27FC236}">
                <a16:creationId xmlns:a16="http://schemas.microsoft.com/office/drawing/2014/main" id="{C75C019B-819A-1921-30B9-AFC0795F1981}"/>
              </a:ext>
            </a:extLst>
          </p:cNvPr>
          <p:cNvSpPr txBox="1">
            <a:spLocks/>
          </p:cNvSpPr>
          <p:nvPr/>
        </p:nvSpPr>
        <p:spPr>
          <a:xfrm>
            <a:off x="838199" y="1925585"/>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5" name="AutoShape 2">
            <a:extLst>
              <a:ext uri="{FF2B5EF4-FFF2-40B4-BE49-F238E27FC236}">
                <a16:creationId xmlns:a16="http://schemas.microsoft.com/office/drawing/2014/main" id="{2DC1AF5B-8060-2D19-2F52-EBE8A23A45B2}"/>
              </a:ext>
            </a:extLst>
          </p:cNvPr>
          <p:cNvSpPr>
            <a:spLocks noChangeAspect="1" noChangeArrowheads="1"/>
          </p:cNvSpPr>
          <p:nvPr/>
        </p:nvSpPr>
        <p:spPr bwMode="auto">
          <a:xfrm>
            <a:off x="2492069" y="238344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sp>
        <p:nvSpPr>
          <p:cNvPr id="6" name="Subtítulo 2">
            <a:extLst>
              <a:ext uri="{FF2B5EF4-FFF2-40B4-BE49-F238E27FC236}">
                <a16:creationId xmlns:a16="http://schemas.microsoft.com/office/drawing/2014/main" id="{18E9C611-0805-F3FD-3E5D-FCEC9119A22A}"/>
              </a:ext>
            </a:extLst>
          </p:cNvPr>
          <p:cNvSpPr txBox="1">
            <a:spLocks/>
          </p:cNvSpPr>
          <p:nvPr/>
        </p:nvSpPr>
        <p:spPr>
          <a:xfrm>
            <a:off x="857791" y="2047231"/>
            <a:ext cx="3216403" cy="1167708"/>
          </a:xfrm>
          <a:prstGeom prst="rect">
            <a:avLst/>
          </a:prstGeom>
        </p:spPr>
        <p:txBody>
          <a:bodyPr tIns="36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spcBef>
                <a:spcPts val="1600"/>
              </a:spcBef>
              <a:buNone/>
              <a:defRPr/>
            </a:pPr>
            <a:r>
              <a:rPr lang="es-MX" sz="2000" b="1">
                <a:solidFill>
                  <a:schemeClr val="accent1">
                    <a:lumMod val="50000"/>
                  </a:schemeClr>
                </a:solidFill>
                <a:latin typeface="+mj-lt"/>
              </a:rPr>
              <a:t>Desembolsos Realizados </a:t>
            </a:r>
            <a:r>
              <a:rPr lang="es-MX" sz="2000">
                <a:latin typeface="+mj-lt"/>
              </a:rPr>
              <a:t>a la fecha al Contrato FAER GGC 649-2017</a:t>
            </a:r>
          </a:p>
          <a:p>
            <a:pPr marL="0" marR="0" lvl="0" indent="0"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endParaRPr kumimoji="0" lang="es-MX" sz="2000" b="0" i="0" u="none" strike="noStrike" kern="1200" cap="none" spc="0" normalizeH="0" baseline="0" noProof="0">
              <a:ln>
                <a:noFill/>
              </a:ln>
              <a:solidFill>
                <a:srgbClr val="E7E6E6">
                  <a:lumMod val="25000"/>
                </a:srgbClr>
              </a:solidFill>
              <a:effectLst/>
              <a:uLnTx/>
              <a:uFillTx/>
              <a:latin typeface="Montserrat" pitchFamily="2" charset="77"/>
              <a:ea typeface="+mn-ea"/>
              <a:cs typeface="+mn-cs"/>
            </a:endParaRPr>
          </a:p>
        </p:txBody>
      </p:sp>
      <p:sp>
        <p:nvSpPr>
          <p:cNvPr id="10" name="Triángulo isósceles 24">
            <a:extLst>
              <a:ext uri="{FF2B5EF4-FFF2-40B4-BE49-F238E27FC236}">
                <a16:creationId xmlns:a16="http://schemas.microsoft.com/office/drawing/2014/main" id="{6AF9499E-281F-9ADB-CC36-642D27610D57}"/>
              </a:ext>
            </a:extLst>
          </p:cNvPr>
          <p:cNvSpPr/>
          <p:nvPr/>
        </p:nvSpPr>
        <p:spPr>
          <a:xfrm rot="5400000">
            <a:off x="-40133" y="2434822"/>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3" name="Tabla 22">
            <a:extLst>
              <a:ext uri="{FF2B5EF4-FFF2-40B4-BE49-F238E27FC236}">
                <a16:creationId xmlns:a16="http://schemas.microsoft.com/office/drawing/2014/main" id="{9FB61291-BE8F-0F39-2EE8-32BD1E1FB385}"/>
              </a:ext>
            </a:extLst>
          </p:cNvPr>
          <p:cNvGraphicFramePr>
            <a:graphicFrameLocks noGrp="1"/>
          </p:cNvGraphicFramePr>
          <p:nvPr/>
        </p:nvGraphicFramePr>
        <p:xfrm>
          <a:off x="4166517" y="1878939"/>
          <a:ext cx="7792019" cy="1645920"/>
        </p:xfrm>
        <a:graphic>
          <a:graphicData uri="http://schemas.openxmlformats.org/drawingml/2006/table">
            <a:tbl>
              <a:tblPr/>
              <a:tblGrid>
                <a:gridCol w="1339505">
                  <a:extLst>
                    <a:ext uri="{9D8B030D-6E8A-4147-A177-3AD203B41FA5}">
                      <a16:colId xmlns:a16="http://schemas.microsoft.com/office/drawing/2014/main" val="1516682116"/>
                    </a:ext>
                  </a:extLst>
                </a:gridCol>
                <a:gridCol w="2031003">
                  <a:extLst>
                    <a:ext uri="{9D8B030D-6E8A-4147-A177-3AD203B41FA5}">
                      <a16:colId xmlns:a16="http://schemas.microsoft.com/office/drawing/2014/main" val="3260543640"/>
                    </a:ext>
                  </a:extLst>
                </a:gridCol>
                <a:gridCol w="2084617">
                  <a:extLst>
                    <a:ext uri="{9D8B030D-6E8A-4147-A177-3AD203B41FA5}">
                      <a16:colId xmlns:a16="http://schemas.microsoft.com/office/drawing/2014/main" val="4170416905"/>
                    </a:ext>
                  </a:extLst>
                </a:gridCol>
                <a:gridCol w="2336894">
                  <a:extLst>
                    <a:ext uri="{9D8B030D-6E8A-4147-A177-3AD203B41FA5}">
                      <a16:colId xmlns:a16="http://schemas.microsoft.com/office/drawing/2014/main" val="2993254854"/>
                    </a:ext>
                  </a:extLst>
                </a:gridCol>
              </a:tblGrid>
              <a:tr h="429436">
                <a:tc>
                  <a:txBody>
                    <a:bodyPr/>
                    <a:lstStyle/>
                    <a:p>
                      <a:pPr algn="ctr" rtl="0" fontAlgn="base"/>
                      <a:r>
                        <a:rPr lang="es-CO" sz="1400" b="1" i="0">
                          <a:solidFill>
                            <a:schemeClr val="bg1"/>
                          </a:solidFill>
                          <a:effectLst/>
                          <a:latin typeface="+mj-lt"/>
                        </a:rPr>
                        <a:t>Vigencia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 DESEMBOLSADO</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 POR DESEMBOLSAR</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4287241673"/>
                  </a:ext>
                </a:extLst>
              </a:tr>
              <a:tr h="304183">
                <a:tc>
                  <a:txBody>
                    <a:bodyPr/>
                    <a:lstStyle/>
                    <a:p>
                      <a:pPr algn="ctr" rtl="0" fontAlgn="base"/>
                      <a:r>
                        <a:rPr lang="es-CO" sz="1400" b="1" i="0">
                          <a:solidFill>
                            <a:schemeClr val="bg1"/>
                          </a:solidFill>
                          <a:effectLst/>
                          <a:latin typeface="+mj-lt"/>
                        </a:rPr>
                        <a:t>2017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$405.730.820,00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$450.381.445,00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$ 0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15584650"/>
                  </a:ext>
                </a:extLst>
              </a:tr>
              <a:tr h="304183">
                <a:tc>
                  <a:txBody>
                    <a:bodyPr/>
                    <a:lstStyle/>
                    <a:p>
                      <a:pPr algn="ctr" rtl="0" fontAlgn="base"/>
                      <a:r>
                        <a:rPr lang="es-CO" sz="1400" b="1" i="0">
                          <a:solidFill>
                            <a:schemeClr val="bg1"/>
                          </a:solidFill>
                          <a:effectLst/>
                          <a:latin typeface="+mj-lt"/>
                        </a:rPr>
                        <a:t>2018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$626.557.716,00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$343.767.527,00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$316.871.155,00*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93887206"/>
                  </a:ext>
                </a:extLst>
              </a:tr>
              <a:tr h="429436">
                <a:tc>
                  <a:txBody>
                    <a:bodyPr/>
                    <a:lstStyle/>
                    <a:p>
                      <a:pPr algn="ctr" rtl="0" fontAlgn="base"/>
                      <a:r>
                        <a:rPr lang="es-CO" sz="1400" b="1" i="0">
                          <a:solidFill>
                            <a:schemeClr val="bg1"/>
                          </a:solidFill>
                          <a:effectLst/>
                          <a:latin typeface="+mj-lt"/>
                        </a:rPr>
                        <a:t>TOTAL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$1.032.288.536,00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algn="r" defTabSz="914400" rtl="0" eaLnBrk="1" fontAlgn="base" latinLnBrk="0" hangingPunct="1"/>
                      <a:r>
                        <a:rPr lang="es-CO" sz="1400" b="0" i="0" kern="1200">
                          <a:solidFill>
                            <a:srgbClr val="000000"/>
                          </a:solidFill>
                          <a:effectLst/>
                          <a:latin typeface="+mj-lt"/>
                          <a:ea typeface="+mn-ea"/>
                          <a:cs typeface="+mn-cs"/>
                        </a:rPr>
                        <a:t>$ 715.417.381,00</a:t>
                      </a:r>
                    </a:p>
                  </a:txBody>
                  <a:tcPr marL="7620" marR="7620" marT="76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algn="r" defTabSz="914400" rtl="0" eaLnBrk="1" fontAlgn="base" latinLnBrk="0" hangingPunct="1"/>
                      <a:r>
                        <a:rPr lang="es-CO" sz="1400" b="0" i="0" kern="1200">
                          <a:solidFill>
                            <a:srgbClr val="000000"/>
                          </a:solidFill>
                          <a:effectLst/>
                          <a:latin typeface="+mj-lt"/>
                          <a:ea typeface="+mn-ea"/>
                          <a:cs typeface="+mn-cs"/>
                        </a:rPr>
                        <a:t>$316.871.155,00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1101721"/>
                  </a:ext>
                </a:extLst>
              </a:tr>
            </a:tbl>
          </a:graphicData>
        </a:graphic>
      </p:graphicFrame>
      <p:sp>
        <p:nvSpPr>
          <p:cNvPr id="8" name="Título 1">
            <a:extLst>
              <a:ext uri="{FF2B5EF4-FFF2-40B4-BE49-F238E27FC236}">
                <a16:creationId xmlns:a16="http://schemas.microsoft.com/office/drawing/2014/main" id="{CD433889-3FBC-DDC6-CC39-E6B282631C07}"/>
              </a:ext>
            </a:extLst>
          </p:cNvPr>
          <p:cNvSpPr txBox="1">
            <a:spLocks/>
          </p:cNvSpPr>
          <p:nvPr/>
        </p:nvSpPr>
        <p:spPr>
          <a:xfrm>
            <a:off x="954221" y="4803256"/>
            <a:ext cx="3023541" cy="1252807"/>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Subtítulo 2">
            <a:extLst>
              <a:ext uri="{FF2B5EF4-FFF2-40B4-BE49-F238E27FC236}">
                <a16:creationId xmlns:a16="http://schemas.microsoft.com/office/drawing/2014/main" id="{4B744A20-EE99-DC3D-BA77-E9E5858CEF6B}"/>
              </a:ext>
            </a:extLst>
          </p:cNvPr>
          <p:cNvSpPr txBox="1">
            <a:spLocks/>
          </p:cNvSpPr>
          <p:nvPr/>
        </p:nvSpPr>
        <p:spPr>
          <a:xfrm>
            <a:off x="975782" y="4920212"/>
            <a:ext cx="3098412" cy="1167708"/>
          </a:xfrm>
          <a:prstGeom prst="rect">
            <a:avLst/>
          </a:prstGeom>
        </p:spPr>
        <p:txBody>
          <a:bodyPr tIns="36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600"/>
              </a:spcBef>
              <a:buNone/>
              <a:defRPr/>
            </a:pPr>
            <a:r>
              <a:rPr lang="es-MX" sz="2200" b="1">
                <a:solidFill>
                  <a:schemeClr val="accent1">
                    <a:lumMod val="50000"/>
                  </a:schemeClr>
                </a:solidFill>
                <a:latin typeface="+mj-lt"/>
              </a:rPr>
              <a:t>Balance financiero </a:t>
            </a:r>
            <a:r>
              <a:rPr lang="es-MX" sz="2200">
                <a:latin typeface="+mj-lt"/>
              </a:rPr>
              <a:t>del Contrato FAER GGC 650-2017</a:t>
            </a:r>
          </a:p>
        </p:txBody>
      </p:sp>
      <p:sp>
        <p:nvSpPr>
          <p:cNvPr id="13" name="Triángulo isósceles 25">
            <a:extLst>
              <a:ext uri="{FF2B5EF4-FFF2-40B4-BE49-F238E27FC236}">
                <a16:creationId xmlns:a16="http://schemas.microsoft.com/office/drawing/2014/main" id="{B062F3F9-DFE0-231C-5587-6A32323F7D58}"/>
              </a:ext>
            </a:extLst>
          </p:cNvPr>
          <p:cNvSpPr/>
          <p:nvPr/>
        </p:nvSpPr>
        <p:spPr>
          <a:xfrm rot="5400000">
            <a:off x="-40133" y="5176243"/>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4" name="Tabla 13">
            <a:extLst>
              <a:ext uri="{FF2B5EF4-FFF2-40B4-BE49-F238E27FC236}">
                <a16:creationId xmlns:a16="http://schemas.microsoft.com/office/drawing/2014/main" id="{FB350325-D045-6ACF-6984-0034E62028DB}"/>
              </a:ext>
            </a:extLst>
          </p:cNvPr>
          <p:cNvGraphicFramePr>
            <a:graphicFrameLocks noGrp="1"/>
          </p:cNvGraphicFramePr>
          <p:nvPr/>
        </p:nvGraphicFramePr>
        <p:xfrm>
          <a:off x="4693956" y="4258368"/>
          <a:ext cx="6585836" cy="2164080"/>
        </p:xfrm>
        <a:graphic>
          <a:graphicData uri="http://schemas.openxmlformats.org/drawingml/2006/table">
            <a:tbl>
              <a:tblPr/>
              <a:tblGrid>
                <a:gridCol w="3655370">
                  <a:extLst>
                    <a:ext uri="{9D8B030D-6E8A-4147-A177-3AD203B41FA5}">
                      <a16:colId xmlns:a16="http://schemas.microsoft.com/office/drawing/2014/main" val="3733281300"/>
                    </a:ext>
                  </a:extLst>
                </a:gridCol>
                <a:gridCol w="2930466">
                  <a:extLst>
                    <a:ext uri="{9D8B030D-6E8A-4147-A177-3AD203B41FA5}">
                      <a16:colId xmlns:a16="http://schemas.microsoft.com/office/drawing/2014/main" val="933422183"/>
                    </a:ext>
                  </a:extLst>
                </a:gridCol>
              </a:tblGrid>
              <a:tr h="0">
                <a:tc>
                  <a:txBody>
                    <a:bodyPr/>
                    <a:lstStyle/>
                    <a:p>
                      <a:pPr algn="ctr" rtl="0" fontAlgn="base"/>
                      <a:r>
                        <a:rPr lang="es-CO" sz="1600" b="0" i="0">
                          <a:solidFill>
                            <a:schemeClr val="bg1"/>
                          </a:solidFill>
                          <a:effectLst/>
                          <a:latin typeface="+mj-lt"/>
                        </a:rPr>
                        <a:t>Valor del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1" i="0">
                          <a:solidFill>
                            <a:srgbClr val="EBE4DF"/>
                          </a:solidFill>
                          <a:effectLst/>
                          <a:latin typeface="+mj-lt"/>
                        </a:rPr>
                        <a:t>$1.032.288.536,00</a:t>
                      </a:r>
                      <a:endParaRPr lang="es-CO" sz="1600" b="0" i="0">
                        <a:solidFill>
                          <a:srgbClr val="EBE4DF"/>
                        </a:solidFill>
                        <a:effectLst/>
                        <a:latin typeface="+mj-lt"/>
                      </a:endParaRP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628049098"/>
                  </a:ext>
                </a:extLst>
              </a:tr>
              <a:tr h="0">
                <a:tc>
                  <a:txBody>
                    <a:bodyPr/>
                    <a:lstStyle/>
                    <a:p>
                      <a:pPr algn="ctr" rtl="0" fontAlgn="base"/>
                      <a:r>
                        <a:rPr lang="es-CO" sz="1600" b="0" i="0">
                          <a:solidFill>
                            <a:schemeClr val="bg1"/>
                          </a:solidFill>
                          <a:effectLst/>
                          <a:latin typeface="+mj-lt"/>
                        </a:rPr>
                        <a:t>Valor desembolsado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marL="0" algn="r" defTabSz="914400" rtl="0" eaLnBrk="1" fontAlgn="base" latinLnBrk="0" hangingPunct="1"/>
                      <a:r>
                        <a:rPr lang="es-CO" sz="1600" b="0" i="0" kern="1200">
                          <a:solidFill>
                            <a:srgbClr val="000000"/>
                          </a:solidFill>
                          <a:effectLst/>
                          <a:latin typeface="+mj-lt"/>
                          <a:ea typeface="+mn-ea"/>
                          <a:cs typeface="+mn-cs"/>
                        </a:rPr>
                        <a:t>$ 715.417.381,00</a:t>
                      </a: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77733165"/>
                  </a:ext>
                </a:extLst>
              </a:tr>
              <a:tr h="289560">
                <a:tc>
                  <a:txBody>
                    <a:bodyPr/>
                    <a:lstStyle/>
                    <a:p>
                      <a:pPr algn="ctr" rtl="0" fontAlgn="base"/>
                      <a:r>
                        <a:rPr lang="es-CO" sz="1600" b="0" i="0">
                          <a:solidFill>
                            <a:schemeClr val="bg1"/>
                          </a:solidFill>
                          <a:effectLst/>
                          <a:latin typeface="+mj-lt"/>
                        </a:rPr>
                        <a:t>Valor Pendiente por desembolsar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0" i="0">
                          <a:solidFill>
                            <a:srgbClr val="000000"/>
                          </a:solidFill>
                          <a:effectLst/>
                          <a:latin typeface="+mj-lt"/>
                        </a:rPr>
                        <a:t>$316.871.155,00</a:t>
                      </a:r>
                      <a:endParaRPr lang="es-CO" sz="16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43923362"/>
                  </a:ext>
                </a:extLst>
              </a:tr>
              <a:tr h="289560">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s-CO" sz="1600" b="1" i="0">
                          <a:solidFill>
                            <a:schemeClr val="bg1"/>
                          </a:solidFill>
                          <a:effectLst/>
                          <a:latin typeface="+mj-lt"/>
                        </a:rPr>
                        <a:t>Valor que se adeuda a EMSA después de elaborar el balance financiero del Contrato</a:t>
                      </a:r>
                      <a:endParaRPr lang="es-CO" sz="16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marL="0" algn="r" defTabSz="914400" rtl="0" eaLnBrk="1" fontAlgn="base" latinLnBrk="0" hangingPunct="1"/>
                      <a:r>
                        <a:rPr lang="es-CO" sz="1600" b="1" i="0" kern="1200">
                          <a:solidFill>
                            <a:srgbClr val="000000"/>
                          </a:solidFill>
                          <a:effectLst/>
                          <a:latin typeface="+mj-lt"/>
                          <a:ea typeface="+mn-ea"/>
                          <a:cs typeface="+mn-cs"/>
                        </a:rPr>
                        <a:t>$ 278.609.543,02</a:t>
                      </a:r>
                    </a:p>
                  </a:txBody>
                  <a:tcPr marL="0" marR="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02755606"/>
                  </a:ext>
                </a:extLst>
              </a:tr>
              <a:tr h="0">
                <a:tc>
                  <a:txBody>
                    <a:bodyPr/>
                    <a:lstStyle/>
                    <a:p>
                      <a:pPr algn="ctr" rtl="0" fontAlgn="base"/>
                      <a:r>
                        <a:rPr lang="es-CO" sz="1600" b="0" i="0">
                          <a:solidFill>
                            <a:schemeClr val="bg1"/>
                          </a:solidFill>
                          <a:effectLst/>
                          <a:latin typeface="+mj-lt"/>
                        </a:rPr>
                        <a:t>Número de usuarios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0" i="0">
                          <a:solidFill>
                            <a:srgbClr val="000000"/>
                          </a:solidFill>
                          <a:effectLst/>
                          <a:latin typeface="+mj-lt"/>
                        </a:rPr>
                        <a:t>59 </a:t>
                      </a:r>
                      <a:endParaRPr lang="es-CO" sz="1600" b="0" i="0">
                        <a:effectLst/>
                        <a:latin typeface="+mj-lt"/>
                      </a:endParaRP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537037"/>
                  </a:ext>
                </a:extLst>
              </a:tr>
            </a:tbl>
          </a:graphicData>
        </a:graphic>
      </p:graphicFrame>
    </p:spTree>
    <p:extLst>
      <p:ext uri="{BB962C8B-B14F-4D97-AF65-F5344CB8AC3E}">
        <p14:creationId xmlns:p14="http://schemas.microsoft.com/office/powerpoint/2010/main" val="5178534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57046" y="960630"/>
            <a:ext cx="10515600" cy="839552"/>
          </a:xfrm>
        </p:spPr>
        <p:txBody>
          <a:bodyPr>
            <a:noAutofit/>
          </a:bodyPr>
          <a:lstStyle/>
          <a:p>
            <a:pPr algn="ctr"/>
            <a:r>
              <a:rPr lang="es-MX" sz="4000" b="1" i="0">
                <a:solidFill>
                  <a:srgbClr val="203864"/>
                </a:solidFill>
                <a:cs typeface="Arial" panose="020B0604020202020204" pitchFamily="34" charset="0"/>
              </a:rPr>
              <a:t>Hitos Contractuales desembolsos Contrato </a:t>
            </a:r>
            <a:r>
              <a:rPr lang="es-ES" sz="4000" b="1" i="0">
                <a:solidFill>
                  <a:srgbClr val="203864"/>
                </a:solidFill>
                <a:cs typeface="Arial" panose="020B0604020202020204" pitchFamily="34" charset="0"/>
              </a:rPr>
              <a:t>FAER-GGC-650-17</a:t>
            </a:r>
            <a:endParaRPr lang="es-MX" sz="4000" b="1" i="0">
              <a:solidFill>
                <a:srgbClr val="203864"/>
              </a:solidFill>
              <a:cs typeface="Arial" panose="020B0604020202020204" pitchFamily="34" charset="0"/>
            </a:endParaRPr>
          </a:p>
        </p:txBody>
      </p:sp>
      <p:sp>
        <p:nvSpPr>
          <p:cNvPr id="2" name="Subtítulo 2">
            <a:extLst>
              <a:ext uri="{FF2B5EF4-FFF2-40B4-BE49-F238E27FC236}">
                <a16:creationId xmlns:a16="http://schemas.microsoft.com/office/drawing/2014/main" id="{CCC5D253-5A3F-25CB-B4F5-06B793648DB6}"/>
              </a:ext>
            </a:extLst>
          </p:cNvPr>
          <p:cNvSpPr txBox="1">
            <a:spLocks/>
          </p:cNvSpPr>
          <p:nvPr/>
        </p:nvSpPr>
        <p:spPr>
          <a:xfrm>
            <a:off x="838199" y="1861417"/>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8" name="Subtítulo 2">
            <a:extLst>
              <a:ext uri="{FF2B5EF4-FFF2-40B4-BE49-F238E27FC236}">
                <a16:creationId xmlns:a16="http://schemas.microsoft.com/office/drawing/2014/main" id="{3F035E3B-F759-3D87-7064-B3EEC752AE32}"/>
              </a:ext>
            </a:extLst>
          </p:cNvPr>
          <p:cNvSpPr txBox="1">
            <a:spLocks/>
          </p:cNvSpPr>
          <p:nvPr/>
        </p:nvSpPr>
        <p:spPr>
          <a:xfrm>
            <a:off x="838199" y="1861417"/>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3" name="Subtítulo 2">
            <a:extLst>
              <a:ext uri="{FF2B5EF4-FFF2-40B4-BE49-F238E27FC236}">
                <a16:creationId xmlns:a16="http://schemas.microsoft.com/office/drawing/2014/main" id="{36C47355-BC91-87D3-C410-965C1C63AD68}"/>
              </a:ext>
            </a:extLst>
          </p:cNvPr>
          <p:cNvSpPr txBox="1">
            <a:spLocks/>
          </p:cNvSpPr>
          <p:nvPr/>
        </p:nvSpPr>
        <p:spPr>
          <a:xfrm>
            <a:off x="838199" y="1861417"/>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4" name="AutoShape 2">
            <a:extLst>
              <a:ext uri="{FF2B5EF4-FFF2-40B4-BE49-F238E27FC236}">
                <a16:creationId xmlns:a16="http://schemas.microsoft.com/office/drawing/2014/main" id="{12FF4D43-122C-DF59-568D-1C5434853CB4}"/>
              </a:ext>
            </a:extLst>
          </p:cNvPr>
          <p:cNvSpPr>
            <a:spLocks noChangeAspect="1" noChangeArrowheads="1"/>
          </p:cNvSpPr>
          <p:nvPr/>
        </p:nvSpPr>
        <p:spPr bwMode="auto">
          <a:xfrm>
            <a:off x="2492069" y="203051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sp>
        <p:nvSpPr>
          <p:cNvPr id="5" name="Triángulo isósceles 25">
            <a:extLst>
              <a:ext uri="{FF2B5EF4-FFF2-40B4-BE49-F238E27FC236}">
                <a16:creationId xmlns:a16="http://schemas.microsoft.com/office/drawing/2014/main" id="{47BD7E4D-0254-5F53-8B98-3F2932A2535F}"/>
              </a:ext>
            </a:extLst>
          </p:cNvPr>
          <p:cNvSpPr/>
          <p:nvPr/>
        </p:nvSpPr>
        <p:spPr>
          <a:xfrm rot="5400000">
            <a:off x="926" y="3759436"/>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6" name="Tabla 5">
            <a:extLst>
              <a:ext uri="{FF2B5EF4-FFF2-40B4-BE49-F238E27FC236}">
                <a16:creationId xmlns:a16="http://schemas.microsoft.com/office/drawing/2014/main" id="{1704470E-73D5-D315-20B0-7227139E09E4}"/>
              </a:ext>
            </a:extLst>
          </p:cNvPr>
          <p:cNvGraphicFramePr>
            <a:graphicFrameLocks noGrp="1"/>
          </p:cNvGraphicFramePr>
          <p:nvPr/>
        </p:nvGraphicFramePr>
        <p:xfrm>
          <a:off x="1034091" y="2182915"/>
          <a:ext cx="9951672" cy="3489743"/>
        </p:xfrm>
        <a:graphic>
          <a:graphicData uri="http://schemas.openxmlformats.org/drawingml/2006/table">
            <a:tbl>
              <a:tblPr/>
              <a:tblGrid>
                <a:gridCol w="1318330">
                  <a:extLst>
                    <a:ext uri="{9D8B030D-6E8A-4147-A177-3AD203B41FA5}">
                      <a16:colId xmlns:a16="http://schemas.microsoft.com/office/drawing/2014/main" val="1516682116"/>
                    </a:ext>
                  </a:extLst>
                </a:gridCol>
                <a:gridCol w="1950097">
                  <a:extLst>
                    <a:ext uri="{9D8B030D-6E8A-4147-A177-3AD203B41FA5}">
                      <a16:colId xmlns:a16="http://schemas.microsoft.com/office/drawing/2014/main" val="3260543640"/>
                    </a:ext>
                  </a:extLst>
                </a:gridCol>
                <a:gridCol w="736013">
                  <a:extLst>
                    <a:ext uri="{9D8B030D-6E8A-4147-A177-3AD203B41FA5}">
                      <a16:colId xmlns:a16="http://schemas.microsoft.com/office/drawing/2014/main" val="4170416905"/>
                    </a:ext>
                  </a:extLst>
                </a:gridCol>
                <a:gridCol w="2588609">
                  <a:extLst>
                    <a:ext uri="{9D8B030D-6E8A-4147-A177-3AD203B41FA5}">
                      <a16:colId xmlns:a16="http://schemas.microsoft.com/office/drawing/2014/main" val="2993254854"/>
                    </a:ext>
                  </a:extLst>
                </a:gridCol>
                <a:gridCol w="3358623">
                  <a:extLst>
                    <a:ext uri="{9D8B030D-6E8A-4147-A177-3AD203B41FA5}">
                      <a16:colId xmlns:a16="http://schemas.microsoft.com/office/drawing/2014/main" val="741729130"/>
                    </a:ext>
                  </a:extLst>
                </a:gridCol>
              </a:tblGrid>
              <a:tr h="557634">
                <a:tc>
                  <a:txBody>
                    <a:bodyPr/>
                    <a:lstStyle/>
                    <a:p>
                      <a:pPr algn="ctr" rtl="0" fontAlgn="base"/>
                      <a:r>
                        <a:rPr lang="es-CO" sz="1400" b="1" i="0">
                          <a:solidFill>
                            <a:schemeClr val="bg1"/>
                          </a:solidFill>
                          <a:effectLst/>
                          <a:latin typeface="+mj-lt"/>
                        </a:rPr>
                        <a:t>Vigencia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ESTADO RECURSO</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HITO CONTRACTUAL</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4287241673"/>
                  </a:ext>
                </a:extLst>
              </a:tr>
              <a:tr h="573051">
                <a:tc>
                  <a:txBody>
                    <a:bodyPr/>
                    <a:lstStyle/>
                    <a:p>
                      <a:pPr algn="ctr" rtl="0" fontAlgn="base"/>
                      <a:r>
                        <a:rPr lang="es-CO" sz="1400" b="1" i="0">
                          <a:solidFill>
                            <a:schemeClr val="bg1"/>
                          </a:solidFill>
                          <a:effectLst/>
                          <a:latin typeface="+mj-lt"/>
                        </a:rPr>
                        <a:t>2017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$405.730.820,00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39,3%</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Desembolsado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Encargo Fiduciario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15584650"/>
                  </a:ext>
                </a:extLst>
              </a:tr>
              <a:tr h="525486">
                <a:tc>
                  <a:txBody>
                    <a:bodyPr/>
                    <a:lstStyle/>
                    <a:p>
                      <a:pPr algn="ctr" rtl="0" fontAlgn="base"/>
                      <a:r>
                        <a:rPr lang="es-CO" sz="1400" b="1" i="0">
                          <a:solidFill>
                            <a:schemeClr val="bg1"/>
                          </a:solidFill>
                          <a:effectLst/>
                          <a:latin typeface="+mj-lt"/>
                        </a:rPr>
                        <a:t>2018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$309.686.561,00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30%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Desembolsado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effectLst/>
                          <a:latin typeface="+mj-lt"/>
                        </a:rPr>
                        <a:t>Aceptación de diseños y presupuesto</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93887206"/>
                  </a:ext>
                </a:extLst>
              </a:tr>
              <a:tr h="940246">
                <a:tc>
                  <a:txBody>
                    <a:bodyPr/>
                    <a:lstStyle/>
                    <a:p>
                      <a:pPr algn="ctr" rtl="0" fontAlgn="base"/>
                      <a:r>
                        <a:rPr lang="es-CO" sz="1400" b="1" i="0">
                          <a:solidFill>
                            <a:schemeClr val="bg1"/>
                          </a:solidFill>
                          <a:effectLst/>
                          <a:latin typeface="+mj-lt"/>
                        </a:rPr>
                        <a:t>2018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$316.871.155,00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30,7%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Vigencia expirada</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effectLst/>
                          <a:latin typeface="+mj-lt"/>
                        </a:rPr>
                        <a:t>Suscripción de contratos derivados y actas de inicio</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74548128"/>
                  </a:ext>
                </a:extLst>
              </a:tr>
              <a:tr h="893326">
                <a:tc>
                  <a:txBody>
                    <a:bodyPr/>
                    <a:lstStyle/>
                    <a:p>
                      <a:pPr algn="ctr" rtl="0" fontAlgn="base"/>
                      <a:r>
                        <a:rPr lang="es-CO" sz="1400" b="1" i="0">
                          <a:solidFill>
                            <a:schemeClr val="bg1"/>
                          </a:solidFill>
                          <a:effectLst/>
                          <a:latin typeface="+mj-lt"/>
                        </a:rPr>
                        <a:t>TOTAL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1" i="0">
                          <a:solidFill>
                            <a:srgbClr val="000000"/>
                          </a:solidFill>
                          <a:effectLst/>
                          <a:latin typeface="+mj-lt"/>
                        </a:rPr>
                        <a:t>$1.032.288.536,00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1" i="0">
                          <a:solidFill>
                            <a:srgbClr val="000000"/>
                          </a:solidFill>
                          <a:effectLst/>
                          <a:latin typeface="+mj-lt"/>
                        </a:rPr>
                        <a:t>100%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1101721"/>
                  </a:ext>
                </a:extLst>
              </a:tr>
            </a:tbl>
          </a:graphicData>
        </a:graphic>
      </p:graphicFrame>
      <p:sp>
        <p:nvSpPr>
          <p:cNvPr id="13" name="CuadroTexto 12">
            <a:extLst>
              <a:ext uri="{FF2B5EF4-FFF2-40B4-BE49-F238E27FC236}">
                <a16:creationId xmlns:a16="http://schemas.microsoft.com/office/drawing/2014/main" id="{7821FE6C-BE72-EEF6-132D-33ACC12D0294}"/>
              </a:ext>
            </a:extLst>
          </p:cNvPr>
          <p:cNvSpPr txBox="1"/>
          <p:nvPr/>
        </p:nvSpPr>
        <p:spPr>
          <a:xfrm>
            <a:off x="1250301" y="5894685"/>
            <a:ext cx="9004041" cy="923330"/>
          </a:xfrm>
          <a:prstGeom prst="rect">
            <a:avLst/>
          </a:prstGeom>
          <a:noFill/>
        </p:spPr>
        <p:txBody>
          <a:bodyPr wrap="square" rtlCol="0">
            <a:spAutoFit/>
          </a:bodyPr>
          <a:lstStyle/>
          <a:p>
            <a:r>
              <a:rPr lang="es-CO"/>
              <a:t>NOTA: El valor que se adeuda a EMSA S.A. E.S.P., después de realizar el Balance Financiero del Contrato es de $ 278.609.543,02.</a:t>
            </a:r>
          </a:p>
          <a:p>
            <a:endParaRPr lang="es-CO"/>
          </a:p>
        </p:txBody>
      </p:sp>
    </p:spTree>
    <p:extLst>
      <p:ext uri="{BB962C8B-B14F-4D97-AF65-F5344CB8AC3E}">
        <p14:creationId xmlns:p14="http://schemas.microsoft.com/office/powerpoint/2010/main" val="24745219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57046" y="960630"/>
            <a:ext cx="10515600" cy="839552"/>
          </a:xfrm>
        </p:spPr>
        <p:txBody>
          <a:bodyPr>
            <a:noAutofit/>
          </a:bodyPr>
          <a:lstStyle/>
          <a:p>
            <a:pPr algn="ctr"/>
            <a:r>
              <a:rPr lang="es-ES" sz="3200" b="1" i="0">
                <a:solidFill>
                  <a:srgbClr val="203864"/>
                </a:solidFill>
                <a:cs typeface="Arial" panose="020B0604020202020204" pitchFamily="34" charset="0"/>
              </a:rPr>
              <a:t>Justificación de vigencia expirada, hitos de desembolso no cumplidos</a:t>
            </a:r>
            <a:br>
              <a:rPr lang="es-ES" sz="3200" b="1" i="0">
                <a:solidFill>
                  <a:srgbClr val="203864"/>
                </a:solidFill>
                <a:cs typeface="Arial" panose="020B0604020202020204" pitchFamily="34" charset="0"/>
              </a:rPr>
            </a:br>
            <a:r>
              <a:rPr lang="es-MX" sz="3200" b="1" i="0">
                <a:solidFill>
                  <a:srgbClr val="203864"/>
                </a:solidFill>
                <a:cs typeface="Arial" panose="020B0604020202020204" pitchFamily="34" charset="0"/>
              </a:rPr>
              <a:t>Contrato </a:t>
            </a:r>
            <a:r>
              <a:rPr lang="es-ES" sz="3200" b="1" i="0">
                <a:solidFill>
                  <a:srgbClr val="203864"/>
                </a:solidFill>
                <a:cs typeface="Arial" panose="020B0604020202020204" pitchFamily="34" charset="0"/>
              </a:rPr>
              <a:t>FAER-GGC-650-17</a:t>
            </a:r>
            <a:endParaRPr lang="es-MX" sz="3200" b="1" i="0">
              <a:solidFill>
                <a:srgbClr val="203864"/>
              </a:solidFill>
              <a:cs typeface="Arial" panose="020B0604020202020204" pitchFamily="34" charset="0"/>
            </a:endParaRPr>
          </a:p>
        </p:txBody>
      </p:sp>
      <p:sp>
        <p:nvSpPr>
          <p:cNvPr id="15" name="Flecha: a la derecha 14">
            <a:extLst>
              <a:ext uri="{FF2B5EF4-FFF2-40B4-BE49-F238E27FC236}">
                <a16:creationId xmlns:a16="http://schemas.microsoft.com/office/drawing/2014/main" id="{D45CAD1C-7E9A-8690-CA23-C76F234CFA63}"/>
              </a:ext>
            </a:extLst>
          </p:cNvPr>
          <p:cNvSpPr/>
          <p:nvPr/>
        </p:nvSpPr>
        <p:spPr>
          <a:xfrm>
            <a:off x="4763080" y="2910062"/>
            <a:ext cx="2331023" cy="2146040"/>
          </a:xfrm>
          <a:prstGeom prst="rightArrow">
            <a:avLst>
              <a:gd name="adj1" fmla="val 69670"/>
              <a:gd name="adj2" fmla="val 27692"/>
            </a:avLst>
          </a:prstGeom>
          <a:ln/>
        </p:spPr>
        <p:style>
          <a:lnRef idx="2">
            <a:schemeClr val="accent2"/>
          </a:lnRef>
          <a:fillRef idx="1">
            <a:schemeClr val="lt1"/>
          </a:fillRef>
          <a:effectRef idx="0">
            <a:schemeClr val="accent2"/>
          </a:effectRef>
          <a:fontRef idx="minor">
            <a:schemeClr val="dk1"/>
          </a:fontRef>
        </p:style>
        <p:txBody>
          <a:bodyPr rtlCol="0" anchor="ctr"/>
          <a:lstStyle/>
          <a:p>
            <a:pPr algn="ctr"/>
            <a:endParaRPr lang="es-CO">
              <a:solidFill>
                <a:prstClr val="white"/>
              </a:solidFill>
              <a:latin typeface="Calibri" panose="020F0502020204030204"/>
            </a:endParaRPr>
          </a:p>
        </p:txBody>
      </p:sp>
      <p:sp>
        <p:nvSpPr>
          <p:cNvPr id="16" name="Subtítulo 2">
            <a:extLst>
              <a:ext uri="{FF2B5EF4-FFF2-40B4-BE49-F238E27FC236}">
                <a16:creationId xmlns:a16="http://schemas.microsoft.com/office/drawing/2014/main" id="{FD4F89B7-E0E2-925E-D0E3-82BC4577DFC8}"/>
              </a:ext>
            </a:extLst>
          </p:cNvPr>
          <p:cNvSpPr txBox="1">
            <a:spLocks/>
          </p:cNvSpPr>
          <p:nvPr/>
        </p:nvSpPr>
        <p:spPr>
          <a:xfrm>
            <a:off x="225596" y="2463455"/>
            <a:ext cx="2668329" cy="242512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s-MX" sz="1800">
              <a:solidFill>
                <a:prstClr val="black"/>
              </a:solidFill>
              <a:latin typeface="Montserrat" pitchFamily="2" charset="77"/>
            </a:endParaRPr>
          </a:p>
        </p:txBody>
      </p:sp>
      <p:sp>
        <p:nvSpPr>
          <p:cNvPr id="17" name="Marcador de número de diapositiva 1">
            <a:extLst>
              <a:ext uri="{FF2B5EF4-FFF2-40B4-BE49-F238E27FC236}">
                <a16:creationId xmlns:a16="http://schemas.microsoft.com/office/drawing/2014/main" id="{046254B6-1516-59C4-C2ED-C234B04B79AE}"/>
              </a:ext>
            </a:extLst>
          </p:cNvPr>
          <p:cNvSpPr>
            <a:spLocks noGrp="1"/>
          </p:cNvSpPr>
          <p:nvPr>
            <p:ph type="sldNum" sz="quarter" idx="12"/>
          </p:nvPr>
        </p:nvSpPr>
        <p:spPr>
          <a:xfrm>
            <a:off x="8610600" y="6352504"/>
            <a:ext cx="2743200" cy="365125"/>
          </a:xfrm>
        </p:spPr>
        <p:txBody>
          <a:bodyPr/>
          <a:lstStyle/>
          <a:p>
            <a:fld id="{5E9BE2ED-CCE3-FB41-86A8-656E1104510F}" type="slidenum">
              <a:rPr lang="es-CO" smtClean="0"/>
              <a:t>43</a:t>
            </a:fld>
            <a:endParaRPr lang="es-CO"/>
          </a:p>
        </p:txBody>
      </p:sp>
      <p:graphicFrame>
        <p:nvGraphicFramePr>
          <p:cNvPr id="18" name="Diagrama 17">
            <a:extLst>
              <a:ext uri="{FF2B5EF4-FFF2-40B4-BE49-F238E27FC236}">
                <a16:creationId xmlns:a16="http://schemas.microsoft.com/office/drawing/2014/main" id="{C479F9C4-00F7-F81F-CA1F-9DEC4BA57F96}"/>
              </a:ext>
            </a:extLst>
          </p:cNvPr>
          <p:cNvGraphicFramePr/>
          <p:nvPr/>
        </p:nvGraphicFramePr>
        <p:xfrm>
          <a:off x="225597" y="1283950"/>
          <a:ext cx="4260678" cy="53982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 name="CuadroTexto 18">
            <a:extLst>
              <a:ext uri="{FF2B5EF4-FFF2-40B4-BE49-F238E27FC236}">
                <a16:creationId xmlns:a16="http://schemas.microsoft.com/office/drawing/2014/main" id="{10D2BC1A-669B-1A1B-EA34-6267B014C44C}"/>
              </a:ext>
            </a:extLst>
          </p:cNvPr>
          <p:cNvSpPr txBox="1"/>
          <p:nvPr/>
        </p:nvSpPr>
        <p:spPr>
          <a:xfrm>
            <a:off x="4824616" y="3567583"/>
            <a:ext cx="1964415" cy="830997"/>
          </a:xfrm>
          <a:prstGeom prst="rect">
            <a:avLst/>
          </a:prstGeom>
          <a:noFill/>
        </p:spPr>
        <p:txBody>
          <a:bodyPr wrap="square" rtlCol="0">
            <a:spAutoFit/>
          </a:bodyPr>
          <a:lstStyle/>
          <a:p>
            <a:r>
              <a:rPr lang="es-CO" sz="1600"/>
              <a:t>Motivos del no cumplimiento del hito de desembolso</a:t>
            </a:r>
          </a:p>
        </p:txBody>
      </p:sp>
      <p:sp>
        <p:nvSpPr>
          <p:cNvPr id="20" name="Rectángulo 19">
            <a:extLst>
              <a:ext uri="{FF2B5EF4-FFF2-40B4-BE49-F238E27FC236}">
                <a16:creationId xmlns:a16="http://schemas.microsoft.com/office/drawing/2014/main" id="{67099B0F-EC67-31F2-6635-4DFC2D9763DB}"/>
              </a:ext>
            </a:extLst>
          </p:cNvPr>
          <p:cNvSpPr/>
          <p:nvPr/>
        </p:nvSpPr>
        <p:spPr>
          <a:xfrm>
            <a:off x="7399174" y="1815870"/>
            <a:ext cx="4410993" cy="388296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rtl="0" fontAlgn="base"/>
            <a:r>
              <a:rPr lang="es-ES" b="0" i="0">
                <a:solidFill>
                  <a:srgbClr val="000000"/>
                </a:solidFill>
                <a:effectLst/>
                <a:latin typeface="+mj-lt"/>
              </a:rPr>
              <a:t>Ante el proceso de incumplimiento que se adelantó en contra de EMSA, la supervisión no realizó el desembolso solicitado por el Operador de Red de forma extemporánea, por lo cual, estos recursos expiraron.</a:t>
            </a:r>
            <a:endParaRPr lang="es-CO">
              <a:solidFill>
                <a:schemeClr val="tx1"/>
              </a:solidFill>
              <a:latin typeface="+mj-lt"/>
            </a:endParaRPr>
          </a:p>
        </p:txBody>
      </p:sp>
      <p:sp>
        <p:nvSpPr>
          <p:cNvPr id="21" name="CuadroTexto 20">
            <a:extLst>
              <a:ext uri="{FF2B5EF4-FFF2-40B4-BE49-F238E27FC236}">
                <a16:creationId xmlns:a16="http://schemas.microsoft.com/office/drawing/2014/main" id="{09993864-F3C2-13F8-A3F4-B8B2ACA12548}"/>
              </a:ext>
            </a:extLst>
          </p:cNvPr>
          <p:cNvSpPr txBox="1"/>
          <p:nvPr/>
        </p:nvSpPr>
        <p:spPr>
          <a:xfrm>
            <a:off x="1250301" y="5894685"/>
            <a:ext cx="9004041" cy="923330"/>
          </a:xfrm>
          <a:prstGeom prst="rect">
            <a:avLst/>
          </a:prstGeom>
          <a:noFill/>
        </p:spPr>
        <p:txBody>
          <a:bodyPr wrap="square" rtlCol="0">
            <a:spAutoFit/>
          </a:bodyPr>
          <a:lstStyle/>
          <a:p>
            <a:r>
              <a:rPr lang="es-CO"/>
              <a:t>NOTA: El valor que se adeuda a EMSA S.A. E.S.P., después de realizar el Balance Financiero del Contrato es de $ 278.609.543,02.</a:t>
            </a:r>
          </a:p>
          <a:p>
            <a:endParaRPr lang="es-CO"/>
          </a:p>
        </p:txBody>
      </p:sp>
    </p:spTree>
    <p:extLst>
      <p:ext uri="{BB962C8B-B14F-4D97-AF65-F5344CB8AC3E}">
        <p14:creationId xmlns:p14="http://schemas.microsoft.com/office/powerpoint/2010/main" val="32586714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38200" y="281122"/>
            <a:ext cx="10515600" cy="839552"/>
          </a:xfrm>
        </p:spPr>
        <p:txBody>
          <a:bodyPr>
            <a:noAutofit/>
          </a:bodyPr>
          <a:lstStyle/>
          <a:p>
            <a:pPr algn="ctr"/>
            <a:r>
              <a:rPr lang="es-ES" sz="3200" b="1" i="0">
                <a:solidFill>
                  <a:srgbClr val="203864"/>
                </a:solidFill>
                <a:cs typeface="Arial" panose="020B0604020202020204" pitchFamily="34" charset="0"/>
              </a:rPr>
              <a:t>RECOMIENDACION AL COMITÉ</a:t>
            </a:r>
          </a:p>
        </p:txBody>
      </p:sp>
      <p:sp>
        <p:nvSpPr>
          <p:cNvPr id="12" name="Marcador de número de diapositiva 1">
            <a:extLst>
              <a:ext uri="{FF2B5EF4-FFF2-40B4-BE49-F238E27FC236}">
                <a16:creationId xmlns:a16="http://schemas.microsoft.com/office/drawing/2014/main" id="{3C1B273E-E5EB-1AC6-CB1D-6A8A12546CAA}"/>
              </a:ext>
            </a:extLst>
          </p:cNvPr>
          <p:cNvSpPr>
            <a:spLocks noGrp="1"/>
          </p:cNvSpPr>
          <p:nvPr>
            <p:ph type="sldNum" sz="quarter" idx="12"/>
          </p:nvPr>
        </p:nvSpPr>
        <p:spPr>
          <a:xfrm>
            <a:off x="8610600" y="6356350"/>
            <a:ext cx="2743200" cy="365125"/>
          </a:xfrm>
        </p:spPr>
        <p:txBody>
          <a:bodyPr/>
          <a:lstStyle/>
          <a:p>
            <a:fld id="{5E9BE2ED-CCE3-FB41-86A8-656E1104510F}" type="slidenum">
              <a:rPr lang="es-CO" smtClean="0"/>
              <a:t>44</a:t>
            </a:fld>
            <a:endParaRPr lang="es-CO"/>
          </a:p>
        </p:txBody>
      </p:sp>
      <p:sp>
        <p:nvSpPr>
          <p:cNvPr id="13" name="Título 1">
            <a:extLst>
              <a:ext uri="{FF2B5EF4-FFF2-40B4-BE49-F238E27FC236}">
                <a16:creationId xmlns:a16="http://schemas.microsoft.com/office/drawing/2014/main" id="{59913F72-651D-0162-442C-27E99B47C882}"/>
              </a:ext>
            </a:extLst>
          </p:cNvPr>
          <p:cNvSpPr txBox="1">
            <a:spLocks/>
          </p:cNvSpPr>
          <p:nvPr/>
        </p:nvSpPr>
        <p:spPr>
          <a:xfrm>
            <a:off x="993696" y="1526874"/>
            <a:ext cx="10716548" cy="4684145"/>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defPPr>
              <a:defRPr lang="es-CO"/>
            </a:defPPr>
            <a:lvl1pPr marR="0" lvl="0" indent="0" algn="ctr" fontAlgn="auto">
              <a:lnSpc>
                <a:spcPct val="100000"/>
              </a:lnSpc>
              <a:spcBef>
                <a:spcPts val="0"/>
              </a:spcBef>
              <a:spcAft>
                <a:spcPts val="0"/>
              </a:spcAft>
              <a:buClrTx/>
              <a:buSzTx/>
              <a:buFontTx/>
              <a:buNone/>
              <a:tabLst/>
              <a:defRPr kumimoji="0" b="0" i="0" u="none" strike="noStrike" cap="none" spc="0" normalizeH="0" baseline="0">
                <a:ln>
                  <a:noFill/>
                </a:ln>
                <a:solidFill>
                  <a:prstClr val="white"/>
                </a:solidFill>
                <a:effectLst/>
                <a:uLnTx/>
                <a:uFillTx/>
                <a:latin typeface="Calibri" panose="020F0502020204030204"/>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endParaRPr lang="es-CO"/>
          </a:p>
        </p:txBody>
      </p:sp>
      <p:sp>
        <p:nvSpPr>
          <p:cNvPr id="14" name="Subtítulo 2">
            <a:extLst>
              <a:ext uri="{FF2B5EF4-FFF2-40B4-BE49-F238E27FC236}">
                <a16:creationId xmlns:a16="http://schemas.microsoft.com/office/drawing/2014/main" id="{7B59C518-6198-D562-E676-3CC82A4130BC}"/>
              </a:ext>
            </a:extLst>
          </p:cNvPr>
          <p:cNvSpPr txBox="1">
            <a:spLocks/>
          </p:cNvSpPr>
          <p:nvPr/>
        </p:nvSpPr>
        <p:spPr>
          <a:xfrm>
            <a:off x="1080818" y="1683820"/>
            <a:ext cx="10542304" cy="4529151"/>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32385" indent="0" algn="just">
              <a:lnSpc>
                <a:spcPct val="115000"/>
              </a:lnSpc>
              <a:spcAft>
                <a:spcPts val="1000"/>
              </a:spcAft>
              <a:buNone/>
            </a:pPr>
            <a:r>
              <a:rPr lang="es-ES" sz="1600">
                <a:latin typeface="+mj-lt"/>
                <a:ea typeface="Calibri" panose="020F0502020204030204" pitchFamily="34" charset="0"/>
                <a:cs typeface="Arial" panose="020B0604020202020204" pitchFamily="34" charset="0"/>
              </a:rPr>
              <a:t>Considerando que la ELECTRIFICADORA DEL META S.A. E.S.P., ha cumplido con las obligaciones establecidas en el contrato FAER GGC 650 de 2017 respecto al proyecto del anexo 1 del referenciado contrato y que fue objeto para la elaboración del Concepto Técnico para la posterior suscripción del Acta de Terminación y Balance Financiero de la etapa de Administración, Ejecución de Recursos, Asistencia Técnica  y Energización del mencionado contrato, la Dirección de Energía Eléctrica emite concepto técnico – financiero favorable a fin de dar por terminado el periodo de la referenciada actividad.</a:t>
            </a:r>
          </a:p>
          <a:p>
            <a:pPr marL="0" marR="32385" indent="0" algn="just">
              <a:lnSpc>
                <a:spcPct val="115000"/>
              </a:lnSpc>
              <a:spcAft>
                <a:spcPts val="1000"/>
              </a:spcAft>
              <a:buNone/>
            </a:pPr>
            <a:endParaRPr lang="es-ES" sz="1600">
              <a:latin typeface="+mj-lt"/>
              <a:ea typeface="Calibri" panose="020F0502020204030204" pitchFamily="34" charset="0"/>
              <a:cs typeface="Arial" panose="020B0604020202020204" pitchFamily="34" charset="0"/>
            </a:endParaRPr>
          </a:p>
          <a:p>
            <a:pPr marL="0" marR="32385" indent="0" algn="just">
              <a:lnSpc>
                <a:spcPct val="115000"/>
              </a:lnSpc>
              <a:spcAft>
                <a:spcPts val="1000"/>
              </a:spcAft>
              <a:buNone/>
            </a:pPr>
            <a:r>
              <a:rPr lang="es-CO" sz="1600">
                <a:effectLst/>
                <a:latin typeface="+mj-lt"/>
                <a:ea typeface="Calibri" panose="020F0502020204030204" pitchFamily="34" charset="0"/>
                <a:cs typeface="Arial" panose="020B0604020202020204" pitchFamily="34" charset="0"/>
              </a:rPr>
              <a:t>En ese sentido, la Dirección de Energía Eléctrica solicita al Comité CAFAER la aprobación de la suma de </a:t>
            </a:r>
            <a:r>
              <a:rPr lang="es-ES" sz="1600">
                <a:latin typeface="+mj-lt"/>
                <a:ea typeface="Calibri" panose="020F0502020204030204" pitchFamily="34" charset="0"/>
                <a:cs typeface="Arial" panose="020B0604020202020204" pitchFamily="34" charset="0"/>
              </a:rPr>
              <a:t>DOSCIENTOS SETENTA Y OCHO MILLONES SEISCIENTOS NUEVE MIL QUINIENTOS CUARENTA Y TRES PESOS CON DOS CENTAVOS M/CTE ($ 278.609.543,02), para ser desembolsada a la cuenta que indique el Operador de Red, teniendo en cuenta que, el encargo fiduciario se tuvo que liquidar de acuerdo con los requisitos para la elaboración del Acta de Terminación y Balance Financiero.</a:t>
            </a:r>
          </a:p>
        </p:txBody>
      </p:sp>
      <p:sp>
        <p:nvSpPr>
          <p:cNvPr id="16" name="Triángulo isósceles 25">
            <a:extLst>
              <a:ext uri="{FF2B5EF4-FFF2-40B4-BE49-F238E27FC236}">
                <a16:creationId xmlns:a16="http://schemas.microsoft.com/office/drawing/2014/main" id="{80C61737-4A20-BB2A-8007-0F6E2A177D87}"/>
              </a:ext>
            </a:extLst>
          </p:cNvPr>
          <p:cNvSpPr/>
          <p:nvPr/>
        </p:nvSpPr>
        <p:spPr>
          <a:xfrm rot="5400000">
            <a:off x="69302" y="3694978"/>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02900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38200" y="378204"/>
            <a:ext cx="10515600" cy="839552"/>
          </a:xfrm>
        </p:spPr>
        <p:txBody>
          <a:bodyPr>
            <a:noAutofit/>
          </a:bodyPr>
          <a:lstStyle/>
          <a:p>
            <a:pPr algn="ctr"/>
            <a:r>
              <a:rPr lang="es-MX" sz="4000" b="1" i="0">
                <a:solidFill>
                  <a:srgbClr val="203864"/>
                </a:solidFill>
                <a:cs typeface="Arial" panose="020B0604020202020204" pitchFamily="34" charset="0"/>
              </a:rPr>
              <a:t>Contrato FAER GGC 372 de 2016</a:t>
            </a:r>
          </a:p>
        </p:txBody>
      </p:sp>
      <p:sp>
        <p:nvSpPr>
          <p:cNvPr id="2" name="Subtítulo 2">
            <a:extLst>
              <a:ext uri="{FF2B5EF4-FFF2-40B4-BE49-F238E27FC236}">
                <a16:creationId xmlns:a16="http://schemas.microsoft.com/office/drawing/2014/main" id="{379DCB45-5149-6BEF-0F18-17FE6B314E77}"/>
              </a:ext>
            </a:extLst>
          </p:cNvPr>
          <p:cNvSpPr txBox="1">
            <a:spLocks/>
          </p:cNvSpPr>
          <p:nvPr/>
        </p:nvSpPr>
        <p:spPr>
          <a:xfrm>
            <a:off x="838199" y="1861417"/>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3" name="AutoShape 2">
            <a:extLst>
              <a:ext uri="{FF2B5EF4-FFF2-40B4-BE49-F238E27FC236}">
                <a16:creationId xmlns:a16="http://schemas.microsoft.com/office/drawing/2014/main" id="{667DB0BD-7E85-8379-E644-A30FE8F9D407}"/>
              </a:ext>
            </a:extLst>
          </p:cNvPr>
          <p:cNvSpPr>
            <a:spLocks noChangeAspect="1" noChangeArrowheads="1"/>
          </p:cNvSpPr>
          <p:nvPr/>
        </p:nvSpPr>
        <p:spPr bwMode="auto">
          <a:xfrm>
            <a:off x="2492069" y="203051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sp>
        <p:nvSpPr>
          <p:cNvPr id="4" name="Título 1">
            <a:extLst>
              <a:ext uri="{FF2B5EF4-FFF2-40B4-BE49-F238E27FC236}">
                <a16:creationId xmlns:a16="http://schemas.microsoft.com/office/drawing/2014/main" id="{44F2DFBE-C15F-D9A7-217A-14B25E1035ED}"/>
              </a:ext>
            </a:extLst>
          </p:cNvPr>
          <p:cNvSpPr txBox="1">
            <a:spLocks/>
          </p:cNvSpPr>
          <p:nvPr/>
        </p:nvSpPr>
        <p:spPr>
          <a:xfrm>
            <a:off x="3481776" y="3728983"/>
            <a:ext cx="8103542" cy="2793027"/>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ítulo 1">
            <a:extLst>
              <a:ext uri="{FF2B5EF4-FFF2-40B4-BE49-F238E27FC236}">
                <a16:creationId xmlns:a16="http://schemas.microsoft.com/office/drawing/2014/main" id="{09B0D041-9EF4-BAC9-44EE-90DFD69BE1B1}"/>
              </a:ext>
            </a:extLst>
          </p:cNvPr>
          <p:cNvSpPr txBox="1">
            <a:spLocks/>
          </p:cNvSpPr>
          <p:nvPr/>
        </p:nvSpPr>
        <p:spPr>
          <a:xfrm>
            <a:off x="289404" y="2471216"/>
            <a:ext cx="11267628" cy="799927"/>
          </a:xfrm>
          <a:prstGeom prst="rect">
            <a:avLst/>
          </a:prstGeom>
          <a:solidFill>
            <a:schemeClr val="bg1">
              <a:lumMod val="95000"/>
            </a:schemeClr>
          </a:solidFill>
          <a:ln w="28575">
            <a:solidFill>
              <a:schemeClr val="accent2"/>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marR="0" lvl="1" indent="0" algn="just" defTabSz="914400" rtl="0" eaLnBrk="1" fontAlgn="auto" latinLnBrk="0" hangingPunct="1">
              <a:lnSpc>
                <a:spcPct val="100000"/>
              </a:lnSpc>
              <a:spcBef>
                <a:spcPts val="0"/>
              </a:spcBef>
              <a:spcAft>
                <a:spcPts val="0"/>
              </a:spcAft>
              <a:buClrTx/>
              <a:buSzTx/>
              <a:buFontTx/>
              <a:buNone/>
              <a:tabLst/>
              <a:defRPr/>
            </a:pPr>
            <a:endParaRPr kumimoji="0" lang="es-CO" sz="3600" b="0" i="0" u="none" strike="noStrike" kern="1200" cap="none" spc="0" normalizeH="0" baseline="0" noProof="0">
              <a:ln>
                <a:noFill/>
              </a:ln>
              <a:solidFill>
                <a:prstClr val="black"/>
              </a:solidFill>
              <a:effectLst/>
              <a:uLnTx/>
              <a:uFillTx/>
              <a:latin typeface="Montserrat" pitchFamily="2" charset="77"/>
              <a:ea typeface="+mn-ea"/>
              <a:cs typeface="+mn-cs"/>
            </a:endParaRPr>
          </a:p>
        </p:txBody>
      </p:sp>
      <p:sp>
        <p:nvSpPr>
          <p:cNvPr id="6" name="Subtítulo 2">
            <a:extLst>
              <a:ext uri="{FF2B5EF4-FFF2-40B4-BE49-F238E27FC236}">
                <a16:creationId xmlns:a16="http://schemas.microsoft.com/office/drawing/2014/main" id="{3D06BB61-77EB-1832-1220-CD50965DBCBE}"/>
              </a:ext>
            </a:extLst>
          </p:cNvPr>
          <p:cNvSpPr txBox="1">
            <a:spLocks/>
          </p:cNvSpPr>
          <p:nvPr/>
        </p:nvSpPr>
        <p:spPr>
          <a:xfrm>
            <a:off x="212450" y="1255820"/>
            <a:ext cx="11421537" cy="1107860"/>
          </a:xfrm>
          <a:prstGeom prst="rect">
            <a:avLst/>
          </a:prstGeom>
          <a:noFill/>
          <a:ln>
            <a:noFill/>
          </a:ln>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just">
              <a:spcBef>
                <a:spcPts val="1600"/>
              </a:spcBef>
              <a:buNone/>
              <a:defRPr/>
            </a:pPr>
            <a:r>
              <a:rPr kumimoji="0" lang="es-MX" sz="1800" b="0" i="0" u="none" strike="noStrike" kern="1200" cap="none" spc="0" normalizeH="0" baseline="0" noProof="0">
                <a:ln>
                  <a:noFill/>
                </a:ln>
                <a:solidFill>
                  <a:prstClr val="black"/>
                </a:solidFill>
                <a:effectLst/>
                <a:uLnTx/>
                <a:uFillTx/>
                <a:latin typeface="+mj-lt"/>
              </a:rPr>
              <a:t>Se firmó acta de inicio el </a:t>
            </a:r>
            <a:r>
              <a:rPr kumimoji="0" lang="es-CO" sz="1800" b="1" i="0" u="none" strike="noStrike" kern="1200" cap="none" spc="0" normalizeH="0" baseline="0" noProof="0">
                <a:ln>
                  <a:noFill/>
                </a:ln>
                <a:solidFill>
                  <a:schemeClr val="accent1">
                    <a:lumMod val="50000"/>
                  </a:schemeClr>
                </a:solidFill>
                <a:effectLst/>
                <a:uLnTx/>
                <a:uFillTx/>
                <a:latin typeface="+mj-lt"/>
              </a:rPr>
              <a:t>30</a:t>
            </a:r>
            <a:r>
              <a:rPr lang="es-CO" sz="1800" b="1">
                <a:solidFill>
                  <a:schemeClr val="accent1">
                    <a:lumMod val="50000"/>
                  </a:schemeClr>
                </a:solidFill>
                <a:latin typeface="+mj-lt"/>
              </a:rPr>
              <a:t> de diciembre de 2016 </a:t>
            </a:r>
            <a:r>
              <a:rPr kumimoji="0" lang="es-MX" sz="1800" b="0" i="0" u="none" strike="noStrike" kern="1200" cap="none" spc="0" normalizeH="0" baseline="0" noProof="0">
                <a:ln>
                  <a:noFill/>
                </a:ln>
                <a:solidFill>
                  <a:prstClr val="black"/>
                </a:solidFill>
                <a:effectLst/>
                <a:uLnTx/>
                <a:uFillTx/>
                <a:latin typeface="+mj-lt"/>
              </a:rPr>
              <a:t>entre el MME y ENERGUAVIARE S.A. E.S.P.; </a:t>
            </a:r>
            <a:r>
              <a:rPr kumimoji="0" lang="es-MX" sz="1800" b="0" i="0" u="none" strike="noStrike" kern="1200" cap="none" spc="0" normalizeH="0" baseline="0" noProof="0">
                <a:ln>
                  <a:noFill/>
                </a:ln>
                <a:effectLst/>
                <a:uLnTx/>
                <a:uFillTx/>
                <a:latin typeface="+mj-lt"/>
              </a:rPr>
              <a:t>actualmente </a:t>
            </a:r>
            <a:r>
              <a:rPr kumimoji="0" lang="es-CO" sz="1800" b="0" i="0" u="none" strike="noStrike" kern="1200" cap="none" spc="0" normalizeH="0" baseline="0" noProof="0">
                <a:ln>
                  <a:noFill/>
                </a:ln>
                <a:effectLst/>
                <a:uLnTx/>
                <a:uFillTx/>
                <a:latin typeface="+mj-lt"/>
              </a:rPr>
              <a:t>el proyecto se encuentra terminado, concepto técnico en elaboración, avanzando a medida que el Operador de Red envíe la documentación correspondiente para la suscripción del acta de terminación y balance financiero</a:t>
            </a:r>
            <a:r>
              <a:rPr kumimoji="0" lang="es-ES" sz="1800" b="0" i="0" u="none" strike="noStrike" kern="1200" cap="none" spc="0" normalizeH="0" baseline="0" noProof="0">
                <a:ln>
                  <a:noFill/>
                </a:ln>
                <a:effectLst/>
                <a:uLnTx/>
                <a:uFillTx/>
                <a:latin typeface="+mj-lt"/>
              </a:rPr>
              <a:t>. </a:t>
            </a:r>
            <a:endParaRPr lang="es-MX" sz="1800">
              <a:solidFill>
                <a:prstClr val="black"/>
              </a:solidFill>
              <a:latin typeface="+mj-lt"/>
            </a:endParaRPr>
          </a:p>
        </p:txBody>
      </p:sp>
      <p:sp>
        <p:nvSpPr>
          <p:cNvPr id="8" name="Subtítulo 2">
            <a:extLst>
              <a:ext uri="{FF2B5EF4-FFF2-40B4-BE49-F238E27FC236}">
                <a16:creationId xmlns:a16="http://schemas.microsoft.com/office/drawing/2014/main" id="{EB9B5E61-F8CF-5EB1-178A-B2B3140FA5BB}"/>
              </a:ext>
            </a:extLst>
          </p:cNvPr>
          <p:cNvSpPr txBox="1">
            <a:spLocks/>
          </p:cNvSpPr>
          <p:nvPr/>
        </p:nvSpPr>
        <p:spPr>
          <a:xfrm>
            <a:off x="212450" y="2528719"/>
            <a:ext cx="11194143" cy="79992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s-MX" sz="2200" b="1" i="0" u="none" strike="noStrike" kern="1200" cap="none" spc="0" normalizeH="0" baseline="0" noProof="0">
                <a:ln>
                  <a:noFill/>
                </a:ln>
                <a:solidFill>
                  <a:srgbClr val="4472C4">
                    <a:lumMod val="50000"/>
                  </a:srgbClr>
                </a:solidFill>
                <a:effectLst/>
                <a:uLnTx/>
                <a:uFillTx/>
                <a:latin typeface="+mj-lt"/>
              </a:rPr>
              <a:t>EL AVANCE </a:t>
            </a:r>
            <a:r>
              <a:rPr lang="es-MX" sz="2200" b="1">
                <a:solidFill>
                  <a:srgbClr val="4472C4">
                    <a:lumMod val="50000"/>
                  </a:srgbClr>
                </a:solidFill>
                <a:latin typeface="+mj-lt"/>
              </a:rPr>
              <a:t>DEL PROYECTO A LA FECHA ES DEL 100</a:t>
            </a:r>
            <a:r>
              <a:rPr kumimoji="0" lang="es-MX" sz="2200" b="1" i="0" u="none" strike="noStrike" kern="1200" cap="none" spc="0" normalizeH="0" baseline="0" noProof="0">
                <a:ln>
                  <a:noFill/>
                </a:ln>
                <a:solidFill>
                  <a:srgbClr val="4472C4">
                    <a:lumMod val="50000"/>
                  </a:srgbClr>
                </a:solidFill>
                <a:effectLst/>
                <a:uLnTx/>
                <a:uFillTx/>
                <a:latin typeface="+mj-lt"/>
              </a:rPr>
              <a: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s-MX" sz="2200" b="1" i="0" u="none" strike="noStrike" kern="1200" cap="none" spc="0" normalizeH="0" baseline="0" noProof="0">
                <a:ln>
                  <a:noFill/>
                </a:ln>
                <a:solidFill>
                  <a:srgbClr val="4472C4">
                    <a:lumMod val="50000"/>
                  </a:srgbClr>
                </a:solidFill>
                <a:effectLst/>
                <a:uLnTx/>
                <a:uFillTx/>
                <a:latin typeface="+mj-lt"/>
              </a:rPr>
              <a:t>PROYECTO TERMINADO</a:t>
            </a:r>
          </a:p>
          <a:p>
            <a:pPr marL="0" marR="0" lvl="0" indent="0" algn="just"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endParaRPr kumimoji="0" lang="es-MX" sz="2400" b="1" i="0" u="none" strike="noStrike" kern="1200" cap="none" spc="0" normalizeH="0" baseline="0" noProof="0">
              <a:ln>
                <a:noFill/>
              </a:ln>
              <a:solidFill>
                <a:srgbClr val="4472C4">
                  <a:lumMod val="50000"/>
                </a:srgbClr>
              </a:solidFill>
              <a:effectLst/>
              <a:uLnTx/>
              <a:uFillTx/>
              <a:latin typeface="Montserrat" pitchFamily="2" charset="77"/>
              <a:ea typeface="+mn-ea"/>
              <a:cs typeface="+mn-cs"/>
            </a:endParaRPr>
          </a:p>
        </p:txBody>
      </p:sp>
      <p:sp>
        <p:nvSpPr>
          <p:cNvPr id="9" name="Subtítulo 2">
            <a:extLst>
              <a:ext uri="{FF2B5EF4-FFF2-40B4-BE49-F238E27FC236}">
                <a16:creationId xmlns:a16="http://schemas.microsoft.com/office/drawing/2014/main" id="{A1B8A67B-22BE-8CA9-2E15-8FB8CE3771C7}"/>
              </a:ext>
            </a:extLst>
          </p:cNvPr>
          <p:cNvSpPr txBox="1">
            <a:spLocks/>
          </p:cNvSpPr>
          <p:nvPr/>
        </p:nvSpPr>
        <p:spPr>
          <a:xfrm>
            <a:off x="3551025" y="3853003"/>
            <a:ext cx="7965044" cy="273349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just">
              <a:spcBef>
                <a:spcPts val="1600"/>
              </a:spcBef>
              <a:buFont typeface="Wingdings" panose="05000000000000000000" pitchFamily="2" charset="2"/>
              <a:buChar char="Ø"/>
              <a:defRPr/>
            </a:pPr>
            <a:r>
              <a:rPr lang="es-CO" sz="1800" kern="150">
                <a:effectLst/>
                <a:latin typeface="+mj-lt"/>
                <a:ea typeface="Arial Unicode MS"/>
                <a:cs typeface="Tahoma" panose="020B0604030504040204" pitchFamily="34" charset="0"/>
              </a:rPr>
              <a:t>Ampliar y prestar el servicio de energía eléctrica en condiciones de calidad y confiabilidad, en las zonas rurales del Sistema Interconectado Nacional – SIN, ubicadas en el Mercado de Comercialización del OPERADOR DE RED, mediante la ejecución de proyectos con recursos del Fondo de Apoyo Financiero para la Energización de las Zonas Rurales Interconectadas – FAER.</a:t>
            </a:r>
            <a:endParaRPr lang="es-MX" sz="1600">
              <a:solidFill>
                <a:prstClr val="black"/>
              </a:solidFill>
              <a:latin typeface="+mj-lt"/>
              <a:ea typeface="Calibri" panose="020F0502020204030204" pitchFamily="34" charset="0"/>
              <a:cs typeface="Arial" panose="020B0604020202020204" pitchFamily="34" charset="0"/>
            </a:endParaRPr>
          </a:p>
        </p:txBody>
      </p:sp>
      <p:sp>
        <p:nvSpPr>
          <p:cNvPr id="10" name="Flecha: a la derecha 27">
            <a:extLst>
              <a:ext uri="{FF2B5EF4-FFF2-40B4-BE49-F238E27FC236}">
                <a16:creationId xmlns:a16="http://schemas.microsoft.com/office/drawing/2014/main" id="{4DB5E79F-9225-5C12-8452-888F65361463}"/>
              </a:ext>
            </a:extLst>
          </p:cNvPr>
          <p:cNvSpPr/>
          <p:nvPr/>
        </p:nvSpPr>
        <p:spPr>
          <a:xfrm>
            <a:off x="519823" y="3853003"/>
            <a:ext cx="2684771" cy="2953884"/>
          </a:xfrm>
          <a:prstGeom prst="rightArrow">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Subtítulo 2">
            <a:extLst>
              <a:ext uri="{FF2B5EF4-FFF2-40B4-BE49-F238E27FC236}">
                <a16:creationId xmlns:a16="http://schemas.microsoft.com/office/drawing/2014/main" id="{6A814AF8-D707-AF13-BC15-A33B1D9E89AA}"/>
              </a:ext>
            </a:extLst>
          </p:cNvPr>
          <p:cNvSpPr txBox="1">
            <a:spLocks/>
          </p:cNvSpPr>
          <p:nvPr/>
        </p:nvSpPr>
        <p:spPr>
          <a:xfrm>
            <a:off x="558013" y="4663346"/>
            <a:ext cx="2297792" cy="15379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r>
              <a:rPr kumimoji="0" lang="es-MX" sz="2200" b="1" i="0" u="none" strike="noStrike" kern="1200" cap="none" spc="0" normalizeH="0" baseline="0" noProof="0">
                <a:ln>
                  <a:noFill/>
                </a:ln>
                <a:solidFill>
                  <a:srgbClr val="4472C4">
                    <a:lumMod val="50000"/>
                  </a:srgbClr>
                </a:solidFill>
                <a:effectLst/>
                <a:uLnTx/>
                <a:uFillTx/>
                <a:latin typeface="+mj-lt"/>
              </a:rPr>
              <a:t>OBJETO DEL CONTRATO </a:t>
            </a:r>
            <a:r>
              <a:rPr lang="es-MX" sz="2200" b="1">
                <a:solidFill>
                  <a:srgbClr val="4472C4">
                    <a:lumMod val="50000"/>
                  </a:srgbClr>
                </a:solidFill>
                <a:latin typeface="+mj-lt"/>
              </a:rPr>
              <a:t>FAER</a:t>
            </a:r>
            <a:r>
              <a:rPr kumimoji="0" lang="es-MX" sz="2200" b="1" i="0" u="none" strike="noStrike" kern="1200" cap="none" spc="0" normalizeH="0" noProof="0">
                <a:ln>
                  <a:noFill/>
                </a:ln>
                <a:solidFill>
                  <a:srgbClr val="4472C4">
                    <a:lumMod val="50000"/>
                  </a:srgbClr>
                </a:solidFill>
                <a:effectLst/>
                <a:uLnTx/>
                <a:uFillTx/>
                <a:latin typeface="+mj-lt"/>
              </a:rPr>
              <a:t> </a:t>
            </a:r>
            <a:r>
              <a:rPr kumimoji="0" lang="es-MX" sz="2200" b="1" i="0" u="none" strike="noStrike" kern="1200" cap="none" spc="0" normalizeH="0" baseline="0" noProof="0">
                <a:ln>
                  <a:noFill/>
                </a:ln>
                <a:solidFill>
                  <a:srgbClr val="4472C4">
                    <a:lumMod val="50000"/>
                  </a:srgbClr>
                </a:solidFill>
                <a:effectLst/>
                <a:uLnTx/>
                <a:uFillTx/>
                <a:latin typeface="+mj-lt"/>
              </a:rPr>
              <a:t>GGC </a:t>
            </a:r>
            <a:r>
              <a:rPr lang="es-MX" sz="2200" b="1">
                <a:solidFill>
                  <a:srgbClr val="4472C4">
                    <a:lumMod val="50000"/>
                  </a:srgbClr>
                </a:solidFill>
                <a:latin typeface="+mj-lt"/>
              </a:rPr>
              <a:t>372</a:t>
            </a:r>
            <a:r>
              <a:rPr kumimoji="0" lang="es-MX" sz="2200" b="1" i="0" u="none" strike="noStrike" kern="1200" cap="none" spc="0" normalizeH="0" baseline="0" noProof="0">
                <a:ln>
                  <a:noFill/>
                </a:ln>
                <a:solidFill>
                  <a:srgbClr val="4472C4">
                    <a:lumMod val="50000"/>
                  </a:srgbClr>
                </a:solidFill>
                <a:effectLst/>
                <a:uLnTx/>
                <a:uFillTx/>
                <a:latin typeface="+mj-lt"/>
              </a:rPr>
              <a:t> DE 2016</a:t>
            </a:r>
          </a:p>
        </p:txBody>
      </p:sp>
      <p:sp>
        <p:nvSpPr>
          <p:cNvPr id="12" name="Marcador de número de diapositiva 1">
            <a:extLst>
              <a:ext uri="{FF2B5EF4-FFF2-40B4-BE49-F238E27FC236}">
                <a16:creationId xmlns:a16="http://schemas.microsoft.com/office/drawing/2014/main" id="{0A42F97E-6C3A-5505-57B2-273569D2F03A}"/>
              </a:ext>
            </a:extLst>
          </p:cNvPr>
          <p:cNvSpPr>
            <a:spLocks noGrp="1"/>
          </p:cNvSpPr>
          <p:nvPr>
            <p:ph type="sldNum" sz="quarter" idx="12"/>
          </p:nvPr>
        </p:nvSpPr>
        <p:spPr>
          <a:xfrm>
            <a:off x="8610600" y="6356350"/>
            <a:ext cx="2743200" cy="365125"/>
          </a:xfrm>
        </p:spPr>
        <p:txBody>
          <a:bodyPr/>
          <a:lstStyle/>
          <a:p>
            <a:fld id="{5E9BE2ED-CCE3-FB41-86A8-656E1104510F}" type="slidenum">
              <a:rPr lang="es-CO" smtClean="0"/>
              <a:t>45</a:t>
            </a:fld>
            <a:endParaRPr lang="es-CO"/>
          </a:p>
        </p:txBody>
      </p:sp>
    </p:spTree>
    <p:extLst>
      <p:ext uri="{BB962C8B-B14F-4D97-AF65-F5344CB8AC3E}">
        <p14:creationId xmlns:p14="http://schemas.microsoft.com/office/powerpoint/2010/main" val="24688582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38200" y="1134796"/>
            <a:ext cx="10515600" cy="839552"/>
          </a:xfrm>
        </p:spPr>
        <p:txBody>
          <a:bodyPr>
            <a:noAutofit/>
          </a:bodyPr>
          <a:lstStyle/>
          <a:p>
            <a:pPr algn="ctr"/>
            <a:r>
              <a:rPr lang="es-ES" sz="4000" b="1" i="0">
                <a:solidFill>
                  <a:srgbClr val="203864"/>
                </a:solidFill>
                <a:cs typeface="Arial" panose="020B0604020202020204" pitchFamily="34" charset="0"/>
              </a:rPr>
              <a:t>Modificaciones Contractuales Contrato FAER-GGC-372-16</a:t>
            </a:r>
          </a:p>
        </p:txBody>
      </p:sp>
      <p:sp>
        <p:nvSpPr>
          <p:cNvPr id="2" name="Triángulo isósceles 30">
            <a:extLst>
              <a:ext uri="{FF2B5EF4-FFF2-40B4-BE49-F238E27FC236}">
                <a16:creationId xmlns:a16="http://schemas.microsoft.com/office/drawing/2014/main" id="{9289656C-5144-74A8-7204-F0F70AC94D90}"/>
              </a:ext>
            </a:extLst>
          </p:cNvPr>
          <p:cNvSpPr/>
          <p:nvPr/>
        </p:nvSpPr>
        <p:spPr>
          <a:xfrm rot="5400000">
            <a:off x="1000925" y="3476027"/>
            <a:ext cx="1246297" cy="1081256"/>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uadroTexto 2">
            <a:extLst>
              <a:ext uri="{FF2B5EF4-FFF2-40B4-BE49-F238E27FC236}">
                <a16:creationId xmlns:a16="http://schemas.microsoft.com/office/drawing/2014/main" id="{8F58C541-D734-B88C-6631-D9D8F87B4CB8}"/>
              </a:ext>
            </a:extLst>
          </p:cNvPr>
          <p:cNvSpPr txBox="1"/>
          <p:nvPr/>
        </p:nvSpPr>
        <p:spPr>
          <a:xfrm>
            <a:off x="2492069" y="3536970"/>
            <a:ext cx="8490062" cy="1077218"/>
          </a:xfrm>
          <a:prstGeom prst="rect">
            <a:avLst/>
          </a:prstGeom>
          <a:noFill/>
          <a:ln w="28575">
            <a:solidFill>
              <a:schemeClr val="accent2"/>
            </a:solidFill>
          </a:ln>
        </p:spPr>
        <p:txBody>
          <a:bodyPr wrap="square" lIns="91440" tIns="45720" rIns="91440" bIns="45720" anchor="t">
            <a:spAutoFit/>
          </a:bodyPr>
          <a:lstStyle/>
          <a:p>
            <a:pPr>
              <a:spcBef>
                <a:spcPts val="600"/>
              </a:spcBef>
            </a:pPr>
            <a:r>
              <a:rPr lang="es-ES" sz="3200">
                <a:cs typeface="Calibri" panose="020F0502020204030204"/>
              </a:rPr>
              <a:t>Al Contrato FAER GGC 650 de 2017 no se le realizaron modificaciones contractuales</a:t>
            </a:r>
          </a:p>
        </p:txBody>
      </p:sp>
      <p:sp>
        <p:nvSpPr>
          <p:cNvPr id="4" name="AutoShape 2">
            <a:extLst>
              <a:ext uri="{FF2B5EF4-FFF2-40B4-BE49-F238E27FC236}">
                <a16:creationId xmlns:a16="http://schemas.microsoft.com/office/drawing/2014/main" id="{DE895DDF-2EB0-F525-5B29-004D3D00CDFF}"/>
              </a:ext>
            </a:extLst>
          </p:cNvPr>
          <p:cNvSpPr>
            <a:spLocks noChangeAspect="1" noChangeArrowheads="1"/>
          </p:cNvSpPr>
          <p:nvPr/>
        </p:nvSpPr>
        <p:spPr bwMode="auto">
          <a:xfrm>
            <a:off x="2511508" y="261889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graphicFrame>
        <p:nvGraphicFramePr>
          <p:cNvPr id="6" name="Tabla 31">
            <a:extLst>
              <a:ext uri="{FF2B5EF4-FFF2-40B4-BE49-F238E27FC236}">
                <a16:creationId xmlns:a16="http://schemas.microsoft.com/office/drawing/2014/main" id="{0B719F64-2C27-4D77-F80A-63D9E3B01C6B}"/>
              </a:ext>
            </a:extLst>
          </p:cNvPr>
          <p:cNvGraphicFramePr>
            <a:graphicFrameLocks noGrp="1"/>
          </p:cNvGraphicFramePr>
          <p:nvPr/>
        </p:nvGraphicFramePr>
        <p:xfrm>
          <a:off x="877078" y="2383190"/>
          <a:ext cx="10476722" cy="3001966"/>
        </p:xfrm>
        <a:graphic>
          <a:graphicData uri="http://schemas.openxmlformats.org/drawingml/2006/table">
            <a:tbl>
              <a:tblPr firstRow="1" firstCol="1" bandRow="1">
                <a:tableStyleId>{21E4AEA4-8DFA-4A89-87EB-49C32662AFE0}</a:tableStyleId>
              </a:tblPr>
              <a:tblGrid>
                <a:gridCol w="1712670">
                  <a:extLst>
                    <a:ext uri="{9D8B030D-6E8A-4147-A177-3AD203B41FA5}">
                      <a16:colId xmlns:a16="http://schemas.microsoft.com/office/drawing/2014/main" val="1527889634"/>
                    </a:ext>
                  </a:extLst>
                </a:gridCol>
                <a:gridCol w="1271122">
                  <a:extLst>
                    <a:ext uri="{9D8B030D-6E8A-4147-A177-3AD203B41FA5}">
                      <a16:colId xmlns:a16="http://schemas.microsoft.com/office/drawing/2014/main" val="4060072226"/>
                    </a:ext>
                  </a:extLst>
                </a:gridCol>
                <a:gridCol w="4301113">
                  <a:extLst>
                    <a:ext uri="{9D8B030D-6E8A-4147-A177-3AD203B41FA5}">
                      <a16:colId xmlns:a16="http://schemas.microsoft.com/office/drawing/2014/main" val="3457909665"/>
                    </a:ext>
                  </a:extLst>
                </a:gridCol>
                <a:gridCol w="3191817">
                  <a:extLst>
                    <a:ext uri="{9D8B030D-6E8A-4147-A177-3AD203B41FA5}">
                      <a16:colId xmlns:a16="http://schemas.microsoft.com/office/drawing/2014/main" val="2995578949"/>
                    </a:ext>
                  </a:extLst>
                </a:gridCol>
              </a:tblGrid>
              <a:tr h="463626">
                <a:tc>
                  <a:txBody>
                    <a:bodyPr/>
                    <a:lstStyle/>
                    <a:p>
                      <a:pPr marL="0" algn="ctr" rtl="0" eaLnBrk="1" latinLnBrk="0" hangingPunct="1">
                        <a:lnSpc>
                          <a:spcPct val="115000"/>
                        </a:lnSpc>
                        <a:spcBef>
                          <a:spcPts val="0"/>
                        </a:spcBef>
                        <a:spcAft>
                          <a:spcPts val="1000"/>
                        </a:spcAft>
                      </a:pPr>
                      <a:r>
                        <a:rPr kumimoji="0" lang="es-MX" sz="1100" b="1" u="none" strike="noStrike" kern="1200" cap="none" spc="0" normalizeH="0" baseline="0">
                          <a:ln>
                            <a:noFill/>
                          </a:ln>
                          <a:solidFill>
                            <a:prstClr val="white"/>
                          </a:solidFill>
                          <a:effectLst/>
                          <a:uLnTx/>
                          <a:uFillTx/>
                          <a:latin typeface="+mj-lt"/>
                        </a:rPr>
                        <a:t>No. MODIFICACIÓN CONTRACTUAL </a:t>
                      </a:r>
                      <a:endParaRPr kumimoji="0" lang="es-CO" sz="1100" b="1" i="0" u="none" strike="noStrike" kern="1200" cap="none" spc="0" normalizeH="0" baseline="0">
                        <a:ln>
                          <a:noFill/>
                        </a:ln>
                        <a:solidFill>
                          <a:prstClr val="white"/>
                        </a:solidFill>
                        <a:effectLst/>
                        <a:uLnTx/>
                        <a:uFillTx/>
                        <a:latin typeface="+mj-lt"/>
                        <a:ea typeface="+mn-ea"/>
                        <a:cs typeface="+mn-cs"/>
                      </a:endParaRPr>
                    </a:p>
                  </a:txBody>
                  <a:tcPr marL="0" marR="36000" marT="72000" marB="72000" anchor="ctr"/>
                </a:tc>
                <a:tc>
                  <a:txBody>
                    <a:bodyPr/>
                    <a:lstStyle/>
                    <a:p>
                      <a:pPr marL="0" algn="ctr" rtl="0" eaLnBrk="1" latinLnBrk="0" hangingPunct="1">
                        <a:lnSpc>
                          <a:spcPct val="115000"/>
                        </a:lnSpc>
                        <a:spcBef>
                          <a:spcPts val="0"/>
                        </a:spcBef>
                        <a:spcAft>
                          <a:spcPts val="1000"/>
                        </a:spcAft>
                      </a:pPr>
                      <a:r>
                        <a:rPr kumimoji="0" lang="es-CO" sz="1100" b="1" u="none" strike="noStrike" kern="1200" cap="none" spc="0" normalizeH="0" baseline="0">
                          <a:ln>
                            <a:noFill/>
                          </a:ln>
                          <a:solidFill>
                            <a:prstClr val="white"/>
                          </a:solidFill>
                          <a:effectLst/>
                          <a:uLnTx/>
                          <a:uFillTx/>
                          <a:latin typeface="+mj-lt"/>
                        </a:rPr>
                        <a:t>FECHA</a:t>
                      </a:r>
                      <a:endParaRPr kumimoji="0" lang="es-CO" sz="1100" b="1" i="0" u="none" strike="noStrike" kern="1200" cap="none" spc="0" normalizeH="0" baseline="0">
                        <a:ln>
                          <a:noFill/>
                        </a:ln>
                        <a:solidFill>
                          <a:prstClr val="white"/>
                        </a:solidFill>
                        <a:effectLst/>
                        <a:uLnTx/>
                        <a:uFillTx/>
                        <a:latin typeface="+mj-lt"/>
                        <a:ea typeface="+mn-ea"/>
                        <a:cs typeface="+mn-cs"/>
                      </a:endParaRPr>
                    </a:p>
                  </a:txBody>
                  <a:tcPr marL="0" marR="0" marT="0" marB="0" anchor="ctr"/>
                </a:tc>
                <a:tc>
                  <a:txBody>
                    <a:bodyPr/>
                    <a:lstStyle/>
                    <a:p>
                      <a:pPr marL="0" algn="ctr" rtl="0" eaLnBrk="1" latinLnBrk="0" hangingPunct="1">
                        <a:lnSpc>
                          <a:spcPct val="115000"/>
                        </a:lnSpc>
                        <a:spcBef>
                          <a:spcPts val="0"/>
                        </a:spcBef>
                        <a:spcAft>
                          <a:spcPts val="1000"/>
                        </a:spcAft>
                      </a:pPr>
                      <a:r>
                        <a:rPr kumimoji="0" lang="es-CO" sz="1100" b="1" u="none" strike="noStrike" kern="1200" cap="none" spc="0" normalizeH="0" baseline="0">
                          <a:ln>
                            <a:noFill/>
                          </a:ln>
                          <a:solidFill>
                            <a:prstClr val="white"/>
                          </a:solidFill>
                          <a:effectLst/>
                          <a:uLnTx/>
                          <a:uFillTx/>
                          <a:latin typeface="+mj-lt"/>
                        </a:rPr>
                        <a:t>ARGUMENTOS DE LA SOLICITUD </a:t>
                      </a:r>
                      <a:endParaRPr kumimoji="0" lang="es-CO" sz="1100" b="1" i="0" u="none" strike="noStrike" kern="1200" cap="none" spc="0" normalizeH="0" baseline="0">
                        <a:ln>
                          <a:noFill/>
                        </a:ln>
                        <a:solidFill>
                          <a:prstClr val="white"/>
                        </a:solidFill>
                        <a:effectLst/>
                        <a:uLnTx/>
                        <a:uFillTx/>
                        <a:latin typeface="+mj-lt"/>
                        <a:ea typeface="+mn-ea"/>
                        <a:cs typeface="+mn-cs"/>
                      </a:endParaRPr>
                    </a:p>
                  </a:txBody>
                  <a:tcPr marL="0" marR="0" marT="0" marB="0" anchor="ctr"/>
                </a:tc>
                <a:tc>
                  <a:txBody>
                    <a:bodyPr/>
                    <a:lstStyle/>
                    <a:p>
                      <a:pPr marL="0" algn="ctr" rtl="0" eaLnBrk="1" latinLnBrk="0" hangingPunct="1">
                        <a:lnSpc>
                          <a:spcPct val="115000"/>
                        </a:lnSpc>
                        <a:spcBef>
                          <a:spcPts val="0"/>
                        </a:spcBef>
                        <a:spcAft>
                          <a:spcPts val="1000"/>
                        </a:spcAft>
                      </a:pPr>
                      <a:r>
                        <a:rPr kumimoji="0" lang="es-CO" sz="1100" b="1" u="none" strike="noStrike" kern="1200" cap="none" spc="0" normalizeH="0" baseline="0">
                          <a:ln>
                            <a:noFill/>
                          </a:ln>
                          <a:solidFill>
                            <a:prstClr val="white"/>
                          </a:solidFill>
                          <a:effectLst/>
                          <a:uLnTx/>
                          <a:uFillTx/>
                          <a:latin typeface="+mj-lt"/>
                        </a:rPr>
                        <a:t>MODIFICACIÓN CONTRACTUAL</a:t>
                      </a:r>
                      <a:endParaRPr kumimoji="0" lang="es-CO" sz="1100" b="1" i="0" u="none" strike="noStrike" kern="1200" cap="none" spc="0" normalizeH="0" baseline="0">
                        <a:ln>
                          <a:noFill/>
                        </a:ln>
                        <a:solidFill>
                          <a:prstClr val="white"/>
                        </a:solidFill>
                        <a:effectLst/>
                        <a:uLnTx/>
                        <a:uFillTx/>
                        <a:latin typeface="+mj-lt"/>
                        <a:ea typeface="+mn-ea"/>
                        <a:cs typeface="+mn-cs"/>
                      </a:endParaRPr>
                    </a:p>
                  </a:txBody>
                  <a:tcPr marL="0" marR="0" marT="0" marB="0" anchor="ctr"/>
                </a:tc>
                <a:extLst>
                  <a:ext uri="{0D108BD9-81ED-4DB2-BD59-A6C34878D82A}">
                    <a16:rowId xmlns:a16="http://schemas.microsoft.com/office/drawing/2014/main" val="75213206"/>
                  </a:ext>
                </a:extLst>
              </a:tr>
              <a:tr h="537027">
                <a:tc>
                  <a:txBody>
                    <a:bodyPr/>
                    <a:lstStyle/>
                    <a:p>
                      <a:pPr marL="0" algn="ctr" rtl="0" eaLnBrk="1" latinLnBrk="0" hangingPunct="1">
                        <a:lnSpc>
                          <a:spcPct val="115000"/>
                        </a:lnSpc>
                        <a:spcBef>
                          <a:spcPts val="0"/>
                        </a:spcBef>
                        <a:spcAft>
                          <a:spcPts val="1000"/>
                        </a:spcAft>
                      </a:pPr>
                      <a:r>
                        <a:rPr kumimoji="0" lang="es-CO" sz="1100" b="1" u="none" strike="noStrike" kern="1200" cap="none" spc="0" normalizeH="0" baseline="0">
                          <a:ln>
                            <a:noFill/>
                          </a:ln>
                          <a:solidFill>
                            <a:prstClr val="white"/>
                          </a:solidFill>
                          <a:effectLst/>
                          <a:uLnTx/>
                          <a:uFillTx/>
                          <a:latin typeface="+mj-lt"/>
                        </a:rPr>
                        <a:t>Otrosí No 1 </a:t>
                      </a:r>
                      <a:endParaRPr kumimoji="0" lang="es-CO" sz="1100" b="1" i="0" u="none" strike="noStrike" kern="1200" cap="none" spc="0" normalizeH="0" baseline="0">
                        <a:ln>
                          <a:noFill/>
                        </a:ln>
                        <a:solidFill>
                          <a:prstClr val="white"/>
                        </a:solidFill>
                        <a:effectLst/>
                        <a:uLnTx/>
                        <a:uFillTx/>
                        <a:latin typeface="+mj-lt"/>
                        <a:ea typeface="+mn-ea"/>
                        <a:cs typeface="+mn-cs"/>
                      </a:endParaRPr>
                    </a:p>
                  </a:txBody>
                  <a:tcPr marL="0" marR="0" marT="0" marB="0" anchor="ctr"/>
                </a:tc>
                <a:tc>
                  <a:txBody>
                    <a:bodyPr/>
                    <a:lstStyle/>
                    <a:p>
                      <a:pPr marL="0" algn="ctr" rtl="0" eaLnBrk="1" latinLnBrk="0" hangingPunct="1">
                        <a:lnSpc>
                          <a:spcPct val="115000"/>
                        </a:lnSpc>
                        <a:spcBef>
                          <a:spcPts val="0"/>
                        </a:spcBef>
                        <a:spcAft>
                          <a:spcPts val="1000"/>
                        </a:spcAft>
                      </a:pPr>
                      <a:r>
                        <a:rPr lang="es-CO" sz="1100" kern="1200">
                          <a:effectLst/>
                          <a:latin typeface="+mj-lt"/>
                        </a:rPr>
                        <a:t>9 de abril de 2018</a:t>
                      </a:r>
                      <a:endParaRPr lang="es-CO" sz="1100">
                        <a:effectLst/>
                        <a:latin typeface="+mj-lt"/>
                      </a:endParaRPr>
                    </a:p>
                  </a:txBody>
                  <a:tcPr marL="0" marR="0" marT="0" marB="0" anchor="ctr"/>
                </a:tc>
                <a:tc>
                  <a:txBody>
                    <a:bodyPr/>
                    <a:lstStyle/>
                    <a:p>
                      <a:pPr marL="0" marR="0" indent="0" algn="just" defTabSz="914400" rtl="0" eaLnBrk="1" fontAlgn="auto" latinLnBrk="0" hangingPunct="1">
                        <a:lnSpc>
                          <a:spcPct val="115000"/>
                        </a:lnSpc>
                        <a:spcBef>
                          <a:spcPts val="0"/>
                        </a:spcBef>
                        <a:spcAft>
                          <a:spcPts val="1000"/>
                        </a:spcAft>
                        <a:buClrTx/>
                        <a:buSzTx/>
                        <a:buFont typeface="Arial" pitchFamily="34" charset="0"/>
                        <a:buNone/>
                        <a:tabLst/>
                        <a:defRPr/>
                      </a:pPr>
                      <a:r>
                        <a:rPr lang="es-ES" sz="1100">
                          <a:effectLst/>
                          <a:latin typeface="+mj-lt"/>
                        </a:rPr>
                        <a:t>Demoras en el permiso ambiental por parte de CORMACARENA</a:t>
                      </a:r>
                      <a:endParaRPr lang="es-CO" sz="1100">
                        <a:effectLst/>
                        <a:latin typeface="+mj-lt"/>
                      </a:endParaRPr>
                    </a:p>
                  </a:txBody>
                  <a:tcPr marL="108000" marR="144000" marT="0" marB="0" anchor="ctr"/>
                </a:tc>
                <a:tc>
                  <a:txBody>
                    <a:bodyPr/>
                    <a:lstStyle/>
                    <a:p>
                      <a:pPr marL="0" algn="just" rtl="0" eaLnBrk="1" latinLnBrk="0" hangingPunct="1">
                        <a:lnSpc>
                          <a:spcPct val="115000"/>
                        </a:lnSpc>
                        <a:spcBef>
                          <a:spcPts val="0"/>
                        </a:spcBef>
                        <a:spcAft>
                          <a:spcPts val="1000"/>
                        </a:spcAft>
                      </a:pPr>
                      <a:r>
                        <a:rPr lang="es-ES" sz="1100" b="0" kern="1200">
                          <a:effectLst/>
                          <a:latin typeface="+mj-lt"/>
                        </a:rPr>
                        <a:t>MODIFICAR el plazo definido para la actividad de administración, ejecución de recursos, asistencia técnica y energización hasta el 10 de agosto de 2018</a:t>
                      </a:r>
                      <a:endParaRPr lang="es-CO" sz="1100" b="0" kern="1200">
                        <a:effectLst/>
                        <a:latin typeface="+mj-lt"/>
                      </a:endParaRPr>
                    </a:p>
                  </a:txBody>
                  <a:tcPr marL="72000" marR="180000" marT="0" marB="0" anchor="ctr"/>
                </a:tc>
                <a:extLst>
                  <a:ext uri="{0D108BD9-81ED-4DB2-BD59-A6C34878D82A}">
                    <a16:rowId xmlns:a16="http://schemas.microsoft.com/office/drawing/2014/main" val="3106617530"/>
                  </a:ext>
                </a:extLst>
              </a:tr>
              <a:tr h="810286">
                <a:tc>
                  <a:txBody>
                    <a:bodyPr/>
                    <a:lstStyle/>
                    <a:p>
                      <a:pPr marL="0" algn="ctr" rtl="0" eaLnBrk="1" latinLnBrk="0" hangingPunct="1">
                        <a:lnSpc>
                          <a:spcPct val="115000"/>
                        </a:lnSpc>
                        <a:spcBef>
                          <a:spcPts val="0"/>
                        </a:spcBef>
                        <a:spcAft>
                          <a:spcPts val="1000"/>
                        </a:spcAft>
                      </a:pPr>
                      <a:r>
                        <a:rPr kumimoji="0" lang="es-CO" sz="1100" b="1" u="none" strike="noStrike" kern="1200" cap="none" spc="0" normalizeH="0" baseline="0">
                          <a:ln>
                            <a:noFill/>
                          </a:ln>
                          <a:solidFill>
                            <a:prstClr val="white"/>
                          </a:solidFill>
                          <a:effectLst/>
                          <a:uLnTx/>
                          <a:uFillTx/>
                          <a:latin typeface="+mj-lt"/>
                        </a:rPr>
                        <a:t>Otrosí No 2</a:t>
                      </a:r>
                      <a:endParaRPr kumimoji="0" lang="es-CO" sz="1100" b="1" i="0" u="none" strike="noStrike" kern="1200" cap="none" spc="0" normalizeH="0" baseline="0">
                        <a:ln>
                          <a:noFill/>
                        </a:ln>
                        <a:solidFill>
                          <a:prstClr val="white"/>
                        </a:solidFill>
                        <a:effectLst/>
                        <a:uLnTx/>
                        <a:uFillTx/>
                        <a:latin typeface="+mj-lt"/>
                        <a:ea typeface="+mn-ea"/>
                        <a:cs typeface="+mn-cs"/>
                      </a:endParaRPr>
                    </a:p>
                  </a:txBody>
                  <a:tcPr marL="0" marR="0" marT="0" marB="0" anchor="ctr"/>
                </a:tc>
                <a:tc>
                  <a:txBody>
                    <a:bodyPr/>
                    <a:lstStyle/>
                    <a:p>
                      <a:pPr marL="0" algn="ctr" rtl="0" eaLnBrk="1" latinLnBrk="0" hangingPunct="1">
                        <a:lnSpc>
                          <a:spcPct val="115000"/>
                        </a:lnSpc>
                        <a:spcBef>
                          <a:spcPts val="0"/>
                        </a:spcBef>
                        <a:spcAft>
                          <a:spcPts val="1000"/>
                        </a:spcAft>
                      </a:pPr>
                      <a:r>
                        <a:rPr lang="es-CO" sz="1100" kern="1200">
                          <a:effectLst/>
                          <a:latin typeface="+mj-lt"/>
                        </a:rPr>
                        <a:t>10 de agosto de 2018</a:t>
                      </a:r>
                      <a:endParaRPr lang="es-CO" sz="1100">
                        <a:effectLst/>
                        <a:latin typeface="+mj-lt"/>
                      </a:endParaRPr>
                    </a:p>
                  </a:txBody>
                  <a:tcPr marL="0" marR="0" marT="0" marB="0" anchor="ctr"/>
                </a:tc>
                <a:tc>
                  <a:txBody>
                    <a:bodyPr/>
                    <a:lstStyle/>
                    <a:p>
                      <a:pPr marL="0" marR="0" indent="0" algn="just" defTabSz="914400" rtl="0" eaLnBrk="1" fontAlgn="auto" latinLnBrk="0" hangingPunct="1">
                        <a:lnSpc>
                          <a:spcPct val="115000"/>
                        </a:lnSpc>
                        <a:spcBef>
                          <a:spcPts val="0"/>
                        </a:spcBef>
                        <a:spcAft>
                          <a:spcPts val="1000"/>
                        </a:spcAft>
                        <a:buClrTx/>
                        <a:buSzTx/>
                        <a:buFont typeface="Arial" pitchFamily="34" charset="0"/>
                        <a:buNone/>
                        <a:tabLst/>
                        <a:defRPr/>
                      </a:pPr>
                      <a:r>
                        <a:rPr lang="es-ES" sz="1100">
                          <a:effectLst/>
                          <a:latin typeface="+mj-lt"/>
                        </a:rPr>
                        <a:t>Desbordamientos de  los ríos Ariari, Guayabero y Guaviare que afectan la zona de influencia del proyecto</a:t>
                      </a:r>
                      <a:endParaRPr lang="es-CO" sz="1100">
                        <a:effectLst/>
                        <a:latin typeface="+mj-lt"/>
                      </a:endParaRPr>
                    </a:p>
                  </a:txBody>
                  <a:tcPr marL="108000" marR="144000" marT="0" marB="0" anchor="ctr"/>
                </a:tc>
                <a:tc>
                  <a:txBody>
                    <a:bodyPr/>
                    <a:lstStyle/>
                    <a:p>
                      <a:pPr marL="0" algn="just" rtl="0" eaLnBrk="1" latinLnBrk="0" hangingPunct="1">
                        <a:lnSpc>
                          <a:spcPct val="115000"/>
                        </a:lnSpc>
                        <a:spcBef>
                          <a:spcPts val="0"/>
                        </a:spcBef>
                        <a:spcAft>
                          <a:spcPts val="1000"/>
                        </a:spcAft>
                      </a:pPr>
                      <a:r>
                        <a:rPr lang="es-ES" sz="1100" b="0" kern="1200">
                          <a:effectLst/>
                          <a:latin typeface="+mj-lt"/>
                        </a:rPr>
                        <a:t>MODIFICAR el plazo definido para la actividad de administración, ejecución de recursos, asistencia técnica y energización hasta el 10 de noviembre de 2018</a:t>
                      </a:r>
                      <a:endParaRPr lang="es-CO" sz="1100" b="0" kern="1200">
                        <a:effectLst/>
                        <a:latin typeface="+mj-lt"/>
                      </a:endParaRPr>
                    </a:p>
                  </a:txBody>
                  <a:tcPr marL="72000" marR="180000" marT="0" marB="0" anchor="ctr"/>
                </a:tc>
                <a:extLst>
                  <a:ext uri="{0D108BD9-81ED-4DB2-BD59-A6C34878D82A}">
                    <a16:rowId xmlns:a16="http://schemas.microsoft.com/office/drawing/2014/main" val="1450776179"/>
                  </a:ext>
                </a:extLst>
              </a:tr>
              <a:tr h="923730">
                <a:tc>
                  <a:txBody>
                    <a:bodyPr/>
                    <a:lstStyle/>
                    <a:p>
                      <a:pPr marL="0" algn="ctr" rtl="0" eaLnBrk="1" latinLnBrk="0" hangingPunct="1">
                        <a:lnSpc>
                          <a:spcPct val="115000"/>
                        </a:lnSpc>
                        <a:spcBef>
                          <a:spcPts val="0"/>
                        </a:spcBef>
                        <a:spcAft>
                          <a:spcPts val="1000"/>
                        </a:spcAft>
                      </a:pPr>
                      <a:r>
                        <a:rPr kumimoji="0" lang="es-CO" sz="1100" b="1" u="none" strike="noStrike" kern="1200" cap="none" spc="0" normalizeH="0" baseline="0">
                          <a:ln>
                            <a:noFill/>
                          </a:ln>
                          <a:solidFill>
                            <a:prstClr val="white"/>
                          </a:solidFill>
                          <a:effectLst/>
                          <a:uLnTx/>
                          <a:uFillTx/>
                          <a:latin typeface="+mj-lt"/>
                        </a:rPr>
                        <a:t>Otrosí No 3</a:t>
                      </a:r>
                      <a:endParaRPr kumimoji="0" lang="es-CO" sz="1100" b="1" i="0" u="none" strike="noStrike" kern="1200" cap="none" spc="0" normalizeH="0" baseline="0">
                        <a:ln>
                          <a:noFill/>
                        </a:ln>
                        <a:solidFill>
                          <a:prstClr val="white"/>
                        </a:solidFill>
                        <a:effectLst/>
                        <a:uLnTx/>
                        <a:uFillTx/>
                        <a:latin typeface="+mj-lt"/>
                        <a:ea typeface="+mn-ea"/>
                        <a:cs typeface="+mn-cs"/>
                      </a:endParaRPr>
                    </a:p>
                  </a:txBody>
                  <a:tcPr marL="0" marR="0" marT="0" marB="0" anchor="ctr"/>
                </a:tc>
                <a:tc>
                  <a:txBody>
                    <a:bodyPr/>
                    <a:lstStyle/>
                    <a:p>
                      <a:pPr marL="0" algn="ctr" rtl="0" eaLnBrk="1" latinLnBrk="0" hangingPunct="1">
                        <a:lnSpc>
                          <a:spcPct val="115000"/>
                        </a:lnSpc>
                        <a:spcBef>
                          <a:spcPts val="0"/>
                        </a:spcBef>
                        <a:spcAft>
                          <a:spcPts val="1000"/>
                        </a:spcAft>
                      </a:pPr>
                      <a:r>
                        <a:rPr lang="es-CO" sz="1100" kern="1200">
                          <a:effectLst/>
                          <a:latin typeface="+mj-lt"/>
                        </a:rPr>
                        <a:t>9 de noviembre de 2018</a:t>
                      </a:r>
                      <a:endParaRPr lang="es-CO" sz="1100">
                        <a:effectLst/>
                        <a:latin typeface="+mj-lt"/>
                      </a:endParaRPr>
                    </a:p>
                  </a:txBody>
                  <a:tcPr marL="0" marR="0" marT="0" marB="0" anchor="ctr"/>
                </a:tc>
                <a:tc>
                  <a:txBody>
                    <a:bodyPr/>
                    <a:lstStyle/>
                    <a:p>
                      <a:pPr marL="0" marR="0" indent="0" algn="just" defTabSz="914400" rtl="0" eaLnBrk="1" fontAlgn="auto" latinLnBrk="0" hangingPunct="1">
                        <a:lnSpc>
                          <a:spcPct val="115000"/>
                        </a:lnSpc>
                        <a:spcBef>
                          <a:spcPts val="0"/>
                        </a:spcBef>
                        <a:spcAft>
                          <a:spcPts val="1000"/>
                        </a:spcAft>
                        <a:buClrTx/>
                        <a:buSzTx/>
                        <a:buFont typeface="Arial" pitchFamily="34" charset="0"/>
                        <a:buNone/>
                        <a:tabLst/>
                        <a:defRPr/>
                      </a:pPr>
                      <a:r>
                        <a:rPr lang="es-ES" sz="1100">
                          <a:effectLst/>
                          <a:latin typeface="+mj-lt"/>
                        </a:rPr>
                        <a:t>Afectaciones y retrasos por la vegetación de la zona</a:t>
                      </a:r>
                      <a:endParaRPr lang="es-CO" sz="1100">
                        <a:effectLst/>
                        <a:latin typeface="+mj-lt"/>
                      </a:endParaRPr>
                    </a:p>
                  </a:txBody>
                  <a:tcPr marL="108000" marR="144000" marT="0" marB="0" anchor="ctr"/>
                </a:tc>
                <a:tc>
                  <a:txBody>
                    <a:bodyPr/>
                    <a:lstStyle/>
                    <a:p>
                      <a:pPr marL="0" algn="just" rtl="0" eaLnBrk="1" latinLnBrk="0" hangingPunct="1">
                        <a:lnSpc>
                          <a:spcPct val="115000"/>
                        </a:lnSpc>
                        <a:spcBef>
                          <a:spcPts val="0"/>
                        </a:spcBef>
                        <a:spcAft>
                          <a:spcPts val="1000"/>
                        </a:spcAft>
                      </a:pPr>
                      <a:r>
                        <a:rPr lang="es-ES" sz="1100" b="0" kern="1200">
                          <a:effectLst/>
                          <a:latin typeface="+mj-lt"/>
                        </a:rPr>
                        <a:t>MODIFICAR el plazo definido para la actividad de administración, ejecución de recursos, asistencia técnica y energización hasta el 10 de enero de 2019</a:t>
                      </a:r>
                      <a:endParaRPr lang="es-CO" sz="1100" b="0" kern="1200">
                        <a:effectLst/>
                        <a:latin typeface="+mj-lt"/>
                      </a:endParaRPr>
                    </a:p>
                  </a:txBody>
                  <a:tcPr marL="72000" marR="180000" marT="0" marB="0" anchor="ctr"/>
                </a:tc>
                <a:extLst>
                  <a:ext uri="{0D108BD9-81ED-4DB2-BD59-A6C34878D82A}">
                    <a16:rowId xmlns:a16="http://schemas.microsoft.com/office/drawing/2014/main" val="2084486520"/>
                  </a:ext>
                </a:extLst>
              </a:tr>
            </a:tbl>
          </a:graphicData>
        </a:graphic>
      </p:graphicFrame>
      <p:sp>
        <p:nvSpPr>
          <p:cNvPr id="8" name="Triángulo isósceles 25">
            <a:extLst>
              <a:ext uri="{FF2B5EF4-FFF2-40B4-BE49-F238E27FC236}">
                <a16:creationId xmlns:a16="http://schemas.microsoft.com/office/drawing/2014/main" id="{020E28C6-8E20-C102-AD84-6D6A3EEF6E27}"/>
              </a:ext>
            </a:extLst>
          </p:cNvPr>
          <p:cNvSpPr/>
          <p:nvPr/>
        </p:nvSpPr>
        <p:spPr>
          <a:xfrm rot="5400000">
            <a:off x="69302" y="3694978"/>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256138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57046" y="960630"/>
            <a:ext cx="10515600" cy="839552"/>
          </a:xfrm>
        </p:spPr>
        <p:txBody>
          <a:bodyPr>
            <a:noAutofit/>
          </a:bodyPr>
          <a:lstStyle/>
          <a:p>
            <a:pPr algn="ctr"/>
            <a:r>
              <a:rPr lang="es-MX" sz="4000" b="1" i="0">
                <a:solidFill>
                  <a:srgbClr val="203864"/>
                </a:solidFill>
                <a:cs typeface="Arial" panose="020B0604020202020204" pitchFamily="34" charset="0"/>
              </a:rPr>
              <a:t>Desembolsos y Balance Financiero Contrato </a:t>
            </a:r>
            <a:r>
              <a:rPr lang="es-ES" sz="4000" b="1" i="0">
                <a:solidFill>
                  <a:srgbClr val="203864"/>
                </a:solidFill>
                <a:cs typeface="Arial" panose="020B0604020202020204" pitchFamily="34" charset="0"/>
              </a:rPr>
              <a:t>FAER-GGC-372-16</a:t>
            </a:r>
            <a:endParaRPr lang="es-MX" sz="4000" b="1" i="0">
              <a:solidFill>
                <a:srgbClr val="203864"/>
              </a:solidFill>
              <a:cs typeface="Arial" panose="020B0604020202020204" pitchFamily="34" charset="0"/>
            </a:endParaRPr>
          </a:p>
        </p:txBody>
      </p:sp>
      <p:sp>
        <p:nvSpPr>
          <p:cNvPr id="22" name="CuadroTexto 21">
            <a:extLst>
              <a:ext uri="{FF2B5EF4-FFF2-40B4-BE49-F238E27FC236}">
                <a16:creationId xmlns:a16="http://schemas.microsoft.com/office/drawing/2014/main" id="{12CE12FB-019C-4D42-7CBA-E9F3D08EDCD4}"/>
              </a:ext>
            </a:extLst>
          </p:cNvPr>
          <p:cNvSpPr txBox="1"/>
          <p:nvPr/>
        </p:nvSpPr>
        <p:spPr>
          <a:xfrm>
            <a:off x="5546281" y="3873372"/>
            <a:ext cx="6096000" cy="646331"/>
          </a:xfrm>
          <a:prstGeom prst="rect">
            <a:avLst/>
          </a:prstGeom>
          <a:noFill/>
        </p:spPr>
        <p:txBody>
          <a:bodyPr wrap="square">
            <a:spAutoFit/>
          </a:bodyPr>
          <a:lstStyle/>
          <a:p>
            <a:pPr algn="ctr"/>
            <a:r>
              <a:rPr lang="es-MX" sz="1800">
                <a:latin typeface="+mj-lt"/>
              </a:rPr>
              <a:t>*Se presentó vigencia expirada 2018 por valor de </a:t>
            </a:r>
            <a:r>
              <a:rPr lang="es-CO" sz="1800" b="0" i="0">
                <a:solidFill>
                  <a:srgbClr val="000000"/>
                </a:solidFill>
                <a:effectLst/>
                <a:latin typeface="+mj-lt"/>
              </a:rPr>
              <a:t>$1.229.499.158,00 </a:t>
            </a:r>
          </a:p>
        </p:txBody>
      </p:sp>
      <p:sp>
        <p:nvSpPr>
          <p:cNvPr id="2" name="Título 1">
            <a:extLst>
              <a:ext uri="{FF2B5EF4-FFF2-40B4-BE49-F238E27FC236}">
                <a16:creationId xmlns:a16="http://schemas.microsoft.com/office/drawing/2014/main" id="{D94DCDFF-3ADE-3498-D020-7A9B97F839AA}"/>
              </a:ext>
            </a:extLst>
          </p:cNvPr>
          <p:cNvSpPr txBox="1">
            <a:spLocks/>
          </p:cNvSpPr>
          <p:nvPr/>
        </p:nvSpPr>
        <p:spPr>
          <a:xfrm>
            <a:off x="857046" y="2167804"/>
            <a:ext cx="3012972" cy="1520276"/>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Subtítulo 2">
            <a:extLst>
              <a:ext uri="{FF2B5EF4-FFF2-40B4-BE49-F238E27FC236}">
                <a16:creationId xmlns:a16="http://schemas.microsoft.com/office/drawing/2014/main" id="{5E5876F4-6321-1305-9511-0C8F39E1E2CA}"/>
              </a:ext>
            </a:extLst>
          </p:cNvPr>
          <p:cNvSpPr txBox="1">
            <a:spLocks/>
          </p:cNvSpPr>
          <p:nvPr/>
        </p:nvSpPr>
        <p:spPr>
          <a:xfrm>
            <a:off x="838199" y="1861417"/>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11" name="AutoShape 2">
            <a:extLst>
              <a:ext uri="{FF2B5EF4-FFF2-40B4-BE49-F238E27FC236}">
                <a16:creationId xmlns:a16="http://schemas.microsoft.com/office/drawing/2014/main" id="{722CC4F2-0FAE-9F9F-668C-8428DE3B5D37}"/>
              </a:ext>
            </a:extLst>
          </p:cNvPr>
          <p:cNvSpPr>
            <a:spLocks noChangeAspect="1" noChangeArrowheads="1"/>
          </p:cNvSpPr>
          <p:nvPr/>
        </p:nvSpPr>
        <p:spPr bwMode="auto">
          <a:xfrm>
            <a:off x="2492069" y="203051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sp>
        <p:nvSpPr>
          <p:cNvPr id="15" name="Subtítulo 2">
            <a:extLst>
              <a:ext uri="{FF2B5EF4-FFF2-40B4-BE49-F238E27FC236}">
                <a16:creationId xmlns:a16="http://schemas.microsoft.com/office/drawing/2014/main" id="{C4D3EB04-A5CC-0A51-FE40-DD1C407A4BAE}"/>
              </a:ext>
            </a:extLst>
          </p:cNvPr>
          <p:cNvSpPr txBox="1">
            <a:spLocks/>
          </p:cNvSpPr>
          <p:nvPr/>
        </p:nvSpPr>
        <p:spPr>
          <a:xfrm>
            <a:off x="838198" y="2344088"/>
            <a:ext cx="3012973" cy="1167708"/>
          </a:xfrm>
          <a:prstGeom prst="rect">
            <a:avLst/>
          </a:prstGeom>
        </p:spPr>
        <p:txBody>
          <a:bodyPr tIns="36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spcBef>
                <a:spcPts val="1600"/>
              </a:spcBef>
              <a:buNone/>
              <a:defRPr/>
            </a:pPr>
            <a:r>
              <a:rPr lang="es-MX" sz="2000" b="1">
                <a:solidFill>
                  <a:schemeClr val="accent1">
                    <a:lumMod val="50000"/>
                  </a:schemeClr>
                </a:solidFill>
                <a:latin typeface="+mj-lt"/>
              </a:rPr>
              <a:t>Desembolsos Realizados </a:t>
            </a:r>
            <a:r>
              <a:rPr lang="es-MX" sz="2000">
                <a:latin typeface="+mj-lt"/>
              </a:rPr>
              <a:t>a la fecha al Contrato FAER GGC 372-2016</a:t>
            </a:r>
          </a:p>
          <a:p>
            <a:pPr marL="0" marR="0" lvl="0" indent="0"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endParaRPr kumimoji="0" lang="es-MX" sz="2000" b="0" i="0" u="none" strike="noStrike" kern="1200" cap="none" spc="0" normalizeH="0" baseline="0" noProof="0">
              <a:ln>
                <a:noFill/>
              </a:ln>
              <a:solidFill>
                <a:srgbClr val="E7E6E6">
                  <a:lumMod val="25000"/>
                </a:srgbClr>
              </a:solidFill>
              <a:effectLst/>
              <a:uLnTx/>
              <a:uFillTx/>
              <a:latin typeface="Montserrat" pitchFamily="2" charset="77"/>
              <a:ea typeface="+mn-ea"/>
              <a:cs typeface="+mn-cs"/>
            </a:endParaRPr>
          </a:p>
        </p:txBody>
      </p:sp>
      <p:sp>
        <p:nvSpPr>
          <p:cNvPr id="16" name="Triángulo isósceles 24">
            <a:extLst>
              <a:ext uri="{FF2B5EF4-FFF2-40B4-BE49-F238E27FC236}">
                <a16:creationId xmlns:a16="http://schemas.microsoft.com/office/drawing/2014/main" id="{A13A8BBF-A170-B978-2B55-727A6C9C2802}"/>
              </a:ext>
            </a:extLst>
          </p:cNvPr>
          <p:cNvSpPr/>
          <p:nvPr/>
        </p:nvSpPr>
        <p:spPr>
          <a:xfrm rot="5400000">
            <a:off x="-84514" y="2608597"/>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7" name="Tabla 16">
            <a:extLst>
              <a:ext uri="{FF2B5EF4-FFF2-40B4-BE49-F238E27FC236}">
                <a16:creationId xmlns:a16="http://schemas.microsoft.com/office/drawing/2014/main" id="{DBAEE53B-28FE-C89D-B407-8A2EE34CE55F}"/>
              </a:ext>
            </a:extLst>
          </p:cNvPr>
          <p:cNvGraphicFramePr>
            <a:graphicFrameLocks noGrp="1"/>
          </p:cNvGraphicFramePr>
          <p:nvPr/>
        </p:nvGraphicFramePr>
        <p:xfrm>
          <a:off x="4166643" y="1861417"/>
          <a:ext cx="7792019" cy="1950720"/>
        </p:xfrm>
        <a:graphic>
          <a:graphicData uri="http://schemas.openxmlformats.org/drawingml/2006/table">
            <a:tbl>
              <a:tblPr/>
              <a:tblGrid>
                <a:gridCol w="1339505">
                  <a:extLst>
                    <a:ext uri="{9D8B030D-6E8A-4147-A177-3AD203B41FA5}">
                      <a16:colId xmlns:a16="http://schemas.microsoft.com/office/drawing/2014/main" val="1516682116"/>
                    </a:ext>
                  </a:extLst>
                </a:gridCol>
                <a:gridCol w="2031003">
                  <a:extLst>
                    <a:ext uri="{9D8B030D-6E8A-4147-A177-3AD203B41FA5}">
                      <a16:colId xmlns:a16="http://schemas.microsoft.com/office/drawing/2014/main" val="3260543640"/>
                    </a:ext>
                  </a:extLst>
                </a:gridCol>
                <a:gridCol w="2084617">
                  <a:extLst>
                    <a:ext uri="{9D8B030D-6E8A-4147-A177-3AD203B41FA5}">
                      <a16:colId xmlns:a16="http://schemas.microsoft.com/office/drawing/2014/main" val="4170416905"/>
                    </a:ext>
                  </a:extLst>
                </a:gridCol>
                <a:gridCol w="2336894">
                  <a:extLst>
                    <a:ext uri="{9D8B030D-6E8A-4147-A177-3AD203B41FA5}">
                      <a16:colId xmlns:a16="http://schemas.microsoft.com/office/drawing/2014/main" val="2993254854"/>
                    </a:ext>
                  </a:extLst>
                </a:gridCol>
              </a:tblGrid>
              <a:tr h="429436">
                <a:tc>
                  <a:txBody>
                    <a:bodyPr/>
                    <a:lstStyle/>
                    <a:p>
                      <a:pPr algn="ctr" rtl="0" fontAlgn="base"/>
                      <a:r>
                        <a:rPr lang="es-CO" sz="1400" b="1" i="0">
                          <a:solidFill>
                            <a:schemeClr val="bg1"/>
                          </a:solidFill>
                          <a:effectLst/>
                          <a:latin typeface="Montserrat" panose="00000500000000000000" pitchFamily="2" charset="0"/>
                        </a:rPr>
                        <a:t>Vigencia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ontserrat" panose="00000500000000000000" pitchFamily="2" charset="0"/>
                        </a:rPr>
                        <a:t>VALOR</a:t>
                      </a:r>
                      <a:r>
                        <a:rPr lang="es-CO" sz="1400" b="0" i="0">
                          <a:solidFill>
                            <a:schemeClr val="bg1"/>
                          </a:solidFill>
                          <a:effectLst/>
                          <a:latin typeface="Montserrat" panose="00000500000000000000" pitchFamily="2" charset="0"/>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ontserrat" panose="00000500000000000000" pitchFamily="2" charset="0"/>
                        </a:rPr>
                        <a:t>VALOR DESEMBOLSADO</a:t>
                      </a:r>
                      <a:r>
                        <a:rPr lang="es-CO" sz="1400" b="0" i="0">
                          <a:solidFill>
                            <a:schemeClr val="bg1"/>
                          </a:solidFill>
                          <a:effectLst/>
                          <a:latin typeface="Montserrat" panose="00000500000000000000" pitchFamily="2" charset="0"/>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ontserrat" panose="00000500000000000000" pitchFamily="2" charset="0"/>
                        </a:rPr>
                        <a:t>VALOR POR DESEMBOLSAR</a:t>
                      </a:r>
                      <a:r>
                        <a:rPr lang="es-CO" sz="1400" b="0" i="0">
                          <a:solidFill>
                            <a:schemeClr val="bg1"/>
                          </a:solidFill>
                          <a:effectLst/>
                          <a:latin typeface="Montserrat" panose="00000500000000000000" pitchFamily="2" charset="0"/>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4287241673"/>
                  </a:ext>
                </a:extLst>
              </a:tr>
              <a:tr h="304183">
                <a:tc>
                  <a:txBody>
                    <a:bodyPr/>
                    <a:lstStyle/>
                    <a:p>
                      <a:pPr algn="ctr" rtl="0" fontAlgn="base"/>
                      <a:r>
                        <a:rPr lang="es-CO" sz="1400" b="1" i="0">
                          <a:solidFill>
                            <a:schemeClr val="bg1"/>
                          </a:solidFill>
                          <a:effectLst/>
                          <a:latin typeface="Montserrat" panose="00000500000000000000" pitchFamily="2" charset="0"/>
                        </a:rPr>
                        <a:t>2016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ontserrat" panose="00000500000000000000" pitchFamily="2" charset="0"/>
                        </a:rPr>
                        <a:t>$4.174.177.265,00 </a:t>
                      </a:r>
                      <a:endParaRPr lang="es-CO" sz="1400" b="0" i="0">
                        <a:effectLst/>
                        <a:latin typeface="Montserrat" panose="00000500000000000000" pitchFamily="2"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ontserrat" panose="00000500000000000000" pitchFamily="2" charset="0"/>
                        </a:rPr>
                        <a:t>$4.174.177.265,00 </a:t>
                      </a:r>
                      <a:endParaRPr lang="es-CO" sz="1400" b="0" i="0">
                        <a:effectLst/>
                        <a:latin typeface="Montserrat" panose="00000500000000000000" pitchFamily="2"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ontserrat" panose="00000500000000000000" pitchFamily="2" charset="0"/>
                        </a:rPr>
                        <a:t>$ 0 </a:t>
                      </a:r>
                      <a:endParaRPr lang="es-CO" sz="1400" b="0" i="0">
                        <a:effectLst/>
                        <a:latin typeface="Montserrat" panose="00000500000000000000" pitchFamily="2"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15584650"/>
                  </a:ext>
                </a:extLst>
              </a:tr>
              <a:tr h="304183">
                <a:tc>
                  <a:txBody>
                    <a:bodyPr/>
                    <a:lstStyle/>
                    <a:p>
                      <a:pPr algn="ctr" rtl="0" fontAlgn="base"/>
                      <a:r>
                        <a:rPr lang="es-CO" sz="1400" b="1" i="0">
                          <a:solidFill>
                            <a:schemeClr val="bg1"/>
                          </a:solidFill>
                          <a:effectLst/>
                          <a:latin typeface="Montserrat" panose="00000500000000000000" pitchFamily="2" charset="0"/>
                        </a:rPr>
                        <a:t>2017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ontserrat" panose="00000500000000000000" pitchFamily="2" charset="0"/>
                        </a:rPr>
                        <a:t>$2.121.467.975,00 </a:t>
                      </a:r>
                      <a:endParaRPr lang="es-CO" sz="1400" b="0" i="0">
                        <a:effectLst/>
                        <a:latin typeface="Montserrat" panose="00000500000000000000" pitchFamily="2"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ontserrat" panose="00000500000000000000" pitchFamily="2" charset="0"/>
                        </a:rPr>
                        <a:t>$2.121.467.975,00 </a:t>
                      </a:r>
                      <a:endParaRPr lang="es-CO" sz="1400" b="0" i="0">
                        <a:effectLst/>
                        <a:latin typeface="Montserrat" panose="00000500000000000000" pitchFamily="2"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ontserrat" panose="00000500000000000000" pitchFamily="2" charset="0"/>
                        </a:rPr>
                        <a:t>$ 0 </a:t>
                      </a:r>
                      <a:endParaRPr lang="es-CO" sz="1400" b="0" i="0">
                        <a:effectLst/>
                        <a:latin typeface="Montserrat" panose="00000500000000000000" pitchFamily="2"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93887206"/>
                  </a:ext>
                </a:extLst>
              </a:tr>
              <a:tr h="304183">
                <a:tc>
                  <a:txBody>
                    <a:bodyPr/>
                    <a:lstStyle/>
                    <a:p>
                      <a:pPr algn="ctr" rtl="0" fontAlgn="base"/>
                      <a:r>
                        <a:rPr lang="es-CO" sz="1400" b="1" i="0">
                          <a:solidFill>
                            <a:schemeClr val="bg1"/>
                          </a:solidFill>
                          <a:effectLst/>
                          <a:latin typeface="Montserrat" panose="00000500000000000000" pitchFamily="2" charset="0"/>
                        </a:rPr>
                        <a:t>2018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ontserrat" panose="00000500000000000000" pitchFamily="2" charset="0"/>
                        </a:rPr>
                        <a:t>$4.917.996.635,00 </a:t>
                      </a:r>
                      <a:endParaRPr lang="es-CO" sz="1400" b="0" i="0">
                        <a:effectLst/>
                        <a:latin typeface="Montserrat" panose="00000500000000000000" pitchFamily="2"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ontserrat" panose="00000500000000000000" pitchFamily="2" charset="0"/>
                        </a:rPr>
                        <a:t>$3.688.497.477,00</a:t>
                      </a:r>
                      <a:endParaRPr lang="es-CO" sz="1400" b="0" i="0">
                        <a:effectLst/>
                        <a:latin typeface="Montserrat" panose="00000500000000000000" pitchFamily="2"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ontserrat" panose="00000500000000000000" pitchFamily="2" charset="0"/>
                        </a:rPr>
                        <a:t>$1.229.499.158,00*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74548128"/>
                  </a:ext>
                </a:extLst>
              </a:tr>
              <a:tr h="429436">
                <a:tc>
                  <a:txBody>
                    <a:bodyPr/>
                    <a:lstStyle/>
                    <a:p>
                      <a:pPr algn="ctr" rtl="0" fontAlgn="base"/>
                      <a:r>
                        <a:rPr lang="es-CO" sz="1400" b="1" i="0">
                          <a:solidFill>
                            <a:schemeClr val="bg1"/>
                          </a:solidFill>
                          <a:effectLst/>
                          <a:latin typeface="Montserrat" panose="00000500000000000000" pitchFamily="2" charset="0"/>
                        </a:rPr>
                        <a:t>TOTAL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ontserrat" panose="00000500000000000000" pitchFamily="2" charset="0"/>
                        </a:rPr>
                        <a:t>$11.213.641.875,00</a:t>
                      </a:r>
                      <a:endParaRPr lang="es-CO" sz="1400" b="0" i="0">
                        <a:effectLst/>
                        <a:latin typeface="Montserrat" panose="00000500000000000000" pitchFamily="2"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ontserrat" panose="00000500000000000000" pitchFamily="2" charset="0"/>
                        </a:rPr>
                        <a:t>$9.984.142.717,00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ontserrat" panose="00000500000000000000" pitchFamily="2" charset="0"/>
                        </a:rPr>
                        <a:t>$1.229.499.158,00 </a:t>
                      </a:r>
                      <a:endParaRPr lang="es-CO" sz="1400" b="0" i="0">
                        <a:effectLst/>
                        <a:latin typeface="Montserrat" panose="00000500000000000000" pitchFamily="2"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1101721"/>
                  </a:ext>
                </a:extLst>
              </a:tr>
            </a:tbl>
          </a:graphicData>
        </a:graphic>
      </p:graphicFrame>
      <p:sp>
        <p:nvSpPr>
          <p:cNvPr id="18" name="Título 1">
            <a:extLst>
              <a:ext uri="{FF2B5EF4-FFF2-40B4-BE49-F238E27FC236}">
                <a16:creationId xmlns:a16="http://schemas.microsoft.com/office/drawing/2014/main" id="{E43A49E6-F747-92D1-D186-0BE52E60B6E3}"/>
              </a:ext>
            </a:extLst>
          </p:cNvPr>
          <p:cNvSpPr txBox="1">
            <a:spLocks/>
          </p:cNvSpPr>
          <p:nvPr/>
        </p:nvSpPr>
        <p:spPr>
          <a:xfrm>
            <a:off x="838199" y="4887357"/>
            <a:ext cx="3023541" cy="1252807"/>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Subtítulo 2">
            <a:extLst>
              <a:ext uri="{FF2B5EF4-FFF2-40B4-BE49-F238E27FC236}">
                <a16:creationId xmlns:a16="http://schemas.microsoft.com/office/drawing/2014/main" id="{F78F7F3D-14A7-D76B-5F37-8FA87E440526}"/>
              </a:ext>
            </a:extLst>
          </p:cNvPr>
          <p:cNvSpPr txBox="1">
            <a:spLocks/>
          </p:cNvSpPr>
          <p:nvPr/>
        </p:nvSpPr>
        <p:spPr>
          <a:xfrm>
            <a:off x="848769" y="5041373"/>
            <a:ext cx="3098412" cy="1167708"/>
          </a:xfrm>
          <a:prstGeom prst="rect">
            <a:avLst/>
          </a:prstGeom>
        </p:spPr>
        <p:txBody>
          <a:bodyPr tIns="36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600"/>
              </a:spcBef>
              <a:buNone/>
              <a:defRPr/>
            </a:pPr>
            <a:r>
              <a:rPr lang="es-MX" sz="2200" b="1">
                <a:solidFill>
                  <a:schemeClr val="accent1">
                    <a:lumMod val="50000"/>
                  </a:schemeClr>
                </a:solidFill>
                <a:latin typeface="Montserrat" pitchFamily="2" charset="77"/>
              </a:rPr>
              <a:t>Balance financiero </a:t>
            </a:r>
            <a:r>
              <a:rPr lang="es-MX" sz="2200">
                <a:latin typeface="Montserrat" pitchFamily="2" charset="77"/>
              </a:rPr>
              <a:t>del Contrato FAER GGC 372-2016</a:t>
            </a:r>
          </a:p>
        </p:txBody>
      </p:sp>
      <p:sp>
        <p:nvSpPr>
          <p:cNvPr id="20" name="Triángulo isósceles 25">
            <a:extLst>
              <a:ext uri="{FF2B5EF4-FFF2-40B4-BE49-F238E27FC236}">
                <a16:creationId xmlns:a16="http://schemas.microsoft.com/office/drawing/2014/main" id="{53E4343A-112F-71BB-D820-70471582D3A0}"/>
              </a:ext>
            </a:extLst>
          </p:cNvPr>
          <p:cNvSpPr/>
          <p:nvPr/>
        </p:nvSpPr>
        <p:spPr>
          <a:xfrm rot="5400000">
            <a:off x="-84514" y="5302892"/>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1" name="Tabla 20">
            <a:extLst>
              <a:ext uri="{FF2B5EF4-FFF2-40B4-BE49-F238E27FC236}">
                <a16:creationId xmlns:a16="http://schemas.microsoft.com/office/drawing/2014/main" id="{5E54D325-6C22-BF55-F7EF-69301EE89677}"/>
              </a:ext>
            </a:extLst>
          </p:cNvPr>
          <p:cNvGraphicFramePr>
            <a:graphicFrameLocks noGrp="1"/>
          </p:cNvGraphicFramePr>
          <p:nvPr/>
        </p:nvGraphicFramePr>
        <p:xfrm>
          <a:off x="4693956" y="4721280"/>
          <a:ext cx="6585836" cy="1584960"/>
        </p:xfrm>
        <a:graphic>
          <a:graphicData uri="http://schemas.openxmlformats.org/drawingml/2006/table">
            <a:tbl>
              <a:tblPr/>
              <a:tblGrid>
                <a:gridCol w="3655370">
                  <a:extLst>
                    <a:ext uri="{9D8B030D-6E8A-4147-A177-3AD203B41FA5}">
                      <a16:colId xmlns:a16="http://schemas.microsoft.com/office/drawing/2014/main" val="3733281300"/>
                    </a:ext>
                  </a:extLst>
                </a:gridCol>
                <a:gridCol w="2930466">
                  <a:extLst>
                    <a:ext uri="{9D8B030D-6E8A-4147-A177-3AD203B41FA5}">
                      <a16:colId xmlns:a16="http://schemas.microsoft.com/office/drawing/2014/main" val="933422183"/>
                    </a:ext>
                  </a:extLst>
                </a:gridCol>
              </a:tblGrid>
              <a:tr h="0">
                <a:tc>
                  <a:txBody>
                    <a:bodyPr/>
                    <a:lstStyle/>
                    <a:p>
                      <a:pPr algn="ctr" rtl="0" fontAlgn="base"/>
                      <a:r>
                        <a:rPr lang="es-CO" sz="1600" b="1" i="0">
                          <a:solidFill>
                            <a:schemeClr val="bg1"/>
                          </a:solidFill>
                          <a:effectLst/>
                          <a:latin typeface="Montserrat" panose="00000500000000000000" pitchFamily="2" charset="0"/>
                        </a:rPr>
                        <a:t>Valor del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1" i="0">
                          <a:solidFill>
                            <a:schemeClr val="bg1"/>
                          </a:solidFill>
                          <a:effectLst/>
                          <a:latin typeface="Montserrat" panose="00000500000000000000" pitchFamily="2" charset="0"/>
                        </a:rPr>
                        <a:t>$11.213.641.875,00</a:t>
                      </a: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628049098"/>
                  </a:ext>
                </a:extLst>
              </a:tr>
              <a:tr h="0">
                <a:tc>
                  <a:txBody>
                    <a:bodyPr/>
                    <a:lstStyle/>
                    <a:p>
                      <a:pPr algn="ctr" rtl="0" fontAlgn="base"/>
                      <a:r>
                        <a:rPr lang="es-CO" sz="1600" b="1" i="0">
                          <a:solidFill>
                            <a:schemeClr val="bg1"/>
                          </a:solidFill>
                          <a:effectLst/>
                          <a:latin typeface="Montserrat" panose="00000500000000000000" pitchFamily="2" charset="0"/>
                        </a:rPr>
                        <a:t>Valor desembolsado</a:t>
                      </a:r>
                      <a:r>
                        <a:rPr lang="es-CO" sz="1600" b="0" i="0">
                          <a:solidFill>
                            <a:schemeClr val="bg1"/>
                          </a:solidFill>
                          <a:effectLst/>
                          <a:latin typeface="Montserrat" panose="00000500000000000000" pitchFamily="2" charset="0"/>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1" i="0">
                          <a:solidFill>
                            <a:srgbClr val="000000"/>
                          </a:solidFill>
                          <a:effectLst/>
                          <a:latin typeface="Montserrat" panose="00000500000000000000" pitchFamily="2" charset="0"/>
                        </a:rPr>
                        <a:t>$9.984.142.717,00 </a:t>
                      </a: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77733165"/>
                  </a:ext>
                </a:extLst>
              </a:tr>
              <a:tr h="0">
                <a:tc>
                  <a:txBody>
                    <a:bodyPr/>
                    <a:lstStyle/>
                    <a:p>
                      <a:pPr algn="ctr" rtl="0" fontAlgn="base"/>
                      <a:r>
                        <a:rPr lang="es-CO" sz="1600" b="1" i="0">
                          <a:solidFill>
                            <a:schemeClr val="bg1"/>
                          </a:solidFill>
                          <a:effectLst/>
                          <a:latin typeface="Montserrat" panose="00000500000000000000" pitchFamily="2" charset="0"/>
                        </a:rPr>
                        <a:t>Valor Pendiente por desembolsar</a:t>
                      </a:r>
                      <a:r>
                        <a:rPr lang="es-CO" sz="1600" b="0" i="0">
                          <a:solidFill>
                            <a:schemeClr val="bg1"/>
                          </a:solidFill>
                          <a:effectLst/>
                          <a:latin typeface="Montserrat" panose="00000500000000000000" pitchFamily="2" charset="0"/>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1" i="0">
                          <a:solidFill>
                            <a:srgbClr val="000000"/>
                          </a:solidFill>
                          <a:effectLst/>
                          <a:latin typeface="Montserrat" panose="00000500000000000000" pitchFamily="2" charset="0"/>
                        </a:rPr>
                        <a:t>$1.229.499.158,00 </a:t>
                      </a:r>
                      <a:endParaRPr lang="es-CO" sz="1600" b="1" i="0">
                        <a:effectLst/>
                        <a:latin typeface="Montserrat" panose="00000500000000000000" pitchFamily="2"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43923362"/>
                  </a:ext>
                </a:extLst>
              </a:tr>
              <a:tr h="0">
                <a:tc>
                  <a:txBody>
                    <a:bodyPr/>
                    <a:lstStyle/>
                    <a:p>
                      <a:pPr algn="ctr" rtl="0" fontAlgn="base"/>
                      <a:r>
                        <a:rPr lang="es-CO" sz="1600" b="1" i="0">
                          <a:solidFill>
                            <a:schemeClr val="bg1"/>
                          </a:solidFill>
                          <a:effectLst/>
                          <a:latin typeface="Montserrat" panose="00000500000000000000" pitchFamily="2" charset="0"/>
                        </a:rPr>
                        <a:t>Número de usuarios</a:t>
                      </a:r>
                      <a:r>
                        <a:rPr lang="es-CO" sz="1600" b="0" i="0">
                          <a:solidFill>
                            <a:schemeClr val="bg1"/>
                          </a:solidFill>
                          <a:effectLst/>
                          <a:latin typeface="Montserrat" panose="00000500000000000000" pitchFamily="2" charset="0"/>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0" i="0">
                          <a:solidFill>
                            <a:srgbClr val="000000"/>
                          </a:solidFill>
                          <a:effectLst/>
                          <a:latin typeface="Montserrat" panose="00000500000000000000" pitchFamily="2" charset="0"/>
                        </a:rPr>
                        <a:t>496 </a:t>
                      </a:r>
                      <a:endParaRPr lang="es-CO" sz="1600" b="0" i="0">
                        <a:effectLst/>
                        <a:latin typeface="Montserrat" panose="00000500000000000000" pitchFamily="2" charset="0"/>
                      </a:endParaRP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537037"/>
                  </a:ext>
                </a:extLst>
              </a:tr>
            </a:tbl>
          </a:graphicData>
        </a:graphic>
      </p:graphicFrame>
    </p:spTree>
    <p:extLst>
      <p:ext uri="{BB962C8B-B14F-4D97-AF65-F5344CB8AC3E}">
        <p14:creationId xmlns:p14="http://schemas.microsoft.com/office/powerpoint/2010/main" val="1373624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57046" y="960630"/>
            <a:ext cx="10515600" cy="839552"/>
          </a:xfrm>
        </p:spPr>
        <p:txBody>
          <a:bodyPr>
            <a:noAutofit/>
          </a:bodyPr>
          <a:lstStyle/>
          <a:p>
            <a:pPr algn="ctr"/>
            <a:r>
              <a:rPr lang="es-MX" sz="4000" b="1" i="0">
                <a:solidFill>
                  <a:srgbClr val="203864"/>
                </a:solidFill>
                <a:cs typeface="Arial" panose="020B0604020202020204" pitchFamily="34" charset="0"/>
              </a:rPr>
              <a:t>Hitos Contractuales desembolsos Contrato </a:t>
            </a:r>
            <a:r>
              <a:rPr lang="es-ES" sz="4000" b="1" i="0">
                <a:solidFill>
                  <a:srgbClr val="203864"/>
                </a:solidFill>
                <a:cs typeface="Arial" panose="020B0604020202020204" pitchFamily="34" charset="0"/>
              </a:rPr>
              <a:t>FAER-GGC-372-16</a:t>
            </a:r>
            <a:endParaRPr lang="es-MX" sz="4000" b="1" i="0">
              <a:solidFill>
                <a:srgbClr val="203864"/>
              </a:solidFill>
              <a:cs typeface="Arial" panose="020B0604020202020204" pitchFamily="34" charset="0"/>
            </a:endParaRPr>
          </a:p>
        </p:txBody>
      </p:sp>
      <p:sp>
        <p:nvSpPr>
          <p:cNvPr id="15" name="Subtítulo 2">
            <a:extLst>
              <a:ext uri="{FF2B5EF4-FFF2-40B4-BE49-F238E27FC236}">
                <a16:creationId xmlns:a16="http://schemas.microsoft.com/office/drawing/2014/main" id="{EFE4FFC0-F1CD-F8A6-DF44-BD42C39AAEA4}"/>
              </a:ext>
            </a:extLst>
          </p:cNvPr>
          <p:cNvSpPr txBox="1">
            <a:spLocks/>
          </p:cNvSpPr>
          <p:nvPr/>
        </p:nvSpPr>
        <p:spPr>
          <a:xfrm>
            <a:off x="838199" y="1861417"/>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16" name="AutoShape 2">
            <a:extLst>
              <a:ext uri="{FF2B5EF4-FFF2-40B4-BE49-F238E27FC236}">
                <a16:creationId xmlns:a16="http://schemas.microsoft.com/office/drawing/2014/main" id="{1C619285-7E86-3DA0-8842-F4F6098C8F30}"/>
              </a:ext>
            </a:extLst>
          </p:cNvPr>
          <p:cNvSpPr>
            <a:spLocks noChangeAspect="1" noChangeArrowheads="1"/>
          </p:cNvSpPr>
          <p:nvPr/>
        </p:nvSpPr>
        <p:spPr bwMode="auto">
          <a:xfrm>
            <a:off x="2492069" y="203051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sp>
        <p:nvSpPr>
          <p:cNvPr id="17" name="Triángulo isósceles 25">
            <a:extLst>
              <a:ext uri="{FF2B5EF4-FFF2-40B4-BE49-F238E27FC236}">
                <a16:creationId xmlns:a16="http://schemas.microsoft.com/office/drawing/2014/main" id="{54141371-26B5-A51E-E9D6-4509FB9B340A}"/>
              </a:ext>
            </a:extLst>
          </p:cNvPr>
          <p:cNvSpPr/>
          <p:nvPr/>
        </p:nvSpPr>
        <p:spPr>
          <a:xfrm rot="5400000">
            <a:off x="926" y="3759436"/>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9" name="Tabla 18">
            <a:extLst>
              <a:ext uri="{FF2B5EF4-FFF2-40B4-BE49-F238E27FC236}">
                <a16:creationId xmlns:a16="http://schemas.microsoft.com/office/drawing/2014/main" id="{6D2DB561-FC47-0CDD-527A-F17052D69778}"/>
              </a:ext>
            </a:extLst>
          </p:cNvPr>
          <p:cNvGraphicFramePr>
            <a:graphicFrameLocks noGrp="1"/>
          </p:cNvGraphicFramePr>
          <p:nvPr/>
        </p:nvGraphicFramePr>
        <p:xfrm>
          <a:off x="1120164" y="1768621"/>
          <a:ext cx="9951672" cy="4114894"/>
        </p:xfrm>
        <a:graphic>
          <a:graphicData uri="http://schemas.openxmlformats.org/drawingml/2006/table">
            <a:tbl>
              <a:tblPr/>
              <a:tblGrid>
                <a:gridCol w="1318330">
                  <a:extLst>
                    <a:ext uri="{9D8B030D-6E8A-4147-A177-3AD203B41FA5}">
                      <a16:colId xmlns:a16="http://schemas.microsoft.com/office/drawing/2014/main" val="1516682116"/>
                    </a:ext>
                  </a:extLst>
                </a:gridCol>
                <a:gridCol w="1950097">
                  <a:extLst>
                    <a:ext uri="{9D8B030D-6E8A-4147-A177-3AD203B41FA5}">
                      <a16:colId xmlns:a16="http://schemas.microsoft.com/office/drawing/2014/main" val="3260543640"/>
                    </a:ext>
                  </a:extLst>
                </a:gridCol>
                <a:gridCol w="957850">
                  <a:extLst>
                    <a:ext uri="{9D8B030D-6E8A-4147-A177-3AD203B41FA5}">
                      <a16:colId xmlns:a16="http://schemas.microsoft.com/office/drawing/2014/main" val="4170416905"/>
                    </a:ext>
                  </a:extLst>
                </a:gridCol>
                <a:gridCol w="2366772">
                  <a:extLst>
                    <a:ext uri="{9D8B030D-6E8A-4147-A177-3AD203B41FA5}">
                      <a16:colId xmlns:a16="http://schemas.microsoft.com/office/drawing/2014/main" val="2993254854"/>
                    </a:ext>
                  </a:extLst>
                </a:gridCol>
                <a:gridCol w="3358623">
                  <a:extLst>
                    <a:ext uri="{9D8B030D-6E8A-4147-A177-3AD203B41FA5}">
                      <a16:colId xmlns:a16="http://schemas.microsoft.com/office/drawing/2014/main" val="741729130"/>
                    </a:ext>
                  </a:extLst>
                </a:gridCol>
              </a:tblGrid>
              <a:tr h="557634">
                <a:tc>
                  <a:txBody>
                    <a:bodyPr/>
                    <a:lstStyle/>
                    <a:p>
                      <a:pPr algn="ctr" rtl="0" fontAlgn="base"/>
                      <a:r>
                        <a:rPr lang="es-CO" sz="1400" b="1" i="0">
                          <a:solidFill>
                            <a:schemeClr val="bg1"/>
                          </a:solidFill>
                          <a:effectLst/>
                          <a:latin typeface="+mj-lt"/>
                        </a:rPr>
                        <a:t>Vigencia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ESTADO RECURSO</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HITO CONTRACTUAL</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4287241673"/>
                  </a:ext>
                </a:extLst>
              </a:tr>
              <a:tr h="573051">
                <a:tc>
                  <a:txBody>
                    <a:bodyPr/>
                    <a:lstStyle/>
                    <a:p>
                      <a:pPr algn="ctr" rtl="0" fontAlgn="base"/>
                      <a:r>
                        <a:rPr lang="es-CO" sz="1400" b="1" i="0">
                          <a:solidFill>
                            <a:schemeClr val="bg1"/>
                          </a:solidFill>
                          <a:effectLst/>
                          <a:latin typeface="+mj-lt"/>
                        </a:rPr>
                        <a:t>2016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$4.174.177.265,00 </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37,22%</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Desembolsado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Encargo Fiduciario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15584650"/>
                  </a:ext>
                </a:extLst>
              </a:tr>
              <a:tr h="525486">
                <a:tc>
                  <a:txBody>
                    <a:bodyPr/>
                    <a:lstStyle/>
                    <a:p>
                      <a:pPr algn="ctr" rtl="0" fontAlgn="base"/>
                      <a:r>
                        <a:rPr lang="es-CO" sz="1400" b="1" i="0">
                          <a:solidFill>
                            <a:schemeClr val="bg1"/>
                          </a:solidFill>
                          <a:effectLst/>
                          <a:latin typeface="+mj-lt"/>
                        </a:rPr>
                        <a:t>2017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$2.121.467.975,00 </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18,92%</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Desembolsado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effectLst/>
                          <a:latin typeface="+mj-lt"/>
                        </a:rPr>
                        <a:t>Avance del 20% de las obras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93887206"/>
                  </a:ext>
                </a:extLst>
              </a:tr>
              <a:tr h="525486">
                <a:tc>
                  <a:txBody>
                    <a:bodyPr/>
                    <a:lstStyle/>
                    <a:p>
                      <a:pPr algn="ctr" rtl="0" fontAlgn="base"/>
                      <a:r>
                        <a:rPr lang="es-CO" sz="1400" b="1" i="0">
                          <a:solidFill>
                            <a:schemeClr val="bg1"/>
                          </a:solidFill>
                          <a:effectLst/>
                          <a:latin typeface="+mj-lt"/>
                        </a:rPr>
                        <a:t>2018 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$2.458.998.319,00 </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21,93%</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Desembolsado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effectLst/>
                          <a:latin typeface="+mj-lt"/>
                        </a:rPr>
                        <a:t>Avance del 50% de las obras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74548128"/>
                  </a:ext>
                </a:extLst>
              </a:tr>
              <a:tr h="525486">
                <a:tc>
                  <a:txBody>
                    <a:bodyPr/>
                    <a:lstStyle/>
                    <a:p>
                      <a:pPr algn="ctr" rtl="0" fontAlgn="base"/>
                      <a:r>
                        <a:rPr lang="es-CO" sz="1400" b="1" i="0">
                          <a:solidFill>
                            <a:schemeClr val="bg1"/>
                          </a:solidFill>
                          <a:effectLst/>
                          <a:latin typeface="+mj-lt"/>
                        </a:rPr>
                        <a:t>2018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$1.229.499.158,00 </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10,96%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Desembolsado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s-CO" sz="1400" b="0" i="0">
                          <a:effectLst/>
                          <a:latin typeface="+mj-lt"/>
                        </a:rPr>
                        <a:t>Avance del 70% de las obras</a:t>
                      </a:r>
                    </a:p>
                    <a:p>
                      <a:pPr algn="ctr" rtl="0" fontAlgn="base"/>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8914927"/>
                  </a:ext>
                </a:extLst>
              </a:tr>
              <a:tr h="514425">
                <a:tc>
                  <a:txBody>
                    <a:bodyPr/>
                    <a:lstStyle/>
                    <a:p>
                      <a:pPr algn="ctr" rtl="0" fontAlgn="base"/>
                      <a:r>
                        <a:rPr lang="es-CO" sz="1400" b="1" i="0">
                          <a:solidFill>
                            <a:schemeClr val="bg1"/>
                          </a:solidFill>
                          <a:effectLst/>
                          <a:latin typeface="+mj-lt"/>
                        </a:rPr>
                        <a:t>2018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effectLst/>
                          <a:latin typeface="+mj-lt"/>
                        </a:rPr>
                        <a:t>$1.229.499.158,00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10,96%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effectLst/>
                          <a:latin typeface="+mj-lt"/>
                        </a:rPr>
                        <a:t>Vigencia expirada</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s-CO" sz="1400" b="0" i="0">
                          <a:effectLst/>
                          <a:latin typeface="+mj-lt"/>
                        </a:rPr>
                        <a:t>Acta de terminación de obras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110805873"/>
                  </a:ext>
                </a:extLst>
              </a:tr>
              <a:tr h="893326">
                <a:tc>
                  <a:txBody>
                    <a:bodyPr/>
                    <a:lstStyle/>
                    <a:p>
                      <a:pPr algn="ctr" rtl="0" fontAlgn="base"/>
                      <a:r>
                        <a:rPr lang="es-CO" sz="1400" b="1" i="0">
                          <a:solidFill>
                            <a:schemeClr val="bg1"/>
                          </a:solidFill>
                          <a:effectLst/>
                          <a:latin typeface="+mj-lt"/>
                        </a:rPr>
                        <a:t>TOTAL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1" i="0">
                          <a:solidFill>
                            <a:srgbClr val="000000"/>
                          </a:solidFill>
                          <a:effectLst/>
                          <a:latin typeface="+mj-lt"/>
                        </a:rPr>
                        <a:t>$11.213.641.875,00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1" i="0">
                          <a:solidFill>
                            <a:srgbClr val="000000"/>
                          </a:solidFill>
                          <a:effectLst/>
                          <a:latin typeface="+mj-lt"/>
                        </a:rPr>
                        <a:t>100%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1101721"/>
                  </a:ext>
                </a:extLst>
              </a:tr>
            </a:tbl>
          </a:graphicData>
        </a:graphic>
      </p:graphicFrame>
    </p:spTree>
    <p:extLst>
      <p:ext uri="{BB962C8B-B14F-4D97-AF65-F5344CB8AC3E}">
        <p14:creationId xmlns:p14="http://schemas.microsoft.com/office/powerpoint/2010/main" val="6421804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57046" y="960630"/>
            <a:ext cx="10515600" cy="839552"/>
          </a:xfrm>
        </p:spPr>
        <p:txBody>
          <a:bodyPr>
            <a:noAutofit/>
          </a:bodyPr>
          <a:lstStyle/>
          <a:p>
            <a:pPr algn="ctr"/>
            <a:r>
              <a:rPr lang="es-ES" sz="3200" b="1" i="0">
                <a:solidFill>
                  <a:srgbClr val="203864"/>
                </a:solidFill>
                <a:cs typeface="Arial" panose="020B0604020202020204" pitchFamily="34" charset="0"/>
              </a:rPr>
              <a:t>Justificación de vigencia expirada, hitos de desembolso no cumplidos</a:t>
            </a:r>
            <a:br>
              <a:rPr lang="es-ES" sz="3200" b="1" i="0">
                <a:solidFill>
                  <a:srgbClr val="203864"/>
                </a:solidFill>
                <a:cs typeface="Arial" panose="020B0604020202020204" pitchFamily="34" charset="0"/>
              </a:rPr>
            </a:br>
            <a:r>
              <a:rPr lang="es-MX" sz="3200" b="1" i="0">
                <a:solidFill>
                  <a:srgbClr val="203864"/>
                </a:solidFill>
                <a:cs typeface="Arial" panose="020B0604020202020204" pitchFamily="34" charset="0"/>
              </a:rPr>
              <a:t>Contrato </a:t>
            </a:r>
            <a:r>
              <a:rPr lang="es-ES" sz="3200" b="1" i="0">
                <a:solidFill>
                  <a:srgbClr val="203864"/>
                </a:solidFill>
                <a:cs typeface="Arial" panose="020B0604020202020204" pitchFamily="34" charset="0"/>
              </a:rPr>
              <a:t>FAER-GGC-372-16</a:t>
            </a:r>
            <a:endParaRPr lang="es-MX" sz="3200" b="1" i="0">
              <a:solidFill>
                <a:srgbClr val="203864"/>
              </a:solidFill>
              <a:cs typeface="Arial" panose="020B0604020202020204" pitchFamily="34" charset="0"/>
            </a:endParaRPr>
          </a:p>
        </p:txBody>
      </p:sp>
      <p:sp>
        <p:nvSpPr>
          <p:cNvPr id="9" name="Flecha: a la derecha 8">
            <a:extLst>
              <a:ext uri="{FF2B5EF4-FFF2-40B4-BE49-F238E27FC236}">
                <a16:creationId xmlns:a16="http://schemas.microsoft.com/office/drawing/2014/main" id="{E2D260F3-983D-F0C9-9B07-BF0F32EE3A4E}"/>
              </a:ext>
            </a:extLst>
          </p:cNvPr>
          <p:cNvSpPr/>
          <p:nvPr/>
        </p:nvSpPr>
        <p:spPr>
          <a:xfrm>
            <a:off x="4763080" y="2910062"/>
            <a:ext cx="2331023" cy="2146040"/>
          </a:xfrm>
          <a:prstGeom prst="rightArrow">
            <a:avLst>
              <a:gd name="adj1" fmla="val 69670"/>
              <a:gd name="adj2" fmla="val 27692"/>
            </a:avLst>
          </a:prstGeom>
          <a:ln/>
        </p:spPr>
        <p:style>
          <a:lnRef idx="2">
            <a:schemeClr val="accent2"/>
          </a:lnRef>
          <a:fillRef idx="1">
            <a:schemeClr val="lt1"/>
          </a:fillRef>
          <a:effectRef idx="0">
            <a:schemeClr val="accent2"/>
          </a:effectRef>
          <a:fontRef idx="minor">
            <a:schemeClr val="dk1"/>
          </a:fontRef>
        </p:style>
        <p:txBody>
          <a:bodyPr rtlCol="0" anchor="ctr"/>
          <a:lstStyle/>
          <a:p>
            <a:pPr algn="ctr"/>
            <a:endParaRPr lang="es-CO">
              <a:solidFill>
                <a:prstClr val="white"/>
              </a:solidFill>
              <a:latin typeface="Calibri" panose="020F0502020204030204"/>
            </a:endParaRPr>
          </a:p>
        </p:txBody>
      </p:sp>
      <p:sp>
        <p:nvSpPr>
          <p:cNvPr id="10" name="Subtítulo 2">
            <a:extLst>
              <a:ext uri="{FF2B5EF4-FFF2-40B4-BE49-F238E27FC236}">
                <a16:creationId xmlns:a16="http://schemas.microsoft.com/office/drawing/2014/main" id="{B70DD32E-DB6E-5658-349D-E7D0DD544CA7}"/>
              </a:ext>
            </a:extLst>
          </p:cNvPr>
          <p:cNvSpPr txBox="1">
            <a:spLocks/>
          </p:cNvSpPr>
          <p:nvPr/>
        </p:nvSpPr>
        <p:spPr>
          <a:xfrm>
            <a:off x="225596" y="2463455"/>
            <a:ext cx="2668329" cy="242512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s-MX" sz="1800">
              <a:solidFill>
                <a:prstClr val="black"/>
              </a:solidFill>
              <a:latin typeface="Montserrat" pitchFamily="2" charset="77"/>
            </a:endParaRPr>
          </a:p>
        </p:txBody>
      </p:sp>
      <p:sp>
        <p:nvSpPr>
          <p:cNvPr id="11" name="Marcador de número de diapositiva 1">
            <a:extLst>
              <a:ext uri="{FF2B5EF4-FFF2-40B4-BE49-F238E27FC236}">
                <a16:creationId xmlns:a16="http://schemas.microsoft.com/office/drawing/2014/main" id="{6D4B97CE-0EA8-7217-2FFE-0F45BB20C40D}"/>
              </a:ext>
            </a:extLst>
          </p:cNvPr>
          <p:cNvSpPr>
            <a:spLocks noGrp="1"/>
          </p:cNvSpPr>
          <p:nvPr>
            <p:ph type="sldNum" sz="quarter" idx="12"/>
          </p:nvPr>
        </p:nvSpPr>
        <p:spPr>
          <a:xfrm>
            <a:off x="8610600" y="6352504"/>
            <a:ext cx="2743200" cy="365125"/>
          </a:xfrm>
        </p:spPr>
        <p:txBody>
          <a:bodyPr/>
          <a:lstStyle/>
          <a:p>
            <a:fld id="{5E9BE2ED-CCE3-FB41-86A8-656E1104510F}" type="slidenum">
              <a:rPr lang="es-CO" smtClean="0"/>
              <a:t>49</a:t>
            </a:fld>
            <a:endParaRPr lang="es-CO"/>
          </a:p>
        </p:txBody>
      </p:sp>
      <p:graphicFrame>
        <p:nvGraphicFramePr>
          <p:cNvPr id="12" name="Diagrama 11">
            <a:extLst>
              <a:ext uri="{FF2B5EF4-FFF2-40B4-BE49-F238E27FC236}">
                <a16:creationId xmlns:a16="http://schemas.microsoft.com/office/drawing/2014/main" id="{AA36389D-6BDF-CDA8-8D8B-B511E915BB9D}"/>
              </a:ext>
            </a:extLst>
          </p:cNvPr>
          <p:cNvGraphicFramePr/>
          <p:nvPr/>
        </p:nvGraphicFramePr>
        <p:xfrm>
          <a:off x="225597" y="1283950"/>
          <a:ext cx="4260678" cy="53982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CuadroTexto 12">
            <a:extLst>
              <a:ext uri="{FF2B5EF4-FFF2-40B4-BE49-F238E27FC236}">
                <a16:creationId xmlns:a16="http://schemas.microsoft.com/office/drawing/2014/main" id="{DA8C6997-A83F-033E-F4FF-117C018443C3}"/>
              </a:ext>
            </a:extLst>
          </p:cNvPr>
          <p:cNvSpPr txBox="1"/>
          <p:nvPr/>
        </p:nvSpPr>
        <p:spPr>
          <a:xfrm>
            <a:off x="4824616" y="3567583"/>
            <a:ext cx="1964415" cy="830997"/>
          </a:xfrm>
          <a:prstGeom prst="rect">
            <a:avLst/>
          </a:prstGeom>
          <a:noFill/>
        </p:spPr>
        <p:txBody>
          <a:bodyPr wrap="square" rtlCol="0">
            <a:spAutoFit/>
          </a:bodyPr>
          <a:lstStyle/>
          <a:p>
            <a:r>
              <a:rPr lang="es-CO" sz="1600"/>
              <a:t>Motivos del no cumplimiento del hito de desembolso</a:t>
            </a:r>
          </a:p>
        </p:txBody>
      </p:sp>
      <p:sp>
        <p:nvSpPr>
          <p:cNvPr id="14" name="Rectángulo 13">
            <a:extLst>
              <a:ext uri="{FF2B5EF4-FFF2-40B4-BE49-F238E27FC236}">
                <a16:creationId xmlns:a16="http://schemas.microsoft.com/office/drawing/2014/main" id="{D23F2A8E-1929-6FC3-5E4B-30192FB93794}"/>
              </a:ext>
            </a:extLst>
          </p:cNvPr>
          <p:cNvSpPr/>
          <p:nvPr/>
        </p:nvSpPr>
        <p:spPr>
          <a:xfrm>
            <a:off x="7399174" y="1815870"/>
            <a:ext cx="4410993" cy="388296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rtl="0" fontAlgn="base"/>
            <a:r>
              <a:rPr lang="es-ES" b="0" i="0">
                <a:solidFill>
                  <a:srgbClr val="000000"/>
                </a:solidFill>
                <a:effectLst/>
                <a:latin typeface="+mj-lt"/>
              </a:rPr>
              <a:t>Ante el proceso de incumplimiento que se adelantó en contra de ENERGUAVIARE, la supervisión no realizó el desembolso solicitado por el Operador de Red, por lo cual, estos recursos expiraron.</a:t>
            </a:r>
            <a:endParaRPr lang="es-CO">
              <a:solidFill>
                <a:schemeClr val="tx1"/>
              </a:solidFill>
              <a:latin typeface="+mj-lt"/>
            </a:endParaRPr>
          </a:p>
        </p:txBody>
      </p:sp>
    </p:spTree>
    <p:extLst>
      <p:ext uri="{BB962C8B-B14F-4D97-AF65-F5344CB8AC3E}">
        <p14:creationId xmlns:p14="http://schemas.microsoft.com/office/powerpoint/2010/main" val="57278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21309" y="335946"/>
            <a:ext cx="7949381" cy="7860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b="1" dirty="0">
                <a:effectLst>
                  <a:outerShdw blurRad="38100" dist="38100" dir="2700000" algn="tl">
                    <a:srgbClr val="000000">
                      <a:alpha val="43137"/>
                    </a:srgbClr>
                  </a:outerShdw>
                </a:effectLst>
                <a:ea typeface="+mj-lt"/>
                <a:cs typeface="+mj-lt"/>
              </a:rPr>
              <a:t>4. NORMATIVIDAD FAER</a:t>
            </a:r>
          </a:p>
        </p:txBody>
      </p:sp>
      <p:cxnSp>
        <p:nvCxnSpPr>
          <p:cNvPr id="3" name="Conector recto 2">
            <a:extLst>
              <a:ext uri="{FF2B5EF4-FFF2-40B4-BE49-F238E27FC236}">
                <a16:creationId xmlns:a16="http://schemas.microsoft.com/office/drawing/2014/main" id="{60380DC4-8126-F705-7D0D-FD50A45905C0}"/>
              </a:ext>
            </a:extLst>
          </p:cNvPr>
          <p:cNvCxnSpPr/>
          <p:nvPr/>
        </p:nvCxnSpPr>
        <p:spPr>
          <a:xfrm>
            <a:off x="2258960" y="1085903"/>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 name="Conector recto 4">
            <a:extLst>
              <a:ext uri="{FF2B5EF4-FFF2-40B4-BE49-F238E27FC236}">
                <a16:creationId xmlns:a16="http://schemas.microsoft.com/office/drawing/2014/main" id="{6E5A544A-BFF7-65F3-F447-D7F89D0D6169}"/>
              </a:ext>
            </a:extLst>
          </p:cNvPr>
          <p:cNvCxnSpPr/>
          <p:nvPr/>
        </p:nvCxnSpPr>
        <p:spPr>
          <a:xfrm>
            <a:off x="2258960" y="299884"/>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6" name="Marcador de contenido 2">
            <a:extLst>
              <a:ext uri="{FF2B5EF4-FFF2-40B4-BE49-F238E27FC236}">
                <a16:creationId xmlns:a16="http://schemas.microsoft.com/office/drawing/2014/main" id="{C024C0C9-77D1-68B0-18DB-56F09F3E9B37}"/>
              </a:ext>
            </a:extLst>
          </p:cNvPr>
          <p:cNvSpPr>
            <a:spLocks noGrp="1"/>
          </p:cNvSpPr>
          <p:nvPr/>
        </p:nvSpPr>
        <p:spPr>
          <a:xfrm>
            <a:off x="411190" y="1158025"/>
            <a:ext cx="11492635" cy="544535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80996" indent="-380996" algn="just">
              <a:lnSpc>
                <a:spcPct val="150000"/>
              </a:lnSpc>
              <a:spcBef>
                <a:spcPct val="0"/>
              </a:spcBef>
              <a:defRPr/>
            </a:pPr>
            <a:r>
              <a:rPr lang="es-CO" sz="2300">
                <a:latin typeface="Helvetica (Cuerpo)"/>
                <a:ea typeface="Verdana" panose="020B0604030504040204" pitchFamily="34" charset="0"/>
                <a:cs typeface="Verdana" panose="020B0604030504040204" pitchFamily="34" charset="0"/>
                <a:hlinkClick r:id="rId2"/>
              </a:rPr>
              <a:t>Ley 788 de 2002</a:t>
            </a:r>
            <a:r>
              <a:rPr lang="es-CO" sz="2300">
                <a:latin typeface="Helvetica (Cuerpo)"/>
                <a:ea typeface="Verdana" panose="020B0604030504040204" pitchFamily="34" charset="0"/>
                <a:cs typeface="Verdana" panose="020B0604030504040204" pitchFamily="34" charset="0"/>
              </a:rPr>
              <a:t>, Crea el Fondo de Apoyo </a:t>
            </a:r>
            <a:r>
              <a:rPr lang="es-ES" sz="2300">
                <a:latin typeface="Helvetica (Cuerpo)"/>
                <a:ea typeface="Verdana" panose="020B0604030504040204" pitchFamily="34" charset="0"/>
                <a:cs typeface="Verdana" panose="020B0604030504040204" pitchFamily="34" charset="0"/>
              </a:rPr>
              <a:t>Financiero para la Energización de Zonas Rurales Interconectadas  – FAER,</a:t>
            </a:r>
            <a:r>
              <a:rPr lang="es-CO" sz="2300">
                <a:latin typeface="Helvetica (Cuerpo)"/>
                <a:ea typeface="Verdana" panose="020B0604030504040204" pitchFamily="34" charset="0"/>
                <a:cs typeface="Verdana" panose="020B0604030504040204" pitchFamily="34" charset="0"/>
              </a:rPr>
              <a:t> en el Artículo 105.</a:t>
            </a:r>
          </a:p>
          <a:p>
            <a:pPr marL="380996" indent="-380996" algn="just">
              <a:lnSpc>
                <a:spcPct val="150000"/>
              </a:lnSpc>
              <a:spcBef>
                <a:spcPct val="0"/>
              </a:spcBef>
              <a:defRPr/>
            </a:pPr>
            <a:r>
              <a:rPr lang="es-CO" sz="2300">
                <a:latin typeface="Helvetica (Cuerpo)"/>
                <a:ea typeface="Verdana" panose="020B0604030504040204" pitchFamily="34" charset="0"/>
                <a:cs typeface="Verdana" panose="020B0604030504040204" pitchFamily="34" charset="0"/>
                <a:hlinkClick r:id="rId3"/>
              </a:rPr>
              <a:t>Decreto 1122 de 2008</a:t>
            </a:r>
            <a:r>
              <a:rPr lang="es-CO" sz="2300">
                <a:latin typeface="Helvetica (Cuerpo)"/>
                <a:ea typeface="Verdana" panose="020B0604030504040204" pitchFamily="34" charset="0"/>
                <a:cs typeface="Verdana" panose="020B0604030504040204" pitchFamily="34" charset="0"/>
              </a:rPr>
              <a:t>, </a:t>
            </a:r>
            <a:r>
              <a:rPr lang="es-ES" sz="2300">
                <a:latin typeface="Helvetica (Cuerpo)"/>
                <a:ea typeface="Verdana" panose="020B0604030504040204" pitchFamily="34" charset="0"/>
                <a:cs typeface="Verdana" panose="020B0604030504040204" pitchFamily="34" charset="0"/>
              </a:rPr>
              <a:t>compilado en </a:t>
            </a:r>
            <a:r>
              <a:rPr lang="es-ES" sz="2300">
                <a:latin typeface="Helvetica (Cuerpo)"/>
                <a:ea typeface="Verdana" panose="020B0604030504040204" pitchFamily="34" charset="0"/>
                <a:cs typeface="Verdana" panose="020B0604030504040204" pitchFamily="34" charset="0"/>
                <a:hlinkClick r:id="rId4" action="ppaction://hlinkfile"/>
              </a:rPr>
              <a:t>DUR 1073 de 2015</a:t>
            </a:r>
            <a:r>
              <a:rPr lang="es-ES" sz="2300">
                <a:latin typeface="Helvetica (Cuerpo)"/>
                <a:ea typeface="Verdana" panose="020B0604030504040204" pitchFamily="34" charset="0"/>
                <a:cs typeface="Verdana" panose="020B0604030504040204" pitchFamily="34" charset="0"/>
              </a:rPr>
              <a:t>. Modificado por </a:t>
            </a:r>
            <a:r>
              <a:rPr lang="es-CO" sz="2300">
                <a:latin typeface="Helvetica (Cuerpo)"/>
                <a:ea typeface="Verdana" panose="020B0604030504040204" pitchFamily="34" charset="0"/>
                <a:cs typeface="Verdana" panose="020B0604030504040204" pitchFamily="34" charset="0"/>
              </a:rPr>
              <a:t>Decretos </a:t>
            </a:r>
            <a:r>
              <a:rPr lang="es-CO" sz="2300">
                <a:latin typeface="Helvetica (Cuerpo)"/>
                <a:ea typeface="Verdana" panose="020B0604030504040204" pitchFamily="34" charset="0"/>
                <a:cs typeface="Verdana" panose="020B0604030504040204" pitchFamily="34" charset="0"/>
                <a:hlinkClick r:id="rId5" action="ppaction://hlinkfile"/>
              </a:rPr>
              <a:t>1623 de 2015 </a:t>
            </a:r>
            <a:r>
              <a:rPr lang="es-CO" sz="2300">
                <a:latin typeface="Helvetica (Cuerpo)"/>
                <a:ea typeface="Verdana" panose="020B0604030504040204" pitchFamily="34" charset="0"/>
                <a:cs typeface="Verdana" panose="020B0604030504040204" pitchFamily="34" charset="0"/>
              </a:rPr>
              <a:t>y </a:t>
            </a:r>
            <a:r>
              <a:rPr lang="es-CO" sz="2300">
                <a:latin typeface="Helvetica (Cuerpo)"/>
                <a:ea typeface="Verdana" panose="020B0604030504040204" pitchFamily="34" charset="0"/>
                <a:cs typeface="Verdana" panose="020B0604030504040204" pitchFamily="34" charset="0"/>
                <a:hlinkClick r:id="rId6" action="ppaction://hlinkfile"/>
              </a:rPr>
              <a:t>1513 de 2016</a:t>
            </a:r>
            <a:r>
              <a:rPr lang="es-CO" sz="2300">
                <a:latin typeface="Helvetica (Cuerpo)"/>
                <a:ea typeface="Verdana" panose="020B0604030504040204" pitchFamily="34" charset="0"/>
                <a:cs typeface="Verdana" panose="020B0604030504040204" pitchFamily="34" charset="0"/>
              </a:rPr>
              <a:t>.</a:t>
            </a:r>
            <a:endParaRPr lang="es-ES" sz="2300">
              <a:latin typeface="Helvetica (Cuerpo)"/>
              <a:ea typeface="Verdana" panose="020B0604030504040204" pitchFamily="34" charset="0"/>
              <a:cs typeface="Verdana" panose="020B0604030504040204" pitchFamily="34" charset="0"/>
            </a:endParaRPr>
          </a:p>
          <a:p>
            <a:pPr marL="380996" indent="-380996" algn="just">
              <a:lnSpc>
                <a:spcPct val="150000"/>
              </a:lnSpc>
              <a:spcBef>
                <a:spcPct val="0"/>
              </a:spcBef>
              <a:defRPr/>
            </a:pPr>
            <a:r>
              <a:rPr lang="es-ES" sz="2300">
                <a:latin typeface="Helvetica (Cuerpo)"/>
                <a:ea typeface="Verdana" panose="020B0604030504040204" pitchFamily="34" charset="0"/>
                <a:cs typeface="Verdana" panose="020B0604030504040204" pitchFamily="34" charset="0"/>
              </a:rPr>
              <a:t>Art. 190 </a:t>
            </a:r>
            <a:r>
              <a:rPr lang="es-ES" sz="2300">
                <a:latin typeface="Helvetica (Cuerpo)"/>
                <a:ea typeface="Verdana" panose="020B0604030504040204" pitchFamily="34" charset="0"/>
                <a:cs typeface="Verdana" panose="020B0604030504040204" pitchFamily="34" charset="0"/>
                <a:hlinkClick r:id="rId7" action="ppaction://hlinkfile"/>
              </a:rPr>
              <a:t>Ley 1753 de 2015</a:t>
            </a:r>
            <a:r>
              <a:rPr lang="es-ES" sz="2300">
                <a:latin typeface="Helvetica (Cuerpo)"/>
                <a:ea typeface="Verdana" panose="020B0604030504040204" pitchFamily="34" charset="0"/>
                <a:cs typeface="Verdana" panose="020B0604030504040204" pitchFamily="34" charset="0"/>
              </a:rPr>
              <a:t> </a:t>
            </a:r>
            <a:r>
              <a:rPr lang="es-CO" sz="2300">
                <a:latin typeface="Helvetica (Cuerpo)"/>
                <a:ea typeface="Verdana" panose="020B0604030504040204" pitchFamily="34" charset="0"/>
                <a:cs typeface="Verdana" panose="020B0604030504040204" pitchFamily="34" charset="0"/>
              </a:rPr>
              <a:t>(PND)</a:t>
            </a:r>
            <a:r>
              <a:rPr lang="es-ES" sz="2300">
                <a:latin typeface="Helvetica (Cuerpo)"/>
                <a:ea typeface="Verdana" panose="020B0604030504040204" pitchFamily="34" charset="0"/>
                <a:cs typeface="Verdana" panose="020B0604030504040204" pitchFamily="34" charset="0"/>
              </a:rPr>
              <a:t>, el FAER recibirá a partir del 1 enero de 2016 los recursos que recaude el Administrador del Sistema de Intercambios Comerciales (ASIC) correspondientes a $2,10 por kilovatio hora transportado.</a:t>
            </a:r>
          </a:p>
          <a:p>
            <a:pPr marL="380996" indent="-380996" algn="just">
              <a:lnSpc>
                <a:spcPct val="150000"/>
              </a:lnSpc>
              <a:spcBef>
                <a:spcPct val="0"/>
              </a:spcBef>
              <a:defRPr/>
            </a:pPr>
            <a:r>
              <a:rPr lang="es-ES" sz="2300">
                <a:latin typeface="Helvetica (Cuerpo)"/>
                <a:ea typeface="Verdana" panose="020B0604030504040204" pitchFamily="34" charset="0"/>
                <a:cs typeface="Verdana" panose="020B0604030504040204" pitchFamily="34" charset="0"/>
              </a:rPr>
              <a:t>Art. 21 </a:t>
            </a:r>
            <a:r>
              <a:rPr lang="es-ES" sz="2300">
                <a:latin typeface="Helvetica (Cuerpo)"/>
                <a:ea typeface="Verdana" panose="020B0604030504040204" pitchFamily="34" charset="0"/>
                <a:cs typeface="Verdana" panose="020B0604030504040204" pitchFamily="34" charset="0"/>
                <a:hlinkClick r:id="rId8"/>
              </a:rPr>
              <a:t>Ley 1955 de 2019 </a:t>
            </a:r>
            <a:r>
              <a:rPr lang="es-ES" sz="2300">
                <a:latin typeface="Helvetica (Cuerpo)"/>
                <a:ea typeface="Verdana" panose="020B0604030504040204" pitchFamily="34" charset="0"/>
                <a:cs typeface="Verdana" panose="020B0604030504040204" pitchFamily="34" charset="0"/>
              </a:rPr>
              <a:t>extendió su vigencia hasta el 31 de diciembre de 2030.</a:t>
            </a:r>
          </a:p>
          <a:p>
            <a:pPr marL="380996" indent="-380996" algn="just">
              <a:lnSpc>
                <a:spcPct val="150000"/>
              </a:lnSpc>
              <a:spcBef>
                <a:spcPct val="0"/>
              </a:spcBef>
              <a:defRPr/>
            </a:pPr>
            <a:r>
              <a:rPr lang="es-CO" sz="2300">
                <a:latin typeface="Helvetica (Cuerpo)"/>
                <a:ea typeface="Verdana" panose="020B0604030504040204" pitchFamily="34" charset="0"/>
                <a:cs typeface="Verdana" panose="020B0604030504040204" pitchFamily="34" charset="0"/>
                <a:hlinkClick r:id="rId9"/>
              </a:rPr>
              <a:t>Resolución 4 0379 de 2023 </a:t>
            </a:r>
            <a:r>
              <a:rPr lang="es-CO" sz="2300">
                <a:latin typeface="Helvetica (Cuerpo)"/>
                <a:ea typeface="Verdana" panose="020B0604030504040204" pitchFamily="34" charset="0"/>
                <a:cs typeface="Verdana" panose="020B0604030504040204" pitchFamily="34" charset="0"/>
              </a:rPr>
              <a:t>establece parámetros para asignación de recursos FAER</a:t>
            </a:r>
            <a:r>
              <a:rPr lang="es-CO" sz="2400">
                <a:latin typeface="Helvetica (Cuerpo)"/>
                <a:ea typeface="Verdana" panose="020B0604030504040204" pitchFamily="34" charset="0"/>
                <a:cs typeface="Verdana" panose="020B0604030504040204" pitchFamily="34" charset="0"/>
              </a:rPr>
              <a:t>. </a:t>
            </a:r>
            <a:endParaRPr lang="es-ES" sz="2400">
              <a:latin typeface="Helvetica (Cuerpo)"/>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99320956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38200" y="281122"/>
            <a:ext cx="10515600" cy="839552"/>
          </a:xfrm>
        </p:spPr>
        <p:txBody>
          <a:bodyPr>
            <a:noAutofit/>
          </a:bodyPr>
          <a:lstStyle/>
          <a:p>
            <a:pPr algn="ctr"/>
            <a:r>
              <a:rPr lang="es-ES" sz="3200" b="1" i="0">
                <a:solidFill>
                  <a:srgbClr val="203864"/>
                </a:solidFill>
                <a:cs typeface="Arial" panose="020B0604020202020204" pitchFamily="34" charset="0"/>
              </a:rPr>
              <a:t>RECOMIENDACION AL COMITÉ</a:t>
            </a:r>
          </a:p>
        </p:txBody>
      </p:sp>
      <p:sp>
        <p:nvSpPr>
          <p:cNvPr id="12" name="Marcador de número de diapositiva 1">
            <a:extLst>
              <a:ext uri="{FF2B5EF4-FFF2-40B4-BE49-F238E27FC236}">
                <a16:creationId xmlns:a16="http://schemas.microsoft.com/office/drawing/2014/main" id="{3C1B273E-E5EB-1AC6-CB1D-6A8A12546CAA}"/>
              </a:ext>
            </a:extLst>
          </p:cNvPr>
          <p:cNvSpPr>
            <a:spLocks noGrp="1"/>
          </p:cNvSpPr>
          <p:nvPr>
            <p:ph type="sldNum" sz="quarter" idx="12"/>
          </p:nvPr>
        </p:nvSpPr>
        <p:spPr>
          <a:xfrm>
            <a:off x="8610600" y="6356350"/>
            <a:ext cx="2743200" cy="365125"/>
          </a:xfrm>
        </p:spPr>
        <p:txBody>
          <a:bodyPr/>
          <a:lstStyle/>
          <a:p>
            <a:fld id="{5E9BE2ED-CCE3-FB41-86A8-656E1104510F}" type="slidenum">
              <a:rPr lang="es-CO" smtClean="0"/>
              <a:t>50</a:t>
            </a:fld>
            <a:endParaRPr lang="es-CO"/>
          </a:p>
        </p:txBody>
      </p:sp>
      <p:sp>
        <p:nvSpPr>
          <p:cNvPr id="13" name="Título 1">
            <a:extLst>
              <a:ext uri="{FF2B5EF4-FFF2-40B4-BE49-F238E27FC236}">
                <a16:creationId xmlns:a16="http://schemas.microsoft.com/office/drawing/2014/main" id="{59913F72-651D-0162-442C-27E99B47C882}"/>
              </a:ext>
            </a:extLst>
          </p:cNvPr>
          <p:cNvSpPr txBox="1">
            <a:spLocks/>
          </p:cNvSpPr>
          <p:nvPr/>
        </p:nvSpPr>
        <p:spPr>
          <a:xfrm>
            <a:off x="993696" y="1526874"/>
            <a:ext cx="10716548" cy="4684145"/>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defPPr>
              <a:defRPr lang="es-CO"/>
            </a:defPPr>
            <a:lvl1pPr marR="0" lvl="0" indent="0" algn="ctr" fontAlgn="auto">
              <a:lnSpc>
                <a:spcPct val="100000"/>
              </a:lnSpc>
              <a:spcBef>
                <a:spcPts val="0"/>
              </a:spcBef>
              <a:spcAft>
                <a:spcPts val="0"/>
              </a:spcAft>
              <a:buClrTx/>
              <a:buSzTx/>
              <a:buFontTx/>
              <a:buNone/>
              <a:tabLst/>
              <a:defRPr kumimoji="0" b="0" i="0" u="none" strike="noStrike" cap="none" spc="0" normalizeH="0" baseline="0">
                <a:ln>
                  <a:noFill/>
                </a:ln>
                <a:solidFill>
                  <a:prstClr val="white"/>
                </a:solidFill>
                <a:effectLst/>
                <a:uLnTx/>
                <a:uFillTx/>
                <a:latin typeface="Calibri" panose="020F0502020204030204"/>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endParaRPr lang="es-CO"/>
          </a:p>
        </p:txBody>
      </p:sp>
      <p:sp>
        <p:nvSpPr>
          <p:cNvPr id="14" name="Subtítulo 2">
            <a:extLst>
              <a:ext uri="{FF2B5EF4-FFF2-40B4-BE49-F238E27FC236}">
                <a16:creationId xmlns:a16="http://schemas.microsoft.com/office/drawing/2014/main" id="{7B59C518-6198-D562-E676-3CC82A4130BC}"/>
              </a:ext>
            </a:extLst>
          </p:cNvPr>
          <p:cNvSpPr txBox="1">
            <a:spLocks/>
          </p:cNvSpPr>
          <p:nvPr/>
        </p:nvSpPr>
        <p:spPr>
          <a:xfrm>
            <a:off x="1080818" y="1683820"/>
            <a:ext cx="10542304" cy="4529151"/>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32385" indent="0" algn="just">
              <a:lnSpc>
                <a:spcPct val="115000"/>
              </a:lnSpc>
              <a:spcAft>
                <a:spcPts val="1000"/>
              </a:spcAft>
              <a:buNone/>
            </a:pPr>
            <a:r>
              <a:rPr lang="es-ES" sz="1600">
                <a:latin typeface="+mj-lt"/>
                <a:ea typeface="Calibri" panose="020F0502020204030204" pitchFamily="34" charset="0"/>
                <a:cs typeface="Arial" panose="020B0604020202020204" pitchFamily="34" charset="0"/>
              </a:rPr>
              <a:t>Considerando que la ENERGUAVIARE S.A. E.S.P., ha cumplido con las obligaciones establecidas en el contrato FAER GGC 372 de 2016 respecto al proyecto del anexo 1 aunque de forma extemporánea, se emite concepto favorable para la realización del quinto desembolso del Contrato.</a:t>
            </a:r>
          </a:p>
          <a:p>
            <a:pPr marL="0" marR="32385" indent="0" algn="just">
              <a:lnSpc>
                <a:spcPct val="115000"/>
              </a:lnSpc>
              <a:spcAft>
                <a:spcPts val="1000"/>
              </a:spcAft>
              <a:buNone/>
            </a:pPr>
            <a:endParaRPr lang="es-ES" sz="1600">
              <a:latin typeface="+mj-lt"/>
              <a:ea typeface="Calibri" panose="020F0502020204030204" pitchFamily="34" charset="0"/>
              <a:cs typeface="Arial" panose="020B0604020202020204" pitchFamily="34" charset="0"/>
            </a:endParaRPr>
          </a:p>
          <a:p>
            <a:pPr marL="0" marR="32385" indent="0" algn="just">
              <a:lnSpc>
                <a:spcPct val="115000"/>
              </a:lnSpc>
              <a:spcAft>
                <a:spcPts val="1000"/>
              </a:spcAft>
              <a:buNone/>
            </a:pPr>
            <a:r>
              <a:rPr lang="es-CO" sz="1600">
                <a:effectLst/>
                <a:latin typeface="+mj-lt"/>
                <a:ea typeface="Calibri" panose="020F0502020204030204" pitchFamily="34" charset="0"/>
                <a:cs typeface="Arial" panose="020B0604020202020204" pitchFamily="34" charset="0"/>
              </a:rPr>
              <a:t>En ese sentido, la Dirección de Energía Eléctrica solicita al Comité CAFAER la aprobación de la suma de </a:t>
            </a:r>
            <a:r>
              <a:rPr lang="es-ES" sz="1600">
                <a:latin typeface="+mj-lt"/>
                <a:ea typeface="Calibri" panose="020F0502020204030204" pitchFamily="34" charset="0"/>
                <a:cs typeface="Arial" panose="020B0604020202020204" pitchFamily="34" charset="0"/>
              </a:rPr>
              <a:t>MIL DOSCIENTOS VEINTINUEVE MILLONES CUATROCIENTOS NOVENTA Y NUEVE MIL CIENTO CINCUENTA Y OCHO PESOS M/CTE ($ 1.229.499.158), para ser desembolsada a la cuenta que indique el Operador de Red, teniendo en cuenta que, el encargo fiduciario se debe liquidar de acuerdo con los requisitos para la elaboración del Acta de Terminación y Balance Financiero.</a:t>
            </a:r>
          </a:p>
        </p:txBody>
      </p:sp>
      <p:sp>
        <p:nvSpPr>
          <p:cNvPr id="16" name="Triángulo isósceles 25">
            <a:extLst>
              <a:ext uri="{FF2B5EF4-FFF2-40B4-BE49-F238E27FC236}">
                <a16:creationId xmlns:a16="http://schemas.microsoft.com/office/drawing/2014/main" id="{80C61737-4A20-BB2A-8007-0F6E2A177D87}"/>
              </a:ext>
            </a:extLst>
          </p:cNvPr>
          <p:cNvSpPr/>
          <p:nvPr/>
        </p:nvSpPr>
        <p:spPr>
          <a:xfrm rot="5400000">
            <a:off x="69302" y="3694978"/>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380727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838200" y="378204"/>
            <a:ext cx="10515600" cy="839552"/>
          </a:xfrm>
        </p:spPr>
        <p:txBody>
          <a:bodyPr>
            <a:noAutofit/>
          </a:bodyPr>
          <a:lstStyle/>
          <a:p>
            <a:pPr algn="ctr"/>
            <a:r>
              <a:rPr lang="es-MX" sz="4000" b="1" i="0">
                <a:solidFill>
                  <a:srgbClr val="203864"/>
                </a:solidFill>
                <a:cs typeface="Arial" panose="020B0604020202020204" pitchFamily="34" charset="0"/>
              </a:rPr>
              <a:t>Contrato FAER GGC 657 de 2020</a:t>
            </a:r>
          </a:p>
        </p:txBody>
      </p:sp>
      <p:sp>
        <p:nvSpPr>
          <p:cNvPr id="2" name="Subtítulo 2">
            <a:extLst>
              <a:ext uri="{FF2B5EF4-FFF2-40B4-BE49-F238E27FC236}">
                <a16:creationId xmlns:a16="http://schemas.microsoft.com/office/drawing/2014/main" id="{E4267253-0362-7616-A68F-E7E0166F6F0D}"/>
              </a:ext>
            </a:extLst>
          </p:cNvPr>
          <p:cNvSpPr txBox="1">
            <a:spLocks/>
          </p:cNvSpPr>
          <p:nvPr/>
        </p:nvSpPr>
        <p:spPr>
          <a:xfrm>
            <a:off x="838199" y="1861417"/>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3" name="AutoShape 2">
            <a:extLst>
              <a:ext uri="{FF2B5EF4-FFF2-40B4-BE49-F238E27FC236}">
                <a16:creationId xmlns:a16="http://schemas.microsoft.com/office/drawing/2014/main" id="{5EF7A133-A93F-CE18-41CC-8E0FD3B41E2C}"/>
              </a:ext>
            </a:extLst>
          </p:cNvPr>
          <p:cNvSpPr>
            <a:spLocks noChangeAspect="1" noChangeArrowheads="1"/>
          </p:cNvSpPr>
          <p:nvPr/>
        </p:nvSpPr>
        <p:spPr bwMode="auto">
          <a:xfrm>
            <a:off x="2492069" y="203051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sp>
        <p:nvSpPr>
          <p:cNvPr id="4" name="Título 1">
            <a:extLst>
              <a:ext uri="{FF2B5EF4-FFF2-40B4-BE49-F238E27FC236}">
                <a16:creationId xmlns:a16="http://schemas.microsoft.com/office/drawing/2014/main" id="{0D1393A3-2A26-E761-8CDE-1B25D8747641}"/>
              </a:ext>
            </a:extLst>
          </p:cNvPr>
          <p:cNvSpPr txBox="1">
            <a:spLocks/>
          </p:cNvSpPr>
          <p:nvPr/>
        </p:nvSpPr>
        <p:spPr>
          <a:xfrm>
            <a:off x="3481776" y="3728983"/>
            <a:ext cx="8103542" cy="2793027"/>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ítulo 1">
            <a:extLst>
              <a:ext uri="{FF2B5EF4-FFF2-40B4-BE49-F238E27FC236}">
                <a16:creationId xmlns:a16="http://schemas.microsoft.com/office/drawing/2014/main" id="{3EAE2366-A947-9FC2-18B4-CAED98D68C3E}"/>
              </a:ext>
            </a:extLst>
          </p:cNvPr>
          <p:cNvSpPr txBox="1">
            <a:spLocks/>
          </p:cNvSpPr>
          <p:nvPr/>
        </p:nvSpPr>
        <p:spPr>
          <a:xfrm>
            <a:off x="289404" y="2471216"/>
            <a:ext cx="11267628" cy="799927"/>
          </a:xfrm>
          <a:prstGeom prst="rect">
            <a:avLst/>
          </a:prstGeom>
          <a:solidFill>
            <a:schemeClr val="bg1">
              <a:lumMod val="95000"/>
            </a:schemeClr>
          </a:solidFill>
          <a:ln w="28575">
            <a:solidFill>
              <a:schemeClr val="accent2"/>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marR="0" lvl="1" indent="0" algn="just" defTabSz="914400" rtl="0" eaLnBrk="1" fontAlgn="auto" latinLnBrk="0" hangingPunct="1">
              <a:lnSpc>
                <a:spcPct val="100000"/>
              </a:lnSpc>
              <a:spcBef>
                <a:spcPts val="0"/>
              </a:spcBef>
              <a:spcAft>
                <a:spcPts val="0"/>
              </a:spcAft>
              <a:buClrTx/>
              <a:buSzTx/>
              <a:buFontTx/>
              <a:buNone/>
              <a:tabLst/>
              <a:defRPr/>
            </a:pPr>
            <a:endParaRPr kumimoji="0" lang="es-CO" sz="3600" b="0" i="0" u="none" strike="noStrike" kern="1200" cap="none" spc="0" normalizeH="0" baseline="0" noProof="0">
              <a:ln>
                <a:noFill/>
              </a:ln>
              <a:solidFill>
                <a:prstClr val="black"/>
              </a:solidFill>
              <a:effectLst/>
              <a:uLnTx/>
              <a:uFillTx/>
              <a:latin typeface="Montserrat" pitchFamily="2" charset="77"/>
              <a:ea typeface="+mn-ea"/>
              <a:cs typeface="+mn-cs"/>
            </a:endParaRPr>
          </a:p>
        </p:txBody>
      </p:sp>
      <p:sp>
        <p:nvSpPr>
          <p:cNvPr id="6" name="Subtítulo 2">
            <a:extLst>
              <a:ext uri="{FF2B5EF4-FFF2-40B4-BE49-F238E27FC236}">
                <a16:creationId xmlns:a16="http://schemas.microsoft.com/office/drawing/2014/main" id="{E6EDE6E1-0894-DC64-7FE7-F02609EADD98}"/>
              </a:ext>
            </a:extLst>
          </p:cNvPr>
          <p:cNvSpPr txBox="1">
            <a:spLocks/>
          </p:cNvSpPr>
          <p:nvPr/>
        </p:nvSpPr>
        <p:spPr>
          <a:xfrm>
            <a:off x="212450" y="1255820"/>
            <a:ext cx="11421537" cy="1107860"/>
          </a:xfrm>
          <a:prstGeom prst="rect">
            <a:avLst/>
          </a:prstGeom>
          <a:noFill/>
          <a:ln>
            <a:noFill/>
          </a:ln>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just">
              <a:spcBef>
                <a:spcPts val="1600"/>
              </a:spcBef>
              <a:buNone/>
              <a:defRPr/>
            </a:pPr>
            <a:r>
              <a:rPr kumimoji="0" lang="es-MX" sz="1800" b="0" i="0" u="none" strike="noStrike" kern="1200" cap="none" spc="0" normalizeH="0" baseline="0" noProof="0">
                <a:ln>
                  <a:noFill/>
                </a:ln>
                <a:solidFill>
                  <a:prstClr val="black"/>
                </a:solidFill>
                <a:effectLst/>
                <a:uLnTx/>
                <a:uFillTx/>
                <a:latin typeface="+mj-lt"/>
              </a:rPr>
              <a:t>Se firmó acta de inicio el </a:t>
            </a:r>
            <a:r>
              <a:rPr kumimoji="0" lang="es-CO" sz="1800" b="1" i="0" u="none" strike="noStrike" kern="1200" cap="none" spc="0" normalizeH="0" baseline="0" noProof="0">
                <a:ln>
                  <a:noFill/>
                </a:ln>
                <a:solidFill>
                  <a:schemeClr val="accent1">
                    <a:lumMod val="50000"/>
                  </a:schemeClr>
                </a:solidFill>
                <a:effectLst/>
                <a:uLnTx/>
                <a:uFillTx/>
                <a:latin typeface="+mj-lt"/>
              </a:rPr>
              <a:t>3</a:t>
            </a:r>
            <a:r>
              <a:rPr lang="es-CO" sz="1800" b="1">
                <a:solidFill>
                  <a:schemeClr val="accent1">
                    <a:lumMod val="50000"/>
                  </a:schemeClr>
                </a:solidFill>
                <a:latin typeface="+mj-lt"/>
              </a:rPr>
              <a:t> de mayo de 2021 </a:t>
            </a:r>
            <a:r>
              <a:rPr kumimoji="0" lang="es-MX" sz="1800" b="0" i="0" u="none" strike="noStrike" kern="1200" cap="none" spc="0" normalizeH="0" baseline="0" noProof="0">
                <a:ln>
                  <a:noFill/>
                </a:ln>
                <a:solidFill>
                  <a:prstClr val="black"/>
                </a:solidFill>
                <a:effectLst/>
                <a:uLnTx/>
                <a:uFillTx/>
                <a:latin typeface="+mj-lt"/>
              </a:rPr>
              <a:t>entre el MME y EBSA S.A. E.S.P.; </a:t>
            </a:r>
            <a:r>
              <a:rPr kumimoji="0" lang="es-MX" sz="1800" b="0" i="0" u="none" strike="noStrike" kern="1200" cap="none" spc="0" normalizeH="0" baseline="0" noProof="0">
                <a:ln>
                  <a:noFill/>
                </a:ln>
                <a:effectLst/>
                <a:uLnTx/>
                <a:uFillTx/>
                <a:latin typeface="+mj-lt"/>
              </a:rPr>
              <a:t>actualmente de acuerdo al cronograma, a la fecha se encuentra en ejecución la actividad 1 de la etapa 3 denominada “</a:t>
            </a:r>
            <a:r>
              <a:rPr kumimoji="0" lang="es-ES" sz="1800" b="0" i="0" u="none" strike="noStrike" kern="1200" cap="none" spc="0" normalizeH="0" baseline="0" noProof="0">
                <a:ln>
                  <a:noFill/>
                </a:ln>
                <a:effectLst/>
                <a:uLnTx/>
                <a:uFillTx/>
                <a:latin typeface="+mj-lt"/>
              </a:rPr>
              <a:t>Actividades o ítems relevantes de suministro y construcción”. </a:t>
            </a:r>
            <a:endParaRPr lang="es-MX" sz="1800">
              <a:solidFill>
                <a:prstClr val="black"/>
              </a:solidFill>
              <a:latin typeface="+mj-lt"/>
            </a:endParaRPr>
          </a:p>
        </p:txBody>
      </p:sp>
      <p:sp>
        <p:nvSpPr>
          <p:cNvPr id="8" name="Subtítulo 2">
            <a:extLst>
              <a:ext uri="{FF2B5EF4-FFF2-40B4-BE49-F238E27FC236}">
                <a16:creationId xmlns:a16="http://schemas.microsoft.com/office/drawing/2014/main" id="{54965E0A-FAE3-1911-C13B-BAD9904C9310}"/>
              </a:ext>
            </a:extLst>
          </p:cNvPr>
          <p:cNvSpPr txBox="1">
            <a:spLocks/>
          </p:cNvSpPr>
          <p:nvPr/>
        </p:nvSpPr>
        <p:spPr>
          <a:xfrm>
            <a:off x="212450" y="2528719"/>
            <a:ext cx="11194143" cy="79992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s-MX" sz="2200" b="1" i="0" u="none" strike="noStrike" kern="1200" cap="none" spc="0" normalizeH="0" baseline="0" noProof="0">
                <a:ln>
                  <a:noFill/>
                </a:ln>
                <a:solidFill>
                  <a:srgbClr val="4472C4">
                    <a:lumMod val="50000"/>
                  </a:srgbClr>
                </a:solidFill>
                <a:effectLst/>
                <a:uLnTx/>
                <a:uFillTx/>
                <a:latin typeface="+mj-lt"/>
              </a:rPr>
              <a:t>EL AVANCE ACUMULADO </a:t>
            </a:r>
            <a:r>
              <a:rPr lang="es-MX" sz="2200" b="1">
                <a:solidFill>
                  <a:srgbClr val="4472C4">
                    <a:lumMod val="50000"/>
                  </a:srgbClr>
                </a:solidFill>
                <a:latin typeface="+mj-lt"/>
              </a:rPr>
              <a:t>DEL CONTRATO A LA FECHA ES DEL 37,98</a:t>
            </a:r>
            <a:r>
              <a:rPr kumimoji="0" lang="es-MX" sz="2200" b="1" i="0" u="none" strike="noStrike" kern="1200" cap="none" spc="0" normalizeH="0" baseline="0" noProof="0">
                <a:ln>
                  <a:noFill/>
                </a:ln>
                <a:solidFill>
                  <a:srgbClr val="4472C4">
                    <a:lumMod val="50000"/>
                  </a:srgbClr>
                </a:solidFill>
                <a:effectLst/>
                <a:uLnTx/>
                <a:uFillTx/>
                <a:latin typeface="+mj-lt"/>
              </a:rPr>
              <a: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MX" sz="2200" b="1">
                <a:solidFill>
                  <a:srgbClr val="4472C4">
                    <a:lumMod val="50000"/>
                  </a:srgbClr>
                </a:solidFill>
                <a:latin typeface="+mj-lt"/>
              </a:rPr>
              <a:t>AVANCE DE OBRA 45%, CON CORTE A 30/04/2023</a:t>
            </a:r>
            <a:endParaRPr kumimoji="0" lang="es-MX" sz="2200" b="1" i="0" u="none" strike="noStrike" kern="1200" cap="none" spc="0" normalizeH="0" baseline="0" noProof="0">
              <a:ln>
                <a:noFill/>
              </a:ln>
              <a:solidFill>
                <a:srgbClr val="4472C4">
                  <a:lumMod val="50000"/>
                </a:srgbClr>
              </a:solidFill>
              <a:effectLst/>
              <a:uLnTx/>
              <a:uFillTx/>
              <a:latin typeface="+mj-lt"/>
            </a:endParaRPr>
          </a:p>
          <a:p>
            <a:pPr marL="0" marR="0" lvl="0" indent="0" algn="just"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endParaRPr kumimoji="0" lang="es-MX" sz="2400" b="1" i="0" u="none" strike="noStrike" kern="1200" cap="none" spc="0" normalizeH="0" baseline="0" noProof="0">
              <a:ln>
                <a:noFill/>
              </a:ln>
              <a:solidFill>
                <a:srgbClr val="4472C4">
                  <a:lumMod val="50000"/>
                </a:srgbClr>
              </a:solidFill>
              <a:effectLst/>
              <a:uLnTx/>
              <a:uFillTx/>
              <a:latin typeface="Montserrat" pitchFamily="2" charset="77"/>
              <a:ea typeface="+mn-ea"/>
              <a:cs typeface="+mn-cs"/>
            </a:endParaRPr>
          </a:p>
        </p:txBody>
      </p:sp>
      <p:sp>
        <p:nvSpPr>
          <p:cNvPr id="9" name="Subtítulo 2">
            <a:extLst>
              <a:ext uri="{FF2B5EF4-FFF2-40B4-BE49-F238E27FC236}">
                <a16:creationId xmlns:a16="http://schemas.microsoft.com/office/drawing/2014/main" id="{BA457281-8360-4954-462C-0FD6CABF8C94}"/>
              </a:ext>
            </a:extLst>
          </p:cNvPr>
          <p:cNvSpPr txBox="1">
            <a:spLocks/>
          </p:cNvSpPr>
          <p:nvPr/>
        </p:nvSpPr>
        <p:spPr>
          <a:xfrm>
            <a:off x="3551025" y="3853003"/>
            <a:ext cx="7965044" cy="273349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just">
              <a:spcBef>
                <a:spcPts val="1600"/>
              </a:spcBef>
              <a:buFont typeface="Wingdings" panose="05000000000000000000" pitchFamily="2" charset="2"/>
              <a:buChar char="Ø"/>
              <a:defRPr/>
            </a:pPr>
            <a:r>
              <a:rPr lang="es-CO" sz="1800">
                <a:effectLst/>
                <a:latin typeface="+mj-lt"/>
                <a:ea typeface="Calibri" panose="020F0502020204030204" pitchFamily="34" charset="0"/>
                <a:cs typeface="Times New Roman" panose="02020603050405020304" pitchFamily="18" charset="0"/>
              </a:rPr>
              <a:t>Ampliar la cobertura y prestar el servicio de energía eléctrica, en condiciones de calidad y confiabilidad, en las zonas rurales del Sistema Interconectado Nacional SIN, conforme los reglamentos técnicos, mediante la ejecución del proyecto Ampliación redes eléctricas rurales en todas las veredas del municipio de Pesca  Boyacá, el cual será ejecutado por el OPERADOR DE RED bajo su responsabilidad, en los términos del presente Contrato, para la entrega de la infraestructura al MINISTERIO, la cual es financiada con el Fondo de Apoyo Financiero para la Energización de las Zonas Rurales Interconectadas FAER.</a:t>
            </a:r>
            <a:endParaRPr lang="es-MX" sz="1600">
              <a:solidFill>
                <a:prstClr val="black"/>
              </a:solidFill>
              <a:latin typeface="+mj-lt"/>
              <a:ea typeface="Calibri" panose="020F0502020204030204" pitchFamily="34" charset="0"/>
              <a:cs typeface="Arial" panose="020B0604020202020204" pitchFamily="34" charset="0"/>
            </a:endParaRPr>
          </a:p>
        </p:txBody>
      </p:sp>
      <p:sp>
        <p:nvSpPr>
          <p:cNvPr id="10" name="Flecha: a la derecha 27">
            <a:extLst>
              <a:ext uri="{FF2B5EF4-FFF2-40B4-BE49-F238E27FC236}">
                <a16:creationId xmlns:a16="http://schemas.microsoft.com/office/drawing/2014/main" id="{F594182C-7D8B-9146-C08A-0E6A04579EC5}"/>
              </a:ext>
            </a:extLst>
          </p:cNvPr>
          <p:cNvSpPr/>
          <p:nvPr/>
        </p:nvSpPr>
        <p:spPr>
          <a:xfrm>
            <a:off x="519823" y="3853003"/>
            <a:ext cx="2684771" cy="2953884"/>
          </a:xfrm>
          <a:prstGeom prst="rightArrow">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Subtítulo 2">
            <a:extLst>
              <a:ext uri="{FF2B5EF4-FFF2-40B4-BE49-F238E27FC236}">
                <a16:creationId xmlns:a16="http://schemas.microsoft.com/office/drawing/2014/main" id="{E4E3C6E6-7FFF-5151-8C9D-BD6F41555611}"/>
              </a:ext>
            </a:extLst>
          </p:cNvPr>
          <p:cNvSpPr txBox="1">
            <a:spLocks/>
          </p:cNvSpPr>
          <p:nvPr/>
        </p:nvSpPr>
        <p:spPr>
          <a:xfrm>
            <a:off x="558013" y="4663346"/>
            <a:ext cx="2297792" cy="15379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r>
              <a:rPr kumimoji="0" lang="es-MX" sz="2200" b="1" i="0" u="none" strike="noStrike" kern="1200" cap="none" spc="0" normalizeH="0" baseline="0" noProof="0">
                <a:ln>
                  <a:noFill/>
                </a:ln>
                <a:solidFill>
                  <a:srgbClr val="4472C4">
                    <a:lumMod val="50000"/>
                  </a:srgbClr>
                </a:solidFill>
                <a:effectLst/>
                <a:uLnTx/>
                <a:uFillTx/>
                <a:latin typeface="+mj-lt"/>
              </a:rPr>
              <a:t>OBJETO DEL CONTRATO </a:t>
            </a:r>
            <a:r>
              <a:rPr lang="es-MX" sz="2200" b="1">
                <a:solidFill>
                  <a:srgbClr val="4472C4">
                    <a:lumMod val="50000"/>
                  </a:srgbClr>
                </a:solidFill>
                <a:latin typeface="+mj-lt"/>
              </a:rPr>
              <a:t>FAER</a:t>
            </a:r>
            <a:r>
              <a:rPr kumimoji="0" lang="es-MX" sz="2200" b="1" i="0" u="none" strike="noStrike" kern="1200" cap="none" spc="0" normalizeH="0" noProof="0">
                <a:ln>
                  <a:noFill/>
                </a:ln>
                <a:solidFill>
                  <a:srgbClr val="4472C4">
                    <a:lumMod val="50000"/>
                  </a:srgbClr>
                </a:solidFill>
                <a:effectLst/>
                <a:uLnTx/>
                <a:uFillTx/>
                <a:latin typeface="+mj-lt"/>
              </a:rPr>
              <a:t> </a:t>
            </a:r>
            <a:r>
              <a:rPr kumimoji="0" lang="es-MX" sz="2200" b="1" i="0" u="none" strike="noStrike" kern="1200" cap="none" spc="0" normalizeH="0" baseline="0" noProof="0">
                <a:ln>
                  <a:noFill/>
                </a:ln>
                <a:solidFill>
                  <a:srgbClr val="4472C4">
                    <a:lumMod val="50000"/>
                  </a:srgbClr>
                </a:solidFill>
                <a:effectLst/>
                <a:uLnTx/>
                <a:uFillTx/>
                <a:latin typeface="+mj-lt"/>
              </a:rPr>
              <a:t>GGC 657 DE 2020</a:t>
            </a:r>
          </a:p>
        </p:txBody>
      </p:sp>
      <p:sp>
        <p:nvSpPr>
          <p:cNvPr id="12" name="Marcador de número de diapositiva 1">
            <a:extLst>
              <a:ext uri="{FF2B5EF4-FFF2-40B4-BE49-F238E27FC236}">
                <a16:creationId xmlns:a16="http://schemas.microsoft.com/office/drawing/2014/main" id="{403A86F1-6A01-7DCC-DC96-A751B2AB2453}"/>
              </a:ext>
            </a:extLst>
          </p:cNvPr>
          <p:cNvSpPr>
            <a:spLocks noGrp="1"/>
          </p:cNvSpPr>
          <p:nvPr>
            <p:ph type="sldNum" sz="quarter" idx="12"/>
          </p:nvPr>
        </p:nvSpPr>
        <p:spPr>
          <a:xfrm>
            <a:off x="8610600" y="6356350"/>
            <a:ext cx="2743200" cy="365125"/>
          </a:xfrm>
        </p:spPr>
        <p:txBody>
          <a:bodyPr/>
          <a:lstStyle/>
          <a:p>
            <a:fld id="{5E9BE2ED-CCE3-FB41-86A8-656E1104510F}" type="slidenum">
              <a:rPr lang="es-CO" smtClean="0"/>
              <a:t>51</a:t>
            </a:fld>
            <a:endParaRPr lang="es-CO"/>
          </a:p>
        </p:txBody>
      </p:sp>
    </p:spTree>
    <p:extLst>
      <p:ext uri="{BB962C8B-B14F-4D97-AF65-F5344CB8AC3E}">
        <p14:creationId xmlns:p14="http://schemas.microsoft.com/office/powerpoint/2010/main" val="388585308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1813034" y="444408"/>
            <a:ext cx="8954814" cy="839552"/>
          </a:xfrm>
        </p:spPr>
        <p:txBody>
          <a:bodyPr>
            <a:noAutofit/>
          </a:bodyPr>
          <a:lstStyle/>
          <a:p>
            <a:pPr algn="ctr"/>
            <a:r>
              <a:rPr lang="es-ES" sz="3200" b="1" i="0">
                <a:solidFill>
                  <a:srgbClr val="203864"/>
                </a:solidFill>
                <a:cs typeface="Arial" panose="020B0604020202020204" pitchFamily="34" charset="0"/>
              </a:rPr>
              <a:t>Modificaciones Contractuales Contrato FAER-GGC-657-20</a:t>
            </a:r>
          </a:p>
        </p:txBody>
      </p:sp>
      <p:sp>
        <p:nvSpPr>
          <p:cNvPr id="5" name="AutoShape 2">
            <a:extLst>
              <a:ext uri="{FF2B5EF4-FFF2-40B4-BE49-F238E27FC236}">
                <a16:creationId xmlns:a16="http://schemas.microsoft.com/office/drawing/2014/main" id="{86A34014-58EA-AB07-9A55-282BEC6512BB}"/>
              </a:ext>
            </a:extLst>
          </p:cNvPr>
          <p:cNvSpPr>
            <a:spLocks noChangeAspect="1" noChangeArrowheads="1"/>
          </p:cNvSpPr>
          <p:nvPr/>
        </p:nvSpPr>
        <p:spPr bwMode="auto">
          <a:xfrm>
            <a:off x="2492069" y="203051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sp>
        <p:nvSpPr>
          <p:cNvPr id="9" name="Triángulo isósceles 30">
            <a:extLst>
              <a:ext uri="{FF2B5EF4-FFF2-40B4-BE49-F238E27FC236}">
                <a16:creationId xmlns:a16="http://schemas.microsoft.com/office/drawing/2014/main" id="{751EC622-681A-BF37-0594-781746192B91}"/>
              </a:ext>
            </a:extLst>
          </p:cNvPr>
          <p:cNvSpPr/>
          <p:nvPr/>
        </p:nvSpPr>
        <p:spPr>
          <a:xfrm rot="5400000">
            <a:off x="409191" y="3706583"/>
            <a:ext cx="397332" cy="149834"/>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Marcador de número de diapositiva 1">
            <a:extLst>
              <a:ext uri="{FF2B5EF4-FFF2-40B4-BE49-F238E27FC236}">
                <a16:creationId xmlns:a16="http://schemas.microsoft.com/office/drawing/2014/main" id="{73962EA7-A96E-7760-630D-D75720C7EC13}"/>
              </a:ext>
            </a:extLst>
          </p:cNvPr>
          <p:cNvSpPr>
            <a:spLocks noGrp="1"/>
          </p:cNvSpPr>
          <p:nvPr>
            <p:ph type="sldNum" sz="quarter" idx="12"/>
          </p:nvPr>
        </p:nvSpPr>
        <p:spPr>
          <a:xfrm>
            <a:off x="8610600" y="6356350"/>
            <a:ext cx="2743200" cy="365125"/>
          </a:xfrm>
        </p:spPr>
        <p:txBody>
          <a:bodyPr/>
          <a:lstStyle/>
          <a:p>
            <a:fld id="{5E9BE2ED-CCE3-FB41-86A8-656E1104510F}" type="slidenum">
              <a:rPr lang="es-CO" smtClean="0"/>
              <a:t>52</a:t>
            </a:fld>
            <a:endParaRPr lang="es-CO"/>
          </a:p>
        </p:txBody>
      </p:sp>
      <p:graphicFrame>
        <p:nvGraphicFramePr>
          <p:cNvPr id="11" name="Tabla 31">
            <a:extLst>
              <a:ext uri="{FF2B5EF4-FFF2-40B4-BE49-F238E27FC236}">
                <a16:creationId xmlns:a16="http://schemas.microsoft.com/office/drawing/2014/main" id="{F685EECF-EA90-170B-D927-37DA0A6B8E2F}"/>
              </a:ext>
            </a:extLst>
          </p:cNvPr>
          <p:cNvGraphicFramePr>
            <a:graphicFrameLocks noGrp="1"/>
          </p:cNvGraphicFramePr>
          <p:nvPr/>
        </p:nvGraphicFramePr>
        <p:xfrm>
          <a:off x="877078" y="1265801"/>
          <a:ext cx="10476722" cy="5172190"/>
        </p:xfrm>
        <a:graphic>
          <a:graphicData uri="http://schemas.openxmlformats.org/drawingml/2006/table">
            <a:tbl>
              <a:tblPr firstRow="1" firstCol="1" bandRow="1">
                <a:tableStyleId>{21E4AEA4-8DFA-4A89-87EB-49C32662AFE0}</a:tableStyleId>
              </a:tblPr>
              <a:tblGrid>
                <a:gridCol w="1712670">
                  <a:extLst>
                    <a:ext uri="{9D8B030D-6E8A-4147-A177-3AD203B41FA5}">
                      <a16:colId xmlns:a16="http://schemas.microsoft.com/office/drawing/2014/main" val="1527889634"/>
                    </a:ext>
                  </a:extLst>
                </a:gridCol>
                <a:gridCol w="1271122">
                  <a:extLst>
                    <a:ext uri="{9D8B030D-6E8A-4147-A177-3AD203B41FA5}">
                      <a16:colId xmlns:a16="http://schemas.microsoft.com/office/drawing/2014/main" val="4060072226"/>
                    </a:ext>
                  </a:extLst>
                </a:gridCol>
                <a:gridCol w="4301113">
                  <a:extLst>
                    <a:ext uri="{9D8B030D-6E8A-4147-A177-3AD203B41FA5}">
                      <a16:colId xmlns:a16="http://schemas.microsoft.com/office/drawing/2014/main" val="3457909665"/>
                    </a:ext>
                  </a:extLst>
                </a:gridCol>
                <a:gridCol w="3191817">
                  <a:extLst>
                    <a:ext uri="{9D8B030D-6E8A-4147-A177-3AD203B41FA5}">
                      <a16:colId xmlns:a16="http://schemas.microsoft.com/office/drawing/2014/main" val="2995578949"/>
                    </a:ext>
                  </a:extLst>
                </a:gridCol>
              </a:tblGrid>
              <a:tr h="628313">
                <a:tc>
                  <a:txBody>
                    <a:bodyPr/>
                    <a:lstStyle/>
                    <a:p>
                      <a:pPr marL="0" algn="ctr" rtl="0" eaLnBrk="1" latinLnBrk="0" hangingPunct="1">
                        <a:lnSpc>
                          <a:spcPct val="115000"/>
                        </a:lnSpc>
                        <a:spcBef>
                          <a:spcPts val="0"/>
                        </a:spcBef>
                        <a:spcAft>
                          <a:spcPts val="1000"/>
                        </a:spcAft>
                      </a:pPr>
                      <a:r>
                        <a:rPr kumimoji="0" lang="es-MX" sz="1100" b="1" u="none" strike="noStrike" kern="1200" cap="none" spc="0" normalizeH="0" baseline="0">
                          <a:ln>
                            <a:noFill/>
                          </a:ln>
                          <a:solidFill>
                            <a:prstClr val="white"/>
                          </a:solidFill>
                          <a:effectLst/>
                          <a:uLnTx/>
                          <a:uFillTx/>
                          <a:latin typeface="+mj-lt"/>
                        </a:rPr>
                        <a:t>No. MODIFICACIÓN CONTRACTUAL </a:t>
                      </a:r>
                      <a:endParaRPr kumimoji="0" lang="es-CO" sz="1100" b="1" i="0" u="none" strike="noStrike" kern="1200" cap="none" spc="0" normalizeH="0" baseline="0">
                        <a:ln>
                          <a:noFill/>
                        </a:ln>
                        <a:solidFill>
                          <a:prstClr val="white"/>
                        </a:solidFill>
                        <a:effectLst/>
                        <a:uLnTx/>
                        <a:uFillTx/>
                        <a:latin typeface="+mj-lt"/>
                        <a:ea typeface="+mn-ea"/>
                        <a:cs typeface="+mn-cs"/>
                      </a:endParaRPr>
                    </a:p>
                  </a:txBody>
                  <a:tcPr marL="0" marR="36000" marT="72000" marB="72000" anchor="ctr"/>
                </a:tc>
                <a:tc>
                  <a:txBody>
                    <a:bodyPr/>
                    <a:lstStyle/>
                    <a:p>
                      <a:pPr marL="0" algn="ctr" rtl="0" eaLnBrk="1" latinLnBrk="0" hangingPunct="1">
                        <a:lnSpc>
                          <a:spcPct val="115000"/>
                        </a:lnSpc>
                        <a:spcBef>
                          <a:spcPts val="0"/>
                        </a:spcBef>
                        <a:spcAft>
                          <a:spcPts val="1000"/>
                        </a:spcAft>
                      </a:pPr>
                      <a:r>
                        <a:rPr kumimoji="0" lang="es-CO" sz="1100" b="1" u="none" strike="noStrike" kern="1200" cap="none" spc="0" normalizeH="0" baseline="0">
                          <a:ln>
                            <a:noFill/>
                          </a:ln>
                          <a:solidFill>
                            <a:prstClr val="white"/>
                          </a:solidFill>
                          <a:effectLst/>
                          <a:uLnTx/>
                          <a:uFillTx/>
                          <a:latin typeface="+mj-lt"/>
                        </a:rPr>
                        <a:t>FECHA</a:t>
                      </a:r>
                      <a:endParaRPr kumimoji="0" lang="es-CO" sz="1100" b="1" i="0" u="none" strike="noStrike" kern="1200" cap="none" spc="0" normalizeH="0" baseline="0">
                        <a:ln>
                          <a:noFill/>
                        </a:ln>
                        <a:solidFill>
                          <a:prstClr val="white"/>
                        </a:solidFill>
                        <a:effectLst/>
                        <a:uLnTx/>
                        <a:uFillTx/>
                        <a:latin typeface="+mj-lt"/>
                        <a:ea typeface="+mn-ea"/>
                        <a:cs typeface="+mn-cs"/>
                      </a:endParaRPr>
                    </a:p>
                  </a:txBody>
                  <a:tcPr marL="0" marR="0" marT="0" marB="0" anchor="ctr"/>
                </a:tc>
                <a:tc>
                  <a:txBody>
                    <a:bodyPr/>
                    <a:lstStyle/>
                    <a:p>
                      <a:pPr marL="0" algn="ctr" rtl="0" eaLnBrk="1" latinLnBrk="0" hangingPunct="1">
                        <a:lnSpc>
                          <a:spcPct val="115000"/>
                        </a:lnSpc>
                        <a:spcBef>
                          <a:spcPts val="0"/>
                        </a:spcBef>
                        <a:spcAft>
                          <a:spcPts val="1000"/>
                        </a:spcAft>
                      </a:pPr>
                      <a:r>
                        <a:rPr kumimoji="0" lang="es-CO" sz="1100" b="1" u="none" strike="noStrike" kern="1200" cap="none" spc="0" normalizeH="0" baseline="0">
                          <a:ln>
                            <a:noFill/>
                          </a:ln>
                          <a:solidFill>
                            <a:prstClr val="white"/>
                          </a:solidFill>
                          <a:effectLst/>
                          <a:uLnTx/>
                          <a:uFillTx/>
                          <a:latin typeface="+mj-lt"/>
                        </a:rPr>
                        <a:t>ARGUMENTOS DE LA SOLICITUD </a:t>
                      </a:r>
                      <a:endParaRPr kumimoji="0" lang="es-CO" sz="1100" b="1" i="0" u="none" strike="noStrike" kern="1200" cap="none" spc="0" normalizeH="0" baseline="0">
                        <a:ln>
                          <a:noFill/>
                        </a:ln>
                        <a:solidFill>
                          <a:prstClr val="white"/>
                        </a:solidFill>
                        <a:effectLst/>
                        <a:uLnTx/>
                        <a:uFillTx/>
                        <a:latin typeface="+mj-lt"/>
                        <a:ea typeface="+mn-ea"/>
                        <a:cs typeface="+mn-cs"/>
                      </a:endParaRPr>
                    </a:p>
                  </a:txBody>
                  <a:tcPr marL="0" marR="0" marT="0" marB="0" anchor="ctr"/>
                </a:tc>
                <a:tc>
                  <a:txBody>
                    <a:bodyPr/>
                    <a:lstStyle/>
                    <a:p>
                      <a:pPr marL="0" algn="ctr" rtl="0" eaLnBrk="1" latinLnBrk="0" hangingPunct="1">
                        <a:lnSpc>
                          <a:spcPct val="115000"/>
                        </a:lnSpc>
                        <a:spcBef>
                          <a:spcPts val="0"/>
                        </a:spcBef>
                        <a:spcAft>
                          <a:spcPts val="1000"/>
                        </a:spcAft>
                      </a:pPr>
                      <a:r>
                        <a:rPr kumimoji="0" lang="es-CO" sz="1100" b="1" u="none" strike="noStrike" kern="1200" cap="none" spc="0" normalizeH="0" baseline="0">
                          <a:ln>
                            <a:noFill/>
                          </a:ln>
                          <a:solidFill>
                            <a:prstClr val="white"/>
                          </a:solidFill>
                          <a:effectLst/>
                          <a:uLnTx/>
                          <a:uFillTx/>
                          <a:latin typeface="+mj-lt"/>
                        </a:rPr>
                        <a:t>MODIFICACIÓN CONTRACTUAL</a:t>
                      </a:r>
                      <a:endParaRPr kumimoji="0" lang="es-CO" sz="1100" b="1" i="0" u="none" strike="noStrike" kern="1200" cap="none" spc="0" normalizeH="0" baseline="0">
                        <a:ln>
                          <a:noFill/>
                        </a:ln>
                        <a:solidFill>
                          <a:prstClr val="white"/>
                        </a:solidFill>
                        <a:effectLst/>
                        <a:uLnTx/>
                        <a:uFillTx/>
                        <a:latin typeface="+mj-lt"/>
                        <a:ea typeface="+mn-ea"/>
                        <a:cs typeface="+mn-cs"/>
                      </a:endParaRPr>
                    </a:p>
                  </a:txBody>
                  <a:tcPr marL="0" marR="0" marT="0" marB="0" anchor="ctr"/>
                </a:tc>
                <a:extLst>
                  <a:ext uri="{0D108BD9-81ED-4DB2-BD59-A6C34878D82A}">
                    <a16:rowId xmlns:a16="http://schemas.microsoft.com/office/drawing/2014/main" val="75213206"/>
                  </a:ext>
                </a:extLst>
              </a:tr>
              <a:tr h="727788">
                <a:tc>
                  <a:txBody>
                    <a:bodyPr/>
                    <a:lstStyle/>
                    <a:p>
                      <a:pPr marL="0" algn="ctr" rtl="0" eaLnBrk="1" latinLnBrk="0" hangingPunct="1">
                        <a:lnSpc>
                          <a:spcPct val="115000"/>
                        </a:lnSpc>
                        <a:spcBef>
                          <a:spcPts val="0"/>
                        </a:spcBef>
                        <a:spcAft>
                          <a:spcPts val="1000"/>
                        </a:spcAft>
                      </a:pPr>
                      <a:r>
                        <a:rPr kumimoji="0" lang="es-CO" sz="1100" b="1" u="none" strike="noStrike" kern="1200" cap="none" spc="0" normalizeH="0" baseline="0">
                          <a:ln>
                            <a:noFill/>
                          </a:ln>
                          <a:solidFill>
                            <a:prstClr val="white"/>
                          </a:solidFill>
                          <a:effectLst/>
                          <a:uLnTx/>
                          <a:uFillTx/>
                          <a:latin typeface="+mj-lt"/>
                        </a:rPr>
                        <a:t>Otrosí No 1 </a:t>
                      </a:r>
                      <a:endParaRPr kumimoji="0" lang="es-CO" sz="1100" b="1" i="0" u="none" strike="noStrike" kern="1200" cap="none" spc="0" normalizeH="0" baseline="0">
                        <a:ln>
                          <a:noFill/>
                        </a:ln>
                        <a:solidFill>
                          <a:prstClr val="white"/>
                        </a:solidFill>
                        <a:effectLst/>
                        <a:uLnTx/>
                        <a:uFillTx/>
                        <a:latin typeface="+mj-lt"/>
                        <a:ea typeface="+mn-ea"/>
                        <a:cs typeface="+mn-cs"/>
                      </a:endParaRPr>
                    </a:p>
                  </a:txBody>
                  <a:tcPr marL="0" marR="0" marT="0" marB="0" anchor="ctr"/>
                </a:tc>
                <a:tc>
                  <a:txBody>
                    <a:bodyPr/>
                    <a:lstStyle/>
                    <a:p>
                      <a:pPr marL="0" algn="ctr" rtl="0" eaLnBrk="1" latinLnBrk="0" hangingPunct="1">
                        <a:lnSpc>
                          <a:spcPct val="115000"/>
                        </a:lnSpc>
                        <a:spcBef>
                          <a:spcPts val="0"/>
                        </a:spcBef>
                        <a:spcAft>
                          <a:spcPts val="1000"/>
                        </a:spcAft>
                      </a:pPr>
                      <a:r>
                        <a:rPr lang="es-CO" sz="1100" kern="1200">
                          <a:effectLst/>
                          <a:latin typeface="+mj-lt"/>
                        </a:rPr>
                        <a:t>12 de marzo de 2021</a:t>
                      </a:r>
                      <a:endParaRPr lang="es-CO" sz="1100">
                        <a:effectLst/>
                        <a:latin typeface="+mj-lt"/>
                      </a:endParaRPr>
                    </a:p>
                  </a:txBody>
                  <a:tcPr marL="0" marR="0" marT="0" marB="0" anchor="ctr"/>
                </a:tc>
                <a:tc>
                  <a:txBody>
                    <a:bodyPr/>
                    <a:lstStyle/>
                    <a:p>
                      <a:pPr marL="0" marR="0" indent="0" algn="just" defTabSz="914400" rtl="0" eaLnBrk="1" fontAlgn="auto" latinLnBrk="0" hangingPunct="1">
                        <a:lnSpc>
                          <a:spcPct val="115000"/>
                        </a:lnSpc>
                        <a:spcBef>
                          <a:spcPts val="0"/>
                        </a:spcBef>
                        <a:spcAft>
                          <a:spcPts val="1000"/>
                        </a:spcAft>
                        <a:buClrTx/>
                        <a:buSzTx/>
                        <a:buFont typeface="Arial" pitchFamily="34" charset="0"/>
                        <a:buNone/>
                        <a:tabLst/>
                        <a:defRPr/>
                      </a:pPr>
                      <a:r>
                        <a:rPr lang="es-ES" sz="1100">
                          <a:effectLst/>
                          <a:latin typeface="+mj-lt"/>
                        </a:rPr>
                        <a:t>Modificación de las garantías durante la etapa de administración de la construcción y puesta en operación</a:t>
                      </a:r>
                      <a:endParaRPr lang="es-CO" sz="1100">
                        <a:effectLst/>
                        <a:latin typeface="+mj-lt"/>
                      </a:endParaRPr>
                    </a:p>
                  </a:txBody>
                  <a:tcPr marL="108000" marR="144000" marT="0" marB="0" anchor="ctr"/>
                </a:tc>
                <a:tc>
                  <a:txBody>
                    <a:bodyPr/>
                    <a:lstStyle/>
                    <a:p>
                      <a:pPr marL="0" algn="just" rtl="0" eaLnBrk="1" latinLnBrk="0" hangingPunct="1">
                        <a:lnSpc>
                          <a:spcPct val="115000"/>
                        </a:lnSpc>
                        <a:spcBef>
                          <a:spcPts val="0"/>
                        </a:spcBef>
                        <a:spcAft>
                          <a:spcPts val="1000"/>
                        </a:spcAft>
                      </a:pPr>
                      <a:r>
                        <a:rPr lang="es-ES" sz="1100" b="0" kern="1200">
                          <a:effectLst/>
                          <a:latin typeface="+mj-lt"/>
                        </a:rPr>
                        <a:t>MODIFICAR el </a:t>
                      </a:r>
                      <a:r>
                        <a:rPr lang="es-ES" sz="1100" b="0" kern="1200" err="1">
                          <a:effectLst/>
                          <a:latin typeface="+mj-lt"/>
                        </a:rPr>
                        <a:t>subnumeral</a:t>
                      </a:r>
                      <a:r>
                        <a:rPr lang="es-ES" sz="1100" b="0" kern="1200">
                          <a:effectLst/>
                          <a:latin typeface="+mj-lt"/>
                        </a:rPr>
                        <a:t> 1.1 del numeral 1 de la Cláusula Décima Segunda – Garantías del Contrato.</a:t>
                      </a:r>
                      <a:endParaRPr lang="es-CO" sz="1100" b="0" kern="1200">
                        <a:effectLst/>
                        <a:latin typeface="+mj-lt"/>
                      </a:endParaRPr>
                    </a:p>
                  </a:txBody>
                  <a:tcPr marL="72000" marR="180000" marT="0" marB="0" anchor="ctr"/>
                </a:tc>
                <a:extLst>
                  <a:ext uri="{0D108BD9-81ED-4DB2-BD59-A6C34878D82A}">
                    <a16:rowId xmlns:a16="http://schemas.microsoft.com/office/drawing/2014/main" val="3106617530"/>
                  </a:ext>
                </a:extLst>
              </a:tr>
              <a:tr h="559837">
                <a:tc>
                  <a:txBody>
                    <a:bodyPr/>
                    <a:lstStyle/>
                    <a:p>
                      <a:pPr marL="0" algn="ctr" rtl="0" eaLnBrk="1" latinLnBrk="0" hangingPunct="1">
                        <a:lnSpc>
                          <a:spcPct val="115000"/>
                        </a:lnSpc>
                        <a:spcBef>
                          <a:spcPts val="0"/>
                        </a:spcBef>
                        <a:spcAft>
                          <a:spcPts val="1000"/>
                        </a:spcAft>
                      </a:pPr>
                      <a:r>
                        <a:rPr kumimoji="0" lang="es-CO" sz="1100" b="1" u="none" strike="noStrike" kern="1200" cap="none" spc="0" normalizeH="0" baseline="0">
                          <a:ln>
                            <a:noFill/>
                          </a:ln>
                          <a:solidFill>
                            <a:prstClr val="white"/>
                          </a:solidFill>
                          <a:effectLst/>
                          <a:uLnTx/>
                          <a:uFillTx/>
                          <a:latin typeface="+mj-lt"/>
                        </a:rPr>
                        <a:t>Otrosí No 2</a:t>
                      </a:r>
                      <a:endParaRPr kumimoji="0" lang="es-CO" sz="1100" b="1" i="0" u="none" strike="noStrike" kern="1200" cap="none" spc="0" normalizeH="0" baseline="0">
                        <a:ln>
                          <a:noFill/>
                        </a:ln>
                        <a:solidFill>
                          <a:prstClr val="white"/>
                        </a:solidFill>
                        <a:effectLst/>
                        <a:uLnTx/>
                        <a:uFillTx/>
                        <a:latin typeface="+mj-lt"/>
                        <a:ea typeface="+mn-ea"/>
                        <a:cs typeface="+mn-cs"/>
                      </a:endParaRPr>
                    </a:p>
                  </a:txBody>
                  <a:tcPr marL="0" marR="0" marT="0" marB="0" anchor="ctr"/>
                </a:tc>
                <a:tc>
                  <a:txBody>
                    <a:bodyPr/>
                    <a:lstStyle/>
                    <a:p>
                      <a:pPr marL="0" algn="ctr" rtl="0" eaLnBrk="1" latinLnBrk="0" hangingPunct="1">
                        <a:lnSpc>
                          <a:spcPct val="115000"/>
                        </a:lnSpc>
                        <a:spcBef>
                          <a:spcPts val="0"/>
                        </a:spcBef>
                        <a:spcAft>
                          <a:spcPts val="1000"/>
                        </a:spcAft>
                      </a:pPr>
                      <a:r>
                        <a:rPr lang="es-CO" sz="1100" kern="1200">
                          <a:effectLst/>
                          <a:latin typeface="+mj-lt"/>
                        </a:rPr>
                        <a:t>9 de junio de 2021</a:t>
                      </a:r>
                      <a:endParaRPr lang="es-CO" sz="1100">
                        <a:effectLst/>
                        <a:latin typeface="+mj-lt"/>
                      </a:endParaRPr>
                    </a:p>
                  </a:txBody>
                  <a:tcPr marL="0" marR="0" marT="0" marB="0" anchor="ctr"/>
                </a:tc>
                <a:tc>
                  <a:txBody>
                    <a:bodyPr/>
                    <a:lstStyle/>
                    <a:p>
                      <a:pPr marL="0" marR="0" indent="0" algn="just" defTabSz="914400" rtl="0" eaLnBrk="1" fontAlgn="auto" latinLnBrk="0" hangingPunct="1">
                        <a:lnSpc>
                          <a:spcPct val="115000"/>
                        </a:lnSpc>
                        <a:spcBef>
                          <a:spcPts val="0"/>
                        </a:spcBef>
                        <a:spcAft>
                          <a:spcPts val="1000"/>
                        </a:spcAft>
                        <a:buClrTx/>
                        <a:buSzTx/>
                        <a:buFont typeface="Arial" pitchFamily="34" charset="0"/>
                        <a:buNone/>
                        <a:tabLst/>
                        <a:defRPr/>
                      </a:pPr>
                      <a:r>
                        <a:rPr lang="es-ES" sz="1100">
                          <a:effectLst/>
                          <a:latin typeface="+mj-lt"/>
                        </a:rPr>
                        <a:t>Aclaración y modificación de los desembolsos del Contrato</a:t>
                      </a:r>
                      <a:endParaRPr lang="es-CO" sz="1100">
                        <a:effectLst/>
                        <a:latin typeface="+mj-lt"/>
                      </a:endParaRPr>
                    </a:p>
                  </a:txBody>
                  <a:tcPr marL="108000" marR="144000" marT="0" marB="0" anchor="ctr"/>
                </a:tc>
                <a:tc>
                  <a:txBody>
                    <a:bodyPr/>
                    <a:lstStyle/>
                    <a:p>
                      <a:pPr marL="0" algn="just" rtl="0" eaLnBrk="1" latinLnBrk="0" hangingPunct="1">
                        <a:lnSpc>
                          <a:spcPct val="115000"/>
                        </a:lnSpc>
                        <a:spcBef>
                          <a:spcPts val="0"/>
                        </a:spcBef>
                        <a:spcAft>
                          <a:spcPts val="1000"/>
                        </a:spcAft>
                      </a:pPr>
                      <a:r>
                        <a:rPr lang="es-ES" sz="1100" b="0" kern="1200">
                          <a:effectLst/>
                          <a:latin typeface="+mj-lt"/>
                        </a:rPr>
                        <a:t>ACLARAR Y MODIFICAR la Cláusula Cuarta - Desembolsos del Contrato.</a:t>
                      </a:r>
                      <a:endParaRPr lang="es-CO" sz="1100" b="0" kern="1200">
                        <a:effectLst/>
                        <a:latin typeface="+mj-lt"/>
                      </a:endParaRPr>
                    </a:p>
                  </a:txBody>
                  <a:tcPr marL="72000" marR="180000" marT="0" marB="0" anchor="ctr"/>
                </a:tc>
                <a:extLst>
                  <a:ext uri="{0D108BD9-81ED-4DB2-BD59-A6C34878D82A}">
                    <a16:rowId xmlns:a16="http://schemas.microsoft.com/office/drawing/2014/main" val="1450776179"/>
                  </a:ext>
                </a:extLst>
              </a:tr>
              <a:tr h="429994">
                <a:tc>
                  <a:txBody>
                    <a:bodyPr/>
                    <a:lstStyle/>
                    <a:p>
                      <a:pPr marL="0" algn="ctr" rtl="0" eaLnBrk="1" latinLnBrk="0" hangingPunct="1">
                        <a:lnSpc>
                          <a:spcPct val="115000"/>
                        </a:lnSpc>
                        <a:spcBef>
                          <a:spcPts val="0"/>
                        </a:spcBef>
                        <a:spcAft>
                          <a:spcPts val="1000"/>
                        </a:spcAft>
                      </a:pPr>
                      <a:r>
                        <a:rPr kumimoji="0" lang="es-CO" sz="1100" b="1" u="none" strike="noStrike" kern="1200" cap="none" spc="0" normalizeH="0" baseline="0">
                          <a:ln>
                            <a:noFill/>
                          </a:ln>
                          <a:solidFill>
                            <a:prstClr val="white"/>
                          </a:solidFill>
                          <a:effectLst/>
                          <a:uLnTx/>
                          <a:uFillTx/>
                          <a:latin typeface="+mj-lt"/>
                        </a:rPr>
                        <a:t>Otrosí No 3</a:t>
                      </a:r>
                      <a:endParaRPr kumimoji="0" lang="es-CO" sz="1100" b="1" i="0" u="none" strike="noStrike" kern="1200" cap="none" spc="0" normalizeH="0" baseline="0">
                        <a:ln>
                          <a:noFill/>
                        </a:ln>
                        <a:solidFill>
                          <a:prstClr val="white"/>
                        </a:solidFill>
                        <a:effectLst/>
                        <a:uLnTx/>
                        <a:uFillTx/>
                        <a:latin typeface="+mj-lt"/>
                        <a:ea typeface="+mn-ea"/>
                        <a:cs typeface="+mn-cs"/>
                      </a:endParaRPr>
                    </a:p>
                  </a:txBody>
                  <a:tcPr marL="0" marR="0" marT="0" marB="0" anchor="ctr"/>
                </a:tc>
                <a:tc>
                  <a:txBody>
                    <a:bodyPr/>
                    <a:lstStyle/>
                    <a:p>
                      <a:pPr marL="0" algn="ctr" rtl="0" eaLnBrk="1" latinLnBrk="0" hangingPunct="1">
                        <a:lnSpc>
                          <a:spcPct val="115000"/>
                        </a:lnSpc>
                        <a:spcBef>
                          <a:spcPts val="0"/>
                        </a:spcBef>
                        <a:spcAft>
                          <a:spcPts val="1000"/>
                        </a:spcAft>
                      </a:pPr>
                      <a:r>
                        <a:rPr lang="es-CO" sz="1100" kern="1200">
                          <a:effectLst/>
                          <a:latin typeface="+mj-lt"/>
                        </a:rPr>
                        <a:t>6 de agosto de 2021</a:t>
                      </a:r>
                      <a:endParaRPr lang="es-CO" sz="1100">
                        <a:effectLst/>
                        <a:latin typeface="+mj-lt"/>
                      </a:endParaRPr>
                    </a:p>
                  </a:txBody>
                  <a:tcPr marL="0" marR="0" marT="0" marB="0" anchor="ctr"/>
                </a:tc>
                <a:tc>
                  <a:txBody>
                    <a:bodyPr/>
                    <a:lstStyle/>
                    <a:p>
                      <a:pPr marL="0" marR="0" indent="0" algn="just" defTabSz="914400" rtl="0" eaLnBrk="1" fontAlgn="auto" latinLnBrk="0" hangingPunct="1">
                        <a:lnSpc>
                          <a:spcPct val="115000"/>
                        </a:lnSpc>
                        <a:spcBef>
                          <a:spcPts val="0"/>
                        </a:spcBef>
                        <a:spcAft>
                          <a:spcPts val="1000"/>
                        </a:spcAft>
                        <a:buClrTx/>
                        <a:buSzTx/>
                        <a:buFont typeface="Arial" pitchFamily="34" charset="0"/>
                        <a:buNone/>
                        <a:tabLst/>
                        <a:defRPr/>
                      </a:pPr>
                      <a:r>
                        <a:rPr lang="es-ES" sz="1100">
                          <a:effectLst/>
                          <a:latin typeface="+mj-lt"/>
                        </a:rPr>
                        <a:t>Modificación de la fecha de inicio y finalización</a:t>
                      </a:r>
                      <a:endParaRPr lang="es-CO" sz="1100">
                        <a:effectLst/>
                        <a:latin typeface="+mj-lt"/>
                      </a:endParaRPr>
                    </a:p>
                  </a:txBody>
                  <a:tcPr marL="108000" marR="144000" marT="0" marB="0" anchor="ctr"/>
                </a:tc>
                <a:tc>
                  <a:txBody>
                    <a:bodyPr/>
                    <a:lstStyle/>
                    <a:p>
                      <a:pPr marL="0" algn="just" rtl="0" eaLnBrk="1" latinLnBrk="0" hangingPunct="1">
                        <a:lnSpc>
                          <a:spcPct val="115000"/>
                        </a:lnSpc>
                        <a:spcBef>
                          <a:spcPts val="0"/>
                        </a:spcBef>
                        <a:spcAft>
                          <a:spcPts val="1000"/>
                        </a:spcAft>
                      </a:pPr>
                      <a:r>
                        <a:rPr lang="es-ES" sz="1100" b="0" kern="1200">
                          <a:effectLst/>
                          <a:latin typeface="+mj-lt"/>
                        </a:rPr>
                        <a:t>MODIFICAR la fecha de inicio y finalización de la Cláusula Segunda – Plazo del Contrato.</a:t>
                      </a:r>
                      <a:endParaRPr lang="es-CO" sz="1100" b="0" kern="1200">
                        <a:effectLst/>
                        <a:latin typeface="+mj-lt"/>
                      </a:endParaRPr>
                    </a:p>
                  </a:txBody>
                  <a:tcPr marL="72000" marR="180000" marT="0" marB="0" anchor="ctr"/>
                </a:tc>
                <a:extLst>
                  <a:ext uri="{0D108BD9-81ED-4DB2-BD59-A6C34878D82A}">
                    <a16:rowId xmlns:a16="http://schemas.microsoft.com/office/drawing/2014/main" val="2084486520"/>
                  </a:ext>
                </a:extLst>
              </a:tr>
              <a:tr h="359347">
                <a:tc>
                  <a:txBody>
                    <a:bodyPr/>
                    <a:lstStyle/>
                    <a:p>
                      <a:pPr marL="0" algn="ctr" rtl="0" eaLnBrk="1" latinLnBrk="0" hangingPunct="1">
                        <a:lnSpc>
                          <a:spcPct val="115000"/>
                        </a:lnSpc>
                        <a:spcBef>
                          <a:spcPts val="0"/>
                        </a:spcBef>
                        <a:spcAft>
                          <a:spcPts val="1000"/>
                        </a:spcAft>
                      </a:pPr>
                      <a:r>
                        <a:rPr kumimoji="0" lang="es-CO" sz="1100" b="1" i="0" u="none" strike="noStrike" kern="1200" cap="none" spc="0" normalizeH="0" baseline="0">
                          <a:ln>
                            <a:noFill/>
                          </a:ln>
                          <a:solidFill>
                            <a:prstClr val="white"/>
                          </a:solidFill>
                          <a:effectLst/>
                          <a:uLnTx/>
                          <a:uFillTx/>
                          <a:latin typeface="+mj-lt"/>
                          <a:ea typeface="+mn-ea"/>
                          <a:cs typeface="+mn-cs"/>
                        </a:rPr>
                        <a:t>Suspensión No 1</a:t>
                      </a:r>
                    </a:p>
                  </a:txBody>
                  <a:tcPr marL="0" marR="0" marT="0" marB="0" anchor="ctr"/>
                </a:tc>
                <a:tc>
                  <a:txBody>
                    <a:bodyPr/>
                    <a:lstStyle/>
                    <a:p>
                      <a:pPr marL="0" algn="ctr" rtl="0" eaLnBrk="1" latinLnBrk="0" hangingPunct="1">
                        <a:lnSpc>
                          <a:spcPct val="115000"/>
                        </a:lnSpc>
                        <a:spcBef>
                          <a:spcPts val="0"/>
                        </a:spcBef>
                        <a:spcAft>
                          <a:spcPts val="1000"/>
                        </a:spcAft>
                      </a:pPr>
                      <a:r>
                        <a:rPr lang="es-CO" sz="1100" kern="1200">
                          <a:effectLst/>
                          <a:latin typeface="+mj-lt"/>
                        </a:rPr>
                        <a:t>16 de marzo de 2022</a:t>
                      </a:r>
                      <a:endParaRPr lang="es-CO" sz="1100">
                        <a:effectLst/>
                        <a:latin typeface="+mj-lt"/>
                      </a:endParaRPr>
                    </a:p>
                  </a:txBody>
                  <a:tcPr marL="0" marR="0" marT="0" marB="0" anchor="ctr"/>
                </a:tc>
                <a:tc>
                  <a:txBody>
                    <a:bodyPr/>
                    <a:lstStyle/>
                    <a:p>
                      <a:pPr marL="0" marR="0" indent="0" algn="just" defTabSz="914400" rtl="0" eaLnBrk="1" fontAlgn="auto" latinLnBrk="0" hangingPunct="1">
                        <a:lnSpc>
                          <a:spcPct val="115000"/>
                        </a:lnSpc>
                        <a:spcBef>
                          <a:spcPts val="0"/>
                        </a:spcBef>
                        <a:spcAft>
                          <a:spcPts val="1000"/>
                        </a:spcAft>
                        <a:buClrTx/>
                        <a:buSzTx/>
                        <a:buFont typeface="Arial" pitchFamily="34" charset="0"/>
                        <a:buNone/>
                        <a:tabLst/>
                        <a:defRPr/>
                      </a:pPr>
                      <a:r>
                        <a:rPr lang="es-CO" sz="1100">
                          <a:effectLst/>
                          <a:latin typeface="+mj-lt"/>
                        </a:rPr>
                        <a:t>Imposibilidad de ejecutar por falta de permiso para intervención de usuarios en zona de páramo</a:t>
                      </a:r>
                    </a:p>
                  </a:txBody>
                  <a:tcPr marL="108000" marR="144000" marT="0" marB="0" anchor="ctr"/>
                </a:tc>
                <a:tc>
                  <a:txBody>
                    <a:bodyPr/>
                    <a:lstStyle/>
                    <a:p>
                      <a:pPr marL="0" algn="just" rtl="0" eaLnBrk="1" latinLnBrk="0" hangingPunct="1">
                        <a:lnSpc>
                          <a:spcPct val="115000"/>
                        </a:lnSpc>
                        <a:spcBef>
                          <a:spcPts val="0"/>
                        </a:spcBef>
                        <a:spcAft>
                          <a:spcPts val="1000"/>
                        </a:spcAft>
                      </a:pPr>
                      <a:r>
                        <a:rPr lang="es-ES" sz="1100" b="0" kern="1200">
                          <a:effectLst/>
                          <a:latin typeface="+mj-lt"/>
                        </a:rPr>
                        <a:t>SUSPENDER la ejecución del Contrato hasta el 16 de junio de 2022.</a:t>
                      </a:r>
                      <a:endParaRPr lang="es-CO" sz="1100" b="0" kern="1200">
                        <a:effectLst/>
                        <a:latin typeface="+mj-lt"/>
                      </a:endParaRPr>
                    </a:p>
                  </a:txBody>
                  <a:tcPr marL="72000" marR="180000" marT="0" marB="0" anchor="ctr"/>
                </a:tc>
                <a:extLst>
                  <a:ext uri="{0D108BD9-81ED-4DB2-BD59-A6C34878D82A}">
                    <a16:rowId xmlns:a16="http://schemas.microsoft.com/office/drawing/2014/main" val="423432332"/>
                  </a:ext>
                </a:extLst>
              </a:tr>
              <a:tr h="359347">
                <a:tc>
                  <a:txBody>
                    <a:bodyPr/>
                    <a:lstStyle/>
                    <a:p>
                      <a:pPr marL="0" algn="ctr" rtl="0" eaLnBrk="1" latinLnBrk="0" hangingPunct="1">
                        <a:lnSpc>
                          <a:spcPct val="115000"/>
                        </a:lnSpc>
                        <a:spcBef>
                          <a:spcPts val="0"/>
                        </a:spcBef>
                        <a:spcAft>
                          <a:spcPts val="1000"/>
                        </a:spcAft>
                      </a:pPr>
                      <a:r>
                        <a:rPr kumimoji="0" lang="es-CO" sz="1100" b="1" i="0" u="none" strike="noStrike" kern="1200" cap="none" spc="0" normalizeH="0" baseline="0">
                          <a:ln>
                            <a:noFill/>
                          </a:ln>
                          <a:solidFill>
                            <a:prstClr val="white"/>
                          </a:solidFill>
                          <a:effectLst/>
                          <a:uLnTx/>
                          <a:uFillTx/>
                          <a:latin typeface="+mj-lt"/>
                          <a:ea typeface="+mn-ea"/>
                          <a:cs typeface="+mn-cs"/>
                        </a:rPr>
                        <a:t>Prórroga 1 Suspensión No 1</a:t>
                      </a:r>
                    </a:p>
                  </a:txBody>
                  <a:tcPr marL="0" marR="0" marT="0" marB="0" anchor="ctr"/>
                </a:tc>
                <a:tc>
                  <a:txBody>
                    <a:bodyPr/>
                    <a:lstStyle/>
                    <a:p>
                      <a:pPr marL="0" algn="ctr" rtl="0" eaLnBrk="1" latinLnBrk="0" hangingPunct="1">
                        <a:lnSpc>
                          <a:spcPct val="115000"/>
                        </a:lnSpc>
                        <a:spcBef>
                          <a:spcPts val="0"/>
                        </a:spcBef>
                        <a:spcAft>
                          <a:spcPts val="1000"/>
                        </a:spcAft>
                      </a:pPr>
                      <a:r>
                        <a:rPr lang="es-CO" sz="1100" kern="1200">
                          <a:effectLst/>
                          <a:latin typeface="+mj-lt"/>
                        </a:rPr>
                        <a:t>Junio de 2022</a:t>
                      </a:r>
                      <a:endParaRPr lang="es-CO" sz="1100">
                        <a:effectLst/>
                        <a:latin typeface="+mj-lt"/>
                      </a:endParaRPr>
                    </a:p>
                  </a:txBody>
                  <a:tcPr marL="0" marR="0" marT="0" marB="0" anchor="ctr"/>
                </a:tc>
                <a:tc>
                  <a:txBody>
                    <a:bodyPr/>
                    <a:lstStyle/>
                    <a:p>
                      <a:pPr marL="0" marR="0" indent="0" algn="just" defTabSz="914400" rtl="0" eaLnBrk="1" fontAlgn="auto" latinLnBrk="0" hangingPunct="1">
                        <a:lnSpc>
                          <a:spcPct val="115000"/>
                        </a:lnSpc>
                        <a:spcBef>
                          <a:spcPts val="0"/>
                        </a:spcBef>
                        <a:spcAft>
                          <a:spcPts val="1000"/>
                        </a:spcAft>
                        <a:buClrTx/>
                        <a:buSzTx/>
                        <a:buFont typeface="Arial" pitchFamily="34" charset="0"/>
                        <a:buNone/>
                        <a:tabLst/>
                        <a:defRPr/>
                      </a:pPr>
                      <a:r>
                        <a:rPr lang="es-CO" sz="1100">
                          <a:effectLst/>
                          <a:latin typeface="+mj-lt"/>
                        </a:rPr>
                        <a:t>Imposibilidad de ejecutar por falta de permiso para intervención de usuarios en zona de páramo</a:t>
                      </a:r>
                    </a:p>
                  </a:txBody>
                  <a:tcPr marL="108000" marR="144000" marT="0" marB="0" anchor="ctr"/>
                </a:tc>
                <a:tc>
                  <a:txBody>
                    <a:bodyPr/>
                    <a:lstStyle/>
                    <a:p>
                      <a:pPr marL="0" algn="just" rtl="0" eaLnBrk="1" latinLnBrk="0" hangingPunct="1">
                        <a:lnSpc>
                          <a:spcPct val="115000"/>
                        </a:lnSpc>
                        <a:spcBef>
                          <a:spcPts val="0"/>
                        </a:spcBef>
                        <a:spcAft>
                          <a:spcPts val="1000"/>
                        </a:spcAft>
                      </a:pPr>
                      <a:r>
                        <a:rPr lang="es-ES" sz="1100" b="0" kern="1200">
                          <a:effectLst/>
                          <a:latin typeface="+mj-lt"/>
                        </a:rPr>
                        <a:t>PRORROGAR LA SUSPENSIÓN de la ejecución del Contrato por dos meses más, se reinició el .</a:t>
                      </a:r>
                      <a:endParaRPr lang="es-CO" sz="1100" b="0" kern="1200">
                        <a:effectLst/>
                        <a:latin typeface="+mj-lt"/>
                      </a:endParaRPr>
                    </a:p>
                  </a:txBody>
                  <a:tcPr marL="72000" marR="180000" marT="0" marB="0" anchor="ctr"/>
                </a:tc>
                <a:extLst>
                  <a:ext uri="{0D108BD9-81ED-4DB2-BD59-A6C34878D82A}">
                    <a16:rowId xmlns:a16="http://schemas.microsoft.com/office/drawing/2014/main" val="3459631307"/>
                  </a:ext>
                </a:extLst>
              </a:tr>
              <a:tr h="518319">
                <a:tc>
                  <a:txBody>
                    <a:bodyPr/>
                    <a:lstStyle/>
                    <a:p>
                      <a:pPr marL="0" algn="ctr" rtl="0" eaLnBrk="1" latinLnBrk="0" hangingPunct="1">
                        <a:lnSpc>
                          <a:spcPct val="115000"/>
                        </a:lnSpc>
                        <a:spcBef>
                          <a:spcPts val="0"/>
                        </a:spcBef>
                        <a:spcAft>
                          <a:spcPts val="1000"/>
                        </a:spcAft>
                      </a:pPr>
                      <a:r>
                        <a:rPr kumimoji="0" lang="es-CO" sz="1100" b="1" u="none" strike="noStrike" kern="1200" cap="none" spc="0" normalizeH="0" baseline="0">
                          <a:ln>
                            <a:noFill/>
                          </a:ln>
                          <a:solidFill>
                            <a:prstClr val="white"/>
                          </a:solidFill>
                          <a:effectLst/>
                          <a:uLnTx/>
                          <a:uFillTx/>
                          <a:latin typeface="+mj-lt"/>
                        </a:rPr>
                        <a:t>Otrosí No 4</a:t>
                      </a:r>
                      <a:endParaRPr kumimoji="0" lang="es-CO" sz="1100" b="1" i="0" u="none" strike="noStrike" kern="1200" cap="none" spc="0" normalizeH="0" baseline="0">
                        <a:ln>
                          <a:noFill/>
                        </a:ln>
                        <a:solidFill>
                          <a:prstClr val="white"/>
                        </a:solidFill>
                        <a:effectLst/>
                        <a:uLnTx/>
                        <a:uFillTx/>
                        <a:latin typeface="+mj-lt"/>
                        <a:ea typeface="+mn-ea"/>
                        <a:cs typeface="+mn-cs"/>
                      </a:endParaRPr>
                    </a:p>
                  </a:txBody>
                  <a:tcPr marL="0" marR="0" marT="0" marB="0" anchor="ctr"/>
                </a:tc>
                <a:tc>
                  <a:txBody>
                    <a:bodyPr/>
                    <a:lstStyle/>
                    <a:p>
                      <a:pPr marL="0" algn="ctr" rtl="0" eaLnBrk="1" latinLnBrk="0" hangingPunct="1">
                        <a:lnSpc>
                          <a:spcPct val="115000"/>
                        </a:lnSpc>
                        <a:spcBef>
                          <a:spcPts val="0"/>
                        </a:spcBef>
                        <a:spcAft>
                          <a:spcPts val="1000"/>
                        </a:spcAft>
                      </a:pPr>
                      <a:r>
                        <a:rPr lang="es-CO" sz="1100" kern="1200">
                          <a:effectLst/>
                          <a:latin typeface="+mj-lt"/>
                        </a:rPr>
                        <a:t>20 de octubre de 2022</a:t>
                      </a:r>
                      <a:endParaRPr lang="es-CO" sz="1100">
                        <a:effectLst/>
                        <a:latin typeface="+mj-lt"/>
                      </a:endParaRPr>
                    </a:p>
                  </a:txBody>
                  <a:tcPr marL="0" marR="0" marT="0" marB="0" anchor="ctr"/>
                </a:tc>
                <a:tc>
                  <a:txBody>
                    <a:bodyPr/>
                    <a:lstStyle/>
                    <a:p>
                      <a:pPr marL="0" marR="0" indent="0" algn="just" defTabSz="914400" rtl="0" eaLnBrk="1" fontAlgn="auto" latinLnBrk="0" hangingPunct="1">
                        <a:lnSpc>
                          <a:spcPct val="115000"/>
                        </a:lnSpc>
                        <a:spcBef>
                          <a:spcPts val="0"/>
                        </a:spcBef>
                        <a:spcAft>
                          <a:spcPts val="1000"/>
                        </a:spcAft>
                        <a:buClrTx/>
                        <a:buSzTx/>
                        <a:buFont typeface="Arial" pitchFamily="34" charset="0"/>
                        <a:buNone/>
                        <a:tabLst/>
                        <a:defRPr/>
                      </a:pPr>
                      <a:r>
                        <a:rPr lang="es-ES" sz="1100">
                          <a:effectLst/>
                          <a:latin typeface="+mj-lt"/>
                        </a:rPr>
                        <a:t>Ampliar el plazo de ejecución de la actividad de administración de la construcción y puesta en operación</a:t>
                      </a:r>
                      <a:endParaRPr lang="es-CO" sz="1100">
                        <a:effectLst/>
                        <a:latin typeface="+mj-lt"/>
                      </a:endParaRPr>
                    </a:p>
                  </a:txBody>
                  <a:tcPr marL="108000" marR="144000" marT="0" marB="0" anchor="ctr"/>
                </a:tc>
                <a:tc>
                  <a:txBody>
                    <a:bodyPr/>
                    <a:lstStyle/>
                    <a:p>
                      <a:pPr marL="0" algn="just" rtl="0" eaLnBrk="1" latinLnBrk="0" hangingPunct="1">
                        <a:lnSpc>
                          <a:spcPct val="115000"/>
                        </a:lnSpc>
                        <a:spcBef>
                          <a:spcPts val="0"/>
                        </a:spcBef>
                        <a:spcAft>
                          <a:spcPts val="1000"/>
                        </a:spcAft>
                      </a:pPr>
                      <a:r>
                        <a:rPr lang="es-ES" sz="1100" b="0" kern="1200">
                          <a:effectLst/>
                          <a:latin typeface="+mj-lt"/>
                        </a:rPr>
                        <a:t>MODIFICAR el Anexo 2 “Cronograma” del Contrato y la fecha de finalización de la actividad de administración de la construcción y puesta en operación para el 27 de agosto de 2024.</a:t>
                      </a:r>
                      <a:endParaRPr lang="es-CO" sz="1100" b="0" kern="1200">
                        <a:effectLst/>
                        <a:latin typeface="+mj-lt"/>
                      </a:endParaRPr>
                    </a:p>
                  </a:txBody>
                  <a:tcPr marL="72000" marR="180000" marT="0" marB="0" anchor="ctr"/>
                </a:tc>
                <a:extLst>
                  <a:ext uri="{0D108BD9-81ED-4DB2-BD59-A6C34878D82A}">
                    <a16:rowId xmlns:a16="http://schemas.microsoft.com/office/drawing/2014/main" val="2275050598"/>
                  </a:ext>
                </a:extLst>
              </a:tr>
              <a:tr h="518319">
                <a:tc>
                  <a:txBody>
                    <a:bodyPr/>
                    <a:lstStyle/>
                    <a:p>
                      <a:pPr marL="0" algn="ctr" rtl="0" eaLnBrk="1" latinLnBrk="0" hangingPunct="1">
                        <a:lnSpc>
                          <a:spcPct val="115000"/>
                        </a:lnSpc>
                        <a:spcBef>
                          <a:spcPts val="0"/>
                        </a:spcBef>
                        <a:spcAft>
                          <a:spcPts val="1000"/>
                        </a:spcAft>
                      </a:pPr>
                      <a:r>
                        <a:rPr kumimoji="0" lang="es-CO" sz="1100" b="1" u="none" strike="noStrike" kern="1200" cap="none" spc="0" normalizeH="0" baseline="0">
                          <a:ln>
                            <a:noFill/>
                          </a:ln>
                          <a:solidFill>
                            <a:prstClr val="white"/>
                          </a:solidFill>
                          <a:effectLst/>
                          <a:uLnTx/>
                          <a:uFillTx/>
                          <a:latin typeface="+mj-lt"/>
                        </a:rPr>
                        <a:t>Otrosí No 5</a:t>
                      </a:r>
                      <a:endParaRPr kumimoji="0" lang="es-CO" sz="1100" b="1" i="0" u="none" strike="noStrike" kern="1200" cap="none" spc="0" normalizeH="0" baseline="0">
                        <a:ln>
                          <a:noFill/>
                        </a:ln>
                        <a:solidFill>
                          <a:prstClr val="white"/>
                        </a:solidFill>
                        <a:effectLst/>
                        <a:uLnTx/>
                        <a:uFillTx/>
                        <a:latin typeface="+mj-lt"/>
                        <a:ea typeface="+mn-ea"/>
                        <a:cs typeface="+mn-cs"/>
                      </a:endParaRPr>
                    </a:p>
                  </a:txBody>
                  <a:tcPr marL="0" marR="0" marT="0" marB="0" anchor="ctr"/>
                </a:tc>
                <a:tc>
                  <a:txBody>
                    <a:bodyPr/>
                    <a:lstStyle/>
                    <a:p>
                      <a:pPr marL="0" algn="ctr" rtl="0" eaLnBrk="1" latinLnBrk="0" hangingPunct="1">
                        <a:lnSpc>
                          <a:spcPct val="115000"/>
                        </a:lnSpc>
                        <a:spcBef>
                          <a:spcPts val="0"/>
                        </a:spcBef>
                        <a:spcAft>
                          <a:spcPts val="1000"/>
                        </a:spcAft>
                      </a:pPr>
                      <a:r>
                        <a:rPr lang="es-CO" sz="1100" kern="1200">
                          <a:effectLst/>
                          <a:latin typeface="+mj-lt"/>
                        </a:rPr>
                        <a:t>19 de diciembre de 2022</a:t>
                      </a:r>
                      <a:endParaRPr lang="es-CO" sz="1100">
                        <a:effectLst/>
                        <a:latin typeface="+mj-lt"/>
                      </a:endParaRPr>
                    </a:p>
                  </a:txBody>
                  <a:tcPr marL="0" marR="0" marT="0" marB="0" anchor="ctr"/>
                </a:tc>
                <a:tc>
                  <a:txBody>
                    <a:bodyPr/>
                    <a:lstStyle/>
                    <a:p>
                      <a:pPr marL="0" marR="0" indent="0" algn="just" defTabSz="914400" rtl="0" eaLnBrk="1" fontAlgn="auto" latinLnBrk="0" hangingPunct="1">
                        <a:lnSpc>
                          <a:spcPct val="115000"/>
                        </a:lnSpc>
                        <a:spcBef>
                          <a:spcPts val="0"/>
                        </a:spcBef>
                        <a:spcAft>
                          <a:spcPts val="1000"/>
                        </a:spcAft>
                        <a:buClrTx/>
                        <a:buSzTx/>
                        <a:buFont typeface="Arial" pitchFamily="34" charset="0"/>
                        <a:buNone/>
                        <a:tabLst/>
                        <a:defRPr/>
                      </a:pPr>
                      <a:r>
                        <a:rPr lang="es-ES" sz="1100">
                          <a:effectLst/>
                          <a:latin typeface="+mj-lt"/>
                        </a:rPr>
                        <a:t>Ampliar el plazo de ejecución de la actividad de administración de la construcción y puesta en operación</a:t>
                      </a:r>
                      <a:endParaRPr lang="es-CO" sz="1100">
                        <a:effectLst/>
                        <a:latin typeface="+mj-lt"/>
                      </a:endParaRPr>
                    </a:p>
                  </a:txBody>
                  <a:tcPr marL="108000" marR="144000" marT="0" marB="0" anchor="ctr"/>
                </a:tc>
                <a:tc>
                  <a:txBody>
                    <a:bodyPr/>
                    <a:lstStyle/>
                    <a:p>
                      <a:pPr marL="0" algn="just" rtl="0" eaLnBrk="1" latinLnBrk="0" hangingPunct="1">
                        <a:lnSpc>
                          <a:spcPct val="115000"/>
                        </a:lnSpc>
                        <a:spcBef>
                          <a:spcPts val="0"/>
                        </a:spcBef>
                        <a:spcAft>
                          <a:spcPts val="1000"/>
                        </a:spcAft>
                      </a:pPr>
                      <a:r>
                        <a:rPr lang="es-ES" sz="1100" b="0" kern="1200">
                          <a:effectLst/>
                          <a:latin typeface="+mj-lt"/>
                        </a:rPr>
                        <a:t>MODIFICAR el Anexo 2 “Cronograma” del Contrato y la fecha de finalización de la actividad de administración de la construcción y puesta en operación para el 26 de octubre de 2024.</a:t>
                      </a:r>
                      <a:endParaRPr lang="es-CO" sz="1100" b="0" kern="1200">
                        <a:effectLst/>
                        <a:latin typeface="+mj-lt"/>
                      </a:endParaRPr>
                    </a:p>
                  </a:txBody>
                  <a:tcPr marL="72000" marR="180000" marT="0" marB="0" anchor="ctr"/>
                </a:tc>
                <a:extLst>
                  <a:ext uri="{0D108BD9-81ED-4DB2-BD59-A6C34878D82A}">
                    <a16:rowId xmlns:a16="http://schemas.microsoft.com/office/drawing/2014/main" val="2915564366"/>
                  </a:ext>
                </a:extLst>
              </a:tr>
            </a:tbl>
          </a:graphicData>
        </a:graphic>
      </p:graphicFrame>
    </p:spTree>
    <p:extLst>
      <p:ext uri="{BB962C8B-B14F-4D97-AF65-F5344CB8AC3E}">
        <p14:creationId xmlns:p14="http://schemas.microsoft.com/office/powerpoint/2010/main" val="359190805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2FAEA24-8683-3C81-7930-AA86EA113165}"/>
              </a:ext>
            </a:extLst>
          </p:cNvPr>
          <p:cNvSpPr>
            <a:spLocks noGrp="1"/>
          </p:cNvSpPr>
          <p:nvPr>
            <p:ph type="title"/>
          </p:nvPr>
        </p:nvSpPr>
        <p:spPr>
          <a:xfrm>
            <a:off x="1813034" y="444408"/>
            <a:ext cx="8954814" cy="839552"/>
          </a:xfrm>
        </p:spPr>
        <p:txBody>
          <a:bodyPr>
            <a:noAutofit/>
          </a:bodyPr>
          <a:lstStyle/>
          <a:p>
            <a:pPr algn="ctr"/>
            <a:r>
              <a:rPr lang="es-ES" sz="3200" b="1" i="0">
                <a:solidFill>
                  <a:srgbClr val="203864"/>
                </a:solidFill>
                <a:cs typeface="Arial" panose="020B0604020202020204" pitchFamily="34" charset="0"/>
              </a:rPr>
              <a:t>Desembolsos y Balance Financiero </a:t>
            </a:r>
            <a:br>
              <a:rPr lang="es-ES" sz="3200" b="1" i="0">
                <a:solidFill>
                  <a:srgbClr val="203864"/>
                </a:solidFill>
                <a:cs typeface="Arial" panose="020B0604020202020204" pitchFamily="34" charset="0"/>
              </a:rPr>
            </a:br>
            <a:r>
              <a:rPr lang="es-ES" sz="3200" b="1" i="0">
                <a:solidFill>
                  <a:srgbClr val="203864"/>
                </a:solidFill>
                <a:cs typeface="Arial" panose="020B0604020202020204" pitchFamily="34" charset="0"/>
              </a:rPr>
              <a:t>FAER-GGC-657-20</a:t>
            </a:r>
          </a:p>
        </p:txBody>
      </p:sp>
      <p:sp>
        <p:nvSpPr>
          <p:cNvPr id="2" name="Título 1">
            <a:extLst>
              <a:ext uri="{FF2B5EF4-FFF2-40B4-BE49-F238E27FC236}">
                <a16:creationId xmlns:a16="http://schemas.microsoft.com/office/drawing/2014/main" id="{CEF3E4B8-8AA7-3190-D39E-C539DB75E917}"/>
              </a:ext>
            </a:extLst>
          </p:cNvPr>
          <p:cNvSpPr txBox="1">
            <a:spLocks/>
          </p:cNvSpPr>
          <p:nvPr/>
        </p:nvSpPr>
        <p:spPr>
          <a:xfrm>
            <a:off x="838199" y="4887357"/>
            <a:ext cx="3023541" cy="1252807"/>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ítulo 1">
            <a:extLst>
              <a:ext uri="{FF2B5EF4-FFF2-40B4-BE49-F238E27FC236}">
                <a16:creationId xmlns:a16="http://schemas.microsoft.com/office/drawing/2014/main" id="{4C452739-4FA4-2FDC-3B91-A57CCEA87DE7}"/>
              </a:ext>
            </a:extLst>
          </p:cNvPr>
          <p:cNvSpPr txBox="1">
            <a:spLocks/>
          </p:cNvSpPr>
          <p:nvPr/>
        </p:nvSpPr>
        <p:spPr>
          <a:xfrm>
            <a:off x="857046" y="2167804"/>
            <a:ext cx="3012972" cy="1520276"/>
          </a:xfrm>
          <a:prstGeom prst="rect">
            <a:avLst/>
          </a:prstGeom>
          <a:solidFill>
            <a:schemeClr val="bg1">
              <a:lumMod val="95000"/>
              <a:alpha val="38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Subtítulo 2">
            <a:extLst>
              <a:ext uri="{FF2B5EF4-FFF2-40B4-BE49-F238E27FC236}">
                <a16:creationId xmlns:a16="http://schemas.microsoft.com/office/drawing/2014/main" id="{BF66674D-8EC5-F56D-8135-42B5E2648144}"/>
              </a:ext>
            </a:extLst>
          </p:cNvPr>
          <p:cNvSpPr txBox="1">
            <a:spLocks/>
          </p:cNvSpPr>
          <p:nvPr/>
        </p:nvSpPr>
        <p:spPr>
          <a:xfrm>
            <a:off x="838199" y="1861417"/>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6" name="AutoShape 2">
            <a:extLst>
              <a:ext uri="{FF2B5EF4-FFF2-40B4-BE49-F238E27FC236}">
                <a16:creationId xmlns:a16="http://schemas.microsoft.com/office/drawing/2014/main" id="{946A5681-D248-BA94-6658-5B10790B7704}"/>
              </a:ext>
            </a:extLst>
          </p:cNvPr>
          <p:cNvSpPr>
            <a:spLocks noChangeAspect="1" noChangeArrowheads="1"/>
          </p:cNvSpPr>
          <p:nvPr/>
        </p:nvSpPr>
        <p:spPr bwMode="auto">
          <a:xfrm>
            <a:off x="2492069" y="203051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sp>
        <p:nvSpPr>
          <p:cNvPr id="8" name="Subtítulo 2">
            <a:extLst>
              <a:ext uri="{FF2B5EF4-FFF2-40B4-BE49-F238E27FC236}">
                <a16:creationId xmlns:a16="http://schemas.microsoft.com/office/drawing/2014/main" id="{9A004CFB-1ABF-A527-5764-4A9A264C0824}"/>
              </a:ext>
            </a:extLst>
          </p:cNvPr>
          <p:cNvSpPr txBox="1">
            <a:spLocks/>
          </p:cNvSpPr>
          <p:nvPr/>
        </p:nvSpPr>
        <p:spPr>
          <a:xfrm>
            <a:off x="838198" y="2344088"/>
            <a:ext cx="3216403" cy="1167708"/>
          </a:xfrm>
          <a:prstGeom prst="rect">
            <a:avLst/>
          </a:prstGeom>
        </p:spPr>
        <p:txBody>
          <a:bodyPr tIns="36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spcBef>
                <a:spcPts val="1600"/>
              </a:spcBef>
              <a:buNone/>
              <a:defRPr/>
            </a:pPr>
            <a:r>
              <a:rPr lang="es-MX" sz="2000" b="1">
                <a:solidFill>
                  <a:schemeClr val="accent1">
                    <a:lumMod val="50000"/>
                  </a:schemeClr>
                </a:solidFill>
                <a:latin typeface="+mj-lt"/>
              </a:rPr>
              <a:t>Desembolsos Realizados </a:t>
            </a:r>
            <a:r>
              <a:rPr lang="es-MX" sz="2000">
                <a:latin typeface="+mj-lt"/>
              </a:rPr>
              <a:t>a la fecha al Contrato FAER GGC 657-2020</a:t>
            </a:r>
          </a:p>
          <a:p>
            <a:pPr marL="0" marR="0" lvl="0" indent="0" defTabSz="914400" rtl="0" eaLnBrk="1" fontAlgn="auto" latinLnBrk="0" hangingPunct="1">
              <a:lnSpc>
                <a:spcPct val="90000"/>
              </a:lnSpc>
              <a:spcBef>
                <a:spcPts val="1600"/>
              </a:spcBef>
              <a:spcAft>
                <a:spcPts val="0"/>
              </a:spcAft>
              <a:buClrTx/>
              <a:buSzTx/>
              <a:buFont typeface="Arial" panose="020B0604020202020204" pitchFamily="34" charset="0"/>
              <a:buNone/>
              <a:tabLst/>
              <a:defRPr/>
            </a:pPr>
            <a:endParaRPr kumimoji="0" lang="es-MX" sz="2000" b="0" i="0" u="none" strike="noStrike" kern="1200" cap="none" spc="0" normalizeH="0" baseline="0" noProof="0">
              <a:ln>
                <a:noFill/>
              </a:ln>
              <a:solidFill>
                <a:srgbClr val="E7E6E6">
                  <a:lumMod val="25000"/>
                </a:srgbClr>
              </a:solidFill>
              <a:effectLst/>
              <a:uLnTx/>
              <a:uFillTx/>
              <a:latin typeface="Montserrat" pitchFamily="2" charset="77"/>
              <a:ea typeface="+mn-ea"/>
              <a:cs typeface="+mn-cs"/>
            </a:endParaRPr>
          </a:p>
        </p:txBody>
      </p:sp>
      <p:sp>
        <p:nvSpPr>
          <p:cNvPr id="12" name="Subtítulo 2">
            <a:extLst>
              <a:ext uri="{FF2B5EF4-FFF2-40B4-BE49-F238E27FC236}">
                <a16:creationId xmlns:a16="http://schemas.microsoft.com/office/drawing/2014/main" id="{52376F3E-247D-C249-18F1-C09D04E186DD}"/>
              </a:ext>
            </a:extLst>
          </p:cNvPr>
          <p:cNvSpPr txBox="1">
            <a:spLocks/>
          </p:cNvSpPr>
          <p:nvPr/>
        </p:nvSpPr>
        <p:spPr>
          <a:xfrm>
            <a:off x="848769" y="5041373"/>
            <a:ext cx="3098412" cy="1167708"/>
          </a:xfrm>
          <a:prstGeom prst="rect">
            <a:avLst/>
          </a:prstGeom>
        </p:spPr>
        <p:txBody>
          <a:bodyPr tIns="36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600"/>
              </a:spcBef>
              <a:buNone/>
              <a:defRPr/>
            </a:pPr>
            <a:r>
              <a:rPr lang="es-MX" sz="2200" b="1">
                <a:solidFill>
                  <a:schemeClr val="accent1">
                    <a:lumMod val="50000"/>
                  </a:schemeClr>
                </a:solidFill>
                <a:latin typeface="+mj-lt"/>
              </a:rPr>
              <a:t>Balance financiero </a:t>
            </a:r>
            <a:r>
              <a:rPr lang="es-MX" sz="2200">
                <a:latin typeface="+mj-lt"/>
              </a:rPr>
              <a:t>del Contrato FAER GGC 657-2020</a:t>
            </a:r>
          </a:p>
        </p:txBody>
      </p:sp>
      <p:sp>
        <p:nvSpPr>
          <p:cNvPr id="13" name="Triángulo isósceles 24">
            <a:extLst>
              <a:ext uri="{FF2B5EF4-FFF2-40B4-BE49-F238E27FC236}">
                <a16:creationId xmlns:a16="http://schemas.microsoft.com/office/drawing/2014/main" id="{E4884342-6C89-E071-9508-22C7051C2BA0}"/>
              </a:ext>
            </a:extLst>
          </p:cNvPr>
          <p:cNvSpPr/>
          <p:nvPr/>
        </p:nvSpPr>
        <p:spPr>
          <a:xfrm rot="5400000">
            <a:off x="-84514" y="2608597"/>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riángulo isósceles 25">
            <a:extLst>
              <a:ext uri="{FF2B5EF4-FFF2-40B4-BE49-F238E27FC236}">
                <a16:creationId xmlns:a16="http://schemas.microsoft.com/office/drawing/2014/main" id="{F366DD3B-0879-88BF-3679-6B1CA50E403E}"/>
              </a:ext>
            </a:extLst>
          </p:cNvPr>
          <p:cNvSpPr/>
          <p:nvPr/>
        </p:nvSpPr>
        <p:spPr>
          <a:xfrm rot="5400000">
            <a:off x="-84514" y="5302892"/>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Marcador de número de diapositiva 1">
            <a:extLst>
              <a:ext uri="{FF2B5EF4-FFF2-40B4-BE49-F238E27FC236}">
                <a16:creationId xmlns:a16="http://schemas.microsoft.com/office/drawing/2014/main" id="{CC6F3144-9ED5-1B6C-B529-0C1F4BD3066F}"/>
              </a:ext>
            </a:extLst>
          </p:cNvPr>
          <p:cNvSpPr>
            <a:spLocks noGrp="1"/>
          </p:cNvSpPr>
          <p:nvPr>
            <p:ph type="sldNum" sz="quarter" idx="12"/>
          </p:nvPr>
        </p:nvSpPr>
        <p:spPr>
          <a:xfrm>
            <a:off x="8610600" y="6356350"/>
            <a:ext cx="2743200" cy="365125"/>
          </a:xfrm>
        </p:spPr>
        <p:txBody>
          <a:bodyPr/>
          <a:lstStyle/>
          <a:p>
            <a:fld id="{5E9BE2ED-CCE3-FB41-86A8-656E1104510F}" type="slidenum">
              <a:rPr lang="es-CO" smtClean="0"/>
              <a:t>53</a:t>
            </a:fld>
            <a:endParaRPr lang="es-CO"/>
          </a:p>
        </p:txBody>
      </p:sp>
      <p:graphicFrame>
        <p:nvGraphicFramePr>
          <p:cNvPr id="16" name="Tabla 15">
            <a:extLst>
              <a:ext uri="{FF2B5EF4-FFF2-40B4-BE49-F238E27FC236}">
                <a16:creationId xmlns:a16="http://schemas.microsoft.com/office/drawing/2014/main" id="{4B8FC1AB-4FF9-FF17-EA03-31142012FDF8}"/>
              </a:ext>
            </a:extLst>
          </p:cNvPr>
          <p:cNvGraphicFramePr>
            <a:graphicFrameLocks noGrp="1"/>
          </p:cNvGraphicFramePr>
          <p:nvPr/>
        </p:nvGraphicFramePr>
        <p:xfrm>
          <a:off x="4090864" y="1774468"/>
          <a:ext cx="7792019" cy="1950720"/>
        </p:xfrm>
        <a:graphic>
          <a:graphicData uri="http://schemas.openxmlformats.org/drawingml/2006/table">
            <a:tbl>
              <a:tblPr/>
              <a:tblGrid>
                <a:gridCol w="1339505">
                  <a:extLst>
                    <a:ext uri="{9D8B030D-6E8A-4147-A177-3AD203B41FA5}">
                      <a16:colId xmlns:a16="http://schemas.microsoft.com/office/drawing/2014/main" val="1516682116"/>
                    </a:ext>
                  </a:extLst>
                </a:gridCol>
                <a:gridCol w="2031003">
                  <a:extLst>
                    <a:ext uri="{9D8B030D-6E8A-4147-A177-3AD203B41FA5}">
                      <a16:colId xmlns:a16="http://schemas.microsoft.com/office/drawing/2014/main" val="3260543640"/>
                    </a:ext>
                  </a:extLst>
                </a:gridCol>
                <a:gridCol w="2084617">
                  <a:extLst>
                    <a:ext uri="{9D8B030D-6E8A-4147-A177-3AD203B41FA5}">
                      <a16:colId xmlns:a16="http://schemas.microsoft.com/office/drawing/2014/main" val="4170416905"/>
                    </a:ext>
                  </a:extLst>
                </a:gridCol>
                <a:gridCol w="2336894">
                  <a:extLst>
                    <a:ext uri="{9D8B030D-6E8A-4147-A177-3AD203B41FA5}">
                      <a16:colId xmlns:a16="http://schemas.microsoft.com/office/drawing/2014/main" val="2993254854"/>
                    </a:ext>
                  </a:extLst>
                </a:gridCol>
              </a:tblGrid>
              <a:tr h="429436">
                <a:tc>
                  <a:txBody>
                    <a:bodyPr/>
                    <a:lstStyle/>
                    <a:p>
                      <a:pPr algn="ctr" rtl="0" fontAlgn="base"/>
                      <a:r>
                        <a:rPr lang="es-CO" sz="1400" b="1" i="0">
                          <a:solidFill>
                            <a:schemeClr val="bg1"/>
                          </a:solidFill>
                          <a:effectLst/>
                          <a:latin typeface="+mj-lt"/>
                        </a:rPr>
                        <a:t>Vigencia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 DESEMBOLSADO</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 POR DESEMBOLSAR</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4287241673"/>
                  </a:ext>
                </a:extLst>
              </a:tr>
              <a:tr h="304183">
                <a:tc>
                  <a:txBody>
                    <a:bodyPr/>
                    <a:lstStyle/>
                    <a:p>
                      <a:pPr algn="ctr" rtl="0" fontAlgn="base"/>
                      <a:r>
                        <a:rPr lang="es-CO" sz="1400" b="1" i="0">
                          <a:solidFill>
                            <a:schemeClr val="bg1"/>
                          </a:solidFill>
                          <a:effectLst/>
                          <a:latin typeface="+mj-lt"/>
                        </a:rPr>
                        <a:t>2020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$2.849.835.336,00 </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$2.849.835.336,00 </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$ 0 </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15584650"/>
                  </a:ext>
                </a:extLst>
              </a:tr>
              <a:tr h="304183">
                <a:tc>
                  <a:txBody>
                    <a:bodyPr/>
                    <a:lstStyle/>
                    <a:p>
                      <a:pPr algn="ctr" rtl="0" fontAlgn="base"/>
                      <a:r>
                        <a:rPr lang="es-CO" sz="1400" b="1" i="0">
                          <a:solidFill>
                            <a:schemeClr val="bg1"/>
                          </a:solidFill>
                          <a:effectLst/>
                          <a:latin typeface="+mj-lt"/>
                        </a:rPr>
                        <a:t>2021</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$1.968.235.021,00 </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    ,00 </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a:t>
                      </a:r>
                      <a:r>
                        <a:rPr lang="es-CO" sz="1400" b="0" i="0" kern="1200">
                          <a:solidFill>
                            <a:srgbClr val="000000"/>
                          </a:solidFill>
                          <a:effectLst/>
                          <a:latin typeface="+mn-lt"/>
                          <a:ea typeface="+mn-ea"/>
                          <a:cs typeface="+mn-cs"/>
                        </a:rPr>
                        <a:t>1.968.235.021,00*</a:t>
                      </a:r>
                      <a:r>
                        <a:rPr lang="es-CO" sz="1400" b="0" i="0">
                          <a:solidFill>
                            <a:srgbClr val="000000"/>
                          </a:solidFill>
                          <a:effectLst/>
                          <a:latin typeface="+mj-lt"/>
                        </a:rPr>
                        <a:t> </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93887206"/>
                  </a:ext>
                </a:extLst>
              </a:tr>
              <a:tr h="152400">
                <a:tc>
                  <a:txBody>
                    <a:bodyPr/>
                    <a:lstStyle/>
                    <a:p>
                      <a:pPr algn="ctr" rtl="0" fontAlgn="base"/>
                      <a:r>
                        <a:rPr lang="es-CO" sz="1400" b="1" i="0">
                          <a:solidFill>
                            <a:schemeClr val="bg1"/>
                          </a:solidFill>
                          <a:effectLst/>
                          <a:latin typeface="+mj-lt"/>
                        </a:rPr>
                        <a:t>2022</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effectLst/>
                          <a:latin typeface="+mj-lt"/>
                        </a:rPr>
                        <a:t>$1.742.713.046,00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solidFill>
                            <a:srgbClr val="000000"/>
                          </a:solidFill>
                          <a:effectLst/>
                          <a:latin typeface="+mj-lt"/>
                        </a:rPr>
                        <a:t>$    ,00 </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a:t>
                      </a:r>
                      <a:r>
                        <a:rPr lang="es-CO" sz="1400" b="0" i="0" kern="1200">
                          <a:solidFill>
                            <a:schemeClr val="tx1"/>
                          </a:solidFill>
                          <a:effectLst/>
                          <a:latin typeface="+mn-lt"/>
                          <a:ea typeface="+mn-ea"/>
                          <a:cs typeface="+mn-cs"/>
                        </a:rPr>
                        <a:t>1.742.713.046,00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110805873"/>
                  </a:ext>
                </a:extLst>
              </a:tr>
              <a:tr h="429436">
                <a:tc>
                  <a:txBody>
                    <a:bodyPr/>
                    <a:lstStyle/>
                    <a:p>
                      <a:pPr algn="ctr" rtl="0" fontAlgn="base"/>
                      <a:r>
                        <a:rPr lang="es-CO" sz="1400" b="1" i="0">
                          <a:solidFill>
                            <a:schemeClr val="bg1"/>
                          </a:solidFill>
                          <a:effectLst/>
                          <a:latin typeface="+mj-lt"/>
                        </a:rPr>
                        <a:t>TOTAL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1" i="0">
                          <a:solidFill>
                            <a:srgbClr val="000000"/>
                          </a:solidFill>
                          <a:effectLst/>
                          <a:latin typeface="+mj-lt"/>
                        </a:rPr>
                        <a:t>$6.560.783.403,00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1" i="0">
                          <a:solidFill>
                            <a:srgbClr val="000000"/>
                          </a:solidFill>
                          <a:effectLst/>
                          <a:latin typeface="+mj-lt"/>
                        </a:rPr>
                        <a:t>$2.849.835.336,00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1" i="0">
                          <a:solidFill>
                            <a:srgbClr val="000000"/>
                          </a:solidFill>
                          <a:effectLst/>
                          <a:latin typeface="+mj-lt"/>
                        </a:rPr>
                        <a:t>$3.710.948.067,00 </a:t>
                      </a:r>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1101721"/>
                  </a:ext>
                </a:extLst>
              </a:tr>
            </a:tbl>
          </a:graphicData>
        </a:graphic>
      </p:graphicFrame>
      <p:graphicFrame>
        <p:nvGraphicFramePr>
          <p:cNvPr id="17" name="Tabla 16">
            <a:extLst>
              <a:ext uri="{FF2B5EF4-FFF2-40B4-BE49-F238E27FC236}">
                <a16:creationId xmlns:a16="http://schemas.microsoft.com/office/drawing/2014/main" id="{EBE494BA-BAF2-5E31-4F31-4C35ACAD28D7}"/>
              </a:ext>
            </a:extLst>
          </p:cNvPr>
          <p:cNvGraphicFramePr>
            <a:graphicFrameLocks noGrp="1"/>
          </p:cNvGraphicFramePr>
          <p:nvPr/>
        </p:nvGraphicFramePr>
        <p:xfrm>
          <a:off x="4395831" y="4721280"/>
          <a:ext cx="6883961" cy="1676400"/>
        </p:xfrm>
        <a:graphic>
          <a:graphicData uri="http://schemas.openxmlformats.org/drawingml/2006/table">
            <a:tbl>
              <a:tblPr/>
              <a:tblGrid>
                <a:gridCol w="3820840">
                  <a:extLst>
                    <a:ext uri="{9D8B030D-6E8A-4147-A177-3AD203B41FA5}">
                      <a16:colId xmlns:a16="http://schemas.microsoft.com/office/drawing/2014/main" val="3733281300"/>
                    </a:ext>
                  </a:extLst>
                </a:gridCol>
                <a:gridCol w="3063121">
                  <a:extLst>
                    <a:ext uri="{9D8B030D-6E8A-4147-A177-3AD203B41FA5}">
                      <a16:colId xmlns:a16="http://schemas.microsoft.com/office/drawing/2014/main" val="933422183"/>
                    </a:ext>
                  </a:extLst>
                </a:gridCol>
              </a:tblGrid>
              <a:tr h="0">
                <a:tc>
                  <a:txBody>
                    <a:bodyPr/>
                    <a:lstStyle/>
                    <a:p>
                      <a:pPr algn="ctr" rtl="0" fontAlgn="base"/>
                      <a:r>
                        <a:rPr lang="es-CO" sz="1600" b="1" i="0">
                          <a:solidFill>
                            <a:schemeClr val="bg1"/>
                          </a:solidFill>
                          <a:effectLst/>
                          <a:latin typeface="+mj-lt"/>
                        </a:rPr>
                        <a:t>Valor del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1" i="0">
                          <a:solidFill>
                            <a:schemeClr val="bg1"/>
                          </a:solidFill>
                          <a:effectLst/>
                          <a:latin typeface="+mj-lt"/>
                        </a:rPr>
                        <a:t>$6.560.783.403,00 </a:t>
                      </a: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628049098"/>
                  </a:ext>
                </a:extLst>
              </a:tr>
              <a:tr h="0">
                <a:tc>
                  <a:txBody>
                    <a:bodyPr/>
                    <a:lstStyle/>
                    <a:p>
                      <a:pPr algn="ctr" rtl="0" fontAlgn="base"/>
                      <a:r>
                        <a:rPr lang="es-CO" sz="1600" b="1" i="0">
                          <a:solidFill>
                            <a:schemeClr val="bg1"/>
                          </a:solidFill>
                          <a:effectLst/>
                          <a:latin typeface="+mj-lt"/>
                        </a:rPr>
                        <a:t>Valor desembolsado</a:t>
                      </a:r>
                      <a:r>
                        <a:rPr lang="es-CO" sz="16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0" i="0">
                          <a:solidFill>
                            <a:srgbClr val="000000"/>
                          </a:solidFill>
                          <a:effectLst/>
                          <a:latin typeface="+mj-lt"/>
                        </a:rPr>
                        <a:t>$2.849.835.336,00 </a:t>
                      </a:r>
                      <a:endParaRPr lang="es-CO" sz="1600" b="0" i="0">
                        <a:effectLst/>
                        <a:latin typeface="+mj-lt"/>
                      </a:endParaRP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77733165"/>
                  </a:ext>
                </a:extLst>
              </a:tr>
              <a:tr h="0">
                <a:tc>
                  <a:txBody>
                    <a:bodyPr/>
                    <a:lstStyle/>
                    <a:p>
                      <a:pPr algn="ctr" rtl="0" fontAlgn="base"/>
                      <a:r>
                        <a:rPr lang="es-CO" sz="1600" b="1" i="0">
                          <a:solidFill>
                            <a:schemeClr val="bg1"/>
                          </a:solidFill>
                          <a:effectLst/>
                          <a:latin typeface="+mj-lt"/>
                        </a:rPr>
                        <a:t>Valor Pendiente por desembolsar</a:t>
                      </a:r>
                      <a:r>
                        <a:rPr lang="es-CO" sz="16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0" i="0">
                          <a:solidFill>
                            <a:srgbClr val="000000"/>
                          </a:solidFill>
                          <a:effectLst/>
                          <a:latin typeface="+mj-lt"/>
                        </a:rPr>
                        <a:t>$3.710.948.067,00 </a:t>
                      </a:r>
                      <a:endParaRPr lang="es-CO" sz="16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43923362"/>
                  </a:ext>
                </a:extLst>
              </a:tr>
              <a:tr h="0">
                <a:tc>
                  <a:txBody>
                    <a:bodyPr/>
                    <a:lstStyle/>
                    <a:p>
                      <a:pPr algn="ctr" rtl="0" fontAlgn="base"/>
                      <a:r>
                        <a:rPr lang="es-ES" sz="1600" b="1" i="0">
                          <a:solidFill>
                            <a:schemeClr val="bg1"/>
                          </a:solidFill>
                          <a:effectLst/>
                          <a:latin typeface="+mj-lt"/>
                        </a:rPr>
                        <a:t>Valor a Solicitar al Comité CAFAER</a:t>
                      </a:r>
                      <a:endParaRPr lang="es-CO" sz="1600" b="1"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ES" sz="1600" b="1" i="0">
                          <a:effectLst/>
                          <a:latin typeface="+mj-lt"/>
                        </a:rPr>
                        <a:t>$1.312.156.682,00</a:t>
                      </a:r>
                      <a:endParaRPr lang="es-CO" sz="1600" b="1" i="0">
                        <a:effectLst/>
                        <a:latin typeface="+mj-lt"/>
                      </a:endParaRP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09041793"/>
                  </a:ext>
                </a:extLst>
              </a:tr>
              <a:tr h="0">
                <a:tc>
                  <a:txBody>
                    <a:bodyPr/>
                    <a:lstStyle/>
                    <a:p>
                      <a:pPr algn="ctr" rtl="0" fontAlgn="base"/>
                      <a:r>
                        <a:rPr lang="es-CO" sz="1600" b="1" i="0">
                          <a:solidFill>
                            <a:schemeClr val="bg1"/>
                          </a:solidFill>
                          <a:effectLst/>
                          <a:latin typeface="+mj-lt"/>
                        </a:rPr>
                        <a:t>Número de usuarios</a:t>
                      </a:r>
                      <a:r>
                        <a:rPr lang="es-CO" sz="16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600" b="0" i="0">
                          <a:solidFill>
                            <a:srgbClr val="000000"/>
                          </a:solidFill>
                          <a:effectLst/>
                          <a:latin typeface="+mj-lt"/>
                        </a:rPr>
                        <a:t>574 </a:t>
                      </a:r>
                      <a:endParaRPr lang="es-CO" sz="1600" b="0" i="0">
                        <a:effectLst/>
                        <a:latin typeface="+mj-lt"/>
                      </a:endParaRP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537037"/>
                  </a:ext>
                </a:extLst>
              </a:tr>
            </a:tbl>
          </a:graphicData>
        </a:graphic>
      </p:graphicFrame>
      <p:sp>
        <p:nvSpPr>
          <p:cNvPr id="18" name="CuadroTexto 17">
            <a:extLst>
              <a:ext uri="{FF2B5EF4-FFF2-40B4-BE49-F238E27FC236}">
                <a16:creationId xmlns:a16="http://schemas.microsoft.com/office/drawing/2014/main" id="{D7EE68F3-ECB7-43CF-5684-D1E73FDC21B4}"/>
              </a:ext>
            </a:extLst>
          </p:cNvPr>
          <p:cNvSpPr txBox="1"/>
          <p:nvPr/>
        </p:nvSpPr>
        <p:spPr>
          <a:xfrm>
            <a:off x="5546281" y="3873372"/>
            <a:ext cx="6096000" cy="646331"/>
          </a:xfrm>
          <a:prstGeom prst="rect">
            <a:avLst/>
          </a:prstGeom>
          <a:noFill/>
        </p:spPr>
        <p:txBody>
          <a:bodyPr wrap="square">
            <a:spAutoFit/>
          </a:bodyPr>
          <a:lstStyle/>
          <a:p>
            <a:pPr algn="ctr"/>
            <a:r>
              <a:rPr lang="es-MX" sz="1800">
                <a:latin typeface="+mj-lt"/>
              </a:rPr>
              <a:t>*Se presentó vigencia expirada 2021 por valor de </a:t>
            </a:r>
            <a:r>
              <a:rPr lang="es-CO" sz="1800" b="0" i="0">
                <a:effectLst/>
                <a:latin typeface="+mj-lt"/>
              </a:rPr>
              <a:t>$</a:t>
            </a:r>
            <a:r>
              <a:rPr lang="es-CO" sz="1800" b="0" i="0" kern="1200">
                <a:solidFill>
                  <a:srgbClr val="000000"/>
                </a:solidFill>
                <a:effectLst/>
                <a:latin typeface="+mn-lt"/>
                <a:ea typeface="+mn-ea"/>
                <a:cs typeface="+mn-cs"/>
              </a:rPr>
              <a:t>1.968.235.021,00</a:t>
            </a:r>
            <a:endParaRPr lang="es-CO" sz="1800" b="0" i="0">
              <a:solidFill>
                <a:srgbClr val="000000"/>
              </a:solidFill>
              <a:effectLst/>
              <a:latin typeface="+mj-lt"/>
            </a:endParaRPr>
          </a:p>
        </p:txBody>
      </p:sp>
    </p:spTree>
    <p:extLst>
      <p:ext uri="{BB962C8B-B14F-4D97-AF65-F5344CB8AC3E}">
        <p14:creationId xmlns:p14="http://schemas.microsoft.com/office/powerpoint/2010/main" val="16716460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ítulo 2">
            <a:extLst>
              <a:ext uri="{FF2B5EF4-FFF2-40B4-BE49-F238E27FC236}">
                <a16:creationId xmlns:a16="http://schemas.microsoft.com/office/drawing/2014/main" id="{0E973AEC-EB6E-E329-C693-D35ED8967897}"/>
              </a:ext>
            </a:extLst>
          </p:cNvPr>
          <p:cNvSpPr txBox="1">
            <a:spLocks/>
          </p:cNvSpPr>
          <p:nvPr/>
        </p:nvSpPr>
        <p:spPr>
          <a:xfrm>
            <a:off x="838199" y="1861417"/>
            <a:ext cx="6858000" cy="612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ES" sz="3200" b="1" i="0" u="none" strike="noStrike" kern="1200" cap="none" spc="0" normalizeH="0" baseline="0" noProof="0">
              <a:ln>
                <a:noFill/>
              </a:ln>
              <a:solidFill>
                <a:srgbClr val="00A7CC"/>
              </a:solidFill>
              <a:effectLst/>
              <a:uLnTx/>
              <a:uFillTx/>
              <a:latin typeface="Montserrat" pitchFamily="2" charset="77"/>
              <a:ea typeface="+mn-ea"/>
              <a:cs typeface="+mn-cs"/>
            </a:endParaRPr>
          </a:p>
        </p:txBody>
      </p:sp>
      <p:sp>
        <p:nvSpPr>
          <p:cNvPr id="11" name="AutoShape 2">
            <a:extLst>
              <a:ext uri="{FF2B5EF4-FFF2-40B4-BE49-F238E27FC236}">
                <a16:creationId xmlns:a16="http://schemas.microsoft.com/office/drawing/2014/main" id="{2CDF307D-9989-AC27-A709-25CF0EEEA456}"/>
              </a:ext>
            </a:extLst>
          </p:cNvPr>
          <p:cNvSpPr>
            <a:spLocks noChangeAspect="1" noChangeArrowheads="1"/>
          </p:cNvSpPr>
          <p:nvPr/>
        </p:nvSpPr>
        <p:spPr bwMode="auto">
          <a:xfrm>
            <a:off x="2492069" y="203051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CO"/>
          </a:p>
        </p:txBody>
      </p:sp>
      <p:sp>
        <p:nvSpPr>
          <p:cNvPr id="19" name="Triángulo isósceles 25">
            <a:extLst>
              <a:ext uri="{FF2B5EF4-FFF2-40B4-BE49-F238E27FC236}">
                <a16:creationId xmlns:a16="http://schemas.microsoft.com/office/drawing/2014/main" id="{C2B84015-7CDB-D6B9-A207-9230A51E3C4A}"/>
              </a:ext>
            </a:extLst>
          </p:cNvPr>
          <p:cNvSpPr/>
          <p:nvPr/>
        </p:nvSpPr>
        <p:spPr>
          <a:xfrm rot="5400000">
            <a:off x="926" y="3759436"/>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Marcador de número de diapositiva 1">
            <a:extLst>
              <a:ext uri="{FF2B5EF4-FFF2-40B4-BE49-F238E27FC236}">
                <a16:creationId xmlns:a16="http://schemas.microsoft.com/office/drawing/2014/main" id="{8819980B-0EA6-41D2-988B-2E242587BB20}"/>
              </a:ext>
            </a:extLst>
          </p:cNvPr>
          <p:cNvSpPr>
            <a:spLocks noGrp="1"/>
          </p:cNvSpPr>
          <p:nvPr>
            <p:ph type="sldNum" sz="quarter" idx="12"/>
          </p:nvPr>
        </p:nvSpPr>
        <p:spPr>
          <a:xfrm>
            <a:off x="8610600" y="6356350"/>
            <a:ext cx="2743200" cy="365125"/>
          </a:xfrm>
        </p:spPr>
        <p:txBody>
          <a:bodyPr/>
          <a:lstStyle/>
          <a:p>
            <a:fld id="{5E9BE2ED-CCE3-FB41-86A8-656E1104510F}" type="slidenum">
              <a:rPr lang="es-CO" smtClean="0"/>
              <a:t>54</a:t>
            </a:fld>
            <a:endParaRPr lang="es-CO"/>
          </a:p>
        </p:txBody>
      </p:sp>
      <p:graphicFrame>
        <p:nvGraphicFramePr>
          <p:cNvPr id="21" name="Tabla 20">
            <a:extLst>
              <a:ext uri="{FF2B5EF4-FFF2-40B4-BE49-F238E27FC236}">
                <a16:creationId xmlns:a16="http://schemas.microsoft.com/office/drawing/2014/main" id="{0F73CC0B-5FD2-14B4-7BF6-216050B4483F}"/>
              </a:ext>
            </a:extLst>
          </p:cNvPr>
          <p:cNvGraphicFramePr>
            <a:graphicFrameLocks noGrp="1"/>
          </p:cNvGraphicFramePr>
          <p:nvPr/>
        </p:nvGraphicFramePr>
        <p:xfrm>
          <a:off x="1095375" y="1387754"/>
          <a:ext cx="9951672" cy="4857475"/>
        </p:xfrm>
        <a:graphic>
          <a:graphicData uri="http://schemas.openxmlformats.org/drawingml/2006/table">
            <a:tbl>
              <a:tblPr/>
              <a:tblGrid>
                <a:gridCol w="1318330">
                  <a:extLst>
                    <a:ext uri="{9D8B030D-6E8A-4147-A177-3AD203B41FA5}">
                      <a16:colId xmlns:a16="http://schemas.microsoft.com/office/drawing/2014/main" val="1516682116"/>
                    </a:ext>
                  </a:extLst>
                </a:gridCol>
                <a:gridCol w="1950097">
                  <a:extLst>
                    <a:ext uri="{9D8B030D-6E8A-4147-A177-3AD203B41FA5}">
                      <a16:colId xmlns:a16="http://schemas.microsoft.com/office/drawing/2014/main" val="3260543640"/>
                    </a:ext>
                  </a:extLst>
                </a:gridCol>
                <a:gridCol w="684059">
                  <a:extLst>
                    <a:ext uri="{9D8B030D-6E8A-4147-A177-3AD203B41FA5}">
                      <a16:colId xmlns:a16="http://schemas.microsoft.com/office/drawing/2014/main" val="4170416905"/>
                    </a:ext>
                  </a:extLst>
                </a:gridCol>
                <a:gridCol w="2640563">
                  <a:extLst>
                    <a:ext uri="{9D8B030D-6E8A-4147-A177-3AD203B41FA5}">
                      <a16:colId xmlns:a16="http://schemas.microsoft.com/office/drawing/2014/main" val="2993254854"/>
                    </a:ext>
                  </a:extLst>
                </a:gridCol>
                <a:gridCol w="3358623">
                  <a:extLst>
                    <a:ext uri="{9D8B030D-6E8A-4147-A177-3AD203B41FA5}">
                      <a16:colId xmlns:a16="http://schemas.microsoft.com/office/drawing/2014/main" val="741729130"/>
                    </a:ext>
                  </a:extLst>
                </a:gridCol>
              </a:tblGrid>
              <a:tr h="557634">
                <a:tc>
                  <a:txBody>
                    <a:bodyPr/>
                    <a:lstStyle/>
                    <a:p>
                      <a:pPr algn="ctr" rtl="0" fontAlgn="base"/>
                      <a:r>
                        <a:rPr lang="es-CO" sz="1400" b="1" i="0">
                          <a:solidFill>
                            <a:schemeClr val="bg1"/>
                          </a:solidFill>
                          <a:effectLst/>
                          <a:latin typeface="+mj-lt"/>
                        </a:rPr>
                        <a:t>Vigencia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VALOR</a:t>
                      </a:r>
                      <a:r>
                        <a:rPr lang="es-CO" sz="1400" b="0" i="0">
                          <a:solidFill>
                            <a:schemeClr val="bg1"/>
                          </a:solidFill>
                          <a:effectLst/>
                          <a:latin typeface="+mj-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ESTADO RECURSO</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rtl="0" fontAlgn="base"/>
                      <a:r>
                        <a:rPr lang="es-CO" sz="1400" b="1" i="0">
                          <a:solidFill>
                            <a:schemeClr val="bg1"/>
                          </a:solidFill>
                          <a:effectLst/>
                          <a:latin typeface="+mj-lt"/>
                        </a:rPr>
                        <a:t>HITO CONTRACTUAL</a:t>
                      </a:r>
                      <a:endParaRPr lang="es-CO" sz="1400" b="0" i="0">
                        <a:solidFill>
                          <a:schemeClr val="bg1"/>
                        </a:solidFill>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4287241673"/>
                  </a:ext>
                </a:extLst>
              </a:tr>
              <a:tr h="573051">
                <a:tc>
                  <a:txBody>
                    <a:bodyPr/>
                    <a:lstStyle/>
                    <a:p>
                      <a:pPr algn="ctr" rtl="0" fontAlgn="base"/>
                      <a:r>
                        <a:rPr lang="es-CO" sz="1400" b="1" i="0">
                          <a:solidFill>
                            <a:schemeClr val="bg1"/>
                          </a:solidFill>
                          <a:effectLst/>
                          <a:latin typeface="+mj-lt"/>
                        </a:rPr>
                        <a:t>2020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$2.849.835.336,00 </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43%</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Desembolsado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Encargo Fiduciario</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15584650"/>
                  </a:ext>
                </a:extLst>
              </a:tr>
              <a:tr h="525486">
                <a:tc>
                  <a:txBody>
                    <a:bodyPr/>
                    <a:lstStyle/>
                    <a:p>
                      <a:pPr algn="ctr" rtl="0" fontAlgn="base"/>
                      <a:r>
                        <a:rPr lang="es-CO" sz="1400" b="1" i="0">
                          <a:solidFill>
                            <a:schemeClr val="bg1"/>
                          </a:solidFill>
                          <a:effectLst/>
                          <a:latin typeface="+mj-lt"/>
                        </a:rPr>
                        <a:t>2021</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1" i="0">
                          <a:solidFill>
                            <a:srgbClr val="000000"/>
                          </a:solidFill>
                          <a:effectLst/>
                          <a:latin typeface="+mj-lt"/>
                        </a:rPr>
                        <a:t>$656.078.341,00* </a:t>
                      </a:r>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1" i="0">
                          <a:effectLst/>
                          <a:latin typeface="+mj-lt"/>
                        </a:rPr>
                        <a:t>10%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1" i="0">
                          <a:solidFill>
                            <a:srgbClr val="000000"/>
                          </a:solidFill>
                          <a:effectLst/>
                          <a:latin typeface="+mj-lt"/>
                        </a:rPr>
                        <a:t>Vigencia expirada</a:t>
                      </a:r>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1" i="0">
                          <a:solidFill>
                            <a:srgbClr val="000000"/>
                          </a:solidFill>
                          <a:effectLst/>
                          <a:latin typeface="+mj-lt"/>
                        </a:rPr>
                        <a:t>Acta de inicio del contrato de obra (Solicitado por EBSA el 14/04/2023)</a:t>
                      </a:r>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93887206"/>
                  </a:ext>
                </a:extLst>
              </a:tr>
              <a:tr h="525486">
                <a:tc>
                  <a:txBody>
                    <a:bodyPr/>
                    <a:lstStyle/>
                    <a:p>
                      <a:pPr algn="ctr" rtl="0" fontAlgn="base"/>
                      <a:r>
                        <a:rPr lang="es-CO" sz="1400" b="1" i="0">
                          <a:solidFill>
                            <a:schemeClr val="bg1"/>
                          </a:solidFill>
                          <a:effectLst/>
                          <a:latin typeface="+mj-lt"/>
                        </a:rPr>
                        <a:t>2021 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1" i="0">
                          <a:solidFill>
                            <a:srgbClr val="000000"/>
                          </a:solidFill>
                          <a:effectLst/>
                          <a:latin typeface="+mj-lt"/>
                        </a:rPr>
                        <a:t>$656.078.341,00* </a:t>
                      </a:r>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1" i="0">
                          <a:effectLst/>
                          <a:latin typeface="+mj-lt"/>
                        </a:rPr>
                        <a:t>10%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1" i="0">
                          <a:solidFill>
                            <a:srgbClr val="000000"/>
                          </a:solidFill>
                          <a:effectLst/>
                          <a:latin typeface="+mj-lt"/>
                        </a:rPr>
                        <a:t>Vigencia expirada</a:t>
                      </a:r>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1" i="0">
                          <a:effectLst/>
                          <a:latin typeface="+mj-lt"/>
                        </a:rPr>
                        <a:t>Avance del 40% de las obras (EBSA ha indicado que solicitará los próximos días este desembolso)</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74548128"/>
                  </a:ext>
                </a:extLst>
              </a:tr>
              <a:tr h="525486">
                <a:tc>
                  <a:txBody>
                    <a:bodyPr/>
                    <a:lstStyle/>
                    <a:p>
                      <a:pPr algn="ctr" rtl="0" fontAlgn="base"/>
                      <a:r>
                        <a:rPr lang="es-CO" sz="1400" b="1" i="0">
                          <a:solidFill>
                            <a:schemeClr val="bg1"/>
                          </a:solidFill>
                          <a:effectLst/>
                          <a:latin typeface="+mj-lt"/>
                        </a:rPr>
                        <a:t>2021</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solidFill>
                            <a:srgbClr val="000000"/>
                          </a:solidFill>
                          <a:effectLst/>
                          <a:latin typeface="+mj-lt"/>
                        </a:rPr>
                        <a:t>$656.078.339,00 </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10%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solidFill>
                            <a:srgbClr val="000000"/>
                          </a:solidFill>
                          <a:effectLst/>
                          <a:latin typeface="+mj-lt"/>
                        </a:rPr>
                        <a:t>Vigencia expirada</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s-CO" sz="1400" b="0" i="0">
                          <a:effectLst/>
                          <a:latin typeface="+mj-lt"/>
                        </a:rPr>
                        <a:t>Avance del 60% de las obras</a:t>
                      </a:r>
                    </a:p>
                    <a:p>
                      <a:pPr algn="ctr" rtl="0" fontAlgn="base"/>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8914927"/>
                  </a:ext>
                </a:extLst>
              </a:tr>
              <a:tr h="525486">
                <a:tc>
                  <a:txBody>
                    <a:bodyPr/>
                    <a:lstStyle/>
                    <a:p>
                      <a:pPr algn="ctr" rtl="0" fontAlgn="base"/>
                      <a:r>
                        <a:rPr lang="es-CO" sz="1400" b="1" i="0">
                          <a:solidFill>
                            <a:schemeClr val="bg1"/>
                          </a:solidFill>
                          <a:effectLst/>
                          <a:latin typeface="+mj-lt"/>
                        </a:rPr>
                        <a:t>2022</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0" i="0">
                          <a:effectLst/>
                          <a:latin typeface="+mj-lt"/>
                        </a:rPr>
                        <a:t>$871.356.523,00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13%</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effectLst/>
                          <a:latin typeface="+mj-lt"/>
                        </a:rPr>
                        <a:t>Reserva presupuestal</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s-CO" sz="1400" b="0" i="0">
                          <a:effectLst/>
                          <a:latin typeface="+mj-lt"/>
                        </a:rPr>
                        <a:t>Avance del 80% de las obras</a:t>
                      </a:r>
                    </a:p>
                    <a:p>
                      <a:pPr algn="ctr" rtl="0" fontAlgn="base"/>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110805873"/>
                  </a:ext>
                </a:extLst>
              </a:tr>
              <a:tr h="525486">
                <a:tc>
                  <a:txBody>
                    <a:bodyPr/>
                    <a:lstStyle/>
                    <a:p>
                      <a:pPr algn="ctr" rtl="0" fontAlgn="base"/>
                      <a:r>
                        <a:rPr lang="es-CO" sz="1400" b="1" i="0">
                          <a:solidFill>
                            <a:schemeClr val="bg1"/>
                          </a:solidFill>
                          <a:effectLst/>
                          <a:latin typeface="+mj-lt"/>
                        </a:rPr>
                        <a:t>2022</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marL="0" marR="0" lvl="0" indent="0" algn="r" defTabSz="914400" rtl="0" eaLnBrk="1" fontAlgn="base" latinLnBrk="0" hangingPunct="1">
                        <a:lnSpc>
                          <a:spcPct val="100000"/>
                        </a:lnSpc>
                        <a:spcBef>
                          <a:spcPts val="0"/>
                        </a:spcBef>
                        <a:spcAft>
                          <a:spcPts val="0"/>
                        </a:spcAft>
                        <a:buClrTx/>
                        <a:buSzTx/>
                        <a:buFontTx/>
                        <a:buNone/>
                        <a:tabLst/>
                        <a:defRPr/>
                      </a:pPr>
                      <a:r>
                        <a:rPr lang="es-CO" sz="1400" b="0" i="0">
                          <a:effectLst/>
                          <a:latin typeface="+mj-lt"/>
                        </a:rPr>
                        <a:t>$871.356.523,00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0" i="0">
                          <a:effectLst/>
                          <a:latin typeface="+mj-lt"/>
                        </a:rPr>
                        <a:t>13%</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rtl="0" fontAlgn="base"/>
                      <a:r>
                        <a:rPr lang="es-CO" sz="1400" b="0" i="0">
                          <a:effectLst/>
                          <a:latin typeface="+mj-lt"/>
                        </a:rPr>
                        <a:t>Reserva presupuestal</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s-CO" sz="1400" b="0" i="0">
                          <a:effectLst/>
                          <a:latin typeface="+mj-lt"/>
                        </a:rPr>
                        <a:t>Avance del 100% de las obras</a:t>
                      </a:r>
                    </a:p>
                    <a:p>
                      <a:pPr marL="0" marR="0" lvl="0" indent="0" algn="ctr" defTabSz="914400" rtl="0" eaLnBrk="1" fontAlgn="base" latinLnBrk="0" hangingPunct="1">
                        <a:lnSpc>
                          <a:spcPct val="100000"/>
                        </a:lnSpc>
                        <a:spcBef>
                          <a:spcPts val="0"/>
                        </a:spcBef>
                        <a:spcAft>
                          <a:spcPts val="0"/>
                        </a:spcAft>
                        <a:buClrTx/>
                        <a:buSzTx/>
                        <a:buFontTx/>
                        <a:buNone/>
                        <a:tabLst/>
                        <a:defRPr/>
                      </a:pP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90917984"/>
                  </a:ext>
                </a:extLst>
              </a:tr>
              <a:tr h="893326">
                <a:tc>
                  <a:txBody>
                    <a:bodyPr/>
                    <a:lstStyle/>
                    <a:p>
                      <a:pPr algn="ctr" rtl="0" fontAlgn="base"/>
                      <a:r>
                        <a:rPr lang="es-CO" sz="1400" b="1" i="0">
                          <a:solidFill>
                            <a:schemeClr val="bg1"/>
                          </a:solidFill>
                          <a:effectLst/>
                          <a:latin typeface="+mj-lt"/>
                        </a:rPr>
                        <a:t>TOTAL CONTRATO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r" rtl="0" fontAlgn="base"/>
                      <a:r>
                        <a:rPr lang="es-CO" sz="1400" b="1" i="0">
                          <a:solidFill>
                            <a:srgbClr val="000000"/>
                          </a:solidFill>
                          <a:effectLst/>
                          <a:latin typeface="+mj-lt"/>
                        </a:rPr>
                        <a:t>$6.560.783.403,00</a:t>
                      </a:r>
                      <a:endParaRPr lang="es-CO" sz="1400" b="0"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r>
                        <a:rPr lang="es-CO" sz="1400" b="1" i="0">
                          <a:solidFill>
                            <a:srgbClr val="000000"/>
                          </a:solidFill>
                          <a:effectLst/>
                          <a:latin typeface="+mj-lt"/>
                        </a:rPr>
                        <a:t>100%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r" rtl="0" fontAlgn="base"/>
                      <a:endParaRPr lang="es-CO" sz="1400" b="1" i="0">
                        <a:effectLst/>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1101721"/>
                  </a:ext>
                </a:extLst>
              </a:tr>
            </a:tbl>
          </a:graphicData>
        </a:graphic>
      </p:graphicFrame>
      <p:sp>
        <p:nvSpPr>
          <p:cNvPr id="23" name="Título 6">
            <a:extLst>
              <a:ext uri="{FF2B5EF4-FFF2-40B4-BE49-F238E27FC236}">
                <a16:creationId xmlns:a16="http://schemas.microsoft.com/office/drawing/2014/main" id="{FCE01656-C65D-47EF-38EB-DDEA63943A48}"/>
              </a:ext>
            </a:extLst>
          </p:cNvPr>
          <p:cNvSpPr txBox="1">
            <a:spLocks/>
          </p:cNvSpPr>
          <p:nvPr/>
        </p:nvSpPr>
        <p:spPr>
          <a:xfrm>
            <a:off x="2112580" y="481679"/>
            <a:ext cx="8873184" cy="814107"/>
          </a:xfrm>
          <a:prstGeom prst="rect">
            <a:avLst/>
          </a:prstGeom>
        </p:spPr>
        <p:txBody>
          <a:bodyPr vert="horz" lIns="91440" tIns="45720" rIns="91440" bIns="45720" rtlCol="0" anchor="ctr">
            <a:noAutofit/>
          </a:bodyPr>
          <a:ls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s-MX" sz="2800" b="1" i="0">
                <a:solidFill>
                  <a:srgbClr val="203864"/>
                </a:solidFill>
                <a:latin typeface="Montserrat" panose="00000500000000000000" pitchFamily="2" charset="0"/>
                <a:cs typeface="Arial" panose="020B0604020202020204" pitchFamily="34" charset="0"/>
              </a:rPr>
              <a:t>Hitos </a:t>
            </a:r>
            <a:r>
              <a:rPr lang="es-MX" sz="2800" b="1">
                <a:solidFill>
                  <a:srgbClr val="203864"/>
                </a:solidFill>
                <a:latin typeface="Montserrat" panose="00000500000000000000" pitchFamily="2" charset="0"/>
                <a:cs typeface="Arial" panose="020B0604020202020204" pitchFamily="34" charset="0"/>
              </a:rPr>
              <a:t>contractuales d</a:t>
            </a:r>
            <a:r>
              <a:rPr lang="es-MX" sz="2800" b="1" i="0">
                <a:solidFill>
                  <a:srgbClr val="203864"/>
                </a:solidFill>
                <a:latin typeface="Montserrat" panose="00000500000000000000" pitchFamily="2" charset="0"/>
                <a:cs typeface="Arial" panose="020B0604020202020204" pitchFamily="34" charset="0"/>
              </a:rPr>
              <a:t>esembolsos</a:t>
            </a:r>
          </a:p>
          <a:p>
            <a:pPr algn="ctr"/>
            <a:r>
              <a:rPr lang="es-MX" sz="2800" b="1" i="0">
                <a:solidFill>
                  <a:srgbClr val="203864"/>
                </a:solidFill>
                <a:latin typeface="Montserrat" panose="00000500000000000000" pitchFamily="2" charset="0"/>
                <a:cs typeface="Arial" panose="020B0604020202020204" pitchFamily="34" charset="0"/>
              </a:rPr>
              <a:t>Contrato </a:t>
            </a:r>
            <a:r>
              <a:rPr lang="es-MX" sz="2800" b="1">
                <a:solidFill>
                  <a:srgbClr val="203864"/>
                </a:solidFill>
                <a:latin typeface="Montserrat" panose="00000500000000000000" pitchFamily="2" charset="0"/>
                <a:cs typeface="Arial" panose="020B0604020202020204" pitchFamily="34" charset="0"/>
              </a:rPr>
              <a:t>FAER-</a:t>
            </a:r>
            <a:r>
              <a:rPr lang="es-MX" sz="2800" b="1" i="0">
                <a:solidFill>
                  <a:srgbClr val="203864"/>
                </a:solidFill>
                <a:latin typeface="Montserrat" panose="00000500000000000000" pitchFamily="2" charset="0"/>
                <a:cs typeface="Arial" panose="020B0604020202020204" pitchFamily="34" charset="0"/>
              </a:rPr>
              <a:t>GGC-</a:t>
            </a:r>
            <a:r>
              <a:rPr lang="es-MX" sz="2800" b="1">
                <a:solidFill>
                  <a:srgbClr val="203864"/>
                </a:solidFill>
                <a:latin typeface="Montserrat" panose="00000500000000000000" pitchFamily="2" charset="0"/>
                <a:cs typeface="Arial" panose="020B0604020202020204" pitchFamily="34" charset="0"/>
              </a:rPr>
              <a:t>657</a:t>
            </a:r>
            <a:r>
              <a:rPr lang="es-MX" sz="2800" b="1" i="0">
                <a:solidFill>
                  <a:srgbClr val="203864"/>
                </a:solidFill>
                <a:latin typeface="Montserrat" panose="00000500000000000000" pitchFamily="2" charset="0"/>
                <a:cs typeface="Arial" panose="020B0604020202020204" pitchFamily="34" charset="0"/>
              </a:rPr>
              <a:t>-2020</a:t>
            </a:r>
          </a:p>
          <a:p>
            <a:pPr algn="ctr"/>
            <a:endParaRPr lang="es-CO" sz="3000" b="1">
              <a:solidFill>
                <a:schemeClr val="accent2"/>
              </a:solidFill>
            </a:endParaRPr>
          </a:p>
        </p:txBody>
      </p:sp>
      <p:sp>
        <p:nvSpPr>
          <p:cNvPr id="2" name="Subtítulo 2">
            <a:extLst>
              <a:ext uri="{FF2B5EF4-FFF2-40B4-BE49-F238E27FC236}">
                <a16:creationId xmlns:a16="http://schemas.microsoft.com/office/drawing/2014/main" id="{FA905A7E-F537-7C8A-33FE-7C24BF63F93A}"/>
              </a:ext>
            </a:extLst>
          </p:cNvPr>
          <p:cNvSpPr txBox="1">
            <a:spLocks/>
          </p:cNvSpPr>
          <p:nvPr/>
        </p:nvSpPr>
        <p:spPr>
          <a:xfrm>
            <a:off x="1095374" y="6337197"/>
            <a:ext cx="9642533" cy="513629"/>
          </a:xfrm>
          <a:prstGeom prst="rect">
            <a:avLst/>
          </a:prstGeom>
          <a:noFill/>
          <a:ln>
            <a:noFill/>
          </a:ln>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1600"/>
              </a:spcBef>
              <a:buNone/>
              <a:defRPr/>
            </a:pPr>
            <a:r>
              <a:rPr kumimoji="0" lang="es-ES" sz="1600" b="1" i="0" u="none" strike="noStrike" kern="1200" cap="none" spc="0" normalizeH="0" baseline="0" noProof="0">
                <a:ln>
                  <a:noFill/>
                </a:ln>
                <a:solidFill>
                  <a:prstClr val="black"/>
                </a:solidFill>
                <a:effectLst/>
                <a:uLnTx/>
                <a:uFillTx/>
                <a:latin typeface="+mj-lt"/>
              </a:rPr>
              <a:t>*Nota: </a:t>
            </a:r>
            <a:r>
              <a:rPr kumimoji="0" lang="es-ES" sz="1600" b="0" i="0" u="none" strike="noStrike" kern="1200" cap="none" spc="0" normalizeH="0" baseline="0" noProof="0">
                <a:ln>
                  <a:noFill/>
                </a:ln>
                <a:solidFill>
                  <a:prstClr val="black"/>
                </a:solidFill>
                <a:effectLst/>
                <a:uLnTx/>
                <a:uFillTx/>
                <a:latin typeface="+mj-lt"/>
              </a:rPr>
              <a:t>Recursos por valor de </a:t>
            </a:r>
            <a:r>
              <a:rPr lang="es-ES" sz="1600" b="1" i="0">
                <a:effectLst/>
                <a:latin typeface="+mj-lt"/>
              </a:rPr>
              <a:t>$1.312.156.682,00</a:t>
            </a:r>
            <a:r>
              <a:rPr kumimoji="0" lang="es-ES" sz="1600" b="0" i="0" u="none" strike="noStrike" kern="1200" cap="none" spc="0" normalizeH="0" baseline="0" noProof="0">
                <a:ln>
                  <a:noFill/>
                </a:ln>
                <a:solidFill>
                  <a:prstClr val="black"/>
                </a:solidFill>
                <a:effectLst/>
                <a:uLnTx/>
                <a:uFillTx/>
                <a:latin typeface="+mj-lt"/>
              </a:rPr>
              <a:t> que serán solicitados al Comité CAFAER</a:t>
            </a:r>
            <a:endParaRPr lang="es-MX" sz="1600">
              <a:solidFill>
                <a:prstClr val="black"/>
              </a:solidFill>
              <a:latin typeface="+mj-lt"/>
            </a:endParaRPr>
          </a:p>
        </p:txBody>
      </p:sp>
    </p:spTree>
    <p:extLst>
      <p:ext uri="{BB962C8B-B14F-4D97-AF65-F5344CB8AC3E}">
        <p14:creationId xmlns:p14="http://schemas.microsoft.com/office/powerpoint/2010/main" val="166868141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ítulo 6">
            <a:extLst>
              <a:ext uri="{FF2B5EF4-FFF2-40B4-BE49-F238E27FC236}">
                <a16:creationId xmlns:a16="http://schemas.microsoft.com/office/drawing/2014/main" id="{FCE01656-C65D-47EF-38EB-DDEA63943A48}"/>
              </a:ext>
            </a:extLst>
          </p:cNvPr>
          <p:cNvSpPr txBox="1">
            <a:spLocks/>
          </p:cNvSpPr>
          <p:nvPr/>
        </p:nvSpPr>
        <p:spPr>
          <a:xfrm>
            <a:off x="2112580" y="481679"/>
            <a:ext cx="8873184" cy="814107"/>
          </a:xfrm>
          <a:prstGeom prst="rect">
            <a:avLst/>
          </a:prstGeom>
        </p:spPr>
        <p:txBody>
          <a:bodyPr vert="horz" lIns="91440" tIns="45720" rIns="91440" bIns="45720" rtlCol="0" anchor="ctr">
            <a:noAutofit/>
          </a:bodyPr>
          <a:ls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spcBef>
                <a:spcPts val="1600"/>
              </a:spcBef>
              <a:buNone/>
              <a:defRPr/>
            </a:pPr>
            <a:r>
              <a:rPr lang="es-ES" sz="2800" b="1">
                <a:solidFill>
                  <a:srgbClr val="002060"/>
                </a:solidFill>
                <a:latin typeface="Montserrat" pitchFamily="2" charset="77"/>
              </a:rPr>
              <a:t>Justificación de vigencia expirada, hitos de desembolso no cumplidos</a:t>
            </a:r>
            <a:endParaRPr lang="es-ES" sz="2800" b="1">
              <a:solidFill>
                <a:prstClr val="white"/>
              </a:solidFill>
              <a:latin typeface="Montserrat" pitchFamily="2" charset="77"/>
            </a:endParaRPr>
          </a:p>
          <a:p>
            <a:pPr algn="ctr"/>
            <a:r>
              <a:rPr lang="es-MX" sz="2800" b="1" i="0">
                <a:solidFill>
                  <a:srgbClr val="203864"/>
                </a:solidFill>
                <a:latin typeface="Montserrat" panose="00000500000000000000" pitchFamily="2" charset="0"/>
                <a:cs typeface="Arial" panose="020B0604020202020204" pitchFamily="34" charset="0"/>
              </a:rPr>
              <a:t>Contrato </a:t>
            </a:r>
            <a:r>
              <a:rPr lang="es-MX" sz="2800" b="1">
                <a:solidFill>
                  <a:srgbClr val="203864"/>
                </a:solidFill>
                <a:latin typeface="Montserrat" panose="00000500000000000000" pitchFamily="2" charset="0"/>
                <a:cs typeface="Arial" panose="020B0604020202020204" pitchFamily="34" charset="0"/>
              </a:rPr>
              <a:t>FAER-</a:t>
            </a:r>
            <a:r>
              <a:rPr lang="es-MX" sz="2800" b="1" i="0">
                <a:solidFill>
                  <a:srgbClr val="203864"/>
                </a:solidFill>
                <a:latin typeface="Montserrat" panose="00000500000000000000" pitchFamily="2" charset="0"/>
                <a:cs typeface="Arial" panose="020B0604020202020204" pitchFamily="34" charset="0"/>
              </a:rPr>
              <a:t>GGC-</a:t>
            </a:r>
            <a:r>
              <a:rPr lang="es-MX" sz="2800" b="1">
                <a:solidFill>
                  <a:srgbClr val="203864"/>
                </a:solidFill>
                <a:latin typeface="Montserrat" panose="00000500000000000000" pitchFamily="2" charset="0"/>
                <a:cs typeface="Arial" panose="020B0604020202020204" pitchFamily="34" charset="0"/>
              </a:rPr>
              <a:t>657</a:t>
            </a:r>
            <a:r>
              <a:rPr lang="es-MX" sz="2800" b="1" i="0">
                <a:solidFill>
                  <a:srgbClr val="203864"/>
                </a:solidFill>
                <a:latin typeface="Montserrat" panose="00000500000000000000" pitchFamily="2" charset="0"/>
                <a:cs typeface="Arial" panose="020B0604020202020204" pitchFamily="34" charset="0"/>
              </a:rPr>
              <a:t>-2020</a:t>
            </a:r>
          </a:p>
          <a:p>
            <a:pPr algn="ctr"/>
            <a:endParaRPr lang="es-CO" sz="3000" b="1">
              <a:solidFill>
                <a:schemeClr val="accent2"/>
              </a:solidFill>
            </a:endParaRPr>
          </a:p>
        </p:txBody>
      </p:sp>
      <p:sp>
        <p:nvSpPr>
          <p:cNvPr id="2" name="Flecha: a la derecha 1">
            <a:extLst>
              <a:ext uri="{FF2B5EF4-FFF2-40B4-BE49-F238E27FC236}">
                <a16:creationId xmlns:a16="http://schemas.microsoft.com/office/drawing/2014/main" id="{7FB249A2-895F-649B-584B-B58C4F439004}"/>
              </a:ext>
            </a:extLst>
          </p:cNvPr>
          <p:cNvSpPr/>
          <p:nvPr/>
        </p:nvSpPr>
        <p:spPr>
          <a:xfrm>
            <a:off x="4732250" y="3308514"/>
            <a:ext cx="1657348" cy="1349133"/>
          </a:xfrm>
          <a:prstGeom prst="rightArrow">
            <a:avLst>
              <a:gd name="adj1" fmla="val 69670"/>
              <a:gd name="adj2" fmla="val 27692"/>
            </a:avLst>
          </a:prstGeom>
          <a:ln/>
        </p:spPr>
        <p:style>
          <a:lnRef idx="2">
            <a:schemeClr val="accent2"/>
          </a:lnRef>
          <a:fillRef idx="1">
            <a:schemeClr val="lt1"/>
          </a:fillRef>
          <a:effectRef idx="0">
            <a:schemeClr val="accent2"/>
          </a:effectRef>
          <a:fontRef idx="minor">
            <a:schemeClr val="dk1"/>
          </a:fontRef>
        </p:style>
        <p:txBody>
          <a:bodyPr rtlCol="0" anchor="ctr"/>
          <a:lstStyle/>
          <a:p>
            <a:pPr algn="ctr"/>
            <a:endParaRPr lang="es-CO">
              <a:solidFill>
                <a:prstClr val="white"/>
              </a:solidFill>
              <a:latin typeface="Calibri" panose="020F0502020204030204"/>
            </a:endParaRPr>
          </a:p>
        </p:txBody>
      </p:sp>
      <p:sp>
        <p:nvSpPr>
          <p:cNvPr id="3" name="Subtítulo 2">
            <a:extLst>
              <a:ext uri="{FF2B5EF4-FFF2-40B4-BE49-F238E27FC236}">
                <a16:creationId xmlns:a16="http://schemas.microsoft.com/office/drawing/2014/main" id="{B2013DEC-E709-3661-DD1D-E6E20DCB9A9C}"/>
              </a:ext>
            </a:extLst>
          </p:cNvPr>
          <p:cNvSpPr txBox="1">
            <a:spLocks/>
          </p:cNvSpPr>
          <p:nvPr/>
        </p:nvSpPr>
        <p:spPr>
          <a:xfrm>
            <a:off x="225596" y="2463455"/>
            <a:ext cx="2668329" cy="242512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s-MX" sz="1800">
              <a:solidFill>
                <a:prstClr val="black"/>
              </a:solidFill>
              <a:latin typeface="Montserrat" pitchFamily="2" charset="77"/>
            </a:endParaRPr>
          </a:p>
        </p:txBody>
      </p:sp>
      <p:sp>
        <p:nvSpPr>
          <p:cNvPr id="4" name="Marcador de número de diapositiva 1">
            <a:extLst>
              <a:ext uri="{FF2B5EF4-FFF2-40B4-BE49-F238E27FC236}">
                <a16:creationId xmlns:a16="http://schemas.microsoft.com/office/drawing/2014/main" id="{45C5F665-F502-21E9-B8B2-5E675317665E}"/>
              </a:ext>
            </a:extLst>
          </p:cNvPr>
          <p:cNvSpPr>
            <a:spLocks noGrp="1"/>
          </p:cNvSpPr>
          <p:nvPr>
            <p:ph type="sldNum" sz="quarter" idx="12"/>
          </p:nvPr>
        </p:nvSpPr>
        <p:spPr>
          <a:xfrm>
            <a:off x="8610600" y="6352504"/>
            <a:ext cx="2743200" cy="365125"/>
          </a:xfrm>
        </p:spPr>
        <p:txBody>
          <a:bodyPr/>
          <a:lstStyle/>
          <a:p>
            <a:fld id="{5E9BE2ED-CCE3-FB41-86A8-656E1104510F}" type="slidenum">
              <a:rPr lang="es-CO" smtClean="0"/>
              <a:t>55</a:t>
            </a:fld>
            <a:endParaRPr lang="es-CO"/>
          </a:p>
        </p:txBody>
      </p:sp>
      <p:graphicFrame>
        <p:nvGraphicFramePr>
          <p:cNvPr id="5" name="Diagrama 4">
            <a:extLst>
              <a:ext uri="{FF2B5EF4-FFF2-40B4-BE49-F238E27FC236}">
                <a16:creationId xmlns:a16="http://schemas.microsoft.com/office/drawing/2014/main" id="{4E9AABFA-2E06-6C56-E3A8-DEE1C83620A2}"/>
              </a:ext>
            </a:extLst>
          </p:cNvPr>
          <p:cNvGraphicFramePr/>
          <p:nvPr/>
        </p:nvGraphicFramePr>
        <p:xfrm>
          <a:off x="225597" y="1283950"/>
          <a:ext cx="4260678" cy="53982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uadroTexto 5">
            <a:extLst>
              <a:ext uri="{FF2B5EF4-FFF2-40B4-BE49-F238E27FC236}">
                <a16:creationId xmlns:a16="http://schemas.microsoft.com/office/drawing/2014/main" id="{F98A5FEF-1C36-A9C2-9668-483005E25FF2}"/>
              </a:ext>
            </a:extLst>
          </p:cNvPr>
          <p:cNvSpPr txBox="1"/>
          <p:nvPr/>
        </p:nvSpPr>
        <p:spPr>
          <a:xfrm>
            <a:off x="4837601" y="3659914"/>
            <a:ext cx="1504950" cy="646331"/>
          </a:xfrm>
          <a:prstGeom prst="rect">
            <a:avLst/>
          </a:prstGeom>
          <a:noFill/>
        </p:spPr>
        <p:txBody>
          <a:bodyPr wrap="square" rtlCol="0">
            <a:spAutoFit/>
          </a:bodyPr>
          <a:lstStyle/>
          <a:p>
            <a:r>
              <a:rPr lang="es-CO" sz="1200"/>
              <a:t>Motivos del no cumplimiento de los hitos de desembolso</a:t>
            </a:r>
          </a:p>
        </p:txBody>
      </p:sp>
      <p:sp>
        <p:nvSpPr>
          <p:cNvPr id="7" name="Rectángulo 6">
            <a:extLst>
              <a:ext uri="{FF2B5EF4-FFF2-40B4-BE49-F238E27FC236}">
                <a16:creationId xmlns:a16="http://schemas.microsoft.com/office/drawing/2014/main" id="{6C23AD33-31F2-7716-B874-15AF55ED1BE9}"/>
              </a:ext>
            </a:extLst>
          </p:cNvPr>
          <p:cNvSpPr/>
          <p:nvPr/>
        </p:nvSpPr>
        <p:spPr>
          <a:xfrm>
            <a:off x="6606167" y="2138713"/>
            <a:ext cx="5204002" cy="388296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rtl="0" fontAlgn="base"/>
            <a:r>
              <a:rPr lang="es-ES" sz="1400" b="0" i="0">
                <a:solidFill>
                  <a:srgbClr val="000000"/>
                </a:solidFill>
                <a:effectLst/>
                <a:latin typeface="+mj-lt"/>
              </a:rPr>
              <a:t>Se indica no fue posible cumplir por parte de EBSA S.A. E.S.P., los anteriores requisitos, debido a las circunstancias expuestas en la Suspensión No. 1, la Prórroga a la Suspensión No. 1, y el Otrosí No. 5, lo que conllevó a que los cronogramas y entrega del proyecto se vieran afectados y por ende modificados. Debido a dichas circunstancias no fue posible realizar los trámites pertinentes para cada uno de los desembolsos correspondientes a la vigencia 2021 (reserva presupuestal) dentro de las fechas establecidas en la circular 40021 de fecha 10 de noviembre de 2022.  </a:t>
            </a:r>
          </a:p>
          <a:p>
            <a:pPr algn="just" rtl="0" fontAlgn="base"/>
            <a:r>
              <a:rPr lang="es-ES" sz="1400" b="0" i="0">
                <a:solidFill>
                  <a:srgbClr val="000000"/>
                </a:solidFill>
                <a:effectLst/>
                <a:latin typeface="+mj-lt"/>
              </a:rPr>
              <a:t>  </a:t>
            </a:r>
          </a:p>
          <a:p>
            <a:pPr algn="just" rtl="0" fontAlgn="base"/>
            <a:r>
              <a:rPr lang="es-ES" sz="1400" b="0" i="0">
                <a:solidFill>
                  <a:srgbClr val="000000"/>
                </a:solidFill>
                <a:effectLst/>
                <a:latin typeface="+mj-lt"/>
              </a:rPr>
              <a:t>Como condiciones específicas se presentaron retrasos en la consecución de los permisos por parte de la autoridad ambiental – Corpoboyacá para la intervención del proyecto en los usuarios que se encuentran en zona de páramo. </a:t>
            </a:r>
          </a:p>
          <a:p>
            <a:pPr algn="ctr"/>
            <a:endParaRPr lang="es-CO">
              <a:solidFill>
                <a:schemeClr val="tx1"/>
              </a:solidFill>
            </a:endParaRPr>
          </a:p>
        </p:txBody>
      </p:sp>
    </p:spTree>
    <p:extLst>
      <p:ext uri="{BB962C8B-B14F-4D97-AF65-F5344CB8AC3E}">
        <p14:creationId xmlns:p14="http://schemas.microsoft.com/office/powerpoint/2010/main" val="234694187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ítulo 6">
            <a:extLst>
              <a:ext uri="{FF2B5EF4-FFF2-40B4-BE49-F238E27FC236}">
                <a16:creationId xmlns:a16="http://schemas.microsoft.com/office/drawing/2014/main" id="{FCE01656-C65D-47EF-38EB-DDEA63943A48}"/>
              </a:ext>
            </a:extLst>
          </p:cNvPr>
          <p:cNvSpPr txBox="1">
            <a:spLocks/>
          </p:cNvSpPr>
          <p:nvPr/>
        </p:nvSpPr>
        <p:spPr>
          <a:xfrm>
            <a:off x="1932156" y="506846"/>
            <a:ext cx="8873184" cy="814107"/>
          </a:xfrm>
          <a:prstGeom prst="rect">
            <a:avLst/>
          </a:prstGeom>
        </p:spPr>
        <p:txBody>
          <a:bodyPr vert="horz" lIns="91440" tIns="45720" rIns="91440" bIns="45720" rtlCol="0" anchor="ctr">
            <a:noAutofit/>
          </a:bodyPr>
          <a:ls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spcBef>
                <a:spcPts val="1600"/>
              </a:spcBef>
              <a:buNone/>
              <a:defRPr/>
            </a:pPr>
            <a:r>
              <a:rPr lang="es-ES" sz="2800" b="1">
                <a:solidFill>
                  <a:srgbClr val="002060"/>
                </a:solidFill>
                <a:latin typeface="Montserrat" pitchFamily="2" charset="77"/>
              </a:rPr>
              <a:t>Justificación de vigencia expirada, hitos de desembolso no cumplidos</a:t>
            </a:r>
            <a:endParaRPr lang="es-ES" sz="2800" b="1">
              <a:solidFill>
                <a:prstClr val="white"/>
              </a:solidFill>
              <a:latin typeface="Montserrat" pitchFamily="2" charset="77"/>
            </a:endParaRPr>
          </a:p>
          <a:p>
            <a:pPr algn="ctr"/>
            <a:r>
              <a:rPr lang="es-MX" sz="2800" b="1" i="0">
                <a:solidFill>
                  <a:srgbClr val="203864"/>
                </a:solidFill>
                <a:latin typeface="Montserrat" panose="00000500000000000000" pitchFamily="2" charset="0"/>
                <a:cs typeface="Arial" panose="020B0604020202020204" pitchFamily="34" charset="0"/>
              </a:rPr>
              <a:t>Contrato </a:t>
            </a:r>
            <a:r>
              <a:rPr lang="es-MX" sz="2800" b="1">
                <a:solidFill>
                  <a:srgbClr val="203864"/>
                </a:solidFill>
                <a:latin typeface="Montserrat" panose="00000500000000000000" pitchFamily="2" charset="0"/>
                <a:cs typeface="Arial" panose="020B0604020202020204" pitchFamily="34" charset="0"/>
              </a:rPr>
              <a:t>FAER-</a:t>
            </a:r>
            <a:r>
              <a:rPr lang="es-MX" sz="2800" b="1" i="0">
                <a:solidFill>
                  <a:srgbClr val="203864"/>
                </a:solidFill>
                <a:latin typeface="Montserrat" panose="00000500000000000000" pitchFamily="2" charset="0"/>
                <a:cs typeface="Arial" panose="020B0604020202020204" pitchFamily="34" charset="0"/>
              </a:rPr>
              <a:t>GGC-</a:t>
            </a:r>
            <a:r>
              <a:rPr lang="es-MX" sz="2800" b="1">
                <a:solidFill>
                  <a:srgbClr val="203864"/>
                </a:solidFill>
                <a:latin typeface="Montserrat" panose="00000500000000000000" pitchFamily="2" charset="0"/>
                <a:cs typeface="Arial" panose="020B0604020202020204" pitchFamily="34" charset="0"/>
              </a:rPr>
              <a:t>657</a:t>
            </a:r>
            <a:r>
              <a:rPr lang="es-MX" sz="2800" b="1" i="0">
                <a:solidFill>
                  <a:srgbClr val="203864"/>
                </a:solidFill>
                <a:latin typeface="Montserrat" panose="00000500000000000000" pitchFamily="2" charset="0"/>
                <a:cs typeface="Arial" panose="020B0604020202020204" pitchFamily="34" charset="0"/>
              </a:rPr>
              <a:t>-2020</a:t>
            </a:r>
          </a:p>
          <a:p>
            <a:pPr algn="ctr"/>
            <a:endParaRPr lang="es-CO" sz="3000" b="1">
              <a:solidFill>
                <a:schemeClr val="accent2"/>
              </a:solidFill>
            </a:endParaRPr>
          </a:p>
        </p:txBody>
      </p:sp>
      <p:sp>
        <p:nvSpPr>
          <p:cNvPr id="8" name="Título 1">
            <a:extLst>
              <a:ext uri="{FF2B5EF4-FFF2-40B4-BE49-F238E27FC236}">
                <a16:creationId xmlns:a16="http://schemas.microsoft.com/office/drawing/2014/main" id="{44AD5491-0D33-5CA3-550F-89F7FD44395E}"/>
              </a:ext>
            </a:extLst>
          </p:cNvPr>
          <p:cNvSpPr txBox="1">
            <a:spLocks/>
          </p:cNvSpPr>
          <p:nvPr/>
        </p:nvSpPr>
        <p:spPr>
          <a:xfrm>
            <a:off x="1010474" y="1552042"/>
            <a:ext cx="10716548" cy="3069834"/>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defPPr>
              <a:defRPr lang="es-CO"/>
            </a:defPPr>
            <a:lvl1pPr marR="0" lvl="0" indent="0" algn="ctr" fontAlgn="auto">
              <a:lnSpc>
                <a:spcPct val="100000"/>
              </a:lnSpc>
              <a:spcBef>
                <a:spcPts val="0"/>
              </a:spcBef>
              <a:spcAft>
                <a:spcPts val="0"/>
              </a:spcAft>
              <a:buClrTx/>
              <a:buSzTx/>
              <a:buFontTx/>
              <a:buNone/>
              <a:tabLst/>
              <a:defRPr kumimoji="0" b="0" i="0" u="none" strike="noStrike" cap="none" spc="0" normalizeH="0" baseline="0">
                <a:ln>
                  <a:noFill/>
                </a:ln>
                <a:solidFill>
                  <a:prstClr val="white"/>
                </a:solidFill>
                <a:effectLst/>
                <a:uLnTx/>
                <a:uFillTx/>
                <a:latin typeface="Calibri" panose="020F0502020204030204"/>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endParaRPr lang="es-CO"/>
          </a:p>
        </p:txBody>
      </p:sp>
      <p:sp>
        <p:nvSpPr>
          <p:cNvPr id="9" name="Subtítulo 2">
            <a:extLst>
              <a:ext uri="{FF2B5EF4-FFF2-40B4-BE49-F238E27FC236}">
                <a16:creationId xmlns:a16="http://schemas.microsoft.com/office/drawing/2014/main" id="{A4F0E47B-158A-FCA0-6792-0F12D56FA5C4}"/>
              </a:ext>
            </a:extLst>
          </p:cNvPr>
          <p:cNvSpPr txBox="1">
            <a:spLocks/>
          </p:cNvSpPr>
          <p:nvPr/>
        </p:nvSpPr>
        <p:spPr>
          <a:xfrm>
            <a:off x="1080818" y="1683821"/>
            <a:ext cx="10542304" cy="2787512"/>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32385" indent="0" algn="just">
              <a:lnSpc>
                <a:spcPct val="115000"/>
              </a:lnSpc>
              <a:spcAft>
                <a:spcPts val="1000"/>
              </a:spcAft>
              <a:buNone/>
            </a:pPr>
            <a:r>
              <a:rPr lang="es-CO" sz="1100">
                <a:effectLst/>
                <a:latin typeface="+mj-lt"/>
                <a:ea typeface="Calibri" panose="020F0502020204030204" pitchFamily="34" charset="0"/>
                <a:cs typeface="Arial" panose="020B0604020202020204" pitchFamily="34" charset="0"/>
              </a:rPr>
              <a:t>Cumpliendo de esta manera con lo estipulado en </a:t>
            </a:r>
            <a:r>
              <a:rPr lang="es-CO" sz="1100">
                <a:latin typeface="+mj-lt"/>
                <a:ea typeface="Calibri" panose="020F0502020204030204" pitchFamily="34" charset="0"/>
                <a:cs typeface="Arial" panose="020B0604020202020204" pitchFamily="34" charset="0"/>
              </a:rPr>
              <a:t>los</a:t>
            </a:r>
            <a:r>
              <a:rPr lang="es-CO" sz="1100">
                <a:effectLst/>
                <a:latin typeface="+mj-lt"/>
                <a:ea typeface="Calibri" panose="020F0502020204030204" pitchFamily="34" charset="0"/>
                <a:cs typeface="Arial" panose="020B0604020202020204" pitchFamily="34" charset="0"/>
              </a:rPr>
              <a:t> literales b) y c) de la Cláusula Cuarta del Contrato FAER GGC 657 de 2020. En ese sentido, se recomienda realizar el pago por la suma de </a:t>
            </a:r>
            <a:r>
              <a:rPr lang="es-CO" sz="1100" b="1">
                <a:effectLst/>
                <a:latin typeface="+mj-lt"/>
                <a:ea typeface="Calibri" panose="020F0502020204030204" pitchFamily="34" charset="0"/>
                <a:cs typeface="Arial" panose="020B0604020202020204" pitchFamily="34" charset="0"/>
              </a:rPr>
              <a:t>MIL TRESCIENTOS  DOCE MILLONES CIENTO CINCUENTA Y SEIS MIL SEISCIENTOS OCHENTA Y DOS PESOS M/CTE (1.312.156.682), </a:t>
            </a:r>
            <a:r>
              <a:rPr lang="es-CO" sz="1100">
                <a:effectLst/>
                <a:latin typeface="+mj-lt"/>
                <a:ea typeface="Calibri" panose="020F0502020204030204" pitchFamily="34" charset="0"/>
                <a:cs typeface="Arial" panose="020B0604020202020204" pitchFamily="34" charset="0"/>
              </a:rPr>
              <a:t>según cuadro presentado a continuación</a:t>
            </a:r>
            <a:r>
              <a:rPr lang="es-CO" sz="1100" b="1">
                <a:effectLst/>
                <a:latin typeface="+mj-lt"/>
                <a:ea typeface="Calibri" panose="020F0502020204030204" pitchFamily="34" charset="0"/>
                <a:cs typeface="Arial" panose="020B0604020202020204" pitchFamily="34" charset="0"/>
              </a:rPr>
              <a:t>:</a:t>
            </a:r>
            <a:endParaRPr lang="es-CO" sz="1100">
              <a:effectLst/>
              <a:latin typeface="+mj-lt"/>
              <a:ea typeface="Calibri" panose="020F0502020204030204" pitchFamily="34" charset="0"/>
              <a:cs typeface="Times New Roman" panose="02020603050405020304" pitchFamily="18" charset="0"/>
            </a:endParaRPr>
          </a:p>
          <a:p>
            <a:pPr algn="just">
              <a:buFont typeface="Wingdings" panose="05000000000000000000" pitchFamily="2" charset="2"/>
              <a:buChar char="Ø"/>
              <a:defRPr/>
            </a:pPr>
            <a:endParaRPr lang="es-CO" sz="1400">
              <a:solidFill>
                <a:schemeClr val="tx1">
                  <a:lumMod val="65000"/>
                  <a:lumOff val="35000"/>
                </a:schemeClr>
              </a:solidFill>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endParaRPr lang="es-MX" sz="1400">
              <a:solidFill>
                <a:srgbClr val="4B4949"/>
              </a:solidFill>
              <a:latin typeface="Calabri"/>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endParaRPr kumimoji="0" lang="es-CO" sz="1400" u="none" strike="noStrike" kern="1200" cap="none" spc="0" normalizeH="0" baseline="0" noProof="0">
              <a:ln>
                <a:noFill/>
              </a:ln>
              <a:solidFill>
                <a:srgbClr val="4B4949"/>
              </a:solidFill>
              <a:effectLst/>
              <a:uLnTx/>
              <a:uFillTx/>
              <a:latin typeface="Calabri"/>
              <a:ea typeface="+mn-ea"/>
              <a:cs typeface="+mn-cs"/>
            </a:endParaRPr>
          </a:p>
        </p:txBody>
      </p:sp>
      <p:graphicFrame>
        <p:nvGraphicFramePr>
          <p:cNvPr id="11" name="Tabla 10">
            <a:extLst>
              <a:ext uri="{FF2B5EF4-FFF2-40B4-BE49-F238E27FC236}">
                <a16:creationId xmlns:a16="http://schemas.microsoft.com/office/drawing/2014/main" id="{6CE6883A-F465-977B-03C4-D1D4EF793C41}"/>
              </a:ext>
            </a:extLst>
          </p:cNvPr>
          <p:cNvGraphicFramePr>
            <a:graphicFrameLocks noGrp="1"/>
          </p:cNvGraphicFramePr>
          <p:nvPr/>
        </p:nvGraphicFramePr>
        <p:xfrm>
          <a:off x="2129358" y="2758396"/>
          <a:ext cx="8191499" cy="1391539"/>
        </p:xfrm>
        <a:graphic>
          <a:graphicData uri="http://schemas.openxmlformats.org/drawingml/2006/table">
            <a:tbl>
              <a:tblPr firstRow="1" firstCol="1" bandRow="1">
                <a:tableStyleId>{21E4AEA4-8DFA-4A89-87EB-49C32662AFE0}</a:tableStyleId>
              </a:tblPr>
              <a:tblGrid>
                <a:gridCol w="1086184">
                  <a:extLst>
                    <a:ext uri="{9D8B030D-6E8A-4147-A177-3AD203B41FA5}">
                      <a16:colId xmlns:a16="http://schemas.microsoft.com/office/drawing/2014/main" val="239862506"/>
                    </a:ext>
                  </a:extLst>
                </a:gridCol>
                <a:gridCol w="1086184">
                  <a:extLst>
                    <a:ext uri="{9D8B030D-6E8A-4147-A177-3AD203B41FA5}">
                      <a16:colId xmlns:a16="http://schemas.microsoft.com/office/drawing/2014/main" val="573140381"/>
                    </a:ext>
                  </a:extLst>
                </a:gridCol>
                <a:gridCol w="1206211">
                  <a:extLst>
                    <a:ext uri="{9D8B030D-6E8A-4147-A177-3AD203B41FA5}">
                      <a16:colId xmlns:a16="http://schemas.microsoft.com/office/drawing/2014/main" val="1876672646"/>
                    </a:ext>
                  </a:extLst>
                </a:gridCol>
                <a:gridCol w="1207060">
                  <a:extLst>
                    <a:ext uri="{9D8B030D-6E8A-4147-A177-3AD203B41FA5}">
                      <a16:colId xmlns:a16="http://schemas.microsoft.com/office/drawing/2014/main" val="1899697909"/>
                    </a:ext>
                  </a:extLst>
                </a:gridCol>
                <a:gridCol w="1207060">
                  <a:extLst>
                    <a:ext uri="{9D8B030D-6E8A-4147-A177-3AD203B41FA5}">
                      <a16:colId xmlns:a16="http://schemas.microsoft.com/office/drawing/2014/main" val="1860329683"/>
                    </a:ext>
                  </a:extLst>
                </a:gridCol>
                <a:gridCol w="723556">
                  <a:extLst>
                    <a:ext uri="{9D8B030D-6E8A-4147-A177-3AD203B41FA5}">
                      <a16:colId xmlns:a16="http://schemas.microsoft.com/office/drawing/2014/main" val="1421492739"/>
                    </a:ext>
                  </a:extLst>
                </a:gridCol>
                <a:gridCol w="1675244">
                  <a:extLst>
                    <a:ext uri="{9D8B030D-6E8A-4147-A177-3AD203B41FA5}">
                      <a16:colId xmlns:a16="http://schemas.microsoft.com/office/drawing/2014/main" val="784773913"/>
                    </a:ext>
                  </a:extLst>
                </a:gridCol>
              </a:tblGrid>
              <a:tr h="0">
                <a:tc rowSpan="2">
                  <a:txBody>
                    <a:bodyPr/>
                    <a:lstStyle/>
                    <a:p>
                      <a:pPr algn="ctr">
                        <a:lnSpc>
                          <a:spcPct val="115000"/>
                        </a:lnSpc>
                        <a:spcAft>
                          <a:spcPts val="1000"/>
                        </a:spcAft>
                      </a:pPr>
                      <a:r>
                        <a:rPr lang="es-CO" sz="1050">
                          <a:solidFill>
                            <a:schemeClr val="tx1"/>
                          </a:solidFill>
                          <a:effectLst/>
                        </a:rPr>
                        <a:t>EMPRESA</a:t>
                      </a:r>
                      <a:endParaRPr lang="es-CO"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5">
                  <a:txBody>
                    <a:bodyPr/>
                    <a:lstStyle/>
                    <a:p>
                      <a:pPr algn="ctr">
                        <a:lnSpc>
                          <a:spcPct val="115000"/>
                        </a:lnSpc>
                        <a:spcAft>
                          <a:spcPts val="1000"/>
                        </a:spcAft>
                      </a:pPr>
                      <a:r>
                        <a:rPr lang="es-CO" sz="1050">
                          <a:solidFill>
                            <a:schemeClr val="tx1"/>
                          </a:solidFill>
                          <a:effectLst/>
                        </a:rPr>
                        <a:t>ENCARGO FIDUCIARIO</a:t>
                      </a:r>
                      <a:endParaRPr lang="es-CO"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rowSpan="2">
                  <a:txBody>
                    <a:bodyPr/>
                    <a:lstStyle/>
                    <a:p>
                      <a:pPr algn="ctr">
                        <a:lnSpc>
                          <a:spcPct val="115000"/>
                        </a:lnSpc>
                        <a:spcAft>
                          <a:spcPts val="1000"/>
                        </a:spcAft>
                      </a:pPr>
                      <a:r>
                        <a:rPr lang="es-CO" sz="1050">
                          <a:solidFill>
                            <a:schemeClr val="tx1"/>
                          </a:solidFill>
                          <a:effectLst/>
                        </a:rPr>
                        <a:t>DESEMBOLSO</a:t>
                      </a:r>
                      <a:br>
                        <a:rPr lang="es-CO" sz="1050">
                          <a:solidFill>
                            <a:schemeClr val="tx1"/>
                          </a:solidFill>
                          <a:effectLst/>
                        </a:rPr>
                      </a:br>
                      <a:r>
                        <a:rPr lang="es-CO" sz="1050">
                          <a:solidFill>
                            <a:schemeClr val="tx1"/>
                          </a:solidFill>
                          <a:effectLst/>
                        </a:rPr>
                        <a:t>Vigencia 2021</a:t>
                      </a:r>
                      <a:endParaRPr lang="es-CO"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4024929500"/>
                  </a:ext>
                </a:extLst>
              </a:tr>
              <a:tr h="0">
                <a:tc vMerge="1">
                  <a:txBody>
                    <a:bodyPr/>
                    <a:lstStyle/>
                    <a:p>
                      <a:endParaRPr lang="es-CO"/>
                    </a:p>
                  </a:txBody>
                  <a:tcPr/>
                </a:tc>
                <a:tc>
                  <a:txBody>
                    <a:bodyPr/>
                    <a:lstStyle/>
                    <a:p>
                      <a:pPr algn="ctr">
                        <a:lnSpc>
                          <a:spcPct val="115000"/>
                        </a:lnSpc>
                        <a:spcAft>
                          <a:spcPts val="1000"/>
                        </a:spcAft>
                      </a:pPr>
                      <a:r>
                        <a:rPr lang="es-CO" sz="1050">
                          <a:solidFill>
                            <a:schemeClr val="tx1"/>
                          </a:solidFill>
                          <a:effectLst/>
                        </a:rPr>
                        <a:t>ENTIDAD</a:t>
                      </a:r>
                      <a:endParaRPr lang="es-CO"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CO" sz="1050">
                          <a:solidFill>
                            <a:schemeClr val="tx1"/>
                          </a:solidFill>
                          <a:effectLst/>
                        </a:rPr>
                        <a:t>NIT</a:t>
                      </a:r>
                      <a:endParaRPr lang="es-CO"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CO" sz="1050">
                          <a:solidFill>
                            <a:schemeClr val="tx1"/>
                          </a:solidFill>
                          <a:effectLst/>
                        </a:rPr>
                        <a:t>NOMBRE</a:t>
                      </a:r>
                      <a:endParaRPr lang="es-CO"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CO" sz="1050">
                          <a:solidFill>
                            <a:schemeClr val="tx1"/>
                          </a:solidFill>
                          <a:effectLst/>
                        </a:rPr>
                        <a:t>CUENTA</a:t>
                      </a:r>
                      <a:endParaRPr lang="es-CO"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CO" sz="1050">
                          <a:solidFill>
                            <a:schemeClr val="tx1"/>
                          </a:solidFill>
                          <a:effectLst/>
                        </a:rPr>
                        <a:t>BANCO</a:t>
                      </a:r>
                      <a:endParaRPr lang="es-CO"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vMerge="1">
                  <a:txBody>
                    <a:bodyPr/>
                    <a:lstStyle/>
                    <a:p>
                      <a:endParaRPr lang="es-CO"/>
                    </a:p>
                  </a:txBody>
                  <a:tcPr/>
                </a:tc>
                <a:extLst>
                  <a:ext uri="{0D108BD9-81ED-4DB2-BD59-A6C34878D82A}">
                    <a16:rowId xmlns:a16="http://schemas.microsoft.com/office/drawing/2014/main" val="1406523745"/>
                  </a:ext>
                </a:extLst>
              </a:tr>
              <a:tr h="31751">
                <a:tc>
                  <a:txBody>
                    <a:bodyPr/>
                    <a:lstStyle/>
                    <a:p>
                      <a:pPr algn="ctr">
                        <a:lnSpc>
                          <a:spcPct val="115000"/>
                        </a:lnSpc>
                        <a:spcAft>
                          <a:spcPts val="1000"/>
                        </a:spcAft>
                      </a:pPr>
                      <a:r>
                        <a:rPr lang="es-CO" sz="1050">
                          <a:solidFill>
                            <a:schemeClr val="tx1"/>
                          </a:solidFill>
                          <a:effectLst/>
                        </a:rPr>
                        <a:t>EMPRESA DE ENERGÍA DE BOYACÁ S.A. </a:t>
                      </a:r>
                      <a:br>
                        <a:rPr lang="es-CO" sz="1050">
                          <a:solidFill>
                            <a:schemeClr val="tx1"/>
                          </a:solidFill>
                          <a:effectLst/>
                        </a:rPr>
                      </a:br>
                      <a:r>
                        <a:rPr lang="es-CO" sz="1050">
                          <a:solidFill>
                            <a:schemeClr val="tx1"/>
                          </a:solidFill>
                          <a:effectLst/>
                        </a:rPr>
                        <a:t>E.S.P.</a:t>
                      </a:r>
                      <a:endParaRPr lang="es-CO"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CO" sz="1050">
                          <a:solidFill>
                            <a:schemeClr val="tx1"/>
                          </a:solidFill>
                          <a:effectLst/>
                        </a:rPr>
                        <a:t>BBVA ASSET MANAGEMENT S.A. SOCIEDAD FIDUCIARIA</a:t>
                      </a:r>
                      <a:endParaRPr lang="es-CO"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CO" sz="1050">
                          <a:solidFill>
                            <a:schemeClr val="tx1"/>
                          </a:solidFill>
                          <a:effectLst/>
                        </a:rPr>
                        <a:t>860.048.608-5</a:t>
                      </a:r>
                      <a:endParaRPr lang="es-CO"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CO" sz="1050">
                          <a:solidFill>
                            <a:schemeClr val="tx1"/>
                          </a:solidFill>
                          <a:effectLst/>
                        </a:rPr>
                        <a:t>“ENCARGO FIDUCIARIO EBSA E.S.P. MUNICIPIO DE</a:t>
                      </a:r>
                    </a:p>
                    <a:p>
                      <a:pPr algn="ctr">
                        <a:lnSpc>
                          <a:spcPct val="115000"/>
                        </a:lnSpc>
                        <a:spcAft>
                          <a:spcPts val="1000"/>
                        </a:spcAft>
                      </a:pPr>
                      <a:r>
                        <a:rPr lang="es-CO" sz="1050">
                          <a:solidFill>
                            <a:schemeClr val="tx1"/>
                          </a:solidFill>
                          <a:effectLst/>
                        </a:rPr>
                        <a:t>PESCA”</a:t>
                      </a:r>
                      <a:endParaRPr lang="es-CO"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CO" sz="1050">
                          <a:solidFill>
                            <a:schemeClr val="tx1"/>
                          </a:solidFill>
                          <a:effectLst/>
                        </a:rPr>
                        <a:t>Ahorros </a:t>
                      </a:r>
                      <a:r>
                        <a:rPr lang="es-CO" sz="1050" err="1">
                          <a:solidFill>
                            <a:schemeClr val="tx1"/>
                          </a:solidFill>
                          <a:effectLst/>
                        </a:rPr>
                        <a:t>Nº</a:t>
                      </a:r>
                      <a:br>
                        <a:rPr lang="es-CO" sz="1050">
                          <a:solidFill>
                            <a:schemeClr val="tx1"/>
                          </a:solidFill>
                          <a:effectLst/>
                        </a:rPr>
                      </a:br>
                      <a:r>
                        <a:rPr lang="es-CO" sz="1050">
                          <a:solidFill>
                            <a:schemeClr val="tx1"/>
                          </a:solidFill>
                          <a:effectLst/>
                        </a:rPr>
                        <a:t>00130907000200063507</a:t>
                      </a:r>
                      <a:endParaRPr lang="es-CO"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CO" sz="1050">
                          <a:solidFill>
                            <a:schemeClr val="tx1"/>
                          </a:solidFill>
                          <a:effectLst/>
                        </a:rPr>
                        <a:t>Banco BBVA</a:t>
                      </a:r>
                      <a:endParaRPr lang="es-CO"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CO" sz="1050" b="1">
                          <a:solidFill>
                            <a:schemeClr val="tx1"/>
                          </a:solidFill>
                          <a:effectLst/>
                        </a:rPr>
                        <a:t> $      1.312.156.682,00 </a:t>
                      </a:r>
                      <a:endParaRPr lang="es-CO" sz="105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629741658"/>
                  </a:ext>
                </a:extLst>
              </a:tr>
            </a:tbl>
          </a:graphicData>
        </a:graphic>
      </p:graphicFrame>
      <p:sp>
        <p:nvSpPr>
          <p:cNvPr id="12" name="Triángulo isósceles 25">
            <a:extLst>
              <a:ext uri="{FF2B5EF4-FFF2-40B4-BE49-F238E27FC236}">
                <a16:creationId xmlns:a16="http://schemas.microsoft.com/office/drawing/2014/main" id="{F9E29763-DDD8-C8F4-983E-C7600B6B1120}"/>
              </a:ext>
            </a:extLst>
          </p:cNvPr>
          <p:cNvSpPr/>
          <p:nvPr/>
        </p:nvSpPr>
        <p:spPr>
          <a:xfrm rot="5400000">
            <a:off x="-26957" y="2833541"/>
            <a:ext cx="1167708" cy="506835"/>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544708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7397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21309" y="335946"/>
            <a:ext cx="7949381" cy="7860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b="1" dirty="0">
                <a:effectLst>
                  <a:outerShdw blurRad="38100" dist="38100" dir="2700000" algn="tl">
                    <a:srgbClr val="000000">
                      <a:alpha val="43137"/>
                    </a:srgbClr>
                  </a:outerShdw>
                </a:effectLst>
                <a:ea typeface="+mj-lt"/>
                <a:cs typeface="+mj-lt"/>
              </a:rPr>
              <a:t>4.1. OBJETO FAER </a:t>
            </a:r>
          </a:p>
        </p:txBody>
      </p:sp>
      <p:cxnSp>
        <p:nvCxnSpPr>
          <p:cNvPr id="3" name="Conector recto 2">
            <a:extLst>
              <a:ext uri="{FF2B5EF4-FFF2-40B4-BE49-F238E27FC236}">
                <a16:creationId xmlns:a16="http://schemas.microsoft.com/office/drawing/2014/main" id="{60380DC4-8126-F705-7D0D-FD50A45905C0}"/>
              </a:ext>
            </a:extLst>
          </p:cNvPr>
          <p:cNvCxnSpPr/>
          <p:nvPr/>
        </p:nvCxnSpPr>
        <p:spPr>
          <a:xfrm>
            <a:off x="2258960" y="1085903"/>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 name="Conector recto 4">
            <a:extLst>
              <a:ext uri="{FF2B5EF4-FFF2-40B4-BE49-F238E27FC236}">
                <a16:creationId xmlns:a16="http://schemas.microsoft.com/office/drawing/2014/main" id="{6E5A544A-BFF7-65F3-F447-D7F89D0D6169}"/>
              </a:ext>
            </a:extLst>
          </p:cNvPr>
          <p:cNvCxnSpPr/>
          <p:nvPr/>
        </p:nvCxnSpPr>
        <p:spPr>
          <a:xfrm>
            <a:off x="2258960" y="299884"/>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6" name="Marcador de contenido 2">
            <a:extLst>
              <a:ext uri="{FF2B5EF4-FFF2-40B4-BE49-F238E27FC236}">
                <a16:creationId xmlns:a16="http://schemas.microsoft.com/office/drawing/2014/main" id="{C024C0C9-77D1-68B0-18DB-56F09F3E9B37}"/>
              </a:ext>
            </a:extLst>
          </p:cNvPr>
          <p:cNvSpPr>
            <a:spLocks noGrp="1"/>
          </p:cNvSpPr>
          <p:nvPr/>
        </p:nvSpPr>
        <p:spPr>
          <a:xfrm>
            <a:off x="411190" y="1907982"/>
            <a:ext cx="11369617" cy="34445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spcBef>
                <a:spcPct val="0"/>
              </a:spcBef>
              <a:buNone/>
              <a:defRPr/>
            </a:pPr>
            <a:r>
              <a:rPr lang="es-ES" sz="2400">
                <a:latin typeface="Helvetica (Cuerpo)"/>
                <a:ea typeface="Verdana" panose="020B0604030504040204" pitchFamily="34" charset="0"/>
              </a:rPr>
              <a:t>Todos los recursos del FAER se utilizarán para financiar planes, programas o proyectos de inversión priorizados para la </a:t>
            </a:r>
            <a:r>
              <a:rPr lang="es-ES" sz="2400" b="1">
                <a:latin typeface="Helvetica (Cuerpo)"/>
                <a:ea typeface="Verdana" panose="020B0604030504040204" pitchFamily="34" charset="0"/>
              </a:rPr>
              <a:t>construcción e instalación de nueva infraestructura eléctrica en las zonas rurales interconectadas, que permita ampliar la cobertura y procurar la satisfacción de la demanda de energía. La ampliación de cobertura podrá realizarse a través de i) Redes Físicas o ii) Redes Logísticas y de Servicio. </a:t>
            </a:r>
            <a:endParaRPr lang="es-ES" sz="2400" b="1">
              <a:effectLst>
                <a:outerShdw blurRad="38100" dist="38100" dir="2700000" algn="tl">
                  <a:srgbClr val="000000">
                    <a:alpha val="43137"/>
                  </a:srgbClr>
                </a:outerShdw>
              </a:effectLst>
              <a:latin typeface="Helvetica (Cuerpo)"/>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85246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31638" y="600202"/>
            <a:ext cx="8412899" cy="786019"/>
          </a:xfrm>
          <a:prstGeom prst="rect">
            <a:avLst/>
          </a:prstGeom>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16000" b="1" dirty="0">
                <a:effectLst>
                  <a:outerShdw blurRad="38100" dist="38100" dir="2700000" algn="tl">
                    <a:srgbClr val="000000">
                      <a:alpha val="43137"/>
                    </a:srgbClr>
                  </a:outerShdw>
                </a:effectLst>
                <a:ea typeface="+mj-lt"/>
                <a:cs typeface="+mj-lt"/>
              </a:rPr>
              <a:t>4.2. MECANISMOS APROBACIÓN RECURSOS FAER</a:t>
            </a:r>
            <a:endParaRPr lang="es-ES" sz="5200" b="1" dirty="0">
              <a:effectLst>
                <a:outerShdw blurRad="38100" dist="38100" dir="2700000" algn="tl">
                  <a:srgbClr val="000000">
                    <a:alpha val="43137"/>
                  </a:srgbClr>
                </a:outerShdw>
              </a:effectLst>
              <a:ea typeface="+mj-lt"/>
              <a:cs typeface="+mj-lt"/>
            </a:endParaRPr>
          </a:p>
        </p:txBody>
      </p:sp>
      <p:cxnSp>
        <p:nvCxnSpPr>
          <p:cNvPr id="3" name="Conector recto 2">
            <a:extLst>
              <a:ext uri="{FF2B5EF4-FFF2-40B4-BE49-F238E27FC236}">
                <a16:creationId xmlns:a16="http://schemas.microsoft.com/office/drawing/2014/main" id="{60380DC4-8126-F705-7D0D-FD50A45905C0}"/>
              </a:ext>
            </a:extLst>
          </p:cNvPr>
          <p:cNvCxnSpPr>
            <a:cxnSpLocks/>
          </p:cNvCxnSpPr>
          <p:nvPr/>
        </p:nvCxnSpPr>
        <p:spPr>
          <a:xfrm>
            <a:off x="2121307" y="1386221"/>
            <a:ext cx="842323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258960" y="299884"/>
            <a:ext cx="8285577"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6" name="Marcador de contenido 2">
            <a:extLst>
              <a:ext uri="{FF2B5EF4-FFF2-40B4-BE49-F238E27FC236}">
                <a16:creationId xmlns:a16="http://schemas.microsoft.com/office/drawing/2014/main" id="{C024C0C9-77D1-68B0-18DB-56F09F3E9B37}"/>
              </a:ext>
            </a:extLst>
          </p:cNvPr>
          <p:cNvSpPr>
            <a:spLocks noGrp="1"/>
          </p:cNvSpPr>
          <p:nvPr/>
        </p:nvSpPr>
        <p:spPr>
          <a:xfrm>
            <a:off x="493586" y="1557327"/>
            <a:ext cx="11369617" cy="491101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spcBef>
                <a:spcPct val="0"/>
              </a:spcBef>
              <a:buNone/>
              <a:defRPr/>
            </a:pPr>
            <a:r>
              <a:rPr lang="es-MX" sz="2000">
                <a:latin typeface="Helvetica (Cuerpo)"/>
                <a:ea typeface="Verdana" panose="020B0604030504040204" pitchFamily="34" charset="0"/>
              </a:rPr>
              <a:t>La UPME dio la viabilidad técnica y financiera, teniendo en cuenta alguno(s) de los siguientes mecanismos, de conformidad con lo establecido en el articulo 2.2.3.3.2.2.3.7 (DECRETO 1513 DE  2016): </a:t>
            </a:r>
            <a:endParaRPr lang="es-ES" sz="2000">
              <a:latin typeface="Helvetica (Cuerpo)"/>
              <a:ea typeface="Verdana" panose="020B0604030504040204" pitchFamily="34" charset="0"/>
            </a:endParaRPr>
          </a:p>
          <a:p>
            <a:pPr marL="457200" indent="-457200" algn="just">
              <a:lnSpc>
                <a:spcPct val="150000"/>
              </a:lnSpc>
              <a:spcBef>
                <a:spcPct val="0"/>
              </a:spcBef>
              <a:buFont typeface="+mj-lt"/>
              <a:buAutoNum type="arabicPeriod"/>
              <a:defRPr/>
            </a:pPr>
            <a:r>
              <a:rPr lang="es-ES" sz="2000">
                <a:latin typeface="Helvetica (Cuerpo)"/>
                <a:ea typeface="Verdana" panose="020B0604030504040204" pitchFamily="34" charset="0"/>
              </a:rPr>
              <a:t>Proyectos presentados por los OR a la CREG y que no serán remunerados mediante los cargos de distribución</a:t>
            </a:r>
          </a:p>
          <a:p>
            <a:pPr marL="457200" indent="-457200" algn="just">
              <a:lnSpc>
                <a:spcPct val="150000"/>
              </a:lnSpc>
              <a:spcBef>
                <a:spcPct val="0"/>
              </a:spcBef>
              <a:buFont typeface="+mj-lt"/>
              <a:buAutoNum type="arabicPeriod"/>
              <a:defRPr/>
            </a:pPr>
            <a:r>
              <a:rPr lang="es-ES" sz="2000">
                <a:latin typeface="Helvetica (Cuerpo)"/>
                <a:ea typeface="Verdana" panose="020B0604030504040204" pitchFamily="34" charset="0"/>
              </a:rPr>
              <a:t>Proyectos presentados por los OR a la UPME</a:t>
            </a:r>
          </a:p>
          <a:p>
            <a:pPr marL="457200" indent="-457200" algn="just">
              <a:lnSpc>
                <a:spcPct val="150000"/>
              </a:lnSpc>
              <a:spcBef>
                <a:spcPct val="0"/>
              </a:spcBef>
              <a:buFont typeface="+mj-lt"/>
              <a:buAutoNum type="arabicPeriod"/>
              <a:defRPr/>
            </a:pPr>
            <a:r>
              <a:rPr lang="es-ES" sz="2000">
                <a:latin typeface="Helvetica (Cuerpo)"/>
                <a:ea typeface="Verdana" panose="020B0604030504040204" pitchFamily="34" charset="0"/>
              </a:rPr>
              <a:t>Proyectos adjudicados mediante convocatorias que podrán ser realizadas por el MME o la entidad delegada por este: </a:t>
            </a:r>
          </a:p>
          <a:p>
            <a:pPr marL="457200" indent="-457200" algn="just">
              <a:lnSpc>
                <a:spcPct val="150000"/>
              </a:lnSpc>
              <a:spcBef>
                <a:spcPct val="0"/>
              </a:spcBef>
              <a:buFont typeface="+mj-lt"/>
              <a:buAutoNum type="arabicPeriod"/>
              <a:defRPr/>
            </a:pPr>
            <a:r>
              <a:rPr lang="es-ES" sz="2000">
                <a:latin typeface="Helvetica (Cuerpo)"/>
                <a:ea typeface="Verdana" panose="020B0604030504040204" pitchFamily="34" charset="0"/>
              </a:rPr>
              <a:t>Proyectos estratégicos por su impacto económico o social – Para cumplimiento de metas o programas nacionales o estratégicos por su afectación económica y social.</a:t>
            </a:r>
          </a:p>
        </p:txBody>
      </p:sp>
      <p:sp>
        <p:nvSpPr>
          <p:cNvPr id="9" name="Elipse 8">
            <a:extLst>
              <a:ext uri="{FF2B5EF4-FFF2-40B4-BE49-F238E27FC236}">
                <a16:creationId xmlns:a16="http://schemas.microsoft.com/office/drawing/2014/main" id="{7D519274-A77B-7962-C1DF-6C06F005AEBE}"/>
              </a:ext>
            </a:extLst>
          </p:cNvPr>
          <p:cNvSpPr/>
          <p:nvPr/>
        </p:nvSpPr>
        <p:spPr>
          <a:xfrm>
            <a:off x="438532" y="3937553"/>
            <a:ext cx="480061" cy="486136"/>
          </a:xfrm>
          <a:prstGeom prst="ellipse">
            <a:avLst/>
          </a:prstGeom>
          <a:noFill/>
          <a:ln w="19050">
            <a:solidFill>
              <a:srgbClr val="FFC000"/>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419"/>
          </a:p>
        </p:txBody>
      </p:sp>
      <p:sp>
        <p:nvSpPr>
          <p:cNvPr id="11" name="Elipse 10">
            <a:extLst>
              <a:ext uri="{FF2B5EF4-FFF2-40B4-BE49-F238E27FC236}">
                <a16:creationId xmlns:a16="http://schemas.microsoft.com/office/drawing/2014/main" id="{006A352A-516A-14CB-0272-4FC93C878BF9}"/>
              </a:ext>
            </a:extLst>
          </p:cNvPr>
          <p:cNvSpPr/>
          <p:nvPr/>
        </p:nvSpPr>
        <p:spPr>
          <a:xfrm>
            <a:off x="355850" y="5202945"/>
            <a:ext cx="480061" cy="486136"/>
          </a:xfrm>
          <a:prstGeom prst="ellipse">
            <a:avLst/>
          </a:prstGeom>
          <a:noFill/>
          <a:ln w="19050">
            <a:solidFill>
              <a:srgbClr val="FFC000"/>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419"/>
          </a:p>
        </p:txBody>
      </p:sp>
    </p:spTree>
    <p:extLst>
      <p:ext uri="{BB962C8B-B14F-4D97-AF65-F5344CB8AC3E}">
        <p14:creationId xmlns:p14="http://schemas.microsoft.com/office/powerpoint/2010/main" val="2482359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13301" y="537763"/>
            <a:ext cx="8662729" cy="786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4000" b="1" dirty="0">
                <a:effectLst>
                  <a:outerShdw blurRad="38100" dist="38100" dir="2700000" algn="tl">
                    <a:srgbClr val="000000">
                      <a:alpha val="43137"/>
                    </a:srgbClr>
                  </a:outerShdw>
                </a:effectLst>
                <a:ea typeface="+mj-lt"/>
                <a:cs typeface="+mj-lt"/>
              </a:rPr>
              <a:t>5. INFORME SOBRE RECURSOS DISPONIBLES  </a:t>
            </a:r>
          </a:p>
        </p:txBody>
      </p: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258960" y="299884"/>
            <a:ext cx="8181405"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CC2123FB-E99B-A45A-971E-0F4799B314DC}"/>
              </a:ext>
            </a:extLst>
          </p:cNvPr>
          <p:cNvCxnSpPr>
            <a:cxnSpLocks/>
          </p:cNvCxnSpPr>
          <p:nvPr/>
        </p:nvCxnSpPr>
        <p:spPr>
          <a:xfrm>
            <a:off x="2113301" y="1470856"/>
            <a:ext cx="8181405"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13" name="Marcador de contenido 2">
            <a:extLst>
              <a:ext uri="{FF2B5EF4-FFF2-40B4-BE49-F238E27FC236}">
                <a16:creationId xmlns:a16="http://schemas.microsoft.com/office/drawing/2014/main" id="{1647DD48-482C-18E8-6842-545018F433DD}"/>
              </a:ext>
            </a:extLst>
          </p:cNvPr>
          <p:cNvSpPr>
            <a:spLocks noGrp="1"/>
          </p:cNvSpPr>
          <p:nvPr/>
        </p:nvSpPr>
        <p:spPr>
          <a:xfrm>
            <a:off x="250783" y="1862538"/>
            <a:ext cx="11690434" cy="847997"/>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s-CO" sz="2000">
                <a:latin typeface="Helvetica (Cuerpo)"/>
                <a:ea typeface="Verdana" panose="020B0604030504040204" pitchFamily="34" charset="0"/>
              </a:rPr>
              <a:t>La distribución de los recursos financieros del fondo FAER para ejecución de proyectos se encuentran de la siguiente tabla: </a:t>
            </a:r>
            <a:endParaRPr lang="es-ES" sz="2000">
              <a:latin typeface="Helvetica (Cuerpo)"/>
              <a:ea typeface="Verdana" panose="020B0604030504040204" pitchFamily="34" charset="0"/>
            </a:endParaRPr>
          </a:p>
        </p:txBody>
      </p:sp>
      <p:graphicFrame>
        <p:nvGraphicFramePr>
          <p:cNvPr id="6" name="Tabla 5">
            <a:extLst>
              <a:ext uri="{FF2B5EF4-FFF2-40B4-BE49-F238E27FC236}">
                <a16:creationId xmlns:a16="http://schemas.microsoft.com/office/drawing/2014/main" id="{76B55470-26F4-CD6F-6515-7913EEF42E37}"/>
              </a:ext>
            </a:extLst>
          </p:cNvPr>
          <p:cNvGraphicFramePr>
            <a:graphicFrameLocks noGrp="1"/>
          </p:cNvGraphicFramePr>
          <p:nvPr>
            <p:extLst>
              <p:ext uri="{D42A27DB-BD31-4B8C-83A1-F6EECF244321}">
                <p14:modId xmlns:p14="http://schemas.microsoft.com/office/powerpoint/2010/main" val="777429963"/>
              </p:ext>
            </p:extLst>
          </p:nvPr>
        </p:nvGraphicFramePr>
        <p:xfrm>
          <a:off x="726511" y="3246240"/>
          <a:ext cx="10860063" cy="1419225"/>
        </p:xfrm>
        <a:graphic>
          <a:graphicData uri="http://schemas.openxmlformats.org/drawingml/2006/table">
            <a:tbl>
              <a:tblPr>
                <a:tableStyleId>{ED083AE6-46FA-4A59-8FB0-9F97EB10719F}</a:tableStyleId>
              </a:tblPr>
              <a:tblGrid>
                <a:gridCol w="3278771">
                  <a:extLst>
                    <a:ext uri="{9D8B030D-6E8A-4147-A177-3AD203B41FA5}">
                      <a16:colId xmlns:a16="http://schemas.microsoft.com/office/drawing/2014/main" val="3442088737"/>
                    </a:ext>
                  </a:extLst>
                </a:gridCol>
                <a:gridCol w="1895323">
                  <a:extLst>
                    <a:ext uri="{9D8B030D-6E8A-4147-A177-3AD203B41FA5}">
                      <a16:colId xmlns:a16="http://schemas.microsoft.com/office/drawing/2014/main" val="3404102053"/>
                    </a:ext>
                  </a:extLst>
                </a:gridCol>
                <a:gridCol w="1895323">
                  <a:extLst>
                    <a:ext uri="{9D8B030D-6E8A-4147-A177-3AD203B41FA5}">
                      <a16:colId xmlns:a16="http://schemas.microsoft.com/office/drawing/2014/main" val="946889026"/>
                    </a:ext>
                  </a:extLst>
                </a:gridCol>
                <a:gridCol w="1895323">
                  <a:extLst>
                    <a:ext uri="{9D8B030D-6E8A-4147-A177-3AD203B41FA5}">
                      <a16:colId xmlns:a16="http://schemas.microsoft.com/office/drawing/2014/main" val="305538566"/>
                    </a:ext>
                  </a:extLst>
                </a:gridCol>
                <a:gridCol w="1895323">
                  <a:extLst>
                    <a:ext uri="{9D8B030D-6E8A-4147-A177-3AD203B41FA5}">
                      <a16:colId xmlns:a16="http://schemas.microsoft.com/office/drawing/2014/main" val="3018501587"/>
                    </a:ext>
                  </a:extLst>
                </a:gridCol>
              </a:tblGrid>
              <a:tr h="190500">
                <a:tc rowSpan="2">
                  <a:txBody>
                    <a:bodyPr/>
                    <a:lstStyle/>
                    <a:p>
                      <a:pPr algn="ctr" fontAlgn="ctr"/>
                      <a:r>
                        <a:rPr lang="es-CO" sz="1500" b="1" u="none" strike="noStrike">
                          <a:solidFill>
                            <a:schemeClr val="bg1"/>
                          </a:solidFill>
                          <a:effectLst/>
                        </a:rPr>
                        <a:t>VIGENCIAS</a:t>
                      </a:r>
                      <a:endParaRPr lang="es-CO" sz="1500" b="1" i="0" u="none" strike="noStrike">
                        <a:solidFill>
                          <a:schemeClr val="bg1"/>
                        </a:solidFill>
                        <a:effectLst/>
                        <a:latin typeface="Calibri" panose="020F0502020204030204" pitchFamily="34" charset="0"/>
                      </a:endParaRPr>
                    </a:p>
                  </a:txBody>
                  <a:tcPr marL="9525" marR="9525" marT="9525" marB="0" anchor="ctr">
                    <a:solidFill>
                      <a:srgbClr val="F0B510"/>
                    </a:solidFill>
                  </a:tcPr>
                </a:tc>
                <a:tc>
                  <a:txBody>
                    <a:bodyPr/>
                    <a:lstStyle/>
                    <a:p>
                      <a:pPr algn="ctr" fontAlgn="ctr"/>
                      <a:r>
                        <a:rPr lang="es-CO" sz="1500" b="1" u="none" strike="noStrike">
                          <a:solidFill>
                            <a:schemeClr val="bg1"/>
                          </a:solidFill>
                          <a:effectLst/>
                        </a:rPr>
                        <a:t>2023</a:t>
                      </a:r>
                      <a:endParaRPr lang="es-CO" sz="1500" b="1" i="0" u="none" strike="noStrike">
                        <a:solidFill>
                          <a:schemeClr val="bg1"/>
                        </a:solidFill>
                        <a:effectLst/>
                        <a:latin typeface="Calibri" panose="020F0502020204030204" pitchFamily="34" charset="0"/>
                      </a:endParaRPr>
                    </a:p>
                  </a:txBody>
                  <a:tcPr marL="9525" marR="9525" marT="9525" marB="0" anchor="ctr">
                    <a:solidFill>
                      <a:srgbClr val="F0B510"/>
                    </a:solidFill>
                  </a:tcPr>
                </a:tc>
                <a:tc>
                  <a:txBody>
                    <a:bodyPr/>
                    <a:lstStyle/>
                    <a:p>
                      <a:pPr algn="ctr" fontAlgn="ctr"/>
                      <a:r>
                        <a:rPr lang="es-CO" sz="1500" b="1" u="none" strike="noStrike">
                          <a:solidFill>
                            <a:schemeClr val="bg1"/>
                          </a:solidFill>
                          <a:effectLst/>
                        </a:rPr>
                        <a:t>2024</a:t>
                      </a:r>
                      <a:endParaRPr lang="es-CO" sz="1500" b="1" i="0" u="none" strike="noStrike">
                        <a:solidFill>
                          <a:schemeClr val="bg1"/>
                        </a:solidFill>
                        <a:effectLst/>
                        <a:latin typeface="Calibri" panose="020F0502020204030204" pitchFamily="34" charset="0"/>
                      </a:endParaRPr>
                    </a:p>
                  </a:txBody>
                  <a:tcPr marL="9525" marR="9525" marT="9525" marB="0" anchor="ctr">
                    <a:solidFill>
                      <a:srgbClr val="F0B510"/>
                    </a:solidFill>
                  </a:tcPr>
                </a:tc>
                <a:tc>
                  <a:txBody>
                    <a:bodyPr/>
                    <a:lstStyle/>
                    <a:p>
                      <a:pPr algn="ctr" fontAlgn="ctr"/>
                      <a:r>
                        <a:rPr lang="es-CO" sz="1500" b="1" u="none" strike="noStrike">
                          <a:solidFill>
                            <a:schemeClr val="bg1"/>
                          </a:solidFill>
                          <a:effectLst/>
                        </a:rPr>
                        <a:t>2025</a:t>
                      </a:r>
                      <a:endParaRPr lang="es-CO" sz="1500" b="1" i="0" u="none" strike="noStrike">
                        <a:solidFill>
                          <a:schemeClr val="bg1"/>
                        </a:solidFill>
                        <a:effectLst/>
                        <a:latin typeface="Calibri" panose="020F0502020204030204" pitchFamily="34" charset="0"/>
                      </a:endParaRPr>
                    </a:p>
                  </a:txBody>
                  <a:tcPr marL="9525" marR="9525" marT="9525" marB="0" anchor="ctr">
                    <a:solidFill>
                      <a:srgbClr val="F0B510"/>
                    </a:solidFill>
                  </a:tcPr>
                </a:tc>
                <a:tc rowSpan="2">
                  <a:txBody>
                    <a:bodyPr/>
                    <a:lstStyle/>
                    <a:p>
                      <a:pPr algn="ctr" fontAlgn="b"/>
                      <a:r>
                        <a:rPr lang="es-CO" sz="1500" b="1" u="none" strike="noStrike">
                          <a:solidFill>
                            <a:schemeClr val="bg1"/>
                          </a:solidFill>
                          <a:effectLst/>
                        </a:rPr>
                        <a:t>TOTAL</a:t>
                      </a:r>
                      <a:endParaRPr lang="es-CO" sz="1500" b="1" i="0" u="none" strike="noStrike">
                        <a:solidFill>
                          <a:schemeClr val="bg1"/>
                        </a:solidFill>
                        <a:effectLst/>
                        <a:latin typeface="Calibri" panose="020F0502020204030204" pitchFamily="34" charset="0"/>
                      </a:endParaRPr>
                    </a:p>
                  </a:txBody>
                  <a:tcPr marL="9525" marR="9525" marT="9525" marB="0" anchor="ctr">
                    <a:solidFill>
                      <a:srgbClr val="F0B510"/>
                    </a:solidFill>
                  </a:tcPr>
                </a:tc>
                <a:extLst>
                  <a:ext uri="{0D108BD9-81ED-4DB2-BD59-A6C34878D82A}">
                    <a16:rowId xmlns:a16="http://schemas.microsoft.com/office/drawing/2014/main" val="4095798444"/>
                  </a:ext>
                </a:extLst>
              </a:tr>
              <a:tr h="190500">
                <a:tc vMerge="1">
                  <a:txBody>
                    <a:bodyPr/>
                    <a:lstStyle/>
                    <a:p>
                      <a:endParaRPr lang="es-CO"/>
                    </a:p>
                  </a:txBody>
                  <a:tcPr/>
                </a:tc>
                <a:tc>
                  <a:txBody>
                    <a:bodyPr/>
                    <a:lstStyle/>
                    <a:p>
                      <a:pPr algn="ctr" fontAlgn="ctr"/>
                      <a:r>
                        <a:rPr lang="es-CO" sz="1500" b="1" u="none" strike="noStrike">
                          <a:solidFill>
                            <a:schemeClr val="bg1"/>
                          </a:solidFill>
                          <a:effectLst/>
                        </a:rPr>
                        <a:t>APROPIADOS</a:t>
                      </a:r>
                      <a:endParaRPr lang="es-CO" sz="1500" b="1" i="0" u="none" strike="noStrike">
                        <a:solidFill>
                          <a:schemeClr val="bg1"/>
                        </a:solidFill>
                        <a:effectLst/>
                        <a:latin typeface="Calibri" panose="020F0502020204030204" pitchFamily="34" charset="0"/>
                      </a:endParaRPr>
                    </a:p>
                  </a:txBody>
                  <a:tcPr marL="9525" marR="9525" marT="9525" marB="0" anchor="ctr">
                    <a:solidFill>
                      <a:srgbClr val="F0B510"/>
                    </a:solidFill>
                  </a:tcPr>
                </a:tc>
                <a:tc gridSpan="2">
                  <a:txBody>
                    <a:bodyPr/>
                    <a:lstStyle/>
                    <a:p>
                      <a:pPr algn="ctr" fontAlgn="ctr"/>
                      <a:r>
                        <a:rPr lang="es-CO" sz="1500" b="1" u="none" strike="noStrike">
                          <a:solidFill>
                            <a:schemeClr val="bg1"/>
                          </a:solidFill>
                          <a:effectLst/>
                        </a:rPr>
                        <a:t>PROYECTADOS</a:t>
                      </a:r>
                      <a:endParaRPr lang="es-CO" sz="1500" b="1" i="0" u="none" strike="noStrike">
                        <a:solidFill>
                          <a:schemeClr val="bg1"/>
                        </a:solidFill>
                        <a:effectLst/>
                        <a:latin typeface="Calibri" panose="020F0502020204030204" pitchFamily="34" charset="0"/>
                      </a:endParaRPr>
                    </a:p>
                  </a:txBody>
                  <a:tcPr marL="9525" marR="9525" marT="9525" marB="0" anchor="ctr">
                    <a:solidFill>
                      <a:srgbClr val="F0B510"/>
                    </a:solidFill>
                  </a:tcPr>
                </a:tc>
                <a:tc hMerge="1">
                  <a:txBody>
                    <a:bodyPr/>
                    <a:lstStyle/>
                    <a:p>
                      <a:endParaRPr lang="es-CO"/>
                    </a:p>
                  </a:txBody>
                  <a:tcPr/>
                </a:tc>
                <a:tc vMerge="1">
                  <a:txBody>
                    <a:bodyPr/>
                    <a:lstStyle/>
                    <a:p>
                      <a:endParaRPr lang="es-CO"/>
                    </a:p>
                  </a:txBody>
                  <a:tcPr/>
                </a:tc>
                <a:extLst>
                  <a:ext uri="{0D108BD9-81ED-4DB2-BD59-A6C34878D82A}">
                    <a16:rowId xmlns:a16="http://schemas.microsoft.com/office/drawing/2014/main" val="516011777"/>
                  </a:ext>
                </a:extLst>
              </a:tr>
              <a:tr h="190500">
                <a:tc>
                  <a:txBody>
                    <a:bodyPr/>
                    <a:lstStyle/>
                    <a:p>
                      <a:pPr algn="ctr" fontAlgn="ctr"/>
                      <a:r>
                        <a:rPr lang="es-CO" sz="1500" u="none" strike="noStrike">
                          <a:effectLst/>
                        </a:rPr>
                        <a:t>RECURSOS</a:t>
                      </a:r>
                      <a:endParaRPr lang="es-CO"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500" u="none" strike="noStrike">
                          <a:effectLst/>
                        </a:rPr>
                        <a:t>$141.608.726.000,00</a:t>
                      </a:r>
                      <a:endParaRPr lang="es-CO"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500" u="none" strike="noStrike">
                          <a:effectLst/>
                        </a:rPr>
                        <a:t>$172.562.320.000,00</a:t>
                      </a:r>
                      <a:endParaRPr lang="es-CO"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500" u="none" strike="noStrike">
                          <a:effectLst/>
                        </a:rPr>
                        <a:t>$179.798.640.000,00</a:t>
                      </a:r>
                      <a:endParaRPr lang="es-CO" sz="15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es-CO" sz="1500" u="none" strike="noStrike">
                          <a:effectLst/>
                        </a:rPr>
                        <a:t>$493.969.686.000,00</a:t>
                      </a:r>
                      <a:endParaRPr lang="es-CO" sz="15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42129092"/>
                  </a:ext>
                </a:extLst>
              </a:tr>
              <a:tr h="190500">
                <a:tc>
                  <a:txBody>
                    <a:bodyPr/>
                    <a:lstStyle/>
                    <a:p>
                      <a:pPr algn="ctr" fontAlgn="ctr"/>
                      <a:r>
                        <a:rPr lang="es-CO" sz="1500" u="none" strike="noStrike">
                          <a:effectLst/>
                        </a:rPr>
                        <a:t>RECURSOS APROBADOS</a:t>
                      </a:r>
                    </a:p>
                    <a:p>
                      <a:pPr algn="ctr" fontAlgn="ctr"/>
                      <a:r>
                        <a:rPr lang="es-CO" sz="1500" u="none" strike="noStrike">
                          <a:effectLst/>
                        </a:rPr>
                        <a:t> CAFAER 62</a:t>
                      </a:r>
                      <a:endParaRPr lang="es-CO"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500" u="none" strike="noStrike">
                          <a:effectLst/>
                        </a:rPr>
                        <a:t>$44.236.470.995,00</a:t>
                      </a:r>
                      <a:endParaRPr lang="es-CO"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500" u="none" strike="noStrike">
                          <a:effectLst/>
                        </a:rPr>
                        <a:t>$26.541.882.596,00</a:t>
                      </a:r>
                      <a:endParaRPr lang="es-CO"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500" u="none" strike="noStrike">
                          <a:effectLst/>
                        </a:rPr>
                        <a:t>$17.694.588.397,00</a:t>
                      </a:r>
                      <a:endParaRPr lang="es-CO" sz="15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es-CO" sz="1500" u="none" strike="noStrike">
                          <a:effectLst/>
                        </a:rPr>
                        <a:t>$88.472.941.988,00</a:t>
                      </a:r>
                      <a:endParaRPr lang="es-CO" sz="15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644614158"/>
                  </a:ext>
                </a:extLst>
              </a:tr>
              <a:tr h="190500">
                <a:tc>
                  <a:txBody>
                    <a:bodyPr/>
                    <a:lstStyle/>
                    <a:p>
                      <a:pPr algn="ctr" fontAlgn="ctr"/>
                      <a:r>
                        <a:rPr lang="es-CO" sz="1500" u="none" strike="noStrike">
                          <a:effectLst/>
                        </a:rPr>
                        <a:t>RECURSOS DISPONIBLES</a:t>
                      </a:r>
                      <a:endParaRPr lang="es-CO"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500" u="none" strike="noStrike">
                          <a:effectLst/>
                        </a:rPr>
                        <a:t>$ 97.372.255.005,00</a:t>
                      </a:r>
                      <a:endParaRPr lang="es-CO"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500" u="none" strike="noStrike">
                          <a:effectLst/>
                        </a:rPr>
                        <a:t>$ 146.020.437.404,00</a:t>
                      </a:r>
                      <a:endParaRPr lang="es-CO"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500" u="none" strike="noStrike">
                          <a:effectLst/>
                        </a:rPr>
                        <a:t>$ 162.104.051.603,00</a:t>
                      </a:r>
                      <a:endParaRPr lang="es-CO" sz="15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es-CO" sz="1500" u="none" strike="noStrike">
                          <a:effectLst/>
                        </a:rPr>
                        <a:t>$405.496.744.012,00</a:t>
                      </a:r>
                      <a:endParaRPr lang="es-CO" sz="15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19043259"/>
                  </a:ext>
                </a:extLst>
              </a:tr>
            </a:tbl>
          </a:graphicData>
        </a:graphic>
      </p:graphicFrame>
    </p:spTree>
    <p:extLst>
      <p:ext uri="{BB962C8B-B14F-4D97-AF65-F5344CB8AC3E}">
        <p14:creationId xmlns:p14="http://schemas.microsoft.com/office/powerpoint/2010/main" val="1701193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a 13">
            <a:extLst>
              <a:ext uri="{FF2B5EF4-FFF2-40B4-BE49-F238E27FC236}">
                <a16:creationId xmlns:a16="http://schemas.microsoft.com/office/drawing/2014/main" id="{2BF3059B-3B6C-8952-F0AC-CB810F419636}"/>
              </a:ext>
            </a:extLst>
          </p:cNvPr>
          <p:cNvGraphicFramePr>
            <a:graphicFrameLocks noGrp="1"/>
          </p:cNvGraphicFramePr>
          <p:nvPr>
            <p:extLst>
              <p:ext uri="{D42A27DB-BD31-4B8C-83A1-F6EECF244321}">
                <p14:modId xmlns:p14="http://schemas.microsoft.com/office/powerpoint/2010/main" val="2944812704"/>
              </p:ext>
            </p:extLst>
          </p:nvPr>
        </p:nvGraphicFramePr>
        <p:xfrm>
          <a:off x="276385" y="1604345"/>
          <a:ext cx="11639229" cy="4269105"/>
        </p:xfrm>
        <a:graphic>
          <a:graphicData uri="http://schemas.openxmlformats.org/drawingml/2006/table">
            <a:tbl>
              <a:tblPr firstRow="1">
                <a:tableStyleId>{ED083AE6-46FA-4A59-8FB0-9F97EB10719F}</a:tableStyleId>
              </a:tblPr>
              <a:tblGrid>
                <a:gridCol w="1510172">
                  <a:extLst>
                    <a:ext uri="{9D8B030D-6E8A-4147-A177-3AD203B41FA5}">
                      <a16:colId xmlns:a16="http://schemas.microsoft.com/office/drawing/2014/main" val="2434051165"/>
                    </a:ext>
                  </a:extLst>
                </a:gridCol>
                <a:gridCol w="1692112">
                  <a:extLst>
                    <a:ext uri="{9D8B030D-6E8A-4147-A177-3AD203B41FA5}">
                      <a16:colId xmlns:a16="http://schemas.microsoft.com/office/drawing/2014/main" val="2453475064"/>
                    </a:ext>
                  </a:extLst>
                </a:gridCol>
                <a:gridCol w="1307723">
                  <a:extLst>
                    <a:ext uri="{9D8B030D-6E8A-4147-A177-3AD203B41FA5}">
                      <a16:colId xmlns:a16="http://schemas.microsoft.com/office/drawing/2014/main" val="3056318292"/>
                    </a:ext>
                  </a:extLst>
                </a:gridCol>
                <a:gridCol w="1565329">
                  <a:extLst>
                    <a:ext uri="{9D8B030D-6E8A-4147-A177-3AD203B41FA5}">
                      <a16:colId xmlns:a16="http://schemas.microsoft.com/office/drawing/2014/main" val="1833285172"/>
                    </a:ext>
                  </a:extLst>
                </a:gridCol>
                <a:gridCol w="1689315">
                  <a:extLst>
                    <a:ext uri="{9D8B030D-6E8A-4147-A177-3AD203B41FA5}">
                      <a16:colId xmlns:a16="http://schemas.microsoft.com/office/drawing/2014/main" val="1203222801"/>
                    </a:ext>
                  </a:extLst>
                </a:gridCol>
                <a:gridCol w="1999282">
                  <a:extLst>
                    <a:ext uri="{9D8B030D-6E8A-4147-A177-3AD203B41FA5}">
                      <a16:colId xmlns:a16="http://schemas.microsoft.com/office/drawing/2014/main" val="1670417748"/>
                    </a:ext>
                  </a:extLst>
                </a:gridCol>
                <a:gridCol w="1875296">
                  <a:extLst>
                    <a:ext uri="{9D8B030D-6E8A-4147-A177-3AD203B41FA5}">
                      <a16:colId xmlns:a16="http://schemas.microsoft.com/office/drawing/2014/main" val="2621609766"/>
                    </a:ext>
                  </a:extLst>
                </a:gridCol>
              </a:tblGrid>
              <a:tr h="200025">
                <a:tc>
                  <a:txBody>
                    <a:bodyPr/>
                    <a:lstStyle/>
                    <a:p>
                      <a:pPr algn="ctr" fontAlgn="b"/>
                      <a:r>
                        <a:rPr lang="es-CO" sz="1600" b="1" u="none" strike="noStrike">
                          <a:solidFill>
                            <a:schemeClr val="bg1"/>
                          </a:solidFill>
                          <a:effectLst/>
                        </a:rPr>
                        <a:t>CONTRATO</a:t>
                      </a:r>
                      <a:endParaRPr lang="es-CO" sz="1600" b="1" i="0" u="none" strike="noStrike">
                        <a:solidFill>
                          <a:schemeClr val="bg1"/>
                        </a:solidFill>
                        <a:effectLst/>
                        <a:latin typeface="+mj-lt"/>
                      </a:endParaRPr>
                    </a:p>
                  </a:txBody>
                  <a:tcPr marL="9525" marR="9525" marT="9525" marB="0" anchor="ctr">
                    <a:solidFill>
                      <a:srgbClr val="F0B510"/>
                    </a:solidFill>
                  </a:tcPr>
                </a:tc>
                <a:tc>
                  <a:txBody>
                    <a:bodyPr/>
                    <a:lstStyle/>
                    <a:p>
                      <a:pPr algn="ctr" fontAlgn="b"/>
                      <a:r>
                        <a:rPr lang="es-CO" sz="1600" b="1" u="none" strike="noStrike">
                          <a:solidFill>
                            <a:schemeClr val="bg1"/>
                          </a:solidFill>
                          <a:effectLst/>
                        </a:rPr>
                        <a:t>EJECUTOR</a:t>
                      </a:r>
                      <a:endParaRPr lang="es-CO" sz="1600" b="1" i="0" u="none" strike="noStrike">
                        <a:solidFill>
                          <a:schemeClr val="bg1"/>
                        </a:solidFill>
                        <a:effectLst/>
                        <a:latin typeface="+mj-lt"/>
                      </a:endParaRPr>
                    </a:p>
                  </a:txBody>
                  <a:tcPr marL="9525" marR="9525" marT="9525" marB="0" anchor="ctr">
                    <a:solidFill>
                      <a:srgbClr val="F0B510"/>
                    </a:solidFill>
                  </a:tcPr>
                </a:tc>
                <a:tc>
                  <a:txBody>
                    <a:bodyPr/>
                    <a:lstStyle/>
                    <a:p>
                      <a:pPr algn="ctr" fontAlgn="b"/>
                      <a:r>
                        <a:rPr lang="es-ES" sz="1600" b="1" u="none" strike="noStrike">
                          <a:solidFill>
                            <a:schemeClr val="bg1"/>
                          </a:solidFill>
                          <a:effectLst/>
                        </a:rPr>
                        <a:t>AVANCE DE OBRA</a:t>
                      </a:r>
                      <a:endParaRPr lang="es-CO" sz="1600" b="1" i="0" u="none" strike="noStrike">
                        <a:solidFill>
                          <a:schemeClr val="bg1"/>
                        </a:solidFill>
                        <a:effectLst/>
                        <a:latin typeface="+mj-lt"/>
                      </a:endParaRPr>
                    </a:p>
                  </a:txBody>
                  <a:tcPr marL="9525" marR="9525" marT="9525" marB="0" anchor="ctr">
                    <a:solidFill>
                      <a:srgbClr val="F0B510"/>
                    </a:solidFill>
                  </a:tcPr>
                </a:tc>
                <a:tc>
                  <a:txBody>
                    <a:bodyPr/>
                    <a:lstStyle/>
                    <a:p>
                      <a:pPr algn="ctr" fontAlgn="b"/>
                      <a:r>
                        <a:rPr lang="es-ES" sz="1600" b="1" u="none" strike="noStrike">
                          <a:solidFill>
                            <a:schemeClr val="bg1"/>
                          </a:solidFill>
                          <a:effectLst/>
                        </a:rPr>
                        <a:t>HITOS EXPIRADOS</a:t>
                      </a:r>
                      <a:endParaRPr lang="es-CO" sz="1600" b="1" i="0" u="none" strike="noStrike">
                        <a:solidFill>
                          <a:schemeClr val="bg1"/>
                        </a:solidFill>
                        <a:effectLst/>
                        <a:latin typeface="+mj-lt"/>
                      </a:endParaRPr>
                    </a:p>
                  </a:txBody>
                  <a:tcPr marL="9525" marR="9525" marT="9525" marB="0" anchor="ctr">
                    <a:solidFill>
                      <a:srgbClr val="F0B510"/>
                    </a:solidFill>
                  </a:tcPr>
                </a:tc>
                <a:tc>
                  <a:txBody>
                    <a:bodyPr/>
                    <a:lstStyle/>
                    <a:p>
                      <a:pPr algn="ctr" fontAlgn="b"/>
                      <a:r>
                        <a:rPr lang="es-ES" sz="1600" b="1" u="none" strike="noStrike">
                          <a:solidFill>
                            <a:schemeClr val="bg1"/>
                          </a:solidFill>
                          <a:effectLst/>
                        </a:rPr>
                        <a:t>UBICACIÓN</a:t>
                      </a:r>
                      <a:endParaRPr lang="es-CO" sz="1600" b="1" i="0" u="none" strike="noStrike">
                        <a:solidFill>
                          <a:schemeClr val="bg1"/>
                        </a:solidFill>
                        <a:effectLst/>
                        <a:latin typeface="+mj-lt"/>
                      </a:endParaRPr>
                    </a:p>
                  </a:txBody>
                  <a:tcPr marL="9525" marR="9525" marT="9525" marB="0" anchor="ctr">
                    <a:solidFill>
                      <a:srgbClr val="F0B510"/>
                    </a:solidFill>
                  </a:tcPr>
                </a:tc>
                <a:tc>
                  <a:txBody>
                    <a:bodyPr/>
                    <a:lstStyle/>
                    <a:p>
                      <a:pPr algn="ctr" fontAlgn="b"/>
                      <a:r>
                        <a:rPr lang="es-ES" sz="1600" b="1" u="none" strike="noStrike">
                          <a:solidFill>
                            <a:schemeClr val="bg1"/>
                          </a:solidFill>
                          <a:effectLst/>
                        </a:rPr>
                        <a:t>VALOR TOTAL CONTRATO</a:t>
                      </a:r>
                      <a:endParaRPr lang="es-CO" sz="1600" b="1" i="0" u="none" strike="noStrike">
                        <a:solidFill>
                          <a:schemeClr val="bg1"/>
                        </a:solidFill>
                        <a:effectLst/>
                        <a:latin typeface="+mj-lt"/>
                      </a:endParaRPr>
                    </a:p>
                  </a:txBody>
                  <a:tcPr marL="9525" marR="9525" marT="9525" marB="0" anchor="ctr">
                    <a:solidFill>
                      <a:srgbClr val="F0B510"/>
                    </a:solidFill>
                  </a:tcPr>
                </a:tc>
                <a:tc>
                  <a:txBody>
                    <a:bodyPr/>
                    <a:lstStyle/>
                    <a:p>
                      <a:pPr algn="ctr" fontAlgn="b"/>
                      <a:r>
                        <a:rPr lang="es-CO" sz="1600" b="1" u="none" strike="noStrike">
                          <a:solidFill>
                            <a:schemeClr val="bg1"/>
                          </a:solidFill>
                          <a:effectLst/>
                        </a:rPr>
                        <a:t>VALOR SOLICITUD VIGENCIAS EXPIRADAS </a:t>
                      </a:r>
                      <a:endParaRPr lang="es-CO" sz="1600" b="1" i="0" u="none" strike="noStrike">
                        <a:solidFill>
                          <a:schemeClr val="bg1"/>
                        </a:solidFill>
                        <a:effectLst/>
                        <a:latin typeface="+mj-lt"/>
                      </a:endParaRPr>
                    </a:p>
                  </a:txBody>
                  <a:tcPr marL="9525" marR="9525" marT="9525" marB="0" anchor="ctr">
                    <a:solidFill>
                      <a:srgbClr val="F0B510"/>
                    </a:solidFill>
                  </a:tcPr>
                </a:tc>
                <a:extLst>
                  <a:ext uri="{0D108BD9-81ED-4DB2-BD59-A6C34878D82A}">
                    <a16:rowId xmlns:a16="http://schemas.microsoft.com/office/drawing/2014/main" val="2386754700"/>
                  </a:ext>
                </a:extLst>
              </a:tr>
              <a:tr h="419100">
                <a:tc>
                  <a:txBody>
                    <a:bodyPr/>
                    <a:lstStyle/>
                    <a:p>
                      <a:pPr algn="ctr" fontAlgn="ctr"/>
                      <a:r>
                        <a:rPr lang="es-CO" sz="1600" b="0" u="none" strike="noStrike">
                          <a:solidFill>
                            <a:srgbClr val="000000"/>
                          </a:solidFill>
                          <a:effectLst/>
                        </a:rPr>
                        <a:t>GGC-657-20</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CO" sz="1600" b="0" u="none" strike="noStrike">
                          <a:solidFill>
                            <a:srgbClr val="000000"/>
                          </a:solidFill>
                          <a:effectLst/>
                        </a:rPr>
                        <a:t>EBSA S.A. E.S.P.</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ES" sz="1600" b="0" u="none" strike="noStrike">
                          <a:solidFill>
                            <a:srgbClr val="000000"/>
                          </a:solidFill>
                          <a:effectLst/>
                        </a:rPr>
                        <a:t>45%</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ES" sz="1200" b="0" u="none" strike="noStrike" err="1">
                          <a:solidFill>
                            <a:srgbClr val="000000"/>
                          </a:solidFill>
                          <a:effectLst/>
                        </a:rPr>
                        <a:t>ii</a:t>
                      </a:r>
                      <a:r>
                        <a:rPr lang="es-ES" sz="1200" b="0" u="none" strike="noStrike">
                          <a:solidFill>
                            <a:srgbClr val="000000"/>
                          </a:solidFill>
                          <a:effectLst/>
                        </a:rPr>
                        <a:t>) Acta de inicio obra y </a:t>
                      </a:r>
                      <a:r>
                        <a:rPr lang="es-ES" sz="1200" b="0" u="none" strike="noStrike" err="1">
                          <a:solidFill>
                            <a:srgbClr val="000000"/>
                          </a:solidFill>
                          <a:effectLst/>
                        </a:rPr>
                        <a:t>iii</a:t>
                      </a:r>
                      <a:r>
                        <a:rPr lang="es-ES" sz="1200" b="0" u="none" strike="noStrike">
                          <a:solidFill>
                            <a:srgbClr val="000000"/>
                          </a:solidFill>
                          <a:effectLst/>
                        </a:rPr>
                        <a:t>) 40%</a:t>
                      </a:r>
                      <a:endParaRPr lang="es-CO" sz="1200" b="0" i="0" u="none" strike="noStrike">
                        <a:solidFill>
                          <a:srgbClr val="000000"/>
                        </a:solidFill>
                        <a:effectLst/>
                        <a:latin typeface="+mj-lt"/>
                      </a:endParaRPr>
                    </a:p>
                  </a:txBody>
                  <a:tcPr marL="9525" marR="9525" marT="9525" marB="0" anchor="ctr"/>
                </a:tc>
                <a:tc>
                  <a:txBody>
                    <a:bodyPr/>
                    <a:lstStyle/>
                    <a:p>
                      <a:pPr algn="ctr" fontAlgn="ctr"/>
                      <a:r>
                        <a:rPr lang="es-CO" sz="1600" kern="1200">
                          <a:solidFill>
                            <a:schemeClr val="dk1"/>
                          </a:solidFill>
                          <a:effectLst/>
                        </a:rPr>
                        <a:t>Pesca, Boyacá</a:t>
                      </a:r>
                      <a:endParaRPr lang="es-CO" sz="1600" b="0" i="0" u="none" strike="noStrike">
                        <a:solidFill>
                          <a:srgbClr val="000000"/>
                        </a:solidFill>
                        <a:effectLst/>
                        <a:latin typeface="+mj-lt"/>
                      </a:endParaRPr>
                    </a:p>
                  </a:txBody>
                  <a:tcPr marL="9525" marR="9525" marT="9525" marB="0" anchor="ctr"/>
                </a:tc>
                <a:tc>
                  <a:txBody>
                    <a:bodyPr/>
                    <a:lstStyle/>
                    <a:p>
                      <a:pPr algn="ctr" fontAlgn="b"/>
                      <a:r>
                        <a:rPr lang="es-CO" sz="1600" b="0" u="none" strike="noStrike" kern="1200">
                          <a:solidFill>
                            <a:srgbClr val="000000"/>
                          </a:solidFill>
                          <a:effectLst/>
                        </a:rPr>
                        <a:t>$6.560.783.403,00</a:t>
                      </a:r>
                      <a:endParaRPr lang="es-CO" sz="1600" b="0" u="none" strike="noStrike" kern="1200">
                        <a:solidFill>
                          <a:srgbClr val="000000"/>
                        </a:solidFill>
                        <a:effectLst/>
                        <a:latin typeface="+mn-lt"/>
                        <a:ea typeface="+mn-ea"/>
                        <a:cs typeface="+mn-cs"/>
                      </a:endParaRPr>
                    </a:p>
                  </a:txBody>
                  <a:tcPr marL="0" marR="0" marT="0" marB="0" anchor="ctr"/>
                </a:tc>
                <a:tc>
                  <a:txBody>
                    <a:bodyPr/>
                    <a:lstStyle/>
                    <a:p>
                      <a:pPr algn="ctr" fontAlgn="ctr"/>
                      <a:r>
                        <a:rPr lang="es-CO" sz="1600" b="0" u="none" strike="noStrike" kern="1200">
                          <a:solidFill>
                            <a:srgbClr val="000000"/>
                          </a:solidFill>
                          <a:effectLst/>
                        </a:rPr>
                        <a:t> $1.312.156.682,00 </a:t>
                      </a:r>
                      <a:endParaRPr lang="es-CO" sz="1600" b="0" u="none" strike="noStrike" kern="1200">
                        <a:solidFill>
                          <a:srgbClr val="000000"/>
                        </a:solidFill>
                        <a:effectLst/>
                        <a:latin typeface="+mn-lt"/>
                        <a:ea typeface="+mn-ea"/>
                        <a:cs typeface="+mn-cs"/>
                      </a:endParaRPr>
                    </a:p>
                  </a:txBody>
                  <a:tcPr marL="9525" marR="9525" marT="9525" marB="0" anchor="ctr"/>
                </a:tc>
                <a:extLst>
                  <a:ext uri="{0D108BD9-81ED-4DB2-BD59-A6C34878D82A}">
                    <a16:rowId xmlns:a16="http://schemas.microsoft.com/office/drawing/2014/main" val="7733413"/>
                  </a:ext>
                </a:extLst>
              </a:tr>
              <a:tr h="381000">
                <a:tc>
                  <a:txBody>
                    <a:bodyPr/>
                    <a:lstStyle/>
                    <a:p>
                      <a:pPr algn="ctr" fontAlgn="ctr"/>
                      <a:r>
                        <a:rPr lang="es-CO" sz="1600" b="0" u="none" strike="noStrike">
                          <a:solidFill>
                            <a:srgbClr val="000000"/>
                          </a:solidFill>
                          <a:effectLst/>
                        </a:rPr>
                        <a:t>GGC 647-17</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CO" sz="1600" b="0" u="none" strike="noStrike">
                          <a:solidFill>
                            <a:srgbClr val="000000"/>
                          </a:solidFill>
                          <a:effectLst/>
                        </a:rPr>
                        <a:t>EMSA</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ES" sz="1600" b="0" u="none" strike="noStrike">
                          <a:solidFill>
                            <a:srgbClr val="000000"/>
                          </a:solidFill>
                          <a:effectLst/>
                        </a:rPr>
                        <a:t>100%</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ES" sz="1200" b="0" u="none" strike="noStrike" err="1">
                          <a:solidFill>
                            <a:srgbClr val="000000"/>
                          </a:solidFill>
                          <a:effectLst/>
                        </a:rPr>
                        <a:t>iii</a:t>
                      </a:r>
                      <a:r>
                        <a:rPr lang="es-ES" sz="1200" b="0" u="none" strike="noStrike">
                          <a:solidFill>
                            <a:srgbClr val="000000"/>
                          </a:solidFill>
                          <a:effectLst/>
                        </a:rPr>
                        <a:t>) Suscripción de contratos derivados y actas de inicio</a:t>
                      </a:r>
                      <a:endParaRPr lang="es-ES" sz="1200" b="0" i="0" u="none" strike="noStrike">
                        <a:solidFill>
                          <a:srgbClr val="000000"/>
                        </a:solidFill>
                        <a:effectLst/>
                        <a:latin typeface="+mj-lt"/>
                      </a:endParaRPr>
                    </a:p>
                  </a:txBody>
                  <a:tcPr marL="9525" marR="9525" marT="9525" marB="0" anchor="ctr"/>
                </a:tc>
                <a:tc>
                  <a:txBody>
                    <a:bodyPr/>
                    <a:lstStyle/>
                    <a:p>
                      <a:pPr algn="ctr" fontAlgn="ctr"/>
                      <a:r>
                        <a:rPr lang="es-ES" sz="1600" b="0" u="none" strike="noStrike">
                          <a:solidFill>
                            <a:srgbClr val="000000"/>
                          </a:solidFill>
                          <a:effectLst/>
                        </a:rPr>
                        <a:t>San Martín, Meta</a:t>
                      </a:r>
                      <a:endParaRPr lang="es-CO" sz="1600" b="0" i="0" u="none" strike="noStrike">
                        <a:solidFill>
                          <a:srgbClr val="000000"/>
                        </a:solidFill>
                        <a:effectLst/>
                        <a:latin typeface="+mj-lt"/>
                      </a:endParaRPr>
                    </a:p>
                  </a:txBody>
                  <a:tcPr marL="9525" marR="9525" marT="9525" marB="0" anchor="ctr"/>
                </a:tc>
                <a:tc>
                  <a:txBody>
                    <a:bodyPr/>
                    <a:lstStyle/>
                    <a:p>
                      <a:pPr marL="0" algn="ctr" defTabSz="914400" rtl="0" eaLnBrk="1" fontAlgn="ctr" latinLnBrk="0" hangingPunct="1"/>
                      <a:r>
                        <a:rPr lang="es-CO" sz="1600" b="0" u="none" strike="noStrike" kern="1200">
                          <a:solidFill>
                            <a:srgbClr val="000000"/>
                          </a:solidFill>
                          <a:effectLst/>
                        </a:rPr>
                        <a:t>$1.131.183.501,00</a:t>
                      </a:r>
                      <a:endParaRPr lang="es-CO" sz="1600" b="0" u="none" strike="noStrike" kern="1200">
                        <a:solidFill>
                          <a:srgbClr val="000000"/>
                        </a:solidFill>
                        <a:effectLst/>
                        <a:latin typeface="+mn-lt"/>
                        <a:ea typeface="+mn-ea"/>
                        <a:cs typeface="+mn-cs"/>
                      </a:endParaRPr>
                    </a:p>
                  </a:txBody>
                  <a:tcPr marL="0" marR="0" marT="0" marB="0" anchor="ctr"/>
                </a:tc>
                <a:tc>
                  <a:txBody>
                    <a:bodyPr/>
                    <a:lstStyle/>
                    <a:p>
                      <a:pPr algn="ctr" fontAlgn="ctr"/>
                      <a:r>
                        <a:rPr lang="es-CO" sz="1600" b="0" u="none" strike="noStrike">
                          <a:solidFill>
                            <a:srgbClr val="000000"/>
                          </a:solidFill>
                          <a:effectLst/>
                        </a:rPr>
                        <a:t> $319.600.857,76 </a:t>
                      </a:r>
                      <a:endParaRPr lang="es-CO" sz="1600" b="0" i="0" u="none" strike="noStrike">
                        <a:solidFill>
                          <a:srgbClr val="000000"/>
                        </a:solidFill>
                        <a:effectLst/>
                        <a:latin typeface="+mj-lt"/>
                      </a:endParaRPr>
                    </a:p>
                  </a:txBody>
                  <a:tcPr marL="9525" marR="9525" marT="9525" marB="0" anchor="ctr"/>
                </a:tc>
                <a:extLst>
                  <a:ext uri="{0D108BD9-81ED-4DB2-BD59-A6C34878D82A}">
                    <a16:rowId xmlns:a16="http://schemas.microsoft.com/office/drawing/2014/main" val="968762605"/>
                  </a:ext>
                </a:extLst>
              </a:tr>
              <a:tr h="571500">
                <a:tc>
                  <a:txBody>
                    <a:bodyPr/>
                    <a:lstStyle/>
                    <a:p>
                      <a:pPr algn="ctr" fontAlgn="ctr"/>
                      <a:r>
                        <a:rPr lang="es-CO" sz="1600" b="0" u="none" strike="noStrike">
                          <a:solidFill>
                            <a:srgbClr val="000000"/>
                          </a:solidFill>
                          <a:effectLst/>
                        </a:rPr>
                        <a:t>GGC 648-17</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CO" sz="1600" b="0" u="none" strike="noStrike">
                          <a:solidFill>
                            <a:srgbClr val="000000"/>
                          </a:solidFill>
                          <a:effectLst/>
                        </a:rPr>
                        <a:t>EMSA</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ES" sz="1600" b="0" u="none" strike="noStrike" kern="1200">
                          <a:solidFill>
                            <a:srgbClr val="000000"/>
                          </a:solidFill>
                          <a:effectLst/>
                        </a:rPr>
                        <a:t>100%</a:t>
                      </a:r>
                      <a:endParaRPr lang="es-CO" sz="1600" b="0" i="0" u="none" strike="noStrike">
                        <a:solidFill>
                          <a:srgbClr val="000000"/>
                        </a:solidFill>
                        <a:effectLst/>
                        <a:latin typeface="+mj-lt"/>
                      </a:endParaRPr>
                    </a:p>
                  </a:txBody>
                  <a:tcPr marL="9525" marR="9525" marT="952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S" sz="1200" b="0" u="none" strike="noStrike" kern="1200" err="1">
                          <a:solidFill>
                            <a:srgbClr val="000000"/>
                          </a:solidFill>
                          <a:effectLst/>
                        </a:rPr>
                        <a:t>iii</a:t>
                      </a:r>
                      <a:r>
                        <a:rPr lang="es-ES" sz="1200" b="0" u="none" strike="noStrike" kern="1200">
                          <a:solidFill>
                            <a:srgbClr val="000000"/>
                          </a:solidFill>
                          <a:effectLst/>
                        </a:rPr>
                        <a:t>) Suscripción de contratos derivados y actas de inicio</a:t>
                      </a:r>
                      <a:endParaRPr lang="es-ES" sz="1200" b="0" i="0" u="none" strike="noStrike" kern="1200">
                        <a:solidFill>
                          <a:srgbClr val="000000"/>
                        </a:solidFill>
                        <a:effectLst/>
                        <a:latin typeface="+mn-lt"/>
                        <a:ea typeface="+mn-ea"/>
                        <a:cs typeface="+mn-cs"/>
                      </a:endParaRPr>
                    </a:p>
                  </a:txBody>
                  <a:tcPr marL="9525" marR="9525" marT="9525" marB="0" anchor="ctr"/>
                </a:tc>
                <a:tc>
                  <a:txBody>
                    <a:bodyPr/>
                    <a:lstStyle/>
                    <a:p>
                      <a:pPr algn="ctr" fontAlgn="ctr"/>
                      <a:r>
                        <a:rPr lang="es-ES" sz="1600" b="0" u="none" strike="noStrike">
                          <a:solidFill>
                            <a:srgbClr val="000000"/>
                          </a:solidFill>
                          <a:effectLst/>
                        </a:rPr>
                        <a:t>Cumaral, Meta</a:t>
                      </a:r>
                      <a:endParaRPr lang="es-CO" sz="1600" b="0" i="0" u="none" strike="noStrike">
                        <a:solidFill>
                          <a:srgbClr val="000000"/>
                        </a:solidFill>
                        <a:effectLst/>
                        <a:latin typeface="+mj-lt"/>
                      </a:endParaRPr>
                    </a:p>
                  </a:txBody>
                  <a:tcPr marL="9525" marR="9525" marT="9525" marB="0" anchor="ctr"/>
                </a:tc>
                <a:tc>
                  <a:txBody>
                    <a:bodyPr/>
                    <a:lstStyle/>
                    <a:p>
                      <a:pPr marL="0" algn="ctr" defTabSz="914400" rtl="0" eaLnBrk="1" fontAlgn="ctr" latinLnBrk="0" hangingPunct="1"/>
                      <a:r>
                        <a:rPr lang="es-CO" sz="1600" b="0" u="none" strike="noStrike" kern="1200">
                          <a:solidFill>
                            <a:srgbClr val="000000"/>
                          </a:solidFill>
                          <a:effectLst/>
                        </a:rPr>
                        <a:t>$1.088.809.401,00</a:t>
                      </a:r>
                      <a:endParaRPr lang="es-CO" sz="1600" b="0" u="none" strike="noStrike" kern="1200">
                        <a:solidFill>
                          <a:srgbClr val="000000"/>
                        </a:solidFill>
                        <a:effectLst/>
                        <a:latin typeface="+mn-lt"/>
                        <a:ea typeface="+mn-ea"/>
                        <a:cs typeface="+mn-cs"/>
                      </a:endParaRPr>
                    </a:p>
                  </a:txBody>
                  <a:tcPr marL="0" marR="0" marT="0" marB="0" anchor="ctr"/>
                </a:tc>
                <a:tc>
                  <a:txBody>
                    <a:bodyPr/>
                    <a:lstStyle/>
                    <a:p>
                      <a:pPr algn="ctr" fontAlgn="ctr"/>
                      <a:r>
                        <a:rPr lang="es-CO" sz="1600" b="0" u="none" strike="noStrike">
                          <a:solidFill>
                            <a:srgbClr val="000000"/>
                          </a:solidFill>
                          <a:effectLst/>
                        </a:rPr>
                        <a:t> $302.852.130,75 </a:t>
                      </a:r>
                      <a:endParaRPr lang="es-CO" sz="1600" b="0" i="0" u="none" strike="noStrike">
                        <a:solidFill>
                          <a:srgbClr val="000000"/>
                        </a:solidFill>
                        <a:effectLst/>
                        <a:latin typeface="+mj-lt"/>
                      </a:endParaRPr>
                    </a:p>
                  </a:txBody>
                  <a:tcPr marL="9525" marR="9525" marT="9525" marB="0" anchor="ctr"/>
                </a:tc>
                <a:extLst>
                  <a:ext uri="{0D108BD9-81ED-4DB2-BD59-A6C34878D82A}">
                    <a16:rowId xmlns:a16="http://schemas.microsoft.com/office/drawing/2014/main" val="388179570"/>
                  </a:ext>
                </a:extLst>
              </a:tr>
              <a:tr h="381000">
                <a:tc>
                  <a:txBody>
                    <a:bodyPr/>
                    <a:lstStyle/>
                    <a:p>
                      <a:pPr algn="ctr" fontAlgn="ctr"/>
                      <a:r>
                        <a:rPr lang="es-CO" sz="1600" b="0" u="none" strike="noStrike">
                          <a:solidFill>
                            <a:srgbClr val="000000"/>
                          </a:solidFill>
                          <a:effectLst/>
                        </a:rPr>
                        <a:t>GGC 649-17</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CO" sz="1600" b="0" u="none" strike="noStrike">
                          <a:solidFill>
                            <a:srgbClr val="000000"/>
                          </a:solidFill>
                          <a:effectLst/>
                        </a:rPr>
                        <a:t>EMSA</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ES" sz="1600" b="0" u="none" strike="noStrike" kern="1200">
                          <a:solidFill>
                            <a:srgbClr val="000000"/>
                          </a:solidFill>
                          <a:effectLst/>
                        </a:rPr>
                        <a:t>100%</a:t>
                      </a:r>
                      <a:endParaRPr lang="es-CO" sz="1600" b="0" i="0" u="none" strike="noStrike">
                        <a:solidFill>
                          <a:srgbClr val="000000"/>
                        </a:solidFill>
                        <a:effectLst/>
                        <a:latin typeface="+mj-lt"/>
                      </a:endParaRPr>
                    </a:p>
                  </a:txBody>
                  <a:tcPr marL="9525" marR="9525" marT="952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S" sz="1200" b="0" u="none" strike="noStrike" kern="1200" err="1">
                          <a:solidFill>
                            <a:srgbClr val="000000"/>
                          </a:solidFill>
                          <a:effectLst/>
                        </a:rPr>
                        <a:t>iii</a:t>
                      </a:r>
                      <a:r>
                        <a:rPr lang="es-ES" sz="1200" b="0" u="none" strike="noStrike" kern="1200">
                          <a:solidFill>
                            <a:srgbClr val="000000"/>
                          </a:solidFill>
                          <a:effectLst/>
                        </a:rPr>
                        <a:t>) Suscripción de contratos derivados y actas de inicio</a:t>
                      </a:r>
                      <a:endParaRPr lang="es-ES" sz="1200" b="0" i="0" u="none" strike="noStrike" kern="1200">
                        <a:solidFill>
                          <a:srgbClr val="000000"/>
                        </a:solidFill>
                        <a:effectLst/>
                        <a:latin typeface="+mn-lt"/>
                        <a:ea typeface="+mn-ea"/>
                        <a:cs typeface="+mn-cs"/>
                      </a:endParaRPr>
                    </a:p>
                  </a:txBody>
                  <a:tcPr marL="9525" marR="9525" marT="9525" marB="0" anchor="ctr"/>
                </a:tc>
                <a:tc>
                  <a:txBody>
                    <a:bodyPr/>
                    <a:lstStyle/>
                    <a:p>
                      <a:pPr algn="ctr" fontAlgn="ctr"/>
                      <a:r>
                        <a:rPr lang="es-ES" sz="1600" b="0" u="none" strike="noStrike">
                          <a:solidFill>
                            <a:srgbClr val="000000"/>
                          </a:solidFill>
                          <a:effectLst/>
                        </a:rPr>
                        <a:t>Vistahermosa, Meta</a:t>
                      </a:r>
                      <a:endParaRPr lang="es-CO" sz="1600" b="0" i="0" u="none" strike="noStrike">
                        <a:solidFill>
                          <a:srgbClr val="000000"/>
                        </a:solidFill>
                        <a:effectLst/>
                        <a:latin typeface="+mj-lt"/>
                      </a:endParaRPr>
                    </a:p>
                  </a:txBody>
                  <a:tcPr marL="9525" marR="9525" marT="9525" marB="0" anchor="ctr"/>
                </a:tc>
                <a:tc>
                  <a:txBody>
                    <a:bodyPr/>
                    <a:lstStyle/>
                    <a:p>
                      <a:pPr marL="0" algn="ctr" defTabSz="914400" rtl="0" eaLnBrk="1" fontAlgn="ctr" latinLnBrk="0" hangingPunct="1"/>
                      <a:r>
                        <a:rPr lang="es-CO" sz="1600" b="0" u="none" strike="noStrike" kern="1200">
                          <a:solidFill>
                            <a:srgbClr val="000000"/>
                          </a:solidFill>
                          <a:effectLst/>
                        </a:rPr>
                        <a:t>$1.145.891.756,00</a:t>
                      </a:r>
                      <a:endParaRPr lang="es-CO" sz="1600" b="0" u="none" strike="noStrike" kern="1200">
                        <a:solidFill>
                          <a:srgbClr val="000000"/>
                        </a:solidFill>
                        <a:effectLst/>
                        <a:latin typeface="+mn-lt"/>
                        <a:ea typeface="+mn-ea"/>
                        <a:cs typeface="+mn-cs"/>
                      </a:endParaRPr>
                    </a:p>
                  </a:txBody>
                  <a:tcPr marL="0" marR="0" marT="0" marB="0" anchor="ctr"/>
                </a:tc>
                <a:tc>
                  <a:txBody>
                    <a:bodyPr/>
                    <a:lstStyle/>
                    <a:p>
                      <a:pPr algn="ctr" fontAlgn="ctr"/>
                      <a:r>
                        <a:rPr lang="es-CO" sz="1600" b="0" u="none" strike="noStrike">
                          <a:solidFill>
                            <a:srgbClr val="000000"/>
                          </a:solidFill>
                          <a:effectLst/>
                        </a:rPr>
                        <a:t> $328.854.458,79 </a:t>
                      </a:r>
                      <a:endParaRPr lang="es-CO" sz="1600" b="0" i="0" u="none" strike="noStrike">
                        <a:solidFill>
                          <a:srgbClr val="000000"/>
                        </a:solidFill>
                        <a:effectLst/>
                        <a:latin typeface="+mj-lt"/>
                      </a:endParaRPr>
                    </a:p>
                  </a:txBody>
                  <a:tcPr marL="9525" marR="9525" marT="9525" marB="0" anchor="ctr"/>
                </a:tc>
                <a:extLst>
                  <a:ext uri="{0D108BD9-81ED-4DB2-BD59-A6C34878D82A}">
                    <a16:rowId xmlns:a16="http://schemas.microsoft.com/office/drawing/2014/main" val="1907536402"/>
                  </a:ext>
                </a:extLst>
              </a:tr>
              <a:tr h="381000">
                <a:tc>
                  <a:txBody>
                    <a:bodyPr/>
                    <a:lstStyle/>
                    <a:p>
                      <a:pPr algn="ctr" fontAlgn="ctr"/>
                      <a:r>
                        <a:rPr lang="es-CO" sz="1600" b="0" u="none" strike="noStrike">
                          <a:solidFill>
                            <a:srgbClr val="000000"/>
                          </a:solidFill>
                          <a:effectLst/>
                        </a:rPr>
                        <a:t>GGC 650-17</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CO" sz="1600" b="0" u="none" strike="noStrike">
                          <a:solidFill>
                            <a:srgbClr val="000000"/>
                          </a:solidFill>
                          <a:effectLst/>
                        </a:rPr>
                        <a:t>EMSA</a:t>
                      </a:r>
                      <a:endParaRPr lang="es-CO" sz="1600" b="0" i="0" u="none" strike="noStrike">
                        <a:solidFill>
                          <a:srgbClr val="000000"/>
                        </a:solidFill>
                        <a:effectLst/>
                        <a:latin typeface="+mj-lt"/>
                      </a:endParaRPr>
                    </a:p>
                  </a:txBody>
                  <a:tcPr marL="9525" marR="9525" marT="9525" marB="0" anchor="ctr"/>
                </a:tc>
                <a:tc>
                  <a:txBody>
                    <a:bodyPr/>
                    <a:lstStyle/>
                    <a:p>
                      <a:pPr algn="ctr" fontAlgn="ctr"/>
                      <a:r>
                        <a:rPr lang="es-ES" sz="1600" b="0" u="none" strike="noStrike" kern="1200">
                          <a:solidFill>
                            <a:srgbClr val="000000"/>
                          </a:solidFill>
                          <a:effectLst/>
                        </a:rPr>
                        <a:t>100%</a:t>
                      </a:r>
                      <a:endParaRPr lang="es-CO" sz="1600" b="0" i="0" u="none" strike="noStrike">
                        <a:solidFill>
                          <a:srgbClr val="000000"/>
                        </a:solidFill>
                        <a:effectLst/>
                        <a:latin typeface="+mj-lt"/>
                      </a:endParaRPr>
                    </a:p>
                  </a:txBody>
                  <a:tcPr marL="9525" marR="9525" marT="952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S" sz="1200" b="0" u="none" strike="noStrike" kern="1200" err="1">
                          <a:solidFill>
                            <a:srgbClr val="000000"/>
                          </a:solidFill>
                          <a:effectLst/>
                        </a:rPr>
                        <a:t>iii</a:t>
                      </a:r>
                      <a:r>
                        <a:rPr lang="es-ES" sz="1200" b="0" u="none" strike="noStrike" kern="1200">
                          <a:solidFill>
                            <a:srgbClr val="000000"/>
                          </a:solidFill>
                          <a:effectLst/>
                        </a:rPr>
                        <a:t>) Suscripción de contratos derivados y actas de inicio</a:t>
                      </a:r>
                      <a:endParaRPr lang="es-ES" sz="1200" b="0" i="0" u="none" strike="noStrike" kern="1200">
                        <a:solidFill>
                          <a:srgbClr val="000000"/>
                        </a:solidFill>
                        <a:effectLst/>
                        <a:latin typeface="+mn-lt"/>
                        <a:ea typeface="+mn-ea"/>
                        <a:cs typeface="+mn-cs"/>
                      </a:endParaRPr>
                    </a:p>
                  </a:txBody>
                  <a:tcPr marL="9525" marR="9525" marT="952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S" sz="1600" b="0" u="none" strike="noStrike" kern="1200">
                          <a:solidFill>
                            <a:srgbClr val="000000"/>
                          </a:solidFill>
                          <a:effectLst/>
                        </a:rPr>
                        <a:t>Vistahermosa, Meta</a:t>
                      </a:r>
                      <a:endParaRPr lang="es-CO" sz="1600" b="0" i="0" u="none" strike="noStrike" kern="1200">
                        <a:solidFill>
                          <a:srgbClr val="000000"/>
                        </a:solidFill>
                        <a:effectLst/>
                        <a:latin typeface="+mn-lt"/>
                        <a:ea typeface="+mn-ea"/>
                        <a:cs typeface="+mn-cs"/>
                      </a:endParaRPr>
                    </a:p>
                  </a:txBody>
                  <a:tcPr marL="9525" marR="9525" marT="9525" marB="0" anchor="ctr"/>
                </a:tc>
                <a:tc>
                  <a:txBody>
                    <a:bodyPr/>
                    <a:lstStyle/>
                    <a:p>
                      <a:pPr marL="0" algn="ctr" defTabSz="914400" rtl="0" eaLnBrk="1" fontAlgn="ctr" latinLnBrk="0" hangingPunct="1"/>
                      <a:r>
                        <a:rPr lang="es-CO" sz="1600" b="0" u="none" strike="noStrike" kern="1200">
                          <a:solidFill>
                            <a:srgbClr val="000000"/>
                          </a:solidFill>
                          <a:effectLst/>
                        </a:rPr>
                        <a:t>$1.032.288.536,00</a:t>
                      </a:r>
                      <a:endParaRPr lang="es-CO" sz="1600" b="0" u="none" strike="noStrike" kern="1200">
                        <a:solidFill>
                          <a:srgbClr val="000000"/>
                        </a:solidFill>
                        <a:effectLst/>
                        <a:latin typeface="+mn-lt"/>
                        <a:ea typeface="+mn-ea"/>
                        <a:cs typeface="+mn-cs"/>
                      </a:endParaRPr>
                    </a:p>
                  </a:txBody>
                  <a:tcPr marL="0" marR="0" marT="0" marB="0" anchor="ctr"/>
                </a:tc>
                <a:tc>
                  <a:txBody>
                    <a:bodyPr/>
                    <a:lstStyle/>
                    <a:p>
                      <a:pPr algn="ctr" fontAlgn="ctr"/>
                      <a:r>
                        <a:rPr lang="es-CO" sz="1600" b="0" u="none" strike="noStrike">
                          <a:solidFill>
                            <a:srgbClr val="000000"/>
                          </a:solidFill>
                          <a:effectLst/>
                        </a:rPr>
                        <a:t> $278.609.543,02 </a:t>
                      </a:r>
                      <a:endParaRPr lang="es-CO" sz="1600" b="0" i="0" u="none" strike="noStrike">
                        <a:solidFill>
                          <a:srgbClr val="000000"/>
                        </a:solidFill>
                        <a:effectLst/>
                        <a:latin typeface="+mj-lt"/>
                      </a:endParaRPr>
                    </a:p>
                  </a:txBody>
                  <a:tcPr marL="9525" marR="9525" marT="9525" marB="0" anchor="ctr"/>
                </a:tc>
                <a:extLst>
                  <a:ext uri="{0D108BD9-81ED-4DB2-BD59-A6C34878D82A}">
                    <a16:rowId xmlns:a16="http://schemas.microsoft.com/office/drawing/2014/main" val="3871747709"/>
                  </a:ext>
                </a:extLst>
              </a:tr>
              <a:tr h="609600">
                <a:tc>
                  <a:txBody>
                    <a:bodyPr/>
                    <a:lstStyle/>
                    <a:p>
                      <a:pPr algn="ctr" fontAlgn="ctr"/>
                      <a:r>
                        <a:rPr lang="es-CO" sz="1600" b="0" u="none" strike="noStrike">
                          <a:solidFill>
                            <a:srgbClr val="000000"/>
                          </a:solidFill>
                          <a:effectLst/>
                        </a:rPr>
                        <a:t>GGC 372-16</a:t>
                      </a:r>
                      <a:endParaRPr lang="es-CO" sz="1600" b="0" i="0" u="none" strike="noStrike">
                        <a:solidFill>
                          <a:srgbClr val="000000"/>
                        </a:solidFill>
                        <a:effectLst/>
                        <a:latin typeface="+mj-lt"/>
                      </a:endParaRPr>
                    </a:p>
                  </a:txBody>
                  <a:tcPr marL="9525" marR="9525" marT="9525" marB="0" anchor="ctr"/>
                </a:tc>
                <a:tc>
                  <a:txBody>
                    <a:bodyPr/>
                    <a:lstStyle/>
                    <a:p>
                      <a:pPr algn="ctr" fontAlgn="ctr"/>
                      <a:r>
                        <a:rPr lang="pt-BR" sz="1600" b="0" u="none" strike="noStrike">
                          <a:solidFill>
                            <a:srgbClr val="000000"/>
                          </a:solidFill>
                          <a:effectLst/>
                        </a:rPr>
                        <a:t>ENERGUAVIARE S.A. E.S.P.</a:t>
                      </a:r>
                      <a:endParaRPr lang="pt-BR" sz="1600" b="0" i="0" u="none" strike="noStrike">
                        <a:solidFill>
                          <a:srgbClr val="000000"/>
                        </a:solidFill>
                        <a:effectLst/>
                        <a:latin typeface="+mj-lt"/>
                      </a:endParaRPr>
                    </a:p>
                  </a:txBody>
                  <a:tcPr marL="9525" marR="9525" marT="9525" marB="0" anchor="ctr"/>
                </a:tc>
                <a:tc>
                  <a:txBody>
                    <a:bodyPr/>
                    <a:lstStyle/>
                    <a:p>
                      <a:pPr algn="ctr" fontAlgn="ctr"/>
                      <a:r>
                        <a:rPr lang="es-ES" sz="1600" b="0" u="none" strike="noStrike" kern="1200">
                          <a:solidFill>
                            <a:srgbClr val="000000"/>
                          </a:solidFill>
                          <a:effectLst/>
                        </a:rPr>
                        <a:t>100%</a:t>
                      </a:r>
                      <a:endParaRPr lang="pt-BR" sz="1600" b="0" i="0" u="none" strike="noStrike">
                        <a:solidFill>
                          <a:srgbClr val="000000"/>
                        </a:solidFill>
                        <a:effectLst/>
                        <a:latin typeface="+mj-lt"/>
                      </a:endParaRPr>
                    </a:p>
                  </a:txBody>
                  <a:tcPr marL="9525" marR="9525" marT="9525" marB="0" anchor="ctr"/>
                </a:tc>
                <a:tc>
                  <a:txBody>
                    <a:bodyPr/>
                    <a:lstStyle/>
                    <a:p>
                      <a:pPr algn="ctr" fontAlgn="ctr"/>
                      <a:r>
                        <a:rPr lang="pt-BR" sz="1200" b="0" u="none" strike="noStrike">
                          <a:solidFill>
                            <a:srgbClr val="000000"/>
                          </a:solidFill>
                          <a:effectLst/>
                        </a:rPr>
                        <a:t>v) </a:t>
                      </a:r>
                      <a:r>
                        <a:rPr lang="es-CO" sz="1200" b="0" kern="1200">
                          <a:solidFill>
                            <a:schemeClr val="dk1"/>
                          </a:solidFill>
                          <a:effectLst/>
                        </a:rPr>
                        <a:t>Acta de terminación de obras</a:t>
                      </a:r>
                      <a:endParaRPr lang="pt-BR" sz="1200" b="0" i="0" u="none" strike="noStrike">
                        <a:solidFill>
                          <a:srgbClr val="000000"/>
                        </a:solidFill>
                        <a:effectLst/>
                        <a:latin typeface="+mj-lt"/>
                      </a:endParaRPr>
                    </a:p>
                  </a:txBody>
                  <a:tcPr marL="9525" marR="9525" marT="9525" marB="0" anchor="ctr"/>
                </a:tc>
                <a:tc>
                  <a:txBody>
                    <a:bodyPr/>
                    <a:lstStyle/>
                    <a:p>
                      <a:pPr algn="ctr" fontAlgn="ctr"/>
                      <a:r>
                        <a:rPr lang="pt-BR" sz="1600" b="0" u="none" strike="noStrike">
                          <a:solidFill>
                            <a:srgbClr val="000000"/>
                          </a:solidFill>
                          <a:effectLst/>
                        </a:rPr>
                        <a:t>Puerto Concordia, Meta</a:t>
                      </a:r>
                      <a:endParaRPr lang="pt-BR" sz="1600" b="0" i="0" u="none" strike="noStrike">
                        <a:solidFill>
                          <a:srgbClr val="000000"/>
                        </a:solidFill>
                        <a:effectLst/>
                        <a:latin typeface="+mj-lt"/>
                      </a:endParaRPr>
                    </a:p>
                  </a:txBody>
                  <a:tcPr marL="9525" marR="9525" marT="9525" marB="0" anchor="ctr"/>
                </a:tc>
                <a:tc>
                  <a:txBody>
                    <a:bodyPr/>
                    <a:lstStyle/>
                    <a:p>
                      <a:pPr algn="ctr" fontAlgn="ctr"/>
                      <a:r>
                        <a:rPr lang="pt-BR" sz="1600" b="0" u="none" strike="noStrike">
                          <a:solidFill>
                            <a:srgbClr val="000000"/>
                          </a:solidFill>
                          <a:effectLst/>
                        </a:rPr>
                        <a:t>$11.213.641.875,00</a:t>
                      </a:r>
                      <a:endParaRPr lang="pt-BR" sz="1600" b="0" i="0" u="none" strike="noStrike">
                        <a:solidFill>
                          <a:srgbClr val="000000"/>
                        </a:solidFill>
                        <a:effectLst/>
                        <a:latin typeface="+mj-lt"/>
                      </a:endParaRPr>
                    </a:p>
                  </a:txBody>
                  <a:tcPr marL="9525" marR="9525" marT="9525" marB="0" anchor="ctr"/>
                </a:tc>
                <a:tc>
                  <a:txBody>
                    <a:bodyPr/>
                    <a:lstStyle/>
                    <a:p>
                      <a:pPr algn="ctr" fontAlgn="ctr"/>
                      <a:r>
                        <a:rPr lang="es-CO" sz="1600" b="0" u="none" strike="noStrike">
                          <a:solidFill>
                            <a:srgbClr val="000000"/>
                          </a:solidFill>
                          <a:effectLst/>
                        </a:rPr>
                        <a:t> $1.229.499.158,00 </a:t>
                      </a:r>
                      <a:endParaRPr lang="es-CO" sz="1600" b="0" i="0" u="none" strike="noStrike">
                        <a:solidFill>
                          <a:srgbClr val="000000"/>
                        </a:solidFill>
                        <a:effectLst/>
                        <a:latin typeface="+mj-lt"/>
                      </a:endParaRPr>
                    </a:p>
                  </a:txBody>
                  <a:tcPr marL="9525" marR="9525" marT="9525" marB="0" anchor="ctr"/>
                </a:tc>
                <a:extLst>
                  <a:ext uri="{0D108BD9-81ED-4DB2-BD59-A6C34878D82A}">
                    <a16:rowId xmlns:a16="http://schemas.microsoft.com/office/drawing/2014/main" val="2406426050"/>
                  </a:ext>
                </a:extLst>
              </a:tr>
              <a:tr h="190500">
                <a:tc gridSpan="6">
                  <a:txBody>
                    <a:bodyPr/>
                    <a:lstStyle/>
                    <a:p>
                      <a:pPr algn="ctr" fontAlgn="ctr"/>
                      <a:r>
                        <a:rPr lang="es-CO" sz="1600" b="1" u="none" strike="noStrike">
                          <a:solidFill>
                            <a:schemeClr val="bg1"/>
                          </a:solidFill>
                          <a:effectLst/>
                        </a:rPr>
                        <a:t>TOTAL</a:t>
                      </a:r>
                      <a:endParaRPr lang="es-CO" sz="1600" b="1" i="0" u="none" strike="noStrike">
                        <a:solidFill>
                          <a:schemeClr val="bg1"/>
                        </a:solidFill>
                        <a:effectLst/>
                        <a:latin typeface="+mj-lt"/>
                      </a:endParaRPr>
                    </a:p>
                  </a:txBody>
                  <a:tcPr marL="9525" marR="9525" marT="9525" marB="0" anchor="b">
                    <a:solidFill>
                      <a:srgbClr val="F0B510"/>
                    </a:solidFill>
                  </a:tcPr>
                </a:tc>
                <a:tc hMerge="1">
                  <a:txBody>
                    <a:bodyPr/>
                    <a:lstStyle/>
                    <a:p>
                      <a:pPr algn="ctr" fontAlgn="ctr"/>
                      <a:r>
                        <a:rPr lang="es-CO" sz="1600" b="1" u="none" strike="noStrike">
                          <a:solidFill>
                            <a:srgbClr val="000000"/>
                          </a:solidFill>
                          <a:effectLst/>
                        </a:rPr>
                        <a:t> </a:t>
                      </a:r>
                      <a:endParaRPr lang="es-CO" sz="1600" b="1" i="0" u="none" strike="noStrike">
                        <a:solidFill>
                          <a:srgbClr val="000000"/>
                        </a:solidFill>
                        <a:effectLst/>
                        <a:latin typeface="+mj-lt"/>
                      </a:endParaRPr>
                    </a:p>
                  </a:txBody>
                  <a:tcPr marL="9525" marR="9525" marT="9525" marB="0" anchor="ctr"/>
                </a:tc>
                <a:tc hMerge="1">
                  <a:txBody>
                    <a:bodyPr/>
                    <a:lstStyle/>
                    <a:p>
                      <a:pPr algn="ctr" fontAlgn="ctr"/>
                      <a:endParaRPr lang="es-CO" sz="1600" b="1" i="0" u="none" strike="noStrike">
                        <a:solidFill>
                          <a:srgbClr val="000000"/>
                        </a:solidFill>
                        <a:effectLst/>
                        <a:latin typeface="+mj-lt"/>
                      </a:endParaRPr>
                    </a:p>
                  </a:txBody>
                  <a:tcPr marL="9525" marR="9525" marT="9525" marB="0" anchor="ctr"/>
                </a:tc>
                <a:tc hMerge="1">
                  <a:txBody>
                    <a:bodyPr/>
                    <a:lstStyle/>
                    <a:p>
                      <a:pPr algn="ctr" fontAlgn="ctr"/>
                      <a:endParaRPr lang="es-CO" sz="1600" b="1" i="0" u="none" strike="noStrike">
                        <a:solidFill>
                          <a:srgbClr val="000000"/>
                        </a:solidFill>
                        <a:effectLst/>
                        <a:latin typeface="+mj-lt"/>
                      </a:endParaRPr>
                    </a:p>
                  </a:txBody>
                  <a:tcPr marL="9525" marR="9525" marT="9525" marB="0" anchor="ctr"/>
                </a:tc>
                <a:tc hMerge="1">
                  <a:txBody>
                    <a:bodyPr/>
                    <a:lstStyle/>
                    <a:p>
                      <a:pPr algn="ctr" fontAlgn="ctr"/>
                      <a:endParaRPr lang="es-CO" sz="1600" b="1" i="0" u="none" strike="noStrike">
                        <a:solidFill>
                          <a:srgbClr val="000000"/>
                        </a:solidFill>
                        <a:effectLst/>
                        <a:latin typeface="+mj-lt"/>
                      </a:endParaRPr>
                    </a:p>
                  </a:txBody>
                  <a:tcPr marL="9525" marR="9525" marT="9525" marB="0" anchor="ctr"/>
                </a:tc>
                <a:tc hMerge="1">
                  <a:txBody>
                    <a:bodyPr/>
                    <a:lstStyle/>
                    <a:p>
                      <a:pPr algn="ctr" fontAlgn="ctr"/>
                      <a:r>
                        <a:rPr lang="es-CO" sz="1600" b="1" u="none" strike="noStrike">
                          <a:solidFill>
                            <a:srgbClr val="000000"/>
                          </a:solidFill>
                          <a:effectLst/>
                        </a:rPr>
                        <a:t>TOTAL</a:t>
                      </a:r>
                      <a:endParaRPr lang="es-CO" sz="1600" b="1" i="0" u="none" strike="noStrike">
                        <a:solidFill>
                          <a:srgbClr val="000000"/>
                        </a:solidFill>
                        <a:effectLst/>
                        <a:latin typeface="+mj-lt"/>
                      </a:endParaRPr>
                    </a:p>
                  </a:txBody>
                  <a:tcPr marL="9525" marR="9525" marT="9525" marB="0" anchor="ctr"/>
                </a:tc>
                <a:tc>
                  <a:txBody>
                    <a:bodyPr/>
                    <a:lstStyle/>
                    <a:p>
                      <a:pPr algn="ctr" fontAlgn="ctr"/>
                      <a:r>
                        <a:rPr lang="es-CO" sz="1600" b="1" u="none" strike="noStrike">
                          <a:solidFill>
                            <a:schemeClr val="bg1"/>
                          </a:solidFill>
                          <a:effectLst/>
                        </a:rPr>
                        <a:t>$3.771.572.830,32</a:t>
                      </a:r>
                      <a:endParaRPr lang="es-CO" sz="1600" b="1" i="0" u="none" strike="noStrike">
                        <a:solidFill>
                          <a:schemeClr val="bg1"/>
                        </a:solidFill>
                        <a:effectLst/>
                        <a:latin typeface="+mj-lt"/>
                      </a:endParaRPr>
                    </a:p>
                  </a:txBody>
                  <a:tcPr marL="9525" marR="9525" marT="9525" marB="0" anchor="ctr">
                    <a:solidFill>
                      <a:srgbClr val="F0B510"/>
                    </a:solidFill>
                  </a:tcPr>
                </a:tc>
                <a:extLst>
                  <a:ext uri="{0D108BD9-81ED-4DB2-BD59-A6C34878D82A}">
                    <a16:rowId xmlns:a16="http://schemas.microsoft.com/office/drawing/2014/main" val="3916447778"/>
                  </a:ext>
                </a:extLst>
              </a:tr>
            </a:tbl>
          </a:graphicData>
        </a:graphic>
      </p:graphicFrame>
      <p:sp>
        <p:nvSpPr>
          <p:cNvPr id="2" name="Título 1">
            <a:extLst>
              <a:ext uri="{FF2B5EF4-FFF2-40B4-BE49-F238E27FC236}">
                <a16:creationId xmlns:a16="http://schemas.microsoft.com/office/drawing/2014/main" id="{36D7E124-DFE7-B49D-9B2C-52E9DCBDCA8C}"/>
              </a:ext>
            </a:extLst>
          </p:cNvPr>
          <p:cNvSpPr>
            <a:spLocks noGrp="1"/>
          </p:cNvSpPr>
          <p:nvPr/>
        </p:nvSpPr>
        <p:spPr>
          <a:xfrm>
            <a:off x="1916353" y="332362"/>
            <a:ext cx="8662729" cy="786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4000" b="1" dirty="0">
                <a:effectLst>
                  <a:outerShdw blurRad="38100" dist="38100" dir="2700000" algn="tl">
                    <a:srgbClr val="000000">
                      <a:alpha val="43137"/>
                    </a:srgbClr>
                  </a:outerShdw>
                </a:effectLst>
                <a:ea typeface="+mj-lt"/>
                <a:cs typeface="+mj-lt"/>
              </a:rPr>
              <a:t>6. VIGENCIAS EXPIRADAS </a:t>
            </a:r>
          </a:p>
        </p:txBody>
      </p:sp>
      <p:cxnSp>
        <p:nvCxnSpPr>
          <p:cNvPr id="5" name="Conector recto 4">
            <a:extLst>
              <a:ext uri="{FF2B5EF4-FFF2-40B4-BE49-F238E27FC236}">
                <a16:creationId xmlns:a16="http://schemas.microsoft.com/office/drawing/2014/main" id="{E6FA5FF9-36A7-FEE5-0287-98D1DB179D2A}"/>
              </a:ext>
            </a:extLst>
          </p:cNvPr>
          <p:cNvCxnSpPr>
            <a:cxnSpLocks/>
          </p:cNvCxnSpPr>
          <p:nvPr/>
        </p:nvCxnSpPr>
        <p:spPr>
          <a:xfrm>
            <a:off x="2258960" y="299884"/>
            <a:ext cx="8181405"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6" name="Conector recto 5">
            <a:extLst>
              <a:ext uri="{FF2B5EF4-FFF2-40B4-BE49-F238E27FC236}">
                <a16:creationId xmlns:a16="http://schemas.microsoft.com/office/drawing/2014/main" id="{5A119AC7-0599-C8C0-76EE-EAEC3BE4D553}"/>
              </a:ext>
            </a:extLst>
          </p:cNvPr>
          <p:cNvCxnSpPr>
            <a:cxnSpLocks/>
          </p:cNvCxnSpPr>
          <p:nvPr/>
        </p:nvCxnSpPr>
        <p:spPr>
          <a:xfrm>
            <a:off x="2258960" y="1154332"/>
            <a:ext cx="8181405"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118831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OBIERNO DEL CAMBIO">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D2AC1A0CAA71244BE1C830520B3580B" ma:contentTypeVersion="19" ma:contentTypeDescription="Create a new document." ma:contentTypeScope="" ma:versionID="d647fb8af56cd809eaf8556f2e383874">
  <xsd:schema xmlns:xsd="http://www.w3.org/2001/XMLSchema" xmlns:xs="http://www.w3.org/2001/XMLSchema" xmlns:p="http://schemas.microsoft.com/office/2006/metadata/properties" xmlns:ns2="ccaf9895-93ab-4536-b1cb-77a268359520" xmlns:ns3="189b51a7-d269-4f29-b142-79e8ee84f3f3" targetNamespace="http://schemas.microsoft.com/office/2006/metadata/properties" ma:root="true" ma:fieldsID="344ae5480a32100cec3c74e6ac6696c0" ns2:_="" ns3:_="">
    <xsd:import namespace="ccaf9895-93ab-4536-b1cb-77a268359520"/>
    <xsd:import namespace="189b51a7-d269-4f29-b142-79e8ee84f3f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LengthInSeconds" minOccurs="0"/>
                <xsd:element ref="ns2:MediaServiceLocation" minOccurs="0"/>
                <xsd:element ref="ns3:SharedWithUsers" minOccurs="0"/>
                <xsd:element ref="ns3:SharedWithDetails" minOccurs="0"/>
                <xsd:element ref="ns3:TaxCatchAll" minOccurs="0"/>
                <xsd:element ref="ns2:lcf76f155ced4ddcb4097134ff3c332f"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af9895-93ab-4536-b1cb-77a2683595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c2231ce5-edc9-4cf3-bcdc-afedc95ebd1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89b51a7-d269-4f29-b142-79e8ee84f3f3"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cc517a5c-2787-4b84-b078-20a6da190105}" ma:internalName="TaxCatchAll" ma:showField="CatchAllData" ma:web="189b51a7-d269-4f29-b142-79e8ee84f3f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caf9895-93ab-4536-b1cb-77a268359520">
      <Terms xmlns="http://schemas.microsoft.com/office/infopath/2007/PartnerControls"/>
    </lcf76f155ced4ddcb4097134ff3c332f>
    <TaxCatchAll xmlns="189b51a7-d269-4f29-b142-79e8ee84f3f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D92E43F-98C4-4C76-9B51-AD5B5AE3C211}"/>
</file>

<file path=customXml/itemProps2.xml><?xml version="1.0" encoding="utf-8"?>
<ds:datastoreItem xmlns:ds="http://schemas.openxmlformats.org/officeDocument/2006/customXml" ds:itemID="{5972DCB8-C056-458F-A523-21193A9C111E}">
  <ds:schemaRefs>
    <ds:schemaRef ds:uri="189b51a7-d269-4f29-b142-79e8ee84f3f3"/>
    <ds:schemaRef ds:uri="ccaf9895-93ab-4536-b1cb-77a268359520"/>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2044528A-E9D3-4EB7-8A27-22F108E2FD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TotalTime>
  <Words>7013</Words>
  <Application>Microsoft Office PowerPoint</Application>
  <PresentationFormat>Panorámica</PresentationFormat>
  <Paragraphs>1076</Paragraphs>
  <Slides>57</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57</vt:i4>
      </vt:variant>
    </vt:vector>
  </HeadingPairs>
  <TitlesOfParts>
    <vt:vector size="67" baseType="lpstr">
      <vt:lpstr>Arial</vt:lpstr>
      <vt:lpstr>Calabri</vt:lpstr>
      <vt:lpstr>Calibri</vt:lpstr>
      <vt:lpstr>Cambria Math</vt:lpstr>
      <vt:lpstr>Helvetica</vt:lpstr>
      <vt:lpstr>Helvetica (Cuerpo)</vt:lpstr>
      <vt:lpstr>Montserrat</vt:lpstr>
      <vt:lpstr>Wingdings</vt:lpstr>
      <vt:lpstr>Work Sans</vt:lpstr>
      <vt:lpstr>Tema de Office</vt:lpstr>
      <vt:lpstr>COMITÉ CAFAER 63</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ANEXOS</vt:lpstr>
      <vt:lpstr>Presentación de PowerPoint</vt:lpstr>
      <vt:lpstr>RESUMEN SOLICITUD RESTITUCIÓN DE VIGENCIAS EXPIRADAS AL COMITÉ CAFAER</vt:lpstr>
      <vt:lpstr>Contrato FAER GGC 647 de 2017</vt:lpstr>
      <vt:lpstr>Modificaciones Contractuales Contrato FAER-GGC-647-17</vt:lpstr>
      <vt:lpstr>Desembolsos y Balance Financiero Contrato FAER-GGC-647-17</vt:lpstr>
      <vt:lpstr>Hitos Contractuales desembolsos Contrato FAER-GGC-647-17</vt:lpstr>
      <vt:lpstr>Justificación de vigencia expirada, hitos de desembolso no cumplidos Contrato FAER-GGC-647-17</vt:lpstr>
      <vt:lpstr>RECOMIENDACION AL COMITÉ</vt:lpstr>
      <vt:lpstr>Contrato FAER GGC 648 de 2017</vt:lpstr>
      <vt:lpstr>Modificaciones Contractuales Contrato FAER-GGC-648-17</vt:lpstr>
      <vt:lpstr>Desembolsos y Balance Financiero Contrato FAER-GGC-648-17</vt:lpstr>
      <vt:lpstr>Hitos Contractuales desembolsos Contrato FAER-GGC-648-17</vt:lpstr>
      <vt:lpstr>Justificación de vigencia expirada, hitos de desembolso no cumplidos Contrato FAER-GGC-648-17</vt:lpstr>
      <vt:lpstr>RECOMIENDACION AL COMITÉ</vt:lpstr>
      <vt:lpstr>Contrato FAER GGC 649 de 2017</vt:lpstr>
      <vt:lpstr>Modificaciones Contractuales Contrato FAER-GGC-649-17</vt:lpstr>
      <vt:lpstr>Desembolsos y Balance Financiero Contrato FAER-GGC-649-17</vt:lpstr>
      <vt:lpstr>Hitos Contractuales desembolsos Contrato FAER-GGC-649-17</vt:lpstr>
      <vt:lpstr>Justificación de vigencia expirada, hitos de desembolso no cumplidos Contrato FAER-GGC-649-17</vt:lpstr>
      <vt:lpstr>RECOMIENDACION AL COMITÉ</vt:lpstr>
      <vt:lpstr>Contrato FAER GGC 650 de 2017</vt:lpstr>
      <vt:lpstr>Modificaciones Contractuales Contrato FAER-GGC-650-17</vt:lpstr>
      <vt:lpstr>Desembolsos y Balance Financiero Contrato FAER-GGC-650-17</vt:lpstr>
      <vt:lpstr>Hitos Contractuales desembolsos Contrato FAER-GGC-650-17</vt:lpstr>
      <vt:lpstr>Justificación de vigencia expirada, hitos de desembolso no cumplidos Contrato FAER-GGC-650-17</vt:lpstr>
      <vt:lpstr>RECOMIENDACION AL COMITÉ</vt:lpstr>
      <vt:lpstr>Contrato FAER GGC 372 de 2016</vt:lpstr>
      <vt:lpstr>Modificaciones Contractuales Contrato FAER-GGC-372-16</vt:lpstr>
      <vt:lpstr>Desembolsos y Balance Financiero Contrato FAER-GGC-372-16</vt:lpstr>
      <vt:lpstr>Hitos Contractuales desembolsos Contrato FAER-GGC-372-16</vt:lpstr>
      <vt:lpstr>Justificación de vigencia expirada, hitos de desembolso no cumplidos Contrato FAER-GGC-372-16</vt:lpstr>
      <vt:lpstr>RECOMIENDACION AL COMITÉ</vt:lpstr>
      <vt:lpstr>Contrato FAER GGC 657 de 2020</vt:lpstr>
      <vt:lpstr>Modificaciones Contractuales Contrato FAER-GGC-657-20</vt:lpstr>
      <vt:lpstr>Desembolsos y Balance Financiero  FAER-GGC-657-20</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William Camilo  Baracaldo Godoy</dc:creator>
  <cp:lastModifiedBy>MARCELA JUDITH OCHOA ORTEGA</cp:lastModifiedBy>
  <cp:revision>1</cp:revision>
  <dcterms:created xsi:type="dcterms:W3CDTF">2023-05-08T00:34:42Z</dcterms:created>
  <dcterms:modified xsi:type="dcterms:W3CDTF">2023-07-25T00:58:21Z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0x0101001D2AC1A0CAA71244BE1C830520B3580B</vt:lpwstr>
  </property>
  <property fmtid="{D5CDD505-2E9C-101B-9397-08002B2CF9AE}" pid="3" name="MediaServiceImageTags">
    <vt:lpwstr/>
  </property>
</Properties>
</file>