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20"/>
  </p:handoutMasterIdLst>
  <p:sldIdLst>
    <p:sldId id="257" r:id="rId5"/>
    <p:sldId id="262" r:id="rId6"/>
    <p:sldId id="307" r:id="rId7"/>
    <p:sldId id="292" r:id="rId8"/>
    <p:sldId id="293" r:id="rId9"/>
    <p:sldId id="294" r:id="rId10"/>
    <p:sldId id="309" r:id="rId11"/>
    <p:sldId id="295" r:id="rId12"/>
    <p:sldId id="296" r:id="rId13"/>
    <p:sldId id="310" r:id="rId14"/>
    <p:sldId id="313" r:id="rId15"/>
    <p:sldId id="312" r:id="rId16"/>
    <p:sldId id="303" r:id="rId17"/>
    <p:sldId id="311" r:id="rId18"/>
    <p:sldId id="261" r:id="rId19"/>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B51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B91421-CB95-451E-9C84-5FCD451F2355}" v="1" dt="2024-04-01T14:06:43.760"/>
    <p1510:client id="{87F8F0A1-0AA3-4050-BE06-F4C63F4F2BCC}" v="5" dt="2024-04-01T13:00:42.806"/>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D083AE6-46FA-4A59-8FB0-9F97EB10719F}" styleName="Estilo claro 3 - Acento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651" autoAdjust="0"/>
    <p:restoredTop sz="94660"/>
  </p:normalViewPr>
  <p:slideViewPr>
    <p:cSldViewPr snapToGrid="0">
      <p:cViewPr varScale="1">
        <p:scale>
          <a:sx n="73" d="100"/>
          <a:sy n="73" d="100"/>
        </p:scale>
        <p:origin x="756" y="78"/>
      </p:cViewPr>
      <p:guideLst/>
    </p:cSldViewPr>
  </p:slideViewPr>
  <p:notesTextViewPr>
    <p:cViewPr>
      <p:scale>
        <a:sx n="1" d="1"/>
        <a:sy n="1" d="1"/>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FERNANDA ROMERO MALDONADO" userId="646f9df6-d8fa-4457-96fe-75e5e7b5af54" providerId="ADAL" clId="{6EB91421-CB95-451E-9C84-5FCD451F2355}"/>
    <pc:docChg chg="custSel addSld modSld">
      <pc:chgData name="MARIA FERNANDA ROMERO MALDONADO" userId="646f9df6-d8fa-4457-96fe-75e5e7b5af54" providerId="ADAL" clId="{6EB91421-CB95-451E-9C84-5FCD451F2355}" dt="2024-04-01T14:07:34.920" v="30"/>
      <pc:docMkLst>
        <pc:docMk/>
      </pc:docMkLst>
      <pc:sldChg chg="modSp mod">
        <pc:chgData name="MARIA FERNANDA ROMERO MALDONADO" userId="646f9df6-d8fa-4457-96fe-75e5e7b5af54" providerId="ADAL" clId="{6EB91421-CB95-451E-9C84-5FCD451F2355}" dt="2024-04-01T14:07:34.920" v="30"/>
        <pc:sldMkLst>
          <pc:docMk/>
          <pc:sldMk cId="2835848000" sldId="311"/>
        </pc:sldMkLst>
        <pc:spChg chg="mod">
          <ac:chgData name="MARIA FERNANDA ROMERO MALDONADO" userId="646f9df6-d8fa-4457-96fe-75e5e7b5af54" providerId="ADAL" clId="{6EB91421-CB95-451E-9C84-5FCD451F2355}" dt="2024-04-01T14:07:34.920" v="30"/>
          <ac:spMkLst>
            <pc:docMk/>
            <pc:sldMk cId="2835848000" sldId="311"/>
            <ac:spMk id="3" creationId="{C8D9A1D0-56C1-3C41-2FA5-A417B9163D8F}"/>
          </ac:spMkLst>
        </pc:spChg>
      </pc:sldChg>
      <pc:sldChg chg="addSp delSp modSp add mod">
        <pc:chgData name="MARIA FERNANDA ROMERO MALDONADO" userId="646f9df6-d8fa-4457-96fe-75e5e7b5af54" providerId="ADAL" clId="{6EB91421-CB95-451E-9C84-5FCD451F2355}" dt="2024-04-01T14:06:43.760" v="29"/>
        <pc:sldMkLst>
          <pc:docMk/>
          <pc:sldMk cId="1603624262" sldId="313"/>
        </pc:sldMkLst>
        <pc:graphicFrameChg chg="del">
          <ac:chgData name="MARIA FERNANDA ROMERO MALDONADO" userId="646f9df6-d8fa-4457-96fe-75e5e7b5af54" providerId="ADAL" clId="{6EB91421-CB95-451E-9C84-5FCD451F2355}" dt="2024-04-01T14:06:42.906" v="28" actId="478"/>
          <ac:graphicFrameMkLst>
            <pc:docMk/>
            <pc:sldMk cId="1603624262" sldId="313"/>
            <ac:graphicFrameMk id="6" creationId="{FCA0B15F-5D0F-4E62-AA06-CE14D3750073}"/>
          </ac:graphicFrameMkLst>
        </pc:graphicFrameChg>
        <pc:graphicFrameChg chg="add mod">
          <ac:chgData name="MARIA FERNANDA ROMERO MALDONADO" userId="646f9df6-d8fa-4457-96fe-75e5e7b5af54" providerId="ADAL" clId="{6EB91421-CB95-451E-9C84-5FCD451F2355}" dt="2024-04-01T14:06:43.760" v="29"/>
          <ac:graphicFrameMkLst>
            <pc:docMk/>
            <pc:sldMk cId="1603624262" sldId="313"/>
            <ac:graphicFrameMk id="7" creationId="{CBFCC254-FD72-4F3D-BD63-1328D3B3E7F1}"/>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7DE8F55E-3564-59E0-6AB4-0A68F599327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F2C491CA-AD82-21DA-B6AF-104C3C64927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065CE21-4FFD-43E4-9BE1-44B69E389DE4}" type="datetimeFigureOut">
              <a:rPr lang="es-CO" smtClean="0"/>
              <a:t>3/04/2024</a:t>
            </a:fld>
            <a:endParaRPr lang="es-CO"/>
          </a:p>
        </p:txBody>
      </p:sp>
      <p:sp>
        <p:nvSpPr>
          <p:cNvPr id="4" name="Marcador de pie de página 3">
            <a:extLst>
              <a:ext uri="{FF2B5EF4-FFF2-40B4-BE49-F238E27FC236}">
                <a16:creationId xmlns:a16="http://schemas.microsoft.com/office/drawing/2014/main" id="{84018EA8-D50D-6048-06A1-98CC923A5FF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9F885154-3EB1-CC47-4591-C970E8A909C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55897CF-0428-44F3-9C91-0685A4FB6EB6}" type="slidenum">
              <a:rPr lang="es-CO" smtClean="0"/>
              <a:t>‹Nº›</a:t>
            </a:fld>
            <a:endParaRPr lang="es-CO"/>
          </a:p>
        </p:txBody>
      </p:sp>
    </p:spTree>
    <p:extLst>
      <p:ext uri="{BB962C8B-B14F-4D97-AF65-F5344CB8AC3E}">
        <p14:creationId xmlns:p14="http://schemas.microsoft.com/office/powerpoint/2010/main" val="89006162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12" name="Imagen 11">
            <a:extLst>
              <a:ext uri="{FF2B5EF4-FFF2-40B4-BE49-F238E27FC236}">
                <a16:creationId xmlns:a16="http://schemas.microsoft.com/office/drawing/2014/main" id="{6805B226-F693-E23A-0AC6-0487A3BCF4D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8100"/>
            <a:ext cx="12191733" cy="6858149"/>
          </a:xfrm>
          <a:prstGeom prst="rect">
            <a:avLst/>
          </a:prstGeom>
        </p:spPr>
      </p:pic>
      <p:sp>
        <p:nvSpPr>
          <p:cNvPr id="2" name="Título 1">
            <a:extLst>
              <a:ext uri="{FF2B5EF4-FFF2-40B4-BE49-F238E27FC236}">
                <a16:creationId xmlns:a16="http://schemas.microsoft.com/office/drawing/2014/main" id="{62C092A5-DE25-767F-031F-CE0639AC53CE}"/>
              </a:ext>
            </a:extLst>
          </p:cNvPr>
          <p:cNvSpPr>
            <a:spLocks noGrp="1"/>
          </p:cNvSpPr>
          <p:nvPr>
            <p:ph type="ctrTitle"/>
          </p:nvPr>
        </p:nvSpPr>
        <p:spPr>
          <a:xfrm>
            <a:off x="1524000" y="1122363"/>
            <a:ext cx="9144000" cy="2387600"/>
          </a:xfrm>
        </p:spPr>
        <p:txBody>
          <a:bodyPr anchor="b"/>
          <a:lstStyle>
            <a:lvl1pPr algn="ctr">
              <a:defRPr sz="6000"/>
            </a:lvl1pPr>
          </a:lstStyle>
          <a:p>
            <a:r>
              <a:rPr lang="es-ES" dirty="0"/>
              <a:t>Haga clic para modificar el estilo de título del patrón</a:t>
            </a:r>
            <a:endParaRPr lang="es-CO" dirty="0"/>
          </a:p>
        </p:txBody>
      </p:sp>
      <p:sp>
        <p:nvSpPr>
          <p:cNvPr id="3" name="Subtítulo 2">
            <a:extLst>
              <a:ext uri="{FF2B5EF4-FFF2-40B4-BE49-F238E27FC236}">
                <a16:creationId xmlns:a16="http://schemas.microsoft.com/office/drawing/2014/main" id="{61259010-DBE2-D34D-D879-AC7A1D2833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528C31B2-286A-C9C4-E01D-E40D72576A79}"/>
              </a:ext>
            </a:extLst>
          </p:cNvPr>
          <p:cNvSpPr>
            <a:spLocks noGrp="1"/>
          </p:cNvSpPr>
          <p:nvPr>
            <p:ph type="dt" sz="half" idx="10"/>
          </p:nvPr>
        </p:nvSpPr>
        <p:spPr/>
        <p:txBody>
          <a:bodyPr/>
          <a:lstStyle/>
          <a:p>
            <a:fld id="{856A6FAC-9192-436B-870E-80DDE60983C7}" type="datetimeFigureOut">
              <a:rPr lang="es-CO" smtClean="0"/>
              <a:t>3/04/2024</a:t>
            </a:fld>
            <a:endParaRPr lang="es-CO"/>
          </a:p>
        </p:txBody>
      </p:sp>
      <p:sp>
        <p:nvSpPr>
          <p:cNvPr id="5" name="Marcador de pie de página 4">
            <a:extLst>
              <a:ext uri="{FF2B5EF4-FFF2-40B4-BE49-F238E27FC236}">
                <a16:creationId xmlns:a16="http://schemas.microsoft.com/office/drawing/2014/main" id="{591D1DDB-6CC7-9360-8F7F-08FF87C5D7B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EC3D685-36E9-396E-8492-722E755FAF4F}"/>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1915255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911F9C-4982-DC10-47A7-6087D7976D8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CA2D4D84-B18F-DC4C-91BD-C2D2452F67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F14A5BCA-21FB-4F80-5D90-71B92FADA7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DC4DC66-6DB7-E14E-1352-1E2E2ED4EDE4}"/>
              </a:ext>
            </a:extLst>
          </p:cNvPr>
          <p:cNvSpPr>
            <a:spLocks noGrp="1"/>
          </p:cNvSpPr>
          <p:nvPr>
            <p:ph type="dt" sz="half" idx="10"/>
          </p:nvPr>
        </p:nvSpPr>
        <p:spPr/>
        <p:txBody>
          <a:bodyPr/>
          <a:lstStyle/>
          <a:p>
            <a:fld id="{856A6FAC-9192-436B-870E-80DDE60983C7}" type="datetimeFigureOut">
              <a:rPr lang="es-CO" smtClean="0"/>
              <a:t>3/04/2024</a:t>
            </a:fld>
            <a:endParaRPr lang="es-CO"/>
          </a:p>
        </p:txBody>
      </p:sp>
      <p:sp>
        <p:nvSpPr>
          <p:cNvPr id="6" name="Marcador de pie de página 5">
            <a:extLst>
              <a:ext uri="{FF2B5EF4-FFF2-40B4-BE49-F238E27FC236}">
                <a16:creationId xmlns:a16="http://schemas.microsoft.com/office/drawing/2014/main" id="{15AEA652-EF40-005F-FF90-AD253E40DB70}"/>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9E9AB725-99AA-BB55-8E39-F039EB14A8E6}"/>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295096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E65C95-5503-7D88-003E-0E2E5F91130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93AC4D1E-48F0-A1F3-F9C4-7B875CE887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31F0E517-DE99-33E7-2751-3A45597C88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9892408-C707-58E8-CE35-B1C506B77F0F}"/>
              </a:ext>
            </a:extLst>
          </p:cNvPr>
          <p:cNvSpPr>
            <a:spLocks noGrp="1"/>
          </p:cNvSpPr>
          <p:nvPr>
            <p:ph type="dt" sz="half" idx="10"/>
          </p:nvPr>
        </p:nvSpPr>
        <p:spPr/>
        <p:txBody>
          <a:bodyPr/>
          <a:lstStyle/>
          <a:p>
            <a:fld id="{856A6FAC-9192-436B-870E-80DDE60983C7}" type="datetimeFigureOut">
              <a:rPr lang="es-CO" smtClean="0"/>
              <a:t>3/04/2024</a:t>
            </a:fld>
            <a:endParaRPr lang="es-CO"/>
          </a:p>
        </p:txBody>
      </p:sp>
      <p:sp>
        <p:nvSpPr>
          <p:cNvPr id="6" name="Marcador de pie de página 5">
            <a:extLst>
              <a:ext uri="{FF2B5EF4-FFF2-40B4-BE49-F238E27FC236}">
                <a16:creationId xmlns:a16="http://schemas.microsoft.com/office/drawing/2014/main" id="{A65293AC-92C2-E7E4-0ECB-1F609042D46A}"/>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5AB57530-0A48-7CB0-27F9-91E065538C46}"/>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3752666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05C3E2-E170-9268-25A1-AE60BCD4A181}"/>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6FDC4665-0C8C-E09A-7C93-4DB3CB0A64FB}"/>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3863F176-85B0-9D54-437B-996F56A1D5B9}"/>
              </a:ext>
            </a:extLst>
          </p:cNvPr>
          <p:cNvSpPr>
            <a:spLocks noGrp="1"/>
          </p:cNvSpPr>
          <p:nvPr>
            <p:ph type="dt" sz="half" idx="10"/>
          </p:nvPr>
        </p:nvSpPr>
        <p:spPr/>
        <p:txBody>
          <a:bodyPr/>
          <a:lstStyle/>
          <a:p>
            <a:fld id="{856A6FAC-9192-436B-870E-80DDE60983C7}" type="datetimeFigureOut">
              <a:rPr lang="es-CO" smtClean="0"/>
              <a:t>3/04/2024</a:t>
            </a:fld>
            <a:endParaRPr lang="es-CO"/>
          </a:p>
        </p:txBody>
      </p:sp>
      <p:sp>
        <p:nvSpPr>
          <p:cNvPr id="5" name="Marcador de pie de página 4">
            <a:extLst>
              <a:ext uri="{FF2B5EF4-FFF2-40B4-BE49-F238E27FC236}">
                <a16:creationId xmlns:a16="http://schemas.microsoft.com/office/drawing/2014/main" id="{AD9FF4C6-8C08-CBB4-3CE2-59E6FA53D10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0DD7E2D5-E6C7-D872-FB2D-BAF970486C9F}"/>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25280545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2BAB6635-A1FA-05FB-BAB0-2B865D5253C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86005000-C67B-39FC-C963-1BE222E2F73B}"/>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7277B06B-FF69-1B1F-5058-EED75F49A9FE}"/>
              </a:ext>
            </a:extLst>
          </p:cNvPr>
          <p:cNvSpPr>
            <a:spLocks noGrp="1"/>
          </p:cNvSpPr>
          <p:nvPr>
            <p:ph type="dt" sz="half" idx="10"/>
          </p:nvPr>
        </p:nvSpPr>
        <p:spPr/>
        <p:txBody>
          <a:bodyPr/>
          <a:lstStyle/>
          <a:p>
            <a:fld id="{856A6FAC-9192-436B-870E-80DDE60983C7}" type="datetimeFigureOut">
              <a:rPr lang="es-CO" smtClean="0"/>
              <a:t>3/04/2024</a:t>
            </a:fld>
            <a:endParaRPr lang="es-CO"/>
          </a:p>
        </p:txBody>
      </p:sp>
      <p:sp>
        <p:nvSpPr>
          <p:cNvPr id="5" name="Marcador de pie de página 4">
            <a:extLst>
              <a:ext uri="{FF2B5EF4-FFF2-40B4-BE49-F238E27FC236}">
                <a16:creationId xmlns:a16="http://schemas.microsoft.com/office/drawing/2014/main" id="{9A1E3432-7CD9-B690-69AF-9AB3EC20FD42}"/>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40FBBF71-D1BB-B37A-0A5C-4B7A1432A52A}"/>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1982265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3" name="Marcador de fecha 2">
            <a:extLst>
              <a:ext uri="{FF2B5EF4-FFF2-40B4-BE49-F238E27FC236}">
                <a16:creationId xmlns:a16="http://schemas.microsoft.com/office/drawing/2014/main" id="{6AD64394-963E-D625-32AA-BDFC76B6E81B}"/>
              </a:ext>
            </a:extLst>
          </p:cNvPr>
          <p:cNvSpPr>
            <a:spLocks noGrp="1"/>
          </p:cNvSpPr>
          <p:nvPr>
            <p:ph type="dt" sz="half" idx="10"/>
          </p:nvPr>
        </p:nvSpPr>
        <p:spPr/>
        <p:txBody>
          <a:bodyPr/>
          <a:lstStyle/>
          <a:p>
            <a:fld id="{856A6FAC-9192-436B-870E-80DDE60983C7}" type="datetimeFigureOut">
              <a:rPr lang="es-CO" smtClean="0"/>
              <a:t>3/04/2024</a:t>
            </a:fld>
            <a:endParaRPr lang="es-CO"/>
          </a:p>
        </p:txBody>
      </p:sp>
      <p:sp>
        <p:nvSpPr>
          <p:cNvPr id="4" name="Marcador de pie de página 3">
            <a:extLst>
              <a:ext uri="{FF2B5EF4-FFF2-40B4-BE49-F238E27FC236}">
                <a16:creationId xmlns:a16="http://schemas.microsoft.com/office/drawing/2014/main" id="{C0F68054-34D7-9279-DFD5-715512BF4F92}"/>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4916C35A-4761-CBE9-49AD-2C3A4928C1E2}"/>
              </a:ext>
            </a:extLst>
          </p:cNvPr>
          <p:cNvSpPr>
            <a:spLocks noGrp="1"/>
          </p:cNvSpPr>
          <p:nvPr>
            <p:ph type="sldNum" sz="quarter" idx="12"/>
          </p:nvPr>
        </p:nvSpPr>
        <p:spPr/>
        <p:txBody>
          <a:bodyPr/>
          <a:lstStyle/>
          <a:p>
            <a:fld id="{C74CBB0B-5D0C-43FE-9043-22172208F6F8}" type="slidenum">
              <a:rPr lang="es-CO" smtClean="0"/>
              <a:t>‹Nº›</a:t>
            </a:fld>
            <a:endParaRPr lang="es-CO"/>
          </a:p>
        </p:txBody>
      </p:sp>
      <p:pic>
        <p:nvPicPr>
          <p:cNvPr id="7" name="Imagen 6">
            <a:extLst>
              <a:ext uri="{FF2B5EF4-FFF2-40B4-BE49-F238E27FC236}">
                <a16:creationId xmlns:a16="http://schemas.microsoft.com/office/drawing/2014/main" id="{3F03094B-3B2A-4C1A-84F1-903486D2D07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150"/>
            <a:ext cx="12192000" cy="6858298"/>
          </a:xfrm>
          <a:prstGeom prst="rect">
            <a:avLst/>
          </a:prstGeom>
        </p:spPr>
      </p:pic>
    </p:spTree>
    <p:extLst>
      <p:ext uri="{BB962C8B-B14F-4D97-AF65-F5344CB8AC3E}">
        <p14:creationId xmlns:p14="http://schemas.microsoft.com/office/powerpoint/2010/main" val="103456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Diapositiva de título">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C4201D2B-7635-B428-D717-5BAA3AF3AB5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150"/>
            <a:ext cx="12192000" cy="6858298"/>
          </a:xfrm>
          <a:prstGeom prst="rect">
            <a:avLst/>
          </a:prstGeom>
        </p:spPr>
      </p:pic>
      <p:sp>
        <p:nvSpPr>
          <p:cNvPr id="2" name="Título 1">
            <a:extLst>
              <a:ext uri="{FF2B5EF4-FFF2-40B4-BE49-F238E27FC236}">
                <a16:creationId xmlns:a16="http://schemas.microsoft.com/office/drawing/2014/main" id="{62C092A5-DE25-767F-031F-CE0639AC53CE}"/>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61259010-DBE2-D34D-D879-AC7A1D2833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528C31B2-286A-C9C4-E01D-E40D72576A79}"/>
              </a:ext>
            </a:extLst>
          </p:cNvPr>
          <p:cNvSpPr>
            <a:spLocks noGrp="1"/>
          </p:cNvSpPr>
          <p:nvPr>
            <p:ph type="dt" sz="half" idx="10"/>
          </p:nvPr>
        </p:nvSpPr>
        <p:spPr/>
        <p:txBody>
          <a:bodyPr/>
          <a:lstStyle/>
          <a:p>
            <a:fld id="{856A6FAC-9192-436B-870E-80DDE60983C7}" type="datetimeFigureOut">
              <a:rPr lang="es-CO" smtClean="0"/>
              <a:t>3/04/2024</a:t>
            </a:fld>
            <a:endParaRPr lang="es-CO"/>
          </a:p>
        </p:txBody>
      </p:sp>
      <p:sp>
        <p:nvSpPr>
          <p:cNvPr id="5" name="Marcador de pie de página 4">
            <a:extLst>
              <a:ext uri="{FF2B5EF4-FFF2-40B4-BE49-F238E27FC236}">
                <a16:creationId xmlns:a16="http://schemas.microsoft.com/office/drawing/2014/main" id="{591D1DDB-6CC7-9360-8F7F-08FF87C5D7B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EC3D685-36E9-396E-8492-722E755FAF4F}"/>
              </a:ext>
            </a:extLst>
          </p:cNvPr>
          <p:cNvSpPr>
            <a:spLocks noGrp="1"/>
          </p:cNvSpPr>
          <p:nvPr>
            <p:ph type="sldNum" sz="quarter" idx="12"/>
          </p:nvPr>
        </p:nvSpPr>
        <p:spPr/>
        <p:txBody>
          <a:bodyPr/>
          <a:lstStyle/>
          <a:p>
            <a:fld id="{C74CBB0B-5D0C-43FE-9043-22172208F6F8}" type="slidenum">
              <a:rPr lang="es-CO" smtClean="0"/>
              <a:t>‹Nº›</a:t>
            </a:fld>
            <a:endParaRPr lang="es-CO"/>
          </a:p>
        </p:txBody>
      </p:sp>
      <p:pic>
        <p:nvPicPr>
          <p:cNvPr id="15" name="Imagen 14">
            <a:extLst>
              <a:ext uri="{FF2B5EF4-FFF2-40B4-BE49-F238E27FC236}">
                <a16:creationId xmlns:a16="http://schemas.microsoft.com/office/drawing/2014/main" id="{48622B45-69E8-E654-F840-BE4E7739D6B5}"/>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266" y="0"/>
            <a:ext cx="12191733" cy="6858148"/>
          </a:xfrm>
          <a:prstGeom prst="rect">
            <a:avLst/>
          </a:prstGeom>
        </p:spPr>
      </p:pic>
    </p:spTree>
    <p:extLst>
      <p:ext uri="{BB962C8B-B14F-4D97-AF65-F5344CB8AC3E}">
        <p14:creationId xmlns:p14="http://schemas.microsoft.com/office/powerpoint/2010/main" val="3572207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3D0CCB-4FFD-D76C-2516-7E388FCAB981}"/>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E1E21056-E582-22D1-6201-8C5FC793E5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77EB76F7-CED7-0277-AFCB-6886CB518DAF}"/>
              </a:ext>
            </a:extLst>
          </p:cNvPr>
          <p:cNvSpPr>
            <a:spLocks noGrp="1"/>
          </p:cNvSpPr>
          <p:nvPr>
            <p:ph type="dt" sz="half" idx="10"/>
          </p:nvPr>
        </p:nvSpPr>
        <p:spPr/>
        <p:txBody>
          <a:bodyPr/>
          <a:lstStyle/>
          <a:p>
            <a:fld id="{856A6FAC-9192-436B-870E-80DDE60983C7}" type="datetimeFigureOut">
              <a:rPr lang="es-CO" smtClean="0"/>
              <a:t>3/04/2024</a:t>
            </a:fld>
            <a:endParaRPr lang="es-CO"/>
          </a:p>
        </p:txBody>
      </p:sp>
      <p:sp>
        <p:nvSpPr>
          <p:cNvPr id="5" name="Marcador de pie de página 4">
            <a:extLst>
              <a:ext uri="{FF2B5EF4-FFF2-40B4-BE49-F238E27FC236}">
                <a16:creationId xmlns:a16="http://schemas.microsoft.com/office/drawing/2014/main" id="{A4C8B0CA-24C5-6F63-CBFA-9062B6F2621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053FA383-2ECC-136F-2454-358FD4FC2159}"/>
              </a:ext>
            </a:extLst>
          </p:cNvPr>
          <p:cNvSpPr>
            <a:spLocks noGrp="1"/>
          </p:cNvSpPr>
          <p:nvPr>
            <p:ph type="sldNum" sz="quarter" idx="12"/>
          </p:nvPr>
        </p:nvSpPr>
        <p:spPr/>
        <p:txBody>
          <a:bodyPr/>
          <a:lstStyle/>
          <a:p>
            <a:fld id="{C74CBB0B-5D0C-43FE-9043-22172208F6F8}" type="slidenum">
              <a:rPr lang="es-CO" smtClean="0"/>
              <a:t>‹Nº›</a:t>
            </a:fld>
            <a:endParaRPr lang="es-CO"/>
          </a:p>
        </p:txBody>
      </p:sp>
      <p:pic>
        <p:nvPicPr>
          <p:cNvPr id="18" name="Imagen 17">
            <a:extLst>
              <a:ext uri="{FF2B5EF4-FFF2-40B4-BE49-F238E27FC236}">
                <a16:creationId xmlns:a16="http://schemas.microsoft.com/office/drawing/2014/main" id="{0AA5E922-FFBC-CB5C-4592-D312DD3455A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150"/>
            <a:ext cx="12192000" cy="6858298"/>
          </a:xfrm>
          <a:prstGeom prst="rect">
            <a:avLst/>
          </a:prstGeom>
        </p:spPr>
      </p:pic>
    </p:spTree>
    <p:extLst>
      <p:ext uri="{BB962C8B-B14F-4D97-AF65-F5344CB8AC3E}">
        <p14:creationId xmlns:p14="http://schemas.microsoft.com/office/powerpoint/2010/main" val="365237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A0128F-3548-EBBF-BD29-1EB1D245720C}"/>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2B611771-8F44-52FC-9741-53E17FE3733D}"/>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CA0D0EFA-890A-CDAE-F1B6-CDA7C84A4BFA}"/>
              </a:ext>
            </a:extLst>
          </p:cNvPr>
          <p:cNvSpPr>
            <a:spLocks noGrp="1"/>
          </p:cNvSpPr>
          <p:nvPr>
            <p:ph type="dt" sz="half" idx="10"/>
          </p:nvPr>
        </p:nvSpPr>
        <p:spPr/>
        <p:txBody>
          <a:bodyPr/>
          <a:lstStyle/>
          <a:p>
            <a:fld id="{856A6FAC-9192-436B-870E-80DDE60983C7}" type="datetimeFigureOut">
              <a:rPr lang="es-CO" smtClean="0"/>
              <a:t>3/04/2024</a:t>
            </a:fld>
            <a:endParaRPr lang="es-CO"/>
          </a:p>
        </p:txBody>
      </p:sp>
      <p:sp>
        <p:nvSpPr>
          <p:cNvPr id="5" name="Marcador de pie de página 4">
            <a:extLst>
              <a:ext uri="{FF2B5EF4-FFF2-40B4-BE49-F238E27FC236}">
                <a16:creationId xmlns:a16="http://schemas.microsoft.com/office/drawing/2014/main" id="{9903C958-22C5-59D4-D584-C88407A5F5A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0441F80-8960-189A-2E8E-15505E6A0F98}"/>
              </a:ext>
            </a:extLst>
          </p:cNvPr>
          <p:cNvSpPr>
            <a:spLocks noGrp="1"/>
          </p:cNvSpPr>
          <p:nvPr>
            <p:ph type="sldNum" sz="quarter" idx="12"/>
          </p:nvPr>
        </p:nvSpPr>
        <p:spPr/>
        <p:txBody>
          <a:bodyPr/>
          <a:lstStyle/>
          <a:p>
            <a:fld id="{C74CBB0B-5D0C-43FE-9043-22172208F6F8}" type="slidenum">
              <a:rPr lang="es-CO" smtClean="0"/>
              <a:t>‹Nº›</a:t>
            </a:fld>
            <a:endParaRPr lang="es-CO"/>
          </a:p>
        </p:txBody>
      </p:sp>
      <p:pic>
        <p:nvPicPr>
          <p:cNvPr id="15" name="Imagen 14">
            <a:extLst>
              <a:ext uri="{FF2B5EF4-FFF2-40B4-BE49-F238E27FC236}">
                <a16:creationId xmlns:a16="http://schemas.microsoft.com/office/drawing/2014/main" id="{3B05C927-FCF5-0132-3B83-3AA55DB686B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66" y="0"/>
            <a:ext cx="12191733" cy="6858148"/>
          </a:xfrm>
          <a:prstGeom prst="rect">
            <a:avLst/>
          </a:prstGeom>
        </p:spPr>
      </p:pic>
    </p:spTree>
    <p:extLst>
      <p:ext uri="{BB962C8B-B14F-4D97-AF65-F5344CB8AC3E}">
        <p14:creationId xmlns:p14="http://schemas.microsoft.com/office/powerpoint/2010/main" val="2046970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31F210-8371-C703-B82E-47C593C78A20}"/>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0B15A348-98B3-3879-5E17-CB0127E64850}"/>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88F33D3A-1132-9B1A-B962-CD60ABDB6F59}"/>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81E0D49E-7178-69A3-8F58-4D4C48A6CEFA}"/>
              </a:ext>
            </a:extLst>
          </p:cNvPr>
          <p:cNvSpPr>
            <a:spLocks noGrp="1"/>
          </p:cNvSpPr>
          <p:nvPr>
            <p:ph type="dt" sz="half" idx="10"/>
          </p:nvPr>
        </p:nvSpPr>
        <p:spPr/>
        <p:txBody>
          <a:bodyPr/>
          <a:lstStyle/>
          <a:p>
            <a:fld id="{856A6FAC-9192-436B-870E-80DDE60983C7}" type="datetimeFigureOut">
              <a:rPr lang="es-CO" smtClean="0"/>
              <a:t>3/04/2024</a:t>
            </a:fld>
            <a:endParaRPr lang="es-CO"/>
          </a:p>
        </p:txBody>
      </p:sp>
      <p:sp>
        <p:nvSpPr>
          <p:cNvPr id="6" name="Marcador de pie de página 5">
            <a:extLst>
              <a:ext uri="{FF2B5EF4-FFF2-40B4-BE49-F238E27FC236}">
                <a16:creationId xmlns:a16="http://schemas.microsoft.com/office/drawing/2014/main" id="{2F5CC090-A935-39EC-1352-2703D7774C23}"/>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F9F37035-180E-0152-1228-EECA44274B02}"/>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926693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CAB338-F339-66BE-83C6-7A3F6FECC920}"/>
              </a:ext>
            </a:extLst>
          </p:cNvPr>
          <p:cNvSpPr>
            <a:spLocks noGrp="1"/>
          </p:cNvSpPr>
          <p:nvPr>
            <p:ph type="title"/>
          </p:nvPr>
        </p:nvSpPr>
        <p:spPr>
          <a:xfrm>
            <a:off x="839788" y="365125"/>
            <a:ext cx="10515600" cy="1325563"/>
          </a:xfrm>
        </p:spPr>
        <p:txBody>
          <a:bodyPr/>
          <a:lstStyle/>
          <a:p>
            <a:r>
              <a:rPr lang="es-ES" dirty="0"/>
              <a:t>Haga clic para modificar el estilo de título del patrón</a:t>
            </a:r>
            <a:endParaRPr lang="es-CO" dirty="0"/>
          </a:p>
        </p:txBody>
      </p:sp>
      <p:sp>
        <p:nvSpPr>
          <p:cNvPr id="3" name="Marcador de texto 2">
            <a:extLst>
              <a:ext uri="{FF2B5EF4-FFF2-40B4-BE49-F238E27FC236}">
                <a16:creationId xmlns:a16="http://schemas.microsoft.com/office/drawing/2014/main" id="{69935FC1-EFEA-9E70-C955-E0F46AFA99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los estilos de texto del patrón</a:t>
            </a:r>
          </a:p>
        </p:txBody>
      </p:sp>
      <p:sp>
        <p:nvSpPr>
          <p:cNvPr id="4" name="Marcador de contenido 3">
            <a:extLst>
              <a:ext uri="{FF2B5EF4-FFF2-40B4-BE49-F238E27FC236}">
                <a16:creationId xmlns:a16="http://schemas.microsoft.com/office/drawing/2014/main" id="{B52A0A90-FD8F-D098-9E3C-8B3903C7EAD4}"/>
              </a:ext>
            </a:extLst>
          </p:cNvPr>
          <p:cNvSpPr>
            <a:spLocks noGrp="1"/>
          </p:cNvSpPr>
          <p:nvPr>
            <p:ph sz="half" idx="2"/>
          </p:nvPr>
        </p:nvSpPr>
        <p:spPr>
          <a:xfrm>
            <a:off x="839788" y="2505075"/>
            <a:ext cx="5157787" cy="3684588"/>
          </a:xfrm>
        </p:spPr>
        <p:txBody>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5" name="Marcador de texto 4">
            <a:extLst>
              <a:ext uri="{FF2B5EF4-FFF2-40B4-BE49-F238E27FC236}">
                <a16:creationId xmlns:a16="http://schemas.microsoft.com/office/drawing/2014/main" id="{A0F47486-611C-6371-6BFF-C8AADB90A8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25A5BFE2-9B56-F9FE-1317-1698B3D8A8E5}"/>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758251A3-C7BF-3DF9-1006-6349C94FA1F1}"/>
              </a:ext>
            </a:extLst>
          </p:cNvPr>
          <p:cNvSpPr>
            <a:spLocks noGrp="1"/>
          </p:cNvSpPr>
          <p:nvPr>
            <p:ph type="dt" sz="half" idx="10"/>
          </p:nvPr>
        </p:nvSpPr>
        <p:spPr/>
        <p:txBody>
          <a:bodyPr/>
          <a:lstStyle/>
          <a:p>
            <a:fld id="{856A6FAC-9192-436B-870E-80DDE60983C7}" type="datetimeFigureOut">
              <a:rPr lang="es-CO" smtClean="0"/>
              <a:t>3/04/2024</a:t>
            </a:fld>
            <a:endParaRPr lang="es-CO"/>
          </a:p>
        </p:txBody>
      </p:sp>
      <p:sp>
        <p:nvSpPr>
          <p:cNvPr id="8" name="Marcador de pie de página 7">
            <a:extLst>
              <a:ext uri="{FF2B5EF4-FFF2-40B4-BE49-F238E27FC236}">
                <a16:creationId xmlns:a16="http://schemas.microsoft.com/office/drawing/2014/main" id="{644687DF-C287-0B90-0384-AC46566F9DE1}"/>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EB92D22D-0268-7F05-56E0-5963F89C291C}"/>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3257333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5FE461-F01D-222B-4C7C-57D2AA8652C0}"/>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5CFB908D-19D2-F83C-4039-D58C06ECA823}"/>
              </a:ext>
            </a:extLst>
          </p:cNvPr>
          <p:cNvSpPr>
            <a:spLocks noGrp="1"/>
          </p:cNvSpPr>
          <p:nvPr>
            <p:ph type="dt" sz="half" idx="10"/>
          </p:nvPr>
        </p:nvSpPr>
        <p:spPr/>
        <p:txBody>
          <a:bodyPr/>
          <a:lstStyle/>
          <a:p>
            <a:fld id="{856A6FAC-9192-436B-870E-80DDE60983C7}" type="datetimeFigureOut">
              <a:rPr lang="es-CO" smtClean="0"/>
              <a:t>3/04/2024</a:t>
            </a:fld>
            <a:endParaRPr lang="es-CO"/>
          </a:p>
        </p:txBody>
      </p:sp>
      <p:sp>
        <p:nvSpPr>
          <p:cNvPr id="4" name="Marcador de pie de página 3">
            <a:extLst>
              <a:ext uri="{FF2B5EF4-FFF2-40B4-BE49-F238E27FC236}">
                <a16:creationId xmlns:a16="http://schemas.microsoft.com/office/drawing/2014/main" id="{877D68EF-BFF2-A72E-07EE-5E72D7A4740D}"/>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538FE25A-BF2A-CF99-7E87-C956434B72ED}"/>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1271424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DB9DC9B7-1E4F-7D26-4BD7-745061F4E257}"/>
              </a:ext>
            </a:extLst>
          </p:cNvPr>
          <p:cNvSpPr>
            <a:spLocks noGrp="1"/>
          </p:cNvSpPr>
          <p:nvPr>
            <p:ph type="dt" sz="half" idx="10"/>
          </p:nvPr>
        </p:nvSpPr>
        <p:spPr/>
        <p:txBody>
          <a:bodyPr/>
          <a:lstStyle/>
          <a:p>
            <a:fld id="{856A6FAC-9192-436B-870E-80DDE60983C7}" type="datetimeFigureOut">
              <a:rPr lang="es-CO" smtClean="0"/>
              <a:t>3/04/2024</a:t>
            </a:fld>
            <a:endParaRPr lang="es-CO"/>
          </a:p>
        </p:txBody>
      </p:sp>
      <p:sp>
        <p:nvSpPr>
          <p:cNvPr id="3" name="Marcador de pie de página 2">
            <a:extLst>
              <a:ext uri="{FF2B5EF4-FFF2-40B4-BE49-F238E27FC236}">
                <a16:creationId xmlns:a16="http://schemas.microsoft.com/office/drawing/2014/main" id="{9F5816B9-11D6-2A5A-0FD1-DB0FC94DB765}"/>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D3A788D0-F4D3-2B6C-9239-17F58235B626}"/>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1662749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F842174-351A-5C35-E775-1CDC59E177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dirty="0"/>
              <a:t>Haga clic para modificar el estilo de título del patrón</a:t>
            </a:r>
            <a:endParaRPr lang="es-CO" dirty="0"/>
          </a:p>
        </p:txBody>
      </p:sp>
      <p:sp>
        <p:nvSpPr>
          <p:cNvPr id="3" name="Marcador de texto 2">
            <a:extLst>
              <a:ext uri="{FF2B5EF4-FFF2-40B4-BE49-F238E27FC236}">
                <a16:creationId xmlns:a16="http://schemas.microsoft.com/office/drawing/2014/main" id="{65D2E68F-9A0D-D89E-ED06-73EDB9E63B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4" name="Marcador de fecha 3">
            <a:extLst>
              <a:ext uri="{FF2B5EF4-FFF2-40B4-BE49-F238E27FC236}">
                <a16:creationId xmlns:a16="http://schemas.microsoft.com/office/drawing/2014/main" id="{D0A95696-420C-C45E-6F3E-ED258E8D8B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6A6FAC-9192-436B-870E-80DDE60983C7}" type="datetimeFigureOut">
              <a:rPr lang="es-CO" smtClean="0"/>
              <a:t>3/04/2024</a:t>
            </a:fld>
            <a:endParaRPr lang="es-CO"/>
          </a:p>
        </p:txBody>
      </p:sp>
      <p:sp>
        <p:nvSpPr>
          <p:cNvPr id="5" name="Marcador de pie de página 4">
            <a:extLst>
              <a:ext uri="{FF2B5EF4-FFF2-40B4-BE49-F238E27FC236}">
                <a16:creationId xmlns:a16="http://schemas.microsoft.com/office/drawing/2014/main" id="{4BEF4216-2A8E-0656-28FD-6CAD51853C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26FEC2FF-6B1B-D345-F657-95FAADED47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4CBB0B-5D0C-43FE-9043-22172208F6F8}" type="slidenum">
              <a:rPr lang="es-CO" smtClean="0"/>
              <a:t>‹Nº›</a:t>
            </a:fld>
            <a:endParaRPr lang="es-CO"/>
          </a:p>
        </p:txBody>
      </p:sp>
    </p:spTree>
    <p:extLst>
      <p:ext uri="{BB962C8B-B14F-4D97-AF65-F5344CB8AC3E}">
        <p14:creationId xmlns:p14="http://schemas.microsoft.com/office/powerpoint/2010/main" val="1326068950"/>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60" r:id="rId3"/>
    <p:sldLayoutId id="2147483651" r:id="rId4"/>
    <p:sldLayoutId id="2147483650"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Dec%201073%20de%202015%20DUR%20Administrativo.pdf"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hyperlink" Target="https://minenergiacol.sharepoint.com/sites/GRUPOFONDOSPNER/Shared%20Documents/15%20.FONDOS/3.%20FAER/1.%20Comit&#233;s/CAFAER%2062/NORMATIVIDAD/%5bLEY_1955_2019%5d.pdf" TargetMode="External"/><Relationship Id="rId3" Type="http://schemas.openxmlformats.org/officeDocument/2006/relationships/hyperlink" Target="https://minenergiacol.sharepoint.com/sites/GRUPOFONDOSPNER/Shared%20Documents/15%20.FONDOS/3.%20FAER/1.%20Comit&#233;s/CAFAER%2062/NORMATIVIDAD/DECRETO%201122.pdf" TargetMode="External"/><Relationship Id="rId7" Type="http://schemas.openxmlformats.org/officeDocument/2006/relationships/hyperlink" Target="LEY%201753%20DE%202015_PND.pdf" TargetMode="External"/><Relationship Id="rId2" Type="http://schemas.openxmlformats.org/officeDocument/2006/relationships/hyperlink" Target="https://www.suin-juriscol.gov.co/viewDocument.asp?ruta=Leyes/1668340" TargetMode="External"/><Relationship Id="rId1" Type="http://schemas.openxmlformats.org/officeDocument/2006/relationships/slideLayout" Target="../slideLayouts/slideLayout3.xml"/><Relationship Id="rId6" Type="http://schemas.openxmlformats.org/officeDocument/2006/relationships/hyperlink" Target="DECRETO%201513%20DEL%2019%20DE%20SEPTIEMBRE%20DE%202016.pdf" TargetMode="External"/><Relationship Id="rId5" Type="http://schemas.openxmlformats.org/officeDocument/2006/relationships/hyperlink" Target="36632-Decreto-1623-11Ago2015.pdf" TargetMode="External"/><Relationship Id="rId4" Type="http://schemas.openxmlformats.org/officeDocument/2006/relationships/hyperlink" Target="Dec%201073%20de%202015%20DUR%20Administrativo.pdf" TargetMode="External"/><Relationship Id="rId9" Type="http://schemas.openxmlformats.org/officeDocument/2006/relationships/hyperlink" Target="https://minenergiacol.sharepoint.com/sites/GRUPOFONDOSPNER/Shared%20Documents/15%20.FONDOS/3.%20FAER/1.%20Comit&#233;s/CAFAER%2062/NORMATIVIDAD/40379.pdf"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https://minenergiacol.sharepoint.com/sites/GRUPOFONDOSPNER/Shared%20Documents/15%20.FONDOS/2.%20FAZNI/1.%20Comites/CAFAZNI%2085/PRESENTACI&#211;N/NORMATIVIDAD/DECRETO%201513%20DE%202016.pdf"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ED4369D-6414-318E-76F7-57BE0461DE33}"/>
              </a:ext>
            </a:extLst>
          </p:cNvPr>
          <p:cNvSpPr>
            <a:spLocks noGrp="1"/>
          </p:cNvSpPr>
          <p:nvPr>
            <p:ph type="ctrTitle"/>
          </p:nvPr>
        </p:nvSpPr>
        <p:spPr>
          <a:xfrm>
            <a:off x="427703" y="1887799"/>
            <a:ext cx="8560904" cy="1781568"/>
          </a:xfrm>
        </p:spPr>
        <p:txBody>
          <a:bodyPr>
            <a:normAutofit/>
          </a:bodyPr>
          <a:lstStyle/>
          <a:p>
            <a:pPr algn="l"/>
            <a:r>
              <a:rPr lang="es-CO" b="1" dirty="0">
                <a:solidFill>
                  <a:schemeClr val="bg1"/>
                </a:solidFill>
                <a:latin typeface="Helvetica" pitchFamily="2" charset="0"/>
              </a:rPr>
              <a:t>COMITÉ CAFAER 65</a:t>
            </a:r>
          </a:p>
        </p:txBody>
      </p:sp>
      <p:sp>
        <p:nvSpPr>
          <p:cNvPr id="3" name="CuadroTexto 2">
            <a:extLst>
              <a:ext uri="{FF2B5EF4-FFF2-40B4-BE49-F238E27FC236}">
                <a16:creationId xmlns:a16="http://schemas.microsoft.com/office/drawing/2014/main" id="{E36BCDB8-9EFA-E83B-EBE1-E841C9000D00}"/>
              </a:ext>
            </a:extLst>
          </p:cNvPr>
          <p:cNvSpPr txBox="1"/>
          <p:nvPr/>
        </p:nvSpPr>
        <p:spPr>
          <a:xfrm>
            <a:off x="427703" y="3669367"/>
            <a:ext cx="7772400" cy="646331"/>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s-ES" b="1" dirty="0">
                <a:solidFill>
                  <a:schemeClr val="bg1"/>
                </a:solidFill>
                <a:latin typeface="Helvetica" pitchFamily="2" charset="0"/>
                <a:ea typeface="+mj-ea"/>
                <a:cs typeface="+mj-cs"/>
              </a:rPr>
              <a:t>FONDO DE APOYO FINANCIERO PARA LA ENERGIZACIÓN DE LAS ZONAS RURALES INTERCONECTADAS - FAER</a:t>
            </a:r>
          </a:p>
        </p:txBody>
      </p:sp>
      <p:cxnSp>
        <p:nvCxnSpPr>
          <p:cNvPr id="6" name="Conector recto 5">
            <a:extLst>
              <a:ext uri="{FF2B5EF4-FFF2-40B4-BE49-F238E27FC236}">
                <a16:creationId xmlns:a16="http://schemas.microsoft.com/office/drawing/2014/main" id="{EEA4914E-84CB-8A05-CA80-EF57382CF505}"/>
              </a:ext>
            </a:extLst>
          </p:cNvPr>
          <p:cNvCxnSpPr/>
          <p:nvPr/>
        </p:nvCxnSpPr>
        <p:spPr>
          <a:xfrm>
            <a:off x="427703" y="3583858"/>
            <a:ext cx="794938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DF8920D8-436A-A5AF-53D8-E449BBE85031}"/>
              </a:ext>
            </a:extLst>
          </p:cNvPr>
          <p:cNvSpPr txBox="1"/>
          <p:nvPr/>
        </p:nvSpPr>
        <p:spPr>
          <a:xfrm>
            <a:off x="604684" y="5161547"/>
            <a:ext cx="7772400" cy="646331"/>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s-MX" b="1" dirty="0">
                <a:solidFill>
                  <a:schemeClr val="bg1"/>
                </a:solidFill>
                <a:latin typeface="Helvetica" pitchFamily="2" charset="0"/>
                <a:ea typeface="+mj-ea"/>
                <a:cs typeface="+mj-cs"/>
              </a:rPr>
              <a:t>MINISTERIO DE MINAS Y ENERGÍA</a:t>
            </a:r>
          </a:p>
          <a:p>
            <a:pPr algn="just"/>
            <a:r>
              <a:rPr lang="es-MX" b="1" dirty="0">
                <a:solidFill>
                  <a:schemeClr val="bg1"/>
                </a:solidFill>
                <a:latin typeface="Helvetica" pitchFamily="2" charset="0"/>
                <a:ea typeface="+mj-ea"/>
                <a:cs typeface="+mj-cs"/>
              </a:rPr>
              <a:t>ABRIL DE 2024</a:t>
            </a:r>
            <a:endParaRPr lang="es-ES" b="1" dirty="0">
              <a:solidFill>
                <a:schemeClr val="bg1"/>
              </a:solidFill>
              <a:latin typeface="Helvetica" pitchFamily="2" charset="0"/>
              <a:ea typeface="+mj-ea"/>
              <a:cs typeface="+mj-cs"/>
            </a:endParaRPr>
          </a:p>
        </p:txBody>
      </p:sp>
    </p:spTree>
    <p:extLst>
      <p:ext uri="{BB962C8B-B14F-4D97-AF65-F5344CB8AC3E}">
        <p14:creationId xmlns:p14="http://schemas.microsoft.com/office/powerpoint/2010/main" val="1482975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1848721" y="470967"/>
            <a:ext cx="8591644" cy="7860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4000" b="1" dirty="0">
                <a:effectLst>
                  <a:outerShdw blurRad="38100" dist="38100" dir="2700000" algn="tl">
                    <a:srgbClr val="000000">
                      <a:alpha val="43137"/>
                    </a:srgbClr>
                  </a:outerShdw>
                </a:effectLst>
                <a:ea typeface="+mj-lt"/>
                <a:cs typeface="+mj-lt"/>
              </a:rPr>
              <a:t>5. PROYECTO CON VIABILIDAD TÉCNICA Y FINANCIERA</a:t>
            </a:r>
          </a:p>
        </p:txBody>
      </p:sp>
      <p:cxnSp>
        <p:nvCxnSpPr>
          <p:cNvPr id="5" name="Conector recto 4">
            <a:extLst>
              <a:ext uri="{FF2B5EF4-FFF2-40B4-BE49-F238E27FC236}">
                <a16:creationId xmlns:a16="http://schemas.microsoft.com/office/drawing/2014/main" id="{6E5A544A-BFF7-65F3-F447-D7F89D0D6169}"/>
              </a:ext>
            </a:extLst>
          </p:cNvPr>
          <p:cNvCxnSpPr>
            <a:cxnSpLocks/>
          </p:cNvCxnSpPr>
          <p:nvPr/>
        </p:nvCxnSpPr>
        <p:spPr>
          <a:xfrm>
            <a:off x="2113301" y="299884"/>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 name="Conector recto 10">
            <a:extLst>
              <a:ext uri="{FF2B5EF4-FFF2-40B4-BE49-F238E27FC236}">
                <a16:creationId xmlns:a16="http://schemas.microsoft.com/office/drawing/2014/main" id="{CC2123FB-E99B-A45A-971E-0F4799B314DC}"/>
              </a:ext>
            </a:extLst>
          </p:cNvPr>
          <p:cNvCxnSpPr>
            <a:cxnSpLocks/>
          </p:cNvCxnSpPr>
          <p:nvPr/>
        </p:nvCxnSpPr>
        <p:spPr>
          <a:xfrm>
            <a:off x="2113301" y="1403927"/>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9" name="Rectángulo 8">
            <a:extLst>
              <a:ext uri="{FF2B5EF4-FFF2-40B4-BE49-F238E27FC236}">
                <a16:creationId xmlns:a16="http://schemas.microsoft.com/office/drawing/2014/main" id="{9549D24B-6AEE-E95C-28BC-803B632C2F85}"/>
              </a:ext>
            </a:extLst>
          </p:cNvPr>
          <p:cNvSpPr/>
          <p:nvPr/>
        </p:nvSpPr>
        <p:spPr>
          <a:xfrm>
            <a:off x="631060" y="1773843"/>
            <a:ext cx="11026965" cy="830997"/>
          </a:xfrm>
          <a:prstGeom prst="rect">
            <a:avLst/>
          </a:prstGeom>
        </p:spPr>
        <p:txBody>
          <a:bodyPr wrap="square">
            <a:spAutoFit/>
          </a:bodyPr>
          <a:ls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just"/>
            <a:r>
              <a:rPr lang="es-CO" sz="1600" dirty="0">
                <a:latin typeface="Helvetica (Cuerpo)"/>
                <a:ea typeface="Verdana" panose="020B0604030504040204" pitchFamily="34" charset="0"/>
              </a:rPr>
              <a:t>Mediante radicado No. MME – </a:t>
            </a:r>
            <a:r>
              <a:rPr lang="es-CO" sz="1600" dirty="0" smtClean="0">
                <a:latin typeface="Helvetica (Cuerpo)"/>
                <a:ea typeface="Verdana" panose="020B0604030504040204" pitchFamily="34" charset="0"/>
              </a:rPr>
              <a:t>1-2024-013297 </a:t>
            </a:r>
            <a:r>
              <a:rPr lang="es-CO" sz="1600" dirty="0">
                <a:latin typeface="Helvetica (Cuerpo)"/>
                <a:ea typeface="Verdana" panose="020B0604030504040204" pitchFamily="34" charset="0"/>
              </a:rPr>
              <a:t>del </a:t>
            </a:r>
            <a:r>
              <a:rPr lang="es-CO" sz="1600" dirty="0">
                <a:latin typeface="Helvetica (Cuerpo)"/>
                <a:ea typeface="Verdana" panose="020B0604030504040204" pitchFamily="34" charset="0"/>
              </a:rPr>
              <a:t>2</a:t>
            </a:r>
            <a:r>
              <a:rPr lang="es-CO" sz="1600" dirty="0" smtClean="0">
                <a:latin typeface="Helvetica (Cuerpo)"/>
                <a:ea typeface="Verdana" panose="020B0604030504040204" pitchFamily="34" charset="0"/>
              </a:rPr>
              <a:t> </a:t>
            </a:r>
            <a:r>
              <a:rPr lang="es-CO" sz="1600" dirty="0">
                <a:latin typeface="Helvetica (Cuerpo)"/>
                <a:ea typeface="Verdana" panose="020B0604030504040204" pitchFamily="34" charset="0"/>
              </a:rPr>
              <a:t>de abril de 2024 la</a:t>
            </a:r>
            <a:r>
              <a:rPr lang="es-ES" sz="1600" dirty="0">
                <a:latin typeface="Helvetica (Cuerpo)"/>
                <a:ea typeface="Verdana" panose="020B0604030504040204" pitchFamily="34" charset="0"/>
              </a:rPr>
              <a:t> Empresa de Energía del Putumayo S.A. E.S.P.</a:t>
            </a:r>
            <a:r>
              <a:rPr lang="es-CO" sz="1600" dirty="0">
                <a:latin typeface="Helvetica (Cuerpo)"/>
                <a:ea typeface="Verdana" panose="020B0604030504040204" pitchFamily="34" charset="0"/>
              </a:rPr>
              <a:t> remitió la solicitud de cambio y ajuste del cronograma </a:t>
            </a:r>
            <a:r>
              <a:rPr lang="es-ES" sz="1600" dirty="0">
                <a:latin typeface="Helvetica (Cuerpo)"/>
                <a:ea typeface="Verdana" panose="020B0604030504040204" pitchFamily="34" charset="0"/>
              </a:rPr>
              <a:t>de la fase I, de construcción y puesta en operación, </a:t>
            </a:r>
            <a:r>
              <a:rPr lang="es-CO" sz="1600" dirty="0">
                <a:latin typeface="Helvetica (Cuerpo)"/>
                <a:ea typeface="Verdana" panose="020B0604030504040204" pitchFamily="34" charset="0"/>
              </a:rPr>
              <a:t>del proyecto FAER 1458:</a:t>
            </a:r>
          </a:p>
        </p:txBody>
      </p:sp>
      <p:graphicFrame>
        <p:nvGraphicFramePr>
          <p:cNvPr id="3" name="Tabla 2"/>
          <p:cNvGraphicFramePr>
            <a:graphicFrameLocks noGrp="1"/>
          </p:cNvGraphicFramePr>
          <p:nvPr>
            <p:extLst>
              <p:ext uri="{D42A27DB-BD31-4B8C-83A1-F6EECF244321}">
                <p14:modId xmlns:p14="http://schemas.microsoft.com/office/powerpoint/2010/main" val="835597884"/>
              </p:ext>
            </p:extLst>
          </p:nvPr>
        </p:nvGraphicFramePr>
        <p:xfrm>
          <a:off x="973909" y="2730179"/>
          <a:ext cx="4512492" cy="2641600"/>
        </p:xfrm>
        <a:graphic>
          <a:graphicData uri="http://schemas.openxmlformats.org/drawingml/2006/table">
            <a:tbl>
              <a:tblPr firstRow="1" bandRow="1">
                <a:tableStyleId>{00A15C55-8517-42AA-B614-E9B94910E393}</a:tableStyleId>
              </a:tblPr>
              <a:tblGrid>
                <a:gridCol w="2256246">
                  <a:extLst>
                    <a:ext uri="{9D8B030D-6E8A-4147-A177-3AD203B41FA5}">
                      <a16:colId xmlns:a16="http://schemas.microsoft.com/office/drawing/2014/main" val="1233000578"/>
                    </a:ext>
                  </a:extLst>
                </a:gridCol>
                <a:gridCol w="2256246">
                  <a:extLst>
                    <a:ext uri="{9D8B030D-6E8A-4147-A177-3AD203B41FA5}">
                      <a16:colId xmlns:a16="http://schemas.microsoft.com/office/drawing/2014/main" val="478510491"/>
                    </a:ext>
                  </a:extLst>
                </a:gridCol>
              </a:tblGrid>
              <a:tr h="370840">
                <a:tc gridSpan="2">
                  <a:txBody>
                    <a:bodyPr/>
                    <a:lstStyle/>
                    <a:p>
                      <a:pPr algn="ctr"/>
                      <a:r>
                        <a:rPr lang="es-ES" sz="1600" dirty="0"/>
                        <a:t>Versión</a:t>
                      </a:r>
                      <a:r>
                        <a:rPr lang="es-ES" sz="1600" baseline="0" dirty="0"/>
                        <a:t> Inicial</a:t>
                      </a:r>
                      <a:endParaRPr lang="en-US" sz="1600" dirty="0"/>
                    </a:p>
                  </a:txBody>
                  <a:tcPr anchor="ctr"/>
                </a:tc>
                <a:tc hMerge="1">
                  <a:txBody>
                    <a:bodyPr/>
                    <a:lstStyle/>
                    <a:p>
                      <a:pPr algn="ctr"/>
                      <a:endParaRPr lang="en-US" dirty="0"/>
                    </a:p>
                  </a:txBody>
                  <a:tcPr anchor="ctr"/>
                </a:tc>
                <a:extLst>
                  <a:ext uri="{0D108BD9-81ED-4DB2-BD59-A6C34878D82A}">
                    <a16:rowId xmlns:a16="http://schemas.microsoft.com/office/drawing/2014/main" val="2925005676"/>
                  </a:ext>
                </a:extLst>
              </a:tr>
              <a:tr h="370840">
                <a:tc>
                  <a:txBody>
                    <a:bodyPr/>
                    <a:lstStyle/>
                    <a:p>
                      <a:pPr algn="ctr"/>
                      <a:r>
                        <a:rPr lang="es-ES" sz="1600" b="1" dirty="0"/>
                        <a:t>ETAPA</a:t>
                      </a:r>
                      <a:endParaRPr lang="en-US" sz="1600" b="1" dirty="0"/>
                    </a:p>
                  </a:txBody>
                  <a:tcPr anchor="ctr"/>
                </a:tc>
                <a:tc>
                  <a:txBody>
                    <a:bodyPr/>
                    <a:lstStyle/>
                    <a:p>
                      <a:pPr algn="ctr"/>
                      <a:r>
                        <a:rPr lang="es-ES" sz="1600" b="1" dirty="0"/>
                        <a:t>TIEMPO</a:t>
                      </a:r>
                      <a:endParaRPr lang="en-US" sz="1600" b="1" dirty="0"/>
                    </a:p>
                  </a:txBody>
                  <a:tcPr anchor="ctr"/>
                </a:tc>
                <a:extLst>
                  <a:ext uri="{0D108BD9-81ED-4DB2-BD59-A6C34878D82A}">
                    <a16:rowId xmlns:a16="http://schemas.microsoft.com/office/drawing/2014/main" val="2006891342"/>
                  </a:ext>
                </a:extLst>
              </a:tr>
              <a:tr h="370840">
                <a:tc>
                  <a:txBody>
                    <a:bodyPr/>
                    <a:lstStyle/>
                    <a:p>
                      <a:pPr algn="ctr"/>
                      <a:r>
                        <a:rPr lang="es-ES" sz="1600" dirty="0"/>
                        <a:t>Previa a la contratación de obra</a:t>
                      </a:r>
                      <a:endParaRPr lang="en-US" sz="1600" dirty="0"/>
                    </a:p>
                  </a:txBody>
                  <a:tcPr anchor="ctr"/>
                </a:tc>
                <a:tc>
                  <a:txBody>
                    <a:bodyPr/>
                    <a:lstStyle/>
                    <a:p>
                      <a:pPr algn="ctr"/>
                      <a:r>
                        <a:rPr lang="es-ES" sz="1600" dirty="0"/>
                        <a:t>4 meses</a:t>
                      </a:r>
                      <a:endParaRPr lang="en-US" sz="1600" dirty="0"/>
                    </a:p>
                  </a:txBody>
                  <a:tcPr anchor="ctr"/>
                </a:tc>
                <a:extLst>
                  <a:ext uri="{0D108BD9-81ED-4DB2-BD59-A6C34878D82A}">
                    <a16:rowId xmlns:a16="http://schemas.microsoft.com/office/drawing/2014/main" val="3378303946"/>
                  </a:ext>
                </a:extLst>
              </a:tr>
              <a:tr h="370840">
                <a:tc>
                  <a:txBody>
                    <a:bodyPr/>
                    <a:lstStyle/>
                    <a:p>
                      <a:pPr algn="ctr"/>
                      <a:r>
                        <a:rPr lang="es-ES" sz="1600" dirty="0"/>
                        <a:t>Suministro y construcción</a:t>
                      </a:r>
                      <a:endParaRPr lang="en-US" sz="1600" dirty="0"/>
                    </a:p>
                  </a:txBody>
                  <a:tcPr anchor="ctr"/>
                </a:tc>
                <a:tc>
                  <a:txBody>
                    <a:bodyPr/>
                    <a:lstStyle/>
                    <a:p>
                      <a:pPr algn="ctr"/>
                      <a:r>
                        <a:rPr lang="es-ES" sz="1600" baseline="0" dirty="0"/>
                        <a:t>12 meses</a:t>
                      </a:r>
                      <a:endParaRPr lang="en-US" sz="1600" dirty="0"/>
                    </a:p>
                  </a:txBody>
                  <a:tcPr anchor="ctr"/>
                </a:tc>
                <a:extLst>
                  <a:ext uri="{0D108BD9-81ED-4DB2-BD59-A6C34878D82A}">
                    <a16:rowId xmlns:a16="http://schemas.microsoft.com/office/drawing/2014/main" val="2230587121"/>
                  </a:ext>
                </a:extLst>
              </a:tr>
              <a:tr h="370840">
                <a:tc>
                  <a:txBody>
                    <a:bodyPr/>
                    <a:lstStyle/>
                    <a:p>
                      <a:pPr algn="ctr"/>
                      <a:r>
                        <a:rPr lang="es-ES" sz="1600" dirty="0"/>
                        <a:t>Cierre</a:t>
                      </a:r>
                      <a:r>
                        <a:rPr lang="es-ES" sz="1600" baseline="0" dirty="0"/>
                        <a:t> y recibo de obra</a:t>
                      </a:r>
                      <a:endParaRPr lang="en-US" sz="1600" dirty="0"/>
                    </a:p>
                  </a:txBody>
                  <a:tcPr anchor="ctr"/>
                </a:tc>
                <a:tc>
                  <a:txBody>
                    <a:bodyPr/>
                    <a:lstStyle/>
                    <a:p>
                      <a:pPr algn="ctr"/>
                      <a:r>
                        <a:rPr lang="es-ES" sz="1600" dirty="0"/>
                        <a:t>6 meses</a:t>
                      </a:r>
                      <a:endParaRPr lang="en-US" sz="1600" dirty="0"/>
                    </a:p>
                  </a:txBody>
                  <a:tcPr anchor="ctr"/>
                </a:tc>
                <a:extLst>
                  <a:ext uri="{0D108BD9-81ED-4DB2-BD59-A6C34878D82A}">
                    <a16:rowId xmlns:a16="http://schemas.microsoft.com/office/drawing/2014/main" val="307725531"/>
                  </a:ext>
                </a:extLst>
              </a:tr>
              <a:tr h="370840">
                <a:tc>
                  <a:txBody>
                    <a:bodyPr/>
                    <a:lstStyle/>
                    <a:p>
                      <a:pPr algn="ctr"/>
                      <a:r>
                        <a:rPr lang="es-ES" sz="1600" b="1" dirty="0"/>
                        <a:t>Total</a:t>
                      </a:r>
                      <a:endParaRPr lang="en-US" sz="1600" b="1" dirty="0"/>
                    </a:p>
                  </a:txBody>
                  <a:tcPr anchor="ctr"/>
                </a:tc>
                <a:tc>
                  <a:txBody>
                    <a:bodyPr/>
                    <a:lstStyle/>
                    <a:p>
                      <a:pPr algn="ctr"/>
                      <a:r>
                        <a:rPr lang="es-ES" sz="1600" b="1" dirty="0"/>
                        <a:t>22 meses</a:t>
                      </a:r>
                      <a:endParaRPr lang="en-US" sz="1600" b="1" dirty="0"/>
                    </a:p>
                  </a:txBody>
                  <a:tcPr anchor="ctr"/>
                </a:tc>
                <a:extLst>
                  <a:ext uri="{0D108BD9-81ED-4DB2-BD59-A6C34878D82A}">
                    <a16:rowId xmlns:a16="http://schemas.microsoft.com/office/drawing/2014/main" val="3681980924"/>
                  </a:ext>
                </a:extLst>
              </a:tr>
            </a:tbl>
          </a:graphicData>
        </a:graphic>
      </p:graphicFrame>
      <p:graphicFrame>
        <p:nvGraphicFramePr>
          <p:cNvPr id="10" name="Tabla 9"/>
          <p:cNvGraphicFramePr>
            <a:graphicFrameLocks noGrp="1"/>
          </p:cNvGraphicFramePr>
          <p:nvPr>
            <p:extLst>
              <p:ext uri="{D42A27DB-BD31-4B8C-83A1-F6EECF244321}">
                <p14:modId xmlns:p14="http://schemas.microsoft.com/office/powerpoint/2010/main" val="4023147300"/>
              </p:ext>
            </p:extLst>
          </p:nvPr>
        </p:nvGraphicFramePr>
        <p:xfrm>
          <a:off x="6608130" y="2730179"/>
          <a:ext cx="4512492" cy="2641600"/>
        </p:xfrm>
        <a:graphic>
          <a:graphicData uri="http://schemas.openxmlformats.org/drawingml/2006/table">
            <a:tbl>
              <a:tblPr firstRow="1" bandRow="1">
                <a:tableStyleId>{21E4AEA4-8DFA-4A89-87EB-49C32662AFE0}</a:tableStyleId>
              </a:tblPr>
              <a:tblGrid>
                <a:gridCol w="2256246">
                  <a:extLst>
                    <a:ext uri="{9D8B030D-6E8A-4147-A177-3AD203B41FA5}">
                      <a16:colId xmlns:a16="http://schemas.microsoft.com/office/drawing/2014/main" val="1233000578"/>
                    </a:ext>
                  </a:extLst>
                </a:gridCol>
                <a:gridCol w="2256246">
                  <a:extLst>
                    <a:ext uri="{9D8B030D-6E8A-4147-A177-3AD203B41FA5}">
                      <a16:colId xmlns:a16="http://schemas.microsoft.com/office/drawing/2014/main" val="478510491"/>
                    </a:ext>
                  </a:extLst>
                </a:gridCol>
              </a:tblGrid>
              <a:tr h="370840">
                <a:tc gridSpan="2">
                  <a:txBody>
                    <a:bodyPr/>
                    <a:lstStyle/>
                    <a:p>
                      <a:pPr algn="ctr"/>
                      <a:r>
                        <a:rPr lang="es-ES" sz="1600" dirty="0"/>
                        <a:t>Solicitud</a:t>
                      </a:r>
                      <a:endParaRPr lang="en-US" sz="1600" dirty="0"/>
                    </a:p>
                  </a:txBody>
                  <a:tcPr anchor="ctr"/>
                </a:tc>
                <a:tc hMerge="1">
                  <a:txBody>
                    <a:bodyPr/>
                    <a:lstStyle/>
                    <a:p>
                      <a:pPr algn="ctr"/>
                      <a:endParaRPr lang="en-US" dirty="0"/>
                    </a:p>
                  </a:txBody>
                  <a:tcPr anchor="ctr"/>
                </a:tc>
                <a:extLst>
                  <a:ext uri="{0D108BD9-81ED-4DB2-BD59-A6C34878D82A}">
                    <a16:rowId xmlns:a16="http://schemas.microsoft.com/office/drawing/2014/main" val="284933581"/>
                  </a:ext>
                </a:extLst>
              </a:tr>
              <a:tr h="370840">
                <a:tc>
                  <a:txBody>
                    <a:bodyPr/>
                    <a:lstStyle/>
                    <a:p>
                      <a:pPr algn="ctr"/>
                      <a:r>
                        <a:rPr lang="es-ES" sz="1600" b="1" dirty="0"/>
                        <a:t>ETAPA</a:t>
                      </a:r>
                      <a:endParaRPr lang="en-US" sz="1600" b="1" dirty="0"/>
                    </a:p>
                  </a:txBody>
                  <a:tcPr anchor="ctr"/>
                </a:tc>
                <a:tc>
                  <a:txBody>
                    <a:bodyPr/>
                    <a:lstStyle/>
                    <a:p>
                      <a:pPr algn="ctr"/>
                      <a:r>
                        <a:rPr lang="es-ES" sz="1600" b="1" dirty="0"/>
                        <a:t>TIEMPO</a:t>
                      </a:r>
                      <a:endParaRPr lang="en-US" sz="1600" b="1" dirty="0"/>
                    </a:p>
                  </a:txBody>
                  <a:tcPr anchor="ctr"/>
                </a:tc>
                <a:extLst>
                  <a:ext uri="{0D108BD9-81ED-4DB2-BD59-A6C34878D82A}">
                    <a16:rowId xmlns:a16="http://schemas.microsoft.com/office/drawing/2014/main" val="2006891342"/>
                  </a:ext>
                </a:extLst>
              </a:tr>
              <a:tr h="370840">
                <a:tc>
                  <a:txBody>
                    <a:bodyPr/>
                    <a:lstStyle/>
                    <a:p>
                      <a:pPr algn="ctr"/>
                      <a:r>
                        <a:rPr lang="es-ES" sz="1600" dirty="0"/>
                        <a:t>Previa a la contratación de obra</a:t>
                      </a:r>
                      <a:endParaRPr lang="en-US" sz="1600" dirty="0"/>
                    </a:p>
                  </a:txBody>
                  <a:tcPr anchor="ctr"/>
                </a:tc>
                <a:tc>
                  <a:txBody>
                    <a:bodyPr/>
                    <a:lstStyle/>
                    <a:p>
                      <a:pPr algn="ctr"/>
                      <a:r>
                        <a:rPr lang="es-ES" sz="1600" dirty="0"/>
                        <a:t>1,5 meses</a:t>
                      </a:r>
                      <a:endParaRPr lang="en-US" sz="1600" dirty="0"/>
                    </a:p>
                  </a:txBody>
                  <a:tcPr anchor="ctr"/>
                </a:tc>
                <a:extLst>
                  <a:ext uri="{0D108BD9-81ED-4DB2-BD59-A6C34878D82A}">
                    <a16:rowId xmlns:a16="http://schemas.microsoft.com/office/drawing/2014/main" val="3378303946"/>
                  </a:ext>
                </a:extLst>
              </a:tr>
              <a:tr h="370840">
                <a:tc>
                  <a:txBody>
                    <a:bodyPr/>
                    <a:lstStyle/>
                    <a:p>
                      <a:pPr algn="ctr"/>
                      <a:r>
                        <a:rPr lang="es-ES" sz="1600" dirty="0"/>
                        <a:t>Suministro y construcción</a:t>
                      </a:r>
                      <a:endParaRPr lang="en-US" sz="1600" dirty="0"/>
                    </a:p>
                  </a:txBody>
                  <a:tcPr anchor="ctr"/>
                </a:tc>
                <a:tc>
                  <a:txBody>
                    <a:bodyPr/>
                    <a:lstStyle/>
                    <a:p>
                      <a:pPr algn="ctr"/>
                      <a:r>
                        <a:rPr lang="es-ES" sz="1600" dirty="0"/>
                        <a:t>6,7</a:t>
                      </a:r>
                      <a:r>
                        <a:rPr lang="es-ES" sz="1600" baseline="0" dirty="0"/>
                        <a:t> meses</a:t>
                      </a:r>
                      <a:endParaRPr lang="en-US" sz="1600" dirty="0"/>
                    </a:p>
                  </a:txBody>
                  <a:tcPr anchor="ctr"/>
                </a:tc>
                <a:extLst>
                  <a:ext uri="{0D108BD9-81ED-4DB2-BD59-A6C34878D82A}">
                    <a16:rowId xmlns:a16="http://schemas.microsoft.com/office/drawing/2014/main" val="2230587121"/>
                  </a:ext>
                </a:extLst>
              </a:tr>
              <a:tr h="370840">
                <a:tc>
                  <a:txBody>
                    <a:bodyPr/>
                    <a:lstStyle/>
                    <a:p>
                      <a:pPr algn="ctr"/>
                      <a:r>
                        <a:rPr lang="es-ES" sz="1600" dirty="0"/>
                        <a:t>Cierre</a:t>
                      </a:r>
                      <a:r>
                        <a:rPr lang="es-ES" sz="1600" baseline="0" dirty="0"/>
                        <a:t> y recibo de obra</a:t>
                      </a:r>
                      <a:endParaRPr lang="en-US" sz="1600" dirty="0"/>
                    </a:p>
                  </a:txBody>
                  <a:tcPr anchor="ctr"/>
                </a:tc>
                <a:tc>
                  <a:txBody>
                    <a:bodyPr/>
                    <a:lstStyle/>
                    <a:p>
                      <a:pPr algn="ctr"/>
                      <a:r>
                        <a:rPr lang="es-ES" sz="1600" dirty="0"/>
                        <a:t>0,73 meses</a:t>
                      </a:r>
                      <a:endParaRPr lang="en-US" sz="1600" dirty="0"/>
                    </a:p>
                  </a:txBody>
                  <a:tcPr anchor="ctr"/>
                </a:tc>
                <a:extLst>
                  <a:ext uri="{0D108BD9-81ED-4DB2-BD59-A6C34878D82A}">
                    <a16:rowId xmlns:a16="http://schemas.microsoft.com/office/drawing/2014/main" val="307725531"/>
                  </a:ext>
                </a:extLst>
              </a:tr>
              <a:tr h="370840">
                <a:tc>
                  <a:txBody>
                    <a:bodyPr/>
                    <a:lstStyle/>
                    <a:p>
                      <a:pPr algn="ctr"/>
                      <a:r>
                        <a:rPr lang="es-ES" sz="1600" b="1" dirty="0"/>
                        <a:t>Total</a:t>
                      </a:r>
                      <a:endParaRPr lang="en-US" sz="1600" b="1" dirty="0"/>
                    </a:p>
                  </a:txBody>
                  <a:tcPr anchor="ctr"/>
                </a:tc>
                <a:tc>
                  <a:txBody>
                    <a:bodyPr/>
                    <a:lstStyle/>
                    <a:p>
                      <a:pPr algn="ctr"/>
                      <a:r>
                        <a:rPr lang="es-ES" sz="1600" b="1" dirty="0"/>
                        <a:t>9 meses</a:t>
                      </a:r>
                      <a:endParaRPr lang="en-US" sz="1600" b="1" dirty="0"/>
                    </a:p>
                  </a:txBody>
                  <a:tcPr anchor="ctr"/>
                </a:tc>
                <a:extLst>
                  <a:ext uri="{0D108BD9-81ED-4DB2-BD59-A6C34878D82A}">
                    <a16:rowId xmlns:a16="http://schemas.microsoft.com/office/drawing/2014/main" val="3681980924"/>
                  </a:ext>
                </a:extLst>
              </a:tr>
            </a:tbl>
          </a:graphicData>
        </a:graphic>
      </p:graphicFrame>
    </p:spTree>
    <p:extLst>
      <p:ext uri="{BB962C8B-B14F-4D97-AF65-F5344CB8AC3E}">
        <p14:creationId xmlns:p14="http://schemas.microsoft.com/office/powerpoint/2010/main" val="4196539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2113301" y="458896"/>
            <a:ext cx="8459354" cy="7860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3600" b="1" dirty="0">
                <a:effectLst>
                  <a:outerShdw blurRad="38100" dist="38100" dir="2700000" algn="tl">
                    <a:srgbClr val="000000">
                      <a:alpha val="43137"/>
                    </a:srgbClr>
                  </a:outerShdw>
                </a:effectLst>
                <a:ea typeface="+mj-lt"/>
                <a:cs typeface="+mj-lt"/>
              </a:rPr>
              <a:t>6. Solicitud de vigencias expiradas</a:t>
            </a:r>
            <a:endParaRPr lang="es-CO" sz="3600" dirty="0">
              <a:effectLst>
                <a:outerShdw blurRad="38100" dist="38100" dir="2700000" algn="tl">
                  <a:srgbClr val="000000">
                    <a:alpha val="43137"/>
                  </a:srgbClr>
                </a:outerShdw>
              </a:effectLst>
            </a:endParaRPr>
          </a:p>
        </p:txBody>
      </p:sp>
      <p:cxnSp>
        <p:nvCxnSpPr>
          <p:cNvPr id="5" name="Conector recto 4">
            <a:extLst>
              <a:ext uri="{FF2B5EF4-FFF2-40B4-BE49-F238E27FC236}">
                <a16:creationId xmlns:a16="http://schemas.microsoft.com/office/drawing/2014/main" id="{6E5A544A-BFF7-65F3-F447-D7F89D0D6169}"/>
              </a:ext>
            </a:extLst>
          </p:cNvPr>
          <p:cNvCxnSpPr>
            <a:cxnSpLocks/>
          </p:cNvCxnSpPr>
          <p:nvPr/>
        </p:nvCxnSpPr>
        <p:spPr>
          <a:xfrm>
            <a:off x="2113301" y="299884"/>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 name="Conector recto 10">
            <a:extLst>
              <a:ext uri="{FF2B5EF4-FFF2-40B4-BE49-F238E27FC236}">
                <a16:creationId xmlns:a16="http://schemas.microsoft.com/office/drawing/2014/main" id="{CC2123FB-E99B-A45A-971E-0F4799B314DC}"/>
              </a:ext>
            </a:extLst>
          </p:cNvPr>
          <p:cNvCxnSpPr>
            <a:cxnSpLocks/>
          </p:cNvCxnSpPr>
          <p:nvPr/>
        </p:nvCxnSpPr>
        <p:spPr>
          <a:xfrm>
            <a:off x="2113301" y="1363287"/>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graphicFrame>
        <p:nvGraphicFramePr>
          <p:cNvPr id="7" name="Tabla 6">
            <a:extLst>
              <a:ext uri="{FF2B5EF4-FFF2-40B4-BE49-F238E27FC236}">
                <a16:creationId xmlns:a16="http://schemas.microsoft.com/office/drawing/2014/main" id="{CBFCC254-FD72-4F3D-BD63-1328D3B3E7F1}"/>
              </a:ext>
            </a:extLst>
          </p:cNvPr>
          <p:cNvGraphicFramePr>
            <a:graphicFrameLocks noGrp="1"/>
          </p:cNvGraphicFramePr>
          <p:nvPr>
            <p:extLst>
              <p:ext uri="{D42A27DB-BD31-4B8C-83A1-F6EECF244321}">
                <p14:modId xmlns:p14="http://schemas.microsoft.com/office/powerpoint/2010/main" val="614067669"/>
              </p:ext>
            </p:extLst>
          </p:nvPr>
        </p:nvGraphicFramePr>
        <p:xfrm>
          <a:off x="839755" y="1212374"/>
          <a:ext cx="10851501" cy="5404783"/>
        </p:xfrm>
        <a:graphic>
          <a:graphicData uri="http://schemas.openxmlformats.org/drawingml/2006/table">
            <a:tbl>
              <a:tblPr firstRow="1"/>
              <a:tblGrid>
                <a:gridCol w="1331343">
                  <a:extLst>
                    <a:ext uri="{9D8B030D-6E8A-4147-A177-3AD203B41FA5}">
                      <a16:colId xmlns:a16="http://schemas.microsoft.com/office/drawing/2014/main" val="2377591942"/>
                    </a:ext>
                  </a:extLst>
                </a:gridCol>
                <a:gridCol w="876995">
                  <a:extLst>
                    <a:ext uri="{9D8B030D-6E8A-4147-A177-3AD203B41FA5}">
                      <a16:colId xmlns:a16="http://schemas.microsoft.com/office/drawing/2014/main" val="1905111189"/>
                    </a:ext>
                  </a:extLst>
                </a:gridCol>
                <a:gridCol w="1394741">
                  <a:extLst>
                    <a:ext uri="{9D8B030D-6E8A-4147-A177-3AD203B41FA5}">
                      <a16:colId xmlns:a16="http://schemas.microsoft.com/office/drawing/2014/main" val="2655994685"/>
                    </a:ext>
                  </a:extLst>
                </a:gridCol>
                <a:gridCol w="1331343">
                  <a:extLst>
                    <a:ext uri="{9D8B030D-6E8A-4147-A177-3AD203B41FA5}">
                      <a16:colId xmlns:a16="http://schemas.microsoft.com/office/drawing/2014/main" val="3285898905"/>
                    </a:ext>
                  </a:extLst>
                </a:gridCol>
                <a:gridCol w="1331343">
                  <a:extLst>
                    <a:ext uri="{9D8B030D-6E8A-4147-A177-3AD203B41FA5}">
                      <a16:colId xmlns:a16="http://schemas.microsoft.com/office/drawing/2014/main" val="1588181653"/>
                    </a:ext>
                  </a:extLst>
                </a:gridCol>
                <a:gridCol w="1500402">
                  <a:extLst>
                    <a:ext uri="{9D8B030D-6E8A-4147-A177-3AD203B41FA5}">
                      <a16:colId xmlns:a16="http://schemas.microsoft.com/office/drawing/2014/main" val="3064936092"/>
                    </a:ext>
                  </a:extLst>
                </a:gridCol>
                <a:gridCol w="1606063">
                  <a:extLst>
                    <a:ext uri="{9D8B030D-6E8A-4147-A177-3AD203B41FA5}">
                      <a16:colId xmlns:a16="http://schemas.microsoft.com/office/drawing/2014/main" val="3127642799"/>
                    </a:ext>
                  </a:extLst>
                </a:gridCol>
                <a:gridCol w="1479271">
                  <a:extLst>
                    <a:ext uri="{9D8B030D-6E8A-4147-A177-3AD203B41FA5}">
                      <a16:colId xmlns:a16="http://schemas.microsoft.com/office/drawing/2014/main" val="1721404265"/>
                    </a:ext>
                  </a:extLst>
                </a:gridCol>
              </a:tblGrid>
              <a:tr h="427200">
                <a:tc>
                  <a:txBody>
                    <a:bodyPr/>
                    <a:lstStyle/>
                    <a:p>
                      <a:pPr algn="ctr" rtl="0" fontAlgn="ctr"/>
                      <a:r>
                        <a:rPr lang="es-CO" sz="900" b="1" i="0" u="none" strike="noStrike">
                          <a:solidFill>
                            <a:srgbClr val="FFFFFF"/>
                          </a:solidFill>
                          <a:effectLst/>
                          <a:latin typeface="Helvetica" panose="020B0604020202020204" pitchFamily="34" charset="0"/>
                        </a:rPr>
                        <a:t>CONTRATO</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9050" cap="flat" cmpd="sng" algn="ctr">
                      <a:solidFill>
                        <a:srgbClr val="FFC000"/>
                      </a:solidFill>
                      <a:prstDash val="solid"/>
                      <a:round/>
                      <a:headEnd type="none" w="med" len="med"/>
                      <a:tailEnd type="none" w="med" len="med"/>
                    </a:lnB>
                    <a:solidFill>
                      <a:srgbClr val="F0B510"/>
                    </a:solidFill>
                  </a:tcPr>
                </a:tc>
                <a:tc>
                  <a:txBody>
                    <a:bodyPr/>
                    <a:lstStyle/>
                    <a:p>
                      <a:pPr algn="ctr" rtl="0" fontAlgn="ctr"/>
                      <a:r>
                        <a:rPr lang="es-CO" sz="900" b="1" i="0" u="none" strike="noStrike">
                          <a:solidFill>
                            <a:srgbClr val="FFFFFF"/>
                          </a:solidFill>
                          <a:effectLst/>
                          <a:latin typeface="Helvetica" panose="020B0604020202020204" pitchFamily="34" charset="0"/>
                        </a:rPr>
                        <a:t>EJECUTOR</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9050" cap="flat" cmpd="sng" algn="ctr">
                      <a:solidFill>
                        <a:srgbClr val="FFC000"/>
                      </a:solidFill>
                      <a:prstDash val="solid"/>
                      <a:round/>
                      <a:headEnd type="none" w="med" len="med"/>
                      <a:tailEnd type="none" w="med" len="med"/>
                    </a:lnB>
                    <a:solidFill>
                      <a:srgbClr val="F0B510"/>
                    </a:solidFill>
                  </a:tcPr>
                </a:tc>
                <a:tc>
                  <a:txBody>
                    <a:bodyPr/>
                    <a:lstStyle/>
                    <a:p>
                      <a:pPr algn="ctr" rtl="0" fontAlgn="ctr"/>
                      <a:r>
                        <a:rPr lang="es-CO" sz="900" b="1" i="0" u="none" strike="noStrike">
                          <a:solidFill>
                            <a:srgbClr val="FFFFFF"/>
                          </a:solidFill>
                          <a:effectLst/>
                          <a:latin typeface="Helvetica" panose="020B0604020202020204" pitchFamily="34" charset="0"/>
                        </a:rPr>
                        <a:t>AVANCE DE OBRA</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9050" cap="flat" cmpd="sng" algn="ctr">
                      <a:solidFill>
                        <a:srgbClr val="FFC000"/>
                      </a:solidFill>
                      <a:prstDash val="solid"/>
                      <a:round/>
                      <a:headEnd type="none" w="med" len="med"/>
                      <a:tailEnd type="none" w="med" len="med"/>
                    </a:lnB>
                    <a:solidFill>
                      <a:srgbClr val="F0B510"/>
                    </a:solidFill>
                  </a:tcPr>
                </a:tc>
                <a:tc>
                  <a:txBody>
                    <a:bodyPr/>
                    <a:lstStyle/>
                    <a:p>
                      <a:pPr algn="ctr" rtl="0" fontAlgn="ctr"/>
                      <a:r>
                        <a:rPr lang="es-CO" sz="900" b="1" i="0" u="none" strike="noStrike">
                          <a:solidFill>
                            <a:srgbClr val="FFFFFF"/>
                          </a:solidFill>
                          <a:effectLst/>
                          <a:latin typeface="Helvetica" panose="020B0604020202020204" pitchFamily="34" charset="0"/>
                        </a:rPr>
                        <a:t>HITOS EXPIRADOS</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9050" cap="flat" cmpd="sng" algn="ctr">
                      <a:solidFill>
                        <a:srgbClr val="FFC000"/>
                      </a:solidFill>
                      <a:prstDash val="solid"/>
                      <a:round/>
                      <a:headEnd type="none" w="med" len="med"/>
                      <a:tailEnd type="none" w="med" len="med"/>
                    </a:lnB>
                    <a:solidFill>
                      <a:srgbClr val="F0B510"/>
                    </a:solidFill>
                  </a:tcPr>
                </a:tc>
                <a:tc>
                  <a:txBody>
                    <a:bodyPr/>
                    <a:lstStyle/>
                    <a:p>
                      <a:pPr algn="ctr" rtl="0" fontAlgn="ctr"/>
                      <a:r>
                        <a:rPr lang="es-CO" sz="900" b="1" i="0" u="none" strike="noStrike">
                          <a:solidFill>
                            <a:srgbClr val="FFFFFF"/>
                          </a:solidFill>
                          <a:effectLst/>
                          <a:latin typeface="Helvetica" panose="020B0604020202020204" pitchFamily="34" charset="0"/>
                        </a:rPr>
                        <a:t>UBICACIÓN</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9050" cap="flat" cmpd="sng" algn="ctr">
                      <a:solidFill>
                        <a:srgbClr val="FFC000"/>
                      </a:solidFill>
                      <a:prstDash val="solid"/>
                      <a:round/>
                      <a:headEnd type="none" w="med" len="med"/>
                      <a:tailEnd type="none" w="med" len="med"/>
                    </a:lnB>
                    <a:solidFill>
                      <a:srgbClr val="F0B510"/>
                    </a:solidFill>
                  </a:tcPr>
                </a:tc>
                <a:tc>
                  <a:txBody>
                    <a:bodyPr/>
                    <a:lstStyle/>
                    <a:p>
                      <a:pPr algn="ctr" rtl="0" fontAlgn="ctr"/>
                      <a:r>
                        <a:rPr lang="es-CO" sz="900" b="1" i="0" u="none" strike="noStrike">
                          <a:solidFill>
                            <a:srgbClr val="FFFFFF"/>
                          </a:solidFill>
                          <a:effectLst/>
                          <a:latin typeface="Helvetica" panose="020B0604020202020204" pitchFamily="34" charset="0"/>
                        </a:rPr>
                        <a:t>VALOR TOTAL CONTRATO</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9050" cap="flat" cmpd="sng" algn="ctr">
                      <a:solidFill>
                        <a:srgbClr val="FFC000"/>
                      </a:solidFill>
                      <a:prstDash val="solid"/>
                      <a:round/>
                      <a:headEnd type="none" w="med" len="med"/>
                      <a:tailEnd type="none" w="med" len="med"/>
                    </a:lnB>
                    <a:solidFill>
                      <a:srgbClr val="F0B510"/>
                    </a:solidFill>
                  </a:tcPr>
                </a:tc>
                <a:tc>
                  <a:txBody>
                    <a:bodyPr/>
                    <a:lstStyle/>
                    <a:p>
                      <a:pPr algn="ctr" rtl="0" fontAlgn="ctr"/>
                      <a:r>
                        <a:rPr lang="es-CO" sz="900" b="1" i="0" u="none" strike="noStrike">
                          <a:solidFill>
                            <a:srgbClr val="FFFFFF"/>
                          </a:solidFill>
                          <a:effectLst/>
                          <a:latin typeface="Helvetica" panose="020B0604020202020204" pitchFamily="34" charset="0"/>
                        </a:rPr>
                        <a:t>VALOR HITO CUMPLIDO</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9050" cap="flat" cmpd="sng" algn="ctr">
                      <a:solidFill>
                        <a:srgbClr val="FFC000"/>
                      </a:solidFill>
                      <a:prstDash val="solid"/>
                      <a:round/>
                      <a:headEnd type="none" w="med" len="med"/>
                      <a:tailEnd type="none" w="med" len="med"/>
                    </a:lnB>
                    <a:solidFill>
                      <a:srgbClr val="F0B510"/>
                    </a:solidFill>
                  </a:tcPr>
                </a:tc>
                <a:tc>
                  <a:txBody>
                    <a:bodyPr/>
                    <a:lstStyle/>
                    <a:p>
                      <a:pPr algn="ctr" rtl="0" fontAlgn="ctr"/>
                      <a:r>
                        <a:rPr lang="es-ES" sz="900" b="1" i="0" u="none" strike="noStrike">
                          <a:solidFill>
                            <a:srgbClr val="FFFFFF"/>
                          </a:solidFill>
                          <a:effectLst/>
                          <a:latin typeface="Helvetica" panose="020B0604020202020204" pitchFamily="34" charset="0"/>
                        </a:rPr>
                        <a:t>VALOR HITO NO CUMPLIDO CON POSIBLE CUMPLIMIENTO EN 2024</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9050" cap="flat" cmpd="sng" algn="ctr">
                      <a:solidFill>
                        <a:srgbClr val="FFC000"/>
                      </a:solidFill>
                      <a:prstDash val="solid"/>
                      <a:round/>
                      <a:headEnd type="none" w="med" len="med"/>
                      <a:tailEnd type="none" w="med" len="med"/>
                    </a:lnB>
                    <a:solidFill>
                      <a:srgbClr val="F0B510"/>
                    </a:solidFill>
                  </a:tcPr>
                </a:tc>
                <a:extLst>
                  <a:ext uri="{0D108BD9-81ED-4DB2-BD59-A6C34878D82A}">
                    <a16:rowId xmlns:a16="http://schemas.microsoft.com/office/drawing/2014/main" val="1889210524"/>
                  </a:ext>
                </a:extLst>
              </a:tr>
              <a:tr h="271577">
                <a:tc>
                  <a:txBody>
                    <a:bodyPr/>
                    <a:lstStyle/>
                    <a:p>
                      <a:pPr algn="ctr" rtl="0" fontAlgn="ctr"/>
                      <a:r>
                        <a:rPr lang="es-CO" sz="900" b="0" i="0" u="none" strike="noStrike">
                          <a:solidFill>
                            <a:srgbClr val="000000"/>
                          </a:solidFill>
                          <a:effectLst/>
                          <a:latin typeface="Helvetica" panose="020B0604020202020204" pitchFamily="34" charset="0"/>
                        </a:rPr>
                        <a:t>GGC-435-15</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905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EMSA</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905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100%</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905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v) Acta de terminación de obras</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905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Guajira / Bolívar</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905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 $   2.580.401.763,83 </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905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$ 106.710.262,84</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905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$ 0,00</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905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extLst>
                  <a:ext uri="{0D108BD9-81ED-4DB2-BD59-A6C34878D82A}">
                    <a16:rowId xmlns:a16="http://schemas.microsoft.com/office/drawing/2014/main" val="757912011"/>
                  </a:ext>
                </a:extLst>
              </a:tr>
              <a:tr h="176983">
                <a:tc rowSpan="3">
                  <a:txBody>
                    <a:bodyPr/>
                    <a:lstStyle/>
                    <a:p>
                      <a:pPr algn="ctr" rtl="0" fontAlgn="ctr"/>
                      <a:r>
                        <a:rPr lang="es-CO" sz="900" b="0" i="0" u="none" strike="noStrike">
                          <a:solidFill>
                            <a:srgbClr val="000000"/>
                          </a:solidFill>
                          <a:effectLst/>
                          <a:latin typeface="Helvetica" panose="020B0604020202020204" pitchFamily="34" charset="0"/>
                        </a:rPr>
                        <a:t>GGC-657-20</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rowSpan="3">
                  <a:txBody>
                    <a:bodyPr/>
                    <a:lstStyle/>
                    <a:p>
                      <a:pPr algn="ctr" rtl="0" fontAlgn="ctr"/>
                      <a:r>
                        <a:rPr lang="es-CO" sz="900" b="0" i="0" u="none" strike="noStrike">
                          <a:solidFill>
                            <a:srgbClr val="000000"/>
                          </a:solidFill>
                          <a:effectLst/>
                          <a:latin typeface="Helvetica" panose="020B0604020202020204" pitchFamily="34" charset="0"/>
                        </a:rPr>
                        <a:t>EBSA</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rowSpan="3">
                  <a:txBody>
                    <a:bodyPr/>
                    <a:lstStyle/>
                    <a:p>
                      <a:pPr algn="ctr" rtl="0" fontAlgn="ctr"/>
                      <a:r>
                        <a:rPr lang="es-CO" sz="900" b="0" i="0" u="none" strike="noStrike">
                          <a:solidFill>
                            <a:srgbClr val="000000"/>
                          </a:solidFill>
                          <a:effectLst/>
                          <a:latin typeface="Helvetica" panose="020B0604020202020204" pitchFamily="34" charset="0"/>
                        </a:rPr>
                        <a:t>69%</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ES" sz="900" b="0" i="0" u="none" strike="noStrike">
                          <a:solidFill>
                            <a:srgbClr val="000000"/>
                          </a:solidFill>
                          <a:effectLst/>
                          <a:latin typeface="Helvetica" panose="020B0604020202020204" pitchFamily="34" charset="0"/>
                        </a:rPr>
                        <a:t> d) Avance del 60% de las obras</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a:noFill/>
                    </a:lnB>
                    <a:noFill/>
                  </a:tcPr>
                </a:tc>
                <a:tc rowSpan="3">
                  <a:txBody>
                    <a:bodyPr/>
                    <a:lstStyle/>
                    <a:p>
                      <a:pPr algn="ctr" rtl="0" fontAlgn="ctr"/>
                      <a:r>
                        <a:rPr lang="es-CO" sz="900" b="0" i="0" u="none" strike="noStrike">
                          <a:solidFill>
                            <a:srgbClr val="000000"/>
                          </a:solidFill>
                          <a:effectLst/>
                          <a:latin typeface="Helvetica" panose="020B0604020202020204" pitchFamily="34" charset="0"/>
                        </a:rPr>
                        <a:t>Pesca / Boyacá</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rowSpan="3">
                  <a:txBody>
                    <a:bodyPr/>
                    <a:lstStyle/>
                    <a:p>
                      <a:pPr algn="ctr" rtl="0" fontAlgn="ctr"/>
                      <a:r>
                        <a:rPr lang="es-CO" sz="900" b="0" i="0" u="none" strike="noStrike">
                          <a:solidFill>
                            <a:srgbClr val="000000"/>
                          </a:solidFill>
                          <a:effectLst/>
                          <a:latin typeface="Helvetica" panose="020B0604020202020204" pitchFamily="34" charset="0"/>
                        </a:rPr>
                        <a:t> $   6.560.783.403,00 </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rowSpan="3">
                  <a:txBody>
                    <a:bodyPr/>
                    <a:lstStyle/>
                    <a:p>
                      <a:pPr algn="ctr" rtl="0" fontAlgn="ctr"/>
                      <a:r>
                        <a:rPr lang="es-CO" sz="900" b="0" i="0" u="none" strike="noStrike" dirty="0">
                          <a:solidFill>
                            <a:srgbClr val="000000"/>
                          </a:solidFill>
                          <a:effectLst/>
                          <a:latin typeface="Helvetica" panose="020B0604020202020204" pitchFamily="34" charset="0"/>
                        </a:rPr>
                        <a:t>d) $ 656.078.339,00</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rowSpan="3">
                  <a:txBody>
                    <a:bodyPr/>
                    <a:lstStyle/>
                    <a:p>
                      <a:pPr algn="ctr" rtl="0" fontAlgn="ctr"/>
                      <a:r>
                        <a:rPr lang="es-CO" sz="900" b="0" i="0" u="none" strike="noStrike" dirty="0">
                          <a:solidFill>
                            <a:srgbClr val="000000"/>
                          </a:solidFill>
                          <a:effectLst/>
                          <a:latin typeface="Helvetica" panose="020B0604020202020204" pitchFamily="34" charset="0"/>
                        </a:rPr>
                        <a:t>e y f) $ 1.742.713.046,00</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extLst>
                  <a:ext uri="{0D108BD9-81ED-4DB2-BD59-A6C34878D82A}">
                    <a16:rowId xmlns:a16="http://schemas.microsoft.com/office/drawing/2014/main" val="3705375362"/>
                  </a:ext>
                </a:extLst>
              </a:tr>
              <a:tr h="176983">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rtl="0" fontAlgn="ctr"/>
                      <a:r>
                        <a:rPr lang="es-ES" sz="900" b="0" i="0" u="none" strike="noStrike">
                          <a:solidFill>
                            <a:srgbClr val="000000"/>
                          </a:solidFill>
                          <a:effectLst/>
                          <a:latin typeface="Helvetica" panose="020B0604020202020204" pitchFamily="34" charset="0"/>
                        </a:rPr>
                        <a:t>e) Avance del 80% de las obras</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a:noFill/>
                    </a:lnT>
                    <a:lnB>
                      <a:noFill/>
                    </a:lnB>
                    <a:noFill/>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extLst>
                  <a:ext uri="{0D108BD9-81ED-4DB2-BD59-A6C34878D82A}">
                    <a16:rowId xmlns:a16="http://schemas.microsoft.com/office/drawing/2014/main" val="844677413"/>
                  </a:ext>
                </a:extLst>
              </a:tr>
              <a:tr h="180034">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rtl="0" fontAlgn="ctr"/>
                      <a:r>
                        <a:rPr lang="es-ES" sz="900" b="0" i="0" u="none" strike="noStrike">
                          <a:solidFill>
                            <a:srgbClr val="000000"/>
                          </a:solidFill>
                          <a:effectLst/>
                          <a:latin typeface="Helvetica" panose="020B0604020202020204" pitchFamily="34" charset="0"/>
                        </a:rPr>
                        <a:t>f) Avance del 100% de las obras</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a:noFill/>
                    </a:lnT>
                    <a:lnB w="12700" cap="flat" cmpd="sng" algn="ctr">
                      <a:solidFill>
                        <a:srgbClr val="FFC000"/>
                      </a:solidFill>
                      <a:prstDash val="solid"/>
                      <a:round/>
                      <a:headEnd type="none" w="med" len="med"/>
                      <a:tailEnd type="none" w="med" len="med"/>
                    </a:lnB>
                    <a:noFill/>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extLst>
                  <a:ext uri="{0D108BD9-81ED-4DB2-BD59-A6C34878D82A}">
                    <a16:rowId xmlns:a16="http://schemas.microsoft.com/office/drawing/2014/main" val="1962154243"/>
                  </a:ext>
                </a:extLst>
              </a:tr>
              <a:tr h="268526">
                <a:tc>
                  <a:txBody>
                    <a:bodyPr/>
                    <a:lstStyle/>
                    <a:p>
                      <a:pPr algn="ctr" rtl="0" fontAlgn="ctr"/>
                      <a:r>
                        <a:rPr lang="es-CO" sz="900" b="0" i="0" u="none" strike="noStrike">
                          <a:solidFill>
                            <a:srgbClr val="000000"/>
                          </a:solidFill>
                          <a:effectLst/>
                          <a:latin typeface="Helvetica" panose="020B0604020202020204" pitchFamily="34" charset="0"/>
                        </a:rPr>
                        <a:t>GGC-372-16</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ENERGUAVIARE</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100%</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e) Acta de terminación de obra</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ES" sz="900" b="0" i="0" u="none" strike="noStrike">
                          <a:solidFill>
                            <a:srgbClr val="000000"/>
                          </a:solidFill>
                          <a:effectLst/>
                          <a:latin typeface="Helvetica" panose="020B0604020202020204" pitchFamily="34" charset="0"/>
                        </a:rPr>
                        <a:t>Puerto Concordia y Mapirián / Meta</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 $ 11.213.641.875,00 </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$ 1.229.499.158,00</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$ 0,00</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extLst>
                  <a:ext uri="{0D108BD9-81ED-4DB2-BD59-A6C34878D82A}">
                    <a16:rowId xmlns:a16="http://schemas.microsoft.com/office/drawing/2014/main" val="1807163673"/>
                  </a:ext>
                </a:extLst>
              </a:tr>
              <a:tr h="180034">
                <a:tc>
                  <a:txBody>
                    <a:bodyPr/>
                    <a:lstStyle/>
                    <a:p>
                      <a:pPr algn="ctr" rtl="0" fontAlgn="ctr"/>
                      <a:r>
                        <a:rPr lang="es-CO" sz="900" b="0" i="0" u="none" strike="noStrike">
                          <a:solidFill>
                            <a:srgbClr val="000000"/>
                          </a:solidFill>
                          <a:effectLst/>
                          <a:latin typeface="Helvetica" panose="020B0604020202020204" pitchFamily="34" charset="0"/>
                        </a:rPr>
                        <a:t>GGC-553-20</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CEO</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96%</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ES" sz="900" b="0" i="0" u="none" strike="noStrike">
                          <a:solidFill>
                            <a:srgbClr val="000000"/>
                          </a:solidFill>
                          <a:effectLst/>
                          <a:latin typeface="Helvetica" panose="020B0604020202020204" pitchFamily="34" charset="0"/>
                        </a:rPr>
                        <a:t>e) Avance del 100% de las obras</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Totoró / Cauca</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 $ 16.770.803.694,00 </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$ 0,00</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$ 1.677.080.370,00</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extLst>
                  <a:ext uri="{0D108BD9-81ED-4DB2-BD59-A6C34878D82A}">
                    <a16:rowId xmlns:a16="http://schemas.microsoft.com/office/drawing/2014/main" val="802045042"/>
                  </a:ext>
                </a:extLst>
              </a:tr>
              <a:tr h="180034">
                <a:tc>
                  <a:txBody>
                    <a:bodyPr/>
                    <a:lstStyle/>
                    <a:p>
                      <a:pPr algn="ctr" rtl="0" fontAlgn="ctr"/>
                      <a:r>
                        <a:rPr lang="es-CO" sz="900" b="0" i="0" u="none" strike="noStrike">
                          <a:solidFill>
                            <a:srgbClr val="000000"/>
                          </a:solidFill>
                          <a:effectLst/>
                          <a:latin typeface="Helvetica" panose="020B0604020202020204" pitchFamily="34" charset="0"/>
                        </a:rPr>
                        <a:t>GGC-554-20</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CEO</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72%</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ES" sz="900" b="0" i="0" u="none" strike="noStrike">
                          <a:solidFill>
                            <a:srgbClr val="000000"/>
                          </a:solidFill>
                          <a:effectLst/>
                          <a:latin typeface="Helvetica" panose="020B0604020202020204" pitchFamily="34" charset="0"/>
                        </a:rPr>
                        <a:t>e) Avance del 100% de las obras</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Inza / Cauca</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 $ 21.491.640.229,00 </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$ 0,00</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$ 2.149.164.023,50</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extLst>
                  <a:ext uri="{0D108BD9-81ED-4DB2-BD59-A6C34878D82A}">
                    <a16:rowId xmlns:a16="http://schemas.microsoft.com/office/drawing/2014/main" val="1157128376"/>
                  </a:ext>
                </a:extLst>
              </a:tr>
              <a:tr h="176983">
                <a:tc rowSpan="5">
                  <a:txBody>
                    <a:bodyPr/>
                    <a:lstStyle/>
                    <a:p>
                      <a:pPr algn="ctr" rtl="0" fontAlgn="ctr"/>
                      <a:r>
                        <a:rPr lang="es-CO" sz="900" b="0" i="0" u="none" strike="noStrike">
                          <a:solidFill>
                            <a:srgbClr val="000000"/>
                          </a:solidFill>
                          <a:effectLst/>
                          <a:latin typeface="Helvetica" panose="020B0604020202020204" pitchFamily="34" charset="0"/>
                        </a:rPr>
                        <a:t>GGC-504-22</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rowSpan="5">
                  <a:txBody>
                    <a:bodyPr/>
                    <a:lstStyle/>
                    <a:p>
                      <a:pPr algn="ctr" rtl="0" fontAlgn="ctr"/>
                      <a:r>
                        <a:rPr lang="es-CO" sz="900" b="0" i="0" u="none" strike="noStrike">
                          <a:solidFill>
                            <a:srgbClr val="000000"/>
                          </a:solidFill>
                          <a:effectLst/>
                          <a:latin typeface="Helvetica" panose="020B0604020202020204" pitchFamily="34" charset="0"/>
                        </a:rPr>
                        <a:t>CEO</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rowSpan="5">
                  <a:txBody>
                    <a:bodyPr/>
                    <a:lstStyle/>
                    <a:p>
                      <a:pPr algn="ctr" rtl="0" fontAlgn="ctr"/>
                      <a:r>
                        <a:rPr lang="es-CO" sz="900" b="0" i="0" u="none" strike="noStrike">
                          <a:solidFill>
                            <a:srgbClr val="000000"/>
                          </a:solidFill>
                          <a:effectLst/>
                          <a:latin typeface="Helvetica" panose="020B0604020202020204" pitchFamily="34" charset="0"/>
                        </a:rPr>
                        <a:t>0%</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b) Acta de inicio obra</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a:noFill/>
                    </a:lnB>
                    <a:noFill/>
                  </a:tcPr>
                </a:tc>
                <a:tc rowSpan="5">
                  <a:txBody>
                    <a:bodyPr/>
                    <a:lstStyle/>
                    <a:p>
                      <a:pPr algn="ctr" rtl="0" fontAlgn="ctr"/>
                      <a:r>
                        <a:rPr lang="es-CO" sz="900" b="0" i="0" u="none" strike="noStrike">
                          <a:solidFill>
                            <a:srgbClr val="000000"/>
                          </a:solidFill>
                          <a:effectLst/>
                          <a:latin typeface="Helvetica" panose="020B0604020202020204" pitchFamily="34" charset="0"/>
                        </a:rPr>
                        <a:t>La Vega / Cauca</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rowSpan="5">
                  <a:txBody>
                    <a:bodyPr/>
                    <a:lstStyle/>
                    <a:p>
                      <a:pPr algn="ctr" rtl="0" fontAlgn="ctr"/>
                      <a:r>
                        <a:rPr lang="es-CO" sz="900" b="0" i="0" u="none" strike="noStrike">
                          <a:solidFill>
                            <a:srgbClr val="000000"/>
                          </a:solidFill>
                          <a:effectLst/>
                          <a:latin typeface="Helvetica" panose="020B0604020202020204" pitchFamily="34" charset="0"/>
                        </a:rPr>
                        <a:t> $ 12.118.320.147,00 </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rowSpan="5">
                  <a:txBody>
                    <a:bodyPr/>
                    <a:lstStyle/>
                    <a:p>
                      <a:pPr algn="ctr" rtl="0" fontAlgn="ctr"/>
                      <a:r>
                        <a:rPr lang="es-CO" sz="900" b="0" i="0" u="none" strike="noStrike">
                          <a:solidFill>
                            <a:srgbClr val="000000"/>
                          </a:solidFill>
                          <a:effectLst/>
                          <a:latin typeface="Helvetica" panose="020B0604020202020204" pitchFamily="34" charset="0"/>
                        </a:rPr>
                        <a:t>$ 0,00</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rowSpan="5">
                  <a:txBody>
                    <a:bodyPr/>
                    <a:lstStyle/>
                    <a:p>
                      <a:pPr algn="ctr" rtl="0" fontAlgn="ctr"/>
                      <a:r>
                        <a:rPr lang="es-CO" sz="900" b="0" i="0" u="none" strike="noStrike" dirty="0">
                          <a:solidFill>
                            <a:srgbClr val="000000"/>
                          </a:solidFill>
                          <a:effectLst/>
                          <a:latin typeface="Helvetica" panose="020B0604020202020204" pitchFamily="34" charset="0"/>
                        </a:rPr>
                        <a:t>b) $ 2.423.664.029,00</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extLst>
                  <a:ext uri="{0D108BD9-81ED-4DB2-BD59-A6C34878D82A}">
                    <a16:rowId xmlns:a16="http://schemas.microsoft.com/office/drawing/2014/main" val="1046135397"/>
                  </a:ext>
                </a:extLst>
              </a:tr>
              <a:tr h="176983">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rtl="0" fontAlgn="ctr"/>
                      <a:r>
                        <a:rPr lang="es-ES" sz="900" b="0" i="0" u="none" strike="noStrike">
                          <a:solidFill>
                            <a:srgbClr val="000000"/>
                          </a:solidFill>
                          <a:effectLst/>
                          <a:latin typeface="Helvetica" panose="020B0604020202020204" pitchFamily="34" charset="0"/>
                        </a:rPr>
                        <a:t>c) Avance del 40% de las obras</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a:noFill/>
                    </a:lnT>
                    <a:lnB>
                      <a:noFill/>
                    </a:lnB>
                    <a:noFill/>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extLst>
                  <a:ext uri="{0D108BD9-81ED-4DB2-BD59-A6C34878D82A}">
                    <a16:rowId xmlns:a16="http://schemas.microsoft.com/office/drawing/2014/main" val="3844609218"/>
                  </a:ext>
                </a:extLst>
              </a:tr>
              <a:tr h="176983">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rtl="0" fontAlgn="ctr"/>
                      <a:r>
                        <a:rPr lang="es-ES" sz="900" b="0" i="0" u="none" strike="noStrike">
                          <a:solidFill>
                            <a:srgbClr val="000000"/>
                          </a:solidFill>
                          <a:effectLst/>
                          <a:latin typeface="Helvetica" panose="020B0604020202020204" pitchFamily="34" charset="0"/>
                        </a:rPr>
                        <a:t>d) Avance del 60% de las obras</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a:noFill/>
                    </a:lnT>
                    <a:lnB>
                      <a:noFill/>
                    </a:lnB>
                    <a:noFill/>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extLst>
                  <a:ext uri="{0D108BD9-81ED-4DB2-BD59-A6C34878D82A}">
                    <a16:rowId xmlns:a16="http://schemas.microsoft.com/office/drawing/2014/main" val="880686221"/>
                  </a:ext>
                </a:extLst>
              </a:tr>
              <a:tr h="176983">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rtl="0" fontAlgn="ctr"/>
                      <a:r>
                        <a:rPr lang="es-ES" sz="900" b="0" i="0" u="none" strike="noStrike">
                          <a:solidFill>
                            <a:srgbClr val="000000"/>
                          </a:solidFill>
                          <a:effectLst/>
                          <a:latin typeface="Helvetica" panose="020B0604020202020204" pitchFamily="34" charset="0"/>
                        </a:rPr>
                        <a:t>e) Avance del 80% de las obras</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a:noFill/>
                    </a:lnT>
                    <a:lnB>
                      <a:noFill/>
                    </a:lnB>
                    <a:noFill/>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extLst>
                  <a:ext uri="{0D108BD9-81ED-4DB2-BD59-A6C34878D82A}">
                    <a16:rowId xmlns:a16="http://schemas.microsoft.com/office/drawing/2014/main" val="306439871"/>
                  </a:ext>
                </a:extLst>
              </a:tr>
              <a:tr h="180034">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rtl="0" fontAlgn="ctr"/>
                      <a:r>
                        <a:rPr lang="es-ES" sz="900" b="0" i="0" u="none" strike="noStrike">
                          <a:solidFill>
                            <a:srgbClr val="000000"/>
                          </a:solidFill>
                          <a:effectLst/>
                          <a:latin typeface="Helvetica" panose="020B0604020202020204" pitchFamily="34" charset="0"/>
                        </a:rPr>
                        <a:t>f) Avance del 100% de las obras</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a:noFill/>
                    </a:lnT>
                    <a:lnB w="12700" cap="flat" cmpd="sng" algn="ctr">
                      <a:solidFill>
                        <a:srgbClr val="FFC000"/>
                      </a:solidFill>
                      <a:prstDash val="solid"/>
                      <a:round/>
                      <a:headEnd type="none" w="med" len="med"/>
                      <a:tailEnd type="none" w="med" len="med"/>
                    </a:lnB>
                    <a:noFill/>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extLst>
                  <a:ext uri="{0D108BD9-81ED-4DB2-BD59-A6C34878D82A}">
                    <a16:rowId xmlns:a16="http://schemas.microsoft.com/office/drawing/2014/main" val="4031392395"/>
                  </a:ext>
                </a:extLst>
              </a:tr>
              <a:tr h="710983">
                <a:tc>
                  <a:txBody>
                    <a:bodyPr/>
                    <a:lstStyle/>
                    <a:p>
                      <a:pPr algn="ctr" rtl="0" fontAlgn="ctr"/>
                      <a:r>
                        <a:rPr lang="es-CO" sz="900" b="0" i="0" u="none" strike="noStrike">
                          <a:solidFill>
                            <a:srgbClr val="000000"/>
                          </a:solidFill>
                          <a:effectLst/>
                          <a:latin typeface="Helvetica" panose="020B0604020202020204" pitchFamily="34" charset="0"/>
                        </a:rPr>
                        <a:t>GGC-501-22</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GENSA</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0%</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a) Encargo Fiduciario</a:t>
                      </a:r>
                      <a:br>
                        <a:rPr lang="es-CO" sz="900" b="0" i="0" u="none" strike="noStrike">
                          <a:solidFill>
                            <a:srgbClr val="000000"/>
                          </a:solidFill>
                          <a:effectLst/>
                          <a:latin typeface="Helvetica" panose="020B0604020202020204" pitchFamily="34" charset="0"/>
                        </a:rPr>
                      </a:br>
                      <a:r>
                        <a:rPr lang="es-CO" sz="900" b="0" i="0" u="none" strike="noStrike">
                          <a:solidFill>
                            <a:srgbClr val="000000"/>
                          </a:solidFill>
                          <a:effectLst/>
                          <a:latin typeface="Helvetica" panose="020B0604020202020204" pitchFamily="34" charset="0"/>
                        </a:rPr>
                        <a:t>b) Acta de inicio obra</a:t>
                      </a:r>
                      <a:br>
                        <a:rPr lang="es-CO" sz="900" b="0" i="0" u="none" strike="noStrike">
                          <a:solidFill>
                            <a:srgbClr val="000000"/>
                          </a:solidFill>
                          <a:effectLst/>
                          <a:latin typeface="Helvetica" panose="020B0604020202020204" pitchFamily="34" charset="0"/>
                        </a:rPr>
                      </a:br>
                      <a:r>
                        <a:rPr lang="es-CO" sz="900" b="0" i="0" u="none" strike="noStrike">
                          <a:solidFill>
                            <a:srgbClr val="000000"/>
                          </a:solidFill>
                          <a:effectLst/>
                          <a:latin typeface="Helvetica" panose="020B0604020202020204" pitchFamily="34" charset="0"/>
                        </a:rPr>
                        <a:t>c) Avance del 40%</a:t>
                      </a:r>
                      <a:br>
                        <a:rPr lang="es-CO" sz="900" b="0" i="0" u="none" strike="noStrike">
                          <a:solidFill>
                            <a:srgbClr val="000000"/>
                          </a:solidFill>
                          <a:effectLst/>
                          <a:latin typeface="Helvetica" panose="020B0604020202020204" pitchFamily="34" charset="0"/>
                        </a:rPr>
                      </a:br>
                      <a:r>
                        <a:rPr lang="es-CO" sz="900" b="0" i="0" u="none" strike="noStrike">
                          <a:solidFill>
                            <a:srgbClr val="000000"/>
                          </a:solidFill>
                          <a:effectLst/>
                          <a:latin typeface="Helvetica" panose="020B0604020202020204" pitchFamily="34" charset="0"/>
                        </a:rPr>
                        <a:t>d) Avance del 60%</a:t>
                      </a:r>
                      <a:br>
                        <a:rPr lang="es-CO" sz="900" b="0" i="0" u="none" strike="noStrike">
                          <a:solidFill>
                            <a:srgbClr val="000000"/>
                          </a:solidFill>
                          <a:effectLst/>
                          <a:latin typeface="Helvetica" panose="020B0604020202020204" pitchFamily="34" charset="0"/>
                        </a:rPr>
                      </a:br>
                      <a:r>
                        <a:rPr lang="es-CO" sz="900" b="0" i="0" u="none" strike="noStrike">
                          <a:solidFill>
                            <a:srgbClr val="000000"/>
                          </a:solidFill>
                          <a:effectLst/>
                          <a:latin typeface="Helvetica" panose="020B0604020202020204" pitchFamily="34" charset="0"/>
                        </a:rPr>
                        <a:t>e) Avance del 80%</a:t>
                      </a:r>
                      <a:br>
                        <a:rPr lang="es-CO" sz="900" b="0" i="0" u="none" strike="noStrike">
                          <a:solidFill>
                            <a:srgbClr val="000000"/>
                          </a:solidFill>
                          <a:effectLst/>
                          <a:latin typeface="Helvetica" panose="020B0604020202020204" pitchFamily="34" charset="0"/>
                        </a:rPr>
                      </a:br>
                      <a:r>
                        <a:rPr lang="es-CO" sz="900" b="0" i="0" u="none" strike="noStrike">
                          <a:solidFill>
                            <a:srgbClr val="000000"/>
                          </a:solidFill>
                          <a:effectLst/>
                          <a:latin typeface="Helvetica" panose="020B0604020202020204" pitchFamily="34" charset="0"/>
                        </a:rPr>
                        <a:t>f) Avance del 100%</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Abrego / Norte de Santander</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 $11.892.523.345,00 </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$ 0,00</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dirty="0">
                          <a:solidFill>
                            <a:srgbClr val="000000"/>
                          </a:solidFill>
                          <a:effectLst/>
                          <a:latin typeface="Helvetica" panose="020B0604020202020204" pitchFamily="34" charset="0"/>
                        </a:rPr>
                        <a:t> a y b) $   7.135.514.007,00 </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extLst>
                  <a:ext uri="{0D108BD9-81ED-4DB2-BD59-A6C34878D82A}">
                    <a16:rowId xmlns:a16="http://schemas.microsoft.com/office/drawing/2014/main" val="1653014864"/>
                  </a:ext>
                </a:extLst>
              </a:tr>
              <a:tr h="799474">
                <a:tc>
                  <a:txBody>
                    <a:bodyPr/>
                    <a:lstStyle/>
                    <a:p>
                      <a:pPr algn="ctr" rtl="0" fontAlgn="ctr"/>
                      <a:r>
                        <a:rPr lang="es-CO" sz="900" b="0" i="0" u="none" strike="noStrike">
                          <a:solidFill>
                            <a:srgbClr val="000000"/>
                          </a:solidFill>
                          <a:effectLst/>
                          <a:latin typeface="Helvetica" panose="020B0604020202020204" pitchFamily="34" charset="0"/>
                        </a:rPr>
                        <a:t>GGC-508-22</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GENSA</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0%</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a) Encargo Fiduciario</a:t>
                      </a:r>
                      <a:br>
                        <a:rPr lang="es-CO" sz="900" b="0" i="0" u="none" strike="noStrike">
                          <a:solidFill>
                            <a:srgbClr val="000000"/>
                          </a:solidFill>
                          <a:effectLst/>
                          <a:latin typeface="Helvetica" panose="020B0604020202020204" pitchFamily="34" charset="0"/>
                        </a:rPr>
                      </a:br>
                      <a:r>
                        <a:rPr lang="es-CO" sz="900" b="0" i="0" u="none" strike="noStrike">
                          <a:solidFill>
                            <a:srgbClr val="000000"/>
                          </a:solidFill>
                          <a:effectLst/>
                          <a:latin typeface="Helvetica" panose="020B0604020202020204" pitchFamily="34" charset="0"/>
                        </a:rPr>
                        <a:t>b) Acta de inicio obra</a:t>
                      </a:r>
                      <a:br>
                        <a:rPr lang="es-CO" sz="900" b="0" i="0" u="none" strike="noStrike">
                          <a:solidFill>
                            <a:srgbClr val="000000"/>
                          </a:solidFill>
                          <a:effectLst/>
                          <a:latin typeface="Helvetica" panose="020B0604020202020204" pitchFamily="34" charset="0"/>
                        </a:rPr>
                      </a:br>
                      <a:r>
                        <a:rPr lang="es-CO" sz="900" b="0" i="0" u="none" strike="noStrike">
                          <a:solidFill>
                            <a:srgbClr val="000000"/>
                          </a:solidFill>
                          <a:effectLst/>
                          <a:latin typeface="Helvetica" panose="020B0604020202020204" pitchFamily="34" charset="0"/>
                        </a:rPr>
                        <a:t>c) Avance del 40%</a:t>
                      </a:r>
                      <a:br>
                        <a:rPr lang="es-CO" sz="900" b="0" i="0" u="none" strike="noStrike">
                          <a:solidFill>
                            <a:srgbClr val="000000"/>
                          </a:solidFill>
                          <a:effectLst/>
                          <a:latin typeface="Helvetica" panose="020B0604020202020204" pitchFamily="34" charset="0"/>
                        </a:rPr>
                      </a:br>
                      <a:r>
                        <a:rPr lang="es-CO" sz="900" b="0" i="0" u="none" strike="noStrike">
                          <a:solidFill>
                            <a:srgbClr val="000000"/>
                          </a:solidFill>
                          <a:effectLst/>
                          <a:latin typeface="Helvetica" panose="020B0604020202020204" pitchFamily="34" charset="0"/>
                        </a:rPr>
                        <a:t>d) Avance del 60%</a:t>
                      </a:r>
                      <a:br>
                        <a:rPr lang="es-CO" sz="900" b="0" i="0" u="none" strike="noStrike">
                          <a:solidFill>
                            <a:srgbClr val="000000"/>
                          </a:solidFill>
                          <a:effectLst/>
                          <a:latin typeface="Helvetica" panose="020B0604020202020204" pitchFamily="34" charset="0"/>
                        </a:rPr>
                      </a:br>
                      <a:r>
                        <a:rPr lang="es-CO" sz="900" b="0" i="0" u="none" strike="noStrike">
                          <a:solidFill>
                            <a:srgbClr val="000000"/>
                          </a:solidFill>
                          <a:effectLst/>
                          <a:latin typeface="Helvetica" panose="020B0604020202020204" pitchFamily="34" charset="0"/>
                        </a:rPr>
                        <a:t>e) Avance del 80%</a:t>
                      </a:r>
                      <a:br>
                        <a:rPr lang="es-CO" sz="900" b="0" i="0" u="none" strike="noStrike">
                          <a:solidFill>
                            <a:srgbClr val="000000"/>
                          </a:solidFill>
                          <a:effectLst/>
                          <a:latin typeface="Helvetica" panose="020B0604020202020204" pitchFamily="34" charset="0"/>
                        </a:rPr>
                      </a:br>
                      <a:r>
                        <a:rPr lang="es-CO" sz="900" b="0" i="0" u="none" strike="noStrike">
                          <a:solidFill>
                            <a:srgbClr val="000000"/>
                          </a:solidFill>
                          <a:effectLst/>
                          <a:latin typeface="Helvetica" panose="020B0604020202020204" pitchFamily="34" charset="0"/>
                        </a:rPr>
                        <a:t>f) Avance del 100%</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ES" sz="900" b="0" i="0" u="none" strike="noStrike">
                          <a:solidFill>
                            <a:srgbClr val="000000"/>
                          </a:solidFill>
                          <a:effectLst/>
                          <a:latin typeface="Helvetica" panose="020B0604020202020204" pitchFamily="34" charset="0"/>
                        </a:rPr>
                        <a:t>Arboledas, Cucutilla, Herrán, Pamplona, Pamplonita, Ragonvalia, Salazar De Las Palmas y Toledo / Norte de Santander</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 $17.364.670.018,00 </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a:solidFill>
                            <a:srgbClr val="000000"/>
                          </a:solidFill>
                          <a:effectLst/>
                          <a:latin typeface="Helvetica" panose="020B0604020202020204" pitchFamily="34" charset="0"/>
                        </a:rPr>
                        <a:t>$ 0,00</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tc>
                  <a:txBody>
                    <a:bodyPr/>
                    <a:lstStyle/>
                    <a:p>
                      <a:pPr algn="ctr" rtl="0" fontAlgn="ctr"/>
                      <a:r>
                        <a:rPr lang="es-CO" sz="900" b="0" i="0" u="none" strike="noStrike" dirty="0">
                          <a:solidFill>
                            <a:srgbClr val="000000"/>
                          </a:solidFill>
                          <a:effectLst/>
                          <a:latin typeface="Helvetica" panose="020B0604020202020204" pitchFamily="34" charset="0"/>
                        </a:rPr>
                        <a:t>a y b) $ 10.418.802.010,80 </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extLst>
                  <a:ext uri="{0D108BD9-81ED-4DB2-BD59-A6C34878D82A}">
                    <a16:rowId xmlns:a16="http://schemas.microsoft.com/office/drawing/2014/main" val="216255041"/>
                  </a:ext>
                </a:extLst>
              </a:tr>
              <a:tr h="91543">
                <a:tc gridSpan="4">
                  <a:txBody>
                    <a:bodyPr/>
                    <a:lstStyle/>
                    <a:p>
                      <a:pPr algn="ctr" rtl="0" fontAlgn="ctr"/>
                      <a:r>
                        <a:rPr lang="es-CO" sz="900" b="1" i="0" u="none" strike="noStrike">
                          <a:solidFill>
                            <a:srgbClr val="FFFFFF"/>
                          </a:solidFill>
                          <a:effectLst/>
                          <a:latin typeface="Helvetica" panose="020B0604020202020204" pitchFamily="34" charset="0"/>
                        </a:rPr>
                        <a:t>TOTAL</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0B510"/>
                    </a:solidFill>
                  </a:tcPr>
                </a:tc>
                <a:tc hMerge="1">
                  <a:txBody>
                    <a:bodyPr/>
                    <a:lstStyle/>
                    <a:p>
                      <a:endParaRPr lang="es-CO"/>
                    </a:p>
                  </a:txBody>
                  <a:tcPr/>
                </a:tc>
                <a:tc hMerge="1">
                  <a:txBody>
                    <a:bodyPr/>
                    <a:lstStyle/>
                    <a:p>
                      <a:endParaRPr lang="es-CO"/>
                    </a:p>
                  </a:txBody>
                  <a:tcPr/>
                </a:tc>
                <a:tc hMerge="1">
                  <a:txBody>
                    <a:bodyPr/>
                    <a:lstStyle/>
                    <a:p>
                      <a:endParaRPr lang="es-CO"/>
                    </a:p>
                  </a:txBody>
                  <a:tcPr/>
                </a:tc>
                <a:tc>
                  <a:txBody>
                    <a:bodyPr/>
                    <a:lstStyle/>
                    <a:p>
                      <a:pPr algn="ctr" rtl="0" fontAlgn="ctr"/>
                      <a:r>
                        <a:rPr lang="es-CO" sz="900" b="1" i="0" u="none" strike="noStrike">
                          <a:solidFill>
                            <a:srgbClr val="FFFFFF"/>
                          </a:solidFill>
                          <a:effectLst/>
                          <a:latin typeface="Helvetica" panose="020B0604020202020204" pitchFamily="34" charset="0"/>
                        </a:rPr>
                        <a:t> </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0B510"/>
                    </a:solidFill>
                  </a:tcPr>
                </a:tc>
                <a:tc>
                  <a:txBody>
                    <a:bodyPr/>
                    <a:lstStyle/>
                    <a:p>
                      <a:pPr algn="ctr" rtl="0" fontAlgn="ctr"/>
                      <a:r>
                        <a:rPr lang="es-CO" sz="900" b="1" i="0" u="none" strike="noStrike">
                          <a:solidFill>
                            <a:srgbClr val="FFFFFF"/>
                          </a:solidFill>
                          <a:effectLst/>
                          <a:latin typeface="Helvetica" panose="020B0604020202020204" pitchFamily="34" charset="0"/>
                        </a:rPr>
                        <a:t> </a:t>
                      </a:r>
                    </a:p>
                  </a:txBody>
                  <a:tcPr marL="0" marR="0" marT="0" marB="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0B510"/>
                    </a:solidFill>
                  </a:tcPr>
                </a:tc>
                <a:tc>
                  <a:txBody>
                    <a:bodyPr/>
                    <a:lstStyle/>
                    <a:p>
                      <a:pPr algn="ctr" rtl="0" fontAlgn="b"/>
                      <a:r>
                        <a:rPr lang="es-CO" sz="900" b="1" i="0" u="none" strike="noStrike">
                          <a:solidFill>
                            <a:srgbClr val="000000"/>
                          </a:solidFill>
                          <a:effectLst/>
                          <a:latin typeface="Helvetica" panose="020B0604020202020204" pitchFamily="34" charset="0"/>
                        </a:rPr>
                        <a:t>$ 1.992.287.759,84</a:t>
                      </a:r>
                    </a:p>
                  </a:txBody>
                  <a:tcPr marL="0" marR="0" marT="0" marB="0" anchor="b">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0B510"/>
                    </a:solidFill>
                  </a:tcPr>
                </a:tc>
                <a:tc>
                  <a:txBody>
                    <a:bodyPr/>
                    <a:lstStyle/>
                    <a:p>
                      <a:pPr algn="ctr" rtl="0" fontAlgn="b"/>
                      <a:r>
                        <a:rPr lang="es-CO" sz="900" b="1" i="0" u="none" strike="noStrike" dirty="0">
                          <a:solidFill>
                            <a:srgbClr val="000000"/>
                          </a:solidFill>
                          <a:effectLst/>
                          <a:latin typeface="Helvetica" panose="020B0604020202020204" pitchFamily="34" charset="0"/>
                        </a:rPr>
                        <a:t>$ 25.546.937.486,30</a:t>
                      </a:r>
                    </a:p>
                  </a:txBody>
                  <a:tcPr marL="0" marR="0" marT="0" marB="0" anchor="b">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0B510"/>
                    </a:solidFill>
                  </a:tcPr>
                </a:tc>
                <a:extLst>
                  <a:ext uri="{0D108BD9-81ED-4DB2-BD59-A6C34878D82A}">
                    <a16:rowId xmlns:a16="http://schemas.microsoft.com/office/drawing/2014/main" val="93334205"/>
                  </a:ext>
                </a:extLst>
              </a:tr>
            </a:tbl>
          </a:graphicData>
        </a:graphic>
      </p:graphicFrame>
    </p:spTree>
    <p:extLst>
      <p:ext uri="{BB962C8B-B14F-4D97-AF65-F5344CB8AC3E}">
        <p14:creationId xmlns:p14="http://schemas.microsoft.com/office/powerpoint/2010/main" val="1603624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1848721" y="470967"/>
            <a:ext cx="8591644" cy="7860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4000" b="1" dirty="0">
                <a:effectLst>
                  <a:outerShdw blurRad="38100" dist="38100" dir="2700000" algn="tl">
                    <a:srgbClr val="000000">
                      <a:alpha val="43137"/>
                    </a:srgbClr>
                  </a:outerShdw>
                </a:effectLst>
                <a:ea typeface="+mj-lt"/>
                <a:cs typeface="+mj-lt"/>
              </a:rPr>
              <a:t>5. PROYECTO CON VIABILIDAD TÉCNICA Y FINANCIERA</a:t>
            </a:r>
          </a:p>
        </p:txBody>
      </p:sp>
      <p:cxnSp>
        <p:nvCxnSpPr>
          <p:cNvPr id="5" name="Conector recto 4">
            <a:extLst>
              <a:ext uri="{FF2B5EF4-FFF2-40B4-BE49-F238E27FC236}">
                <a16:creationId xmlns:a16="http://schemas.microsoft.com/office/drawing/2014/main" id="{6E5A544A-BFF7-65F3-F447-D7F89D0D6169}"/>
              </a:ext>
            </a:extLst>
          </p:cNvPr>
          <p:cNvCxnSpPr>
            <a:cxnSpLocks/>
          </p:cNvCxnSpPr>
          <p:nvPr/>
        </p:nvCxnSpPr>
        <p:spPr>
          <a:xfrm>
            <a:off x="2113301" y="299884"/>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 name="Conector recto 10">
            <a:extLst>
              <a:ext uri="{FF2B5EF4-FFF2-40B4-BE49-F238E27FC236}">
                <a16:creationId xmlns:a16="http://schemas.microsoft.com/office/drawing/2014/main" id="{CC2123FB-E99B-A45A-971E-0F4799B314DC}"/>
              </a:ext>
            </a:extLst>
          </p:cNvPr>
          <p:cNvCxnSpPr>
            <a:cxnSpLocks/>
          </p:cNvCxnSpPr>
          <p:nvPr/>
        </p:nvCxnSpPr>
        <p:spPr>
          <a:xfrm>
            <a:off x="2113301" y="1403927"/>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graphicFrame>
        <p:nvGraphicFramePr>
          <p:cNvPr id="12" name="Tabla 11">
            <a:extLst>
              <a:ext uri="{FF2B5EF4-FFF2-40B4-BE49-F238E27FC236}">
                <a16:creationId xmlns:a16="http://schemas.microsoft.com/office/drawing/2014/main" id="{C43BC5BA-8782-48FE-AA9C-6A285FBFECAC}"/>
              </a:ext>
            </a:extLst>
          </p:cNvPr>
          <p:cNvGraphicFramePr>
            <a:graphicFrameLocks noGrp="1"/>
          </p:cNvGraphicFramePr>
          <p:nvPr>
            <p:extLst>
              <p:ext uri="{D42A27DB-BD31-4B8C-83A1-F6EECF244321}">
                <p14:modId xmlns:p14="http://schemas.microsoft.com/office/powerpoint/2010/main" val="486812820"/>
              </p:ext>
            </p:extLst>
          </p:nvPr>
        </p:nvGraphicFramePr>
        <p:xfrm>
          <a:off x="3292428" y="3420253"/>
          <a:ext cx="5607142" cy="2926745"/>
        </p:xfrm>
        <a:graphic>
          <a:graphicData uri="http://schemas.openxmlformats.org/drawingml/2006/table">
            <a:tbl>
              <a:tblPr/>
              <a:tblGrid>
                <a:gridCol w="3565411">
                  <a:extLst>
                    <a:ext uri="{9D8B030D-6E8A-4147-A177-3AD203B41FA5}">
                      <a16:colId xmlns:a16="http://schemas.microsoft.com/office/drawing/2014/main" val="4290906374"/>
                    </a:ext>
                  </a:extLst>
                </a:gridCol>
                <a:gridCol w="2041731">
                  <a:extLst>
                    <a:ext uri="{9D8B030D-6E8A-4147-A177-3AD203B41FA5}">
                      <a16:colId xmlns:a16="http://schemas.microsoft.com/office/drawing/2014/main" val="4264358583"/>
                    </a:ext>
                  </a:extLst>
                </a:gridCol>
              </a:tblGrid>
              <a:tr h="190500">
                <a:tc>
                  <a:txBody>
                    <a:bodyPr/>
                    <a:lstStyle/>
                    <a:p>
                      <a:pPr algn="ctr" fontAlgn="ctr"/>
                      <a:r>
                        <a:rPr lang="es-CO" sz="1600" b="1" i="0" u="none" strike="noStrike" dirty="0">
                          <a:solidFill>
                            <a:schemeClr val="bg1"/>
                          </a:solidFill>
                          <a:effectLst/>
                          <a:latin typeface="Helvetica (Cuerpo)"/>
                        </a:rPr>
                        <a:t>ÍTEM</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B510"/>
                    </a:solidFill>
                  </a:tcPr>
                </a:tc>
                <a:tc>
                  <a:txBody>
                    <a:bodyPr/>
                    <a:lstStyle/>
                    <a:p>
                      <a:pPr algn="ctr" fontAlgn="ctr"/>
                      <a:r>
                        <a:rPr lang="es-CO" sz="1600" b="1" i="0" u="none" strike="noStrike" dirty="0">
                          <a:solidFill>
                            <a:schemeClr val="bg1"/>
                          </a:solidFill>
                          <a:effectLst/>
                          <a:latin typeface="Helvetica (Cuerpo)"/>
                        </a:rPr>
                        <a:t>2024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B510"/>
                    </a:solidFill>
                  </a:tcPr>
                </a:tc>
                <a:extLst>
                  <a:ext uri="{0D108BD9-81ED-4DB2-BD59-A6C34878D82A}">
                    <a16:rowId xmlns:a16="http://schemas.microsoft.com/office/drawing/2014/main" val="177562999"/>
                  </a:ext>
                </a:extLst>
              </a:tr>
              <a:tr h="659795">
                <a:tc>
                  <a:txBody>
                    <a:bodyPr/>
                    <a:lstStyle/>
                    <a:p>
                      <a:pPr algn="just" fontAlgn="b"/>
                      <a:r>
                        <a:rPr lang="es-MX" sz="1400" b="0" i="0" u="none" strike="noStrike" dirty="0">
                          <a:solidFill>
                            <a:srgbClr val="000000"/>
                          </a:solidFill>
                          <a:effectLst/>
                          <a:latin typeface="Helvetica (Cuerpo)"/>
                        </a:rPr>
                        <a:t>RECURSOS</a:t>
                      </a:r>
                      <a:r>
                        <a:rPr lang="es-MX" sz="1400" b="0" i="0" u="none" strike="noStrike" baseline="0" dirty="0">
                          <a:solidFill>
                            <a:srgbClr val="000000"/>
                          </a:solidFill>
                          <a:effectLst/>
                          <a:latin typeface="Helvetica (Cuerpo)"/>
                        </a:rPr>
                        <a:t> APROPIADOS</a:t>
                      </a:r>
                      <a:endParaRPr lang="es-MX" sz="1400" b="0" i="0" u="none" strike="noStrike" dirty="0">
                        <a:solidFill>
                          <a:srgbClr val="000000"/>
                        </a:solidFill>
                        <a:effectLst/>
                        <a:latin typeface="Helvetica (Cuerpo)"/>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ctr"/>
                      <a:r>
                        <a:rPr lang="en-US" sz="1600" b="0" i="0" u="none" strike="noStrike" dirty="0">
                          <a:solidFill>
                            <a:srgbClr val="000000"/>
                          </a:solidFill>
                          <a:effectLst/>
                          <a:latin typeface="Helvetica (Cuerpo)"/>
                        </a:rPr>
                        <a:t>$ 171.637.320.000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25959604"/>
                  </a:ext>
                </a:extLst>
              </a:tr>
              <a:tr h="571500">
                <a:tc>
                  <a:txBody>
                    <a:bodyPr/>
                    <a:lstStyle/>
                    <a:p>
                      <a:pPr algn="just" fontAlgn="b"/>
                      <a:r>
                        <a:rPr lang="es-ES" sz="1400" b="0" i="0" u="none" strike="noStrike" dirty="0">
                          <a:solidFill>
                            <a:srgbClr val="000000"/>
                          </a:solidFill>
                          <a:effectLst/>
                          <a:latin typeface="Helvetica (Cuerpo)"/>
                        </a:rPr>
                        <a:t>RECURSOS COMPROMETIDOS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ctr"/>
                      <a:r>
                        <a:rPr lang="en-US" sz="1600" b="0" i="0" u="none" strike="noStrike" dirty="0">
                          <a:solidFill>
                            <a:srgbClr val="000000"/>
                          </a:solidFill>
                          <a:effectLst/>
                          <a:latin typeface="Helvetica (Cuerpo)"/>
                        </a:rPr>
                        <a:t>$ 50.751.826.777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0106143"/>
                  </a:ext>
                </a:extLst>
              </a:tr>
              <a:tr h="571500">
                <a:tc>
                  <a:txBody>
                    <a:bodyPr/>
                    <a:lstStyle/>
                    <a:p>
                      <a:pPr algn="just" fontAlgn="b"/>
                      <a:r>
                        <a:rPr lang="es-ES" sz="1400" b="0" i="0" u="none" strike="noStrike" dirty="0">
                          <a:solidFill>
                            <a:srgbClr val="000000"/>
                          </a:solidFill>
                          <a:effectLst/>
                          <a:latin typeface="Helvetica (Cuerpo)"/>
                        </a:rPr>
                        <a:t>PROYECTO FAER PIAMONTE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r" defTabSz="914400" rtl="0" eaLnBrk="1" fontAlgn="b" latinLnBrk="0" hangingPunct="1"/>
                      <a:r>
                        <a:rPr lang="es-CO" sz="1600" u="none" strike="noStrike" kern="1200" dirty="0">
                          <a:solidFill>
                            <a:schemeClr val="tx1"/>
                          </a:solidFill>
                          <a:effectLst/>
                          <a:latin typeface="Helvetica (Cuerpo)"/>
                          <a:ea typeface="+mn-ea"/>
                          <a:cs typeface="+mn-cs"/>
                        </a:rPr>
                        <a:t>$30.716.479.294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6219460"/>
                  </a:ext>
                </a:extLst>
              </a:tr>
              <a:tr h="571500">
                <a:tc>
                  <a:txBody>
                    <a:bodyPr/>
                    <a:lstStyle/>
                    <a:p>
                      <a:pPr algn="just" fontAlgn="b"/>
                      <a:r>
                        <a:rPr lang="es-ES" sz="1400" b="0" i="0" u="none" strike="noStrike" dirty="0">
                          <a:solidFill>
                            <a:srgbClr val="000000"/>
                          </a:solidFill>
                          <a:effectLst/>
                          <a:latin typeface="Helvetica (Cuerpo)"/>
                        </a:rPr>
                        <a:t>VIGENCIAS EXPIRADAS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r" defTabSz="914400" rtl="0" eaLnBrk="1" fontAlgn="b" latinLnBrk="0" hangingPunct="1"/>
                      <a:r>
                        <a:rPr lang="es-CO" sz="1600" u="none" strike="noStrike" kern="1200" dirty="0">
                          <a:solidFill>
                            <a:schemeClr val="tx1"/>
                          </a:solidFill>
                          <a:effectLst/>
                          <a:latin typeface="Helvetica (Cuerpo)"/>
                          <a:ea typeface="+mn-ea"/>
                          <a:cs typeface="+mn-cs"/>
                        </a:rPr>
                        <a:t>$27.539.225.246,14</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27012095"/>
                  </a:ext>
                </a:extLst>
              </a:tr>
              <a:tr h="190500">
                <a:tc>
                  <a:txBody>
                    <a:bodyPr/>
                    <a:lstStyle/>
                    <a:p>
                      <a:pPr algn="just" fontAlgn="b"/>
                      <a:r>
                        <a:rPr lang="es-CO" sz="1400" b="1" i="0" u="none" strike="noStrike" dirty="0">
                          <a:solidFill>
                            <a:schemeClr val="bg1"/>
                          </a:solidFill>
                          <a:effectLst/>
                          <a:latin typeface="Helvetica (Cuerpo)"/>
                        </a:rPr>
                        <a:t> RECURSOS DISPONIBLE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marL="0" algn="r" defTabSz="914400" rtl="0" eaLnBrk="1" fontAlgn="b" latinLnBrk="0" hangingPunct="1"/>
                      <a:r>
                        <a:rPr lang="es-CO" sz="1600" b="1" u="none" strike="noStrike" kern="1200" dirty="0">
                          <a:solidFill>
                            <a:schemeClr val="bg1"/>
                          </a:solidFill>
                          <a:effectLst/>
                          <a:latin typeface="Helvetica (Cuerpo)"/>
                          <a:ea typeface="+mn-ea"/>
                          <a:cs typeface="+mn-cs"/>
                        </a:rPr>
                        <a:t>$ 62.629.788.682,86</a:t>
                      </a: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extLst>
                  <a:ext uri="{0D108BD9-81ED-4DB2-BD59-A6C34878D82A}">
                    <a16:rowId xmlns:a16="http://schemas.microsoft.com/office/drawing/2014/main" val="64191576"/>
                  </a:ext>
                </a:extLst>
              </a:tr>
            </a:tbl>
          </a:graphicData>
        </a:graphic>
      </p:graphicFrame>
      <p:sp>
        <p:nvSpPr>
          <p:cNvPr id="13" name="Marcador de contenido 2">
            <a:extLst>
              <a:ext uri="{FF2B5EF4-FFF2-40B4-BE49-F238E27FC236}">
                <a16:creationId xmlns:a16="http://schemas.microsoft.com/office/drawing/2014/main" id="{3AD0BB77-C000-4604-8042-5DC15C8F2999}"/>
              </a:ext>
            </a:extLst>
          </p:cNvPr>
          <p:cNvSpPr>
            <a:spLocks noGrp="1"/>
          </p:cNvSpPr>
          <p:nvPr/>
        </p:nvSpPr>
        <p:spPr>
          <a:xfrm>
            <a:off x="586040" y="1988092"/>
            <a:ext cx="11019919" cy="847997"/>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buNone/>
            </a:pPr>
            <a:r>
              <a:rPr lang="es-CO" sz="1600" dirty="0">
                <a:latin typeface="Helvetica (Cuerpo)"/>
                <a:ea typeface="Verdana" panose="020B0604030504040204" pitchFamily="34" charset="0"/>
              </a:rPr>
              <a:t>La distribución de los recursos financieros del fondo FAER para la ejecución del proyecto </a:t>
            </a:r>
            <a:r>
              <a:rPr lang="es-CO" sz="1600" b="1" dirty="0">
                <a:latin typeface="Helvetica (Cuerpo)"/>
                <a:ea typeface="Verdana" panose="020B0604030504040204" pitchFamily="34" charset="0"/>
              </a:rPr>
              <a:t>“</a:t>
            </a:r>
            <a:r>
              <a:rPr lang="es-ES" sz="1600" b="1" i="1" dirty="0">
                <a:latin typeface="Helvetica (Cuerpo)"/>
                <a:ea typeface="Verdana" panose="020B0604030504040204" pitchFamily="34" charset="0"/>
              </a:rPr>
              <a:t>CONSTRUCCIÓN DE SUBESTACIÓN ELÉCTRICA DE 2 MVA 34,5/13,2 KV Y CONSTRUCCIÓN DE REDES ELÉCTRICAS DE MEDIA Y BAJA TENSIÓN CON MONTAJE DE TRANSFORMADORES EN POSTE EN ZONA RURAL DEL MUNICIPIO DE PIAMONTE EN EL DEPARTAMENTO DEL CAUCA</a:t>
            </a:r>
            <a:r>
              <a:rPr lang="es-CO" sz="1600" b="1" i="1" dirty="0">
                <a:latin typeface="Helvetica (Cuerpo)"/>
                <a:ea typeface="Verdana" panose="020B0604030504040204" pitchFamily="34" charset="0"/>
              </a:rPr>
              <a:t>”</a:t>
            </a:r>
            <a:r>
              <a:rPr lang="es-ES" sz="1600" i="1" dirty="0">
                <a:latin typeface="Helvetica (Cuerpo)"/>
                <a:ea typeface="Verdana" panose="020B0604030504040204" pitchFamily="34" charset="0"/>
              </a:rPr>
              <a:t>, y el pago de vigencias expiradas, para lo cual quedaría de la siguiente manera:</a:t>
            </a:r>
          </a:p>
        </p:txBody>
      </p:sp>
    </p:spTree>
    <p:extLst>
      <p:ext uri="{BB962C8B-B14F-4D97-AF65-F5344CB8AC3E}">
        <p14:creationId xmlns:p14="http://schemas.microsoft.com/office/powerpoint/2010/main" val="2744061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2113301" y="458896"/>
            <a:ext cx="8459354" cy="7860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3600" b="1" dirty="0">
                <a:effectLst>
                  <a:outerShdw blurRad="38100" dist="38100" dir="2700000" algn="tl">
                    <a:srgbClr val="000000">
                      <a:alpha val="43137"/>
                    </a:srgbClr>
                  </a:outerShdw>
                </a:effectLst>
                <a:ea typeface="+mj-lt"/>
                <a:cs typeface="+mj-lt"/>
              </a:rPr>
              <a:t>7. Consideración de la Dirección de Energía Eléctrica</a:t>
            </a:r>
            <a:endParaRPr lang="es-ES" sz="4000" b="1" dirty="0">
              <a:effectLst>
                <a:outerShdw blurRad="38100" dist="38100" dir="2700000" algn="tl">
                  <a:srgbClr val="000000">
                    <a:alpha val="43137"/>
                  </a:srgbClr>
                </a:outerShdw>
              </a:effectLst>
              <a:ea typeface="+mj-lt"/>
              <a:cs typeface="+mj-lt"/>
            </a:endParaRPr>
          </a:p>
        </p:txBody>
      </p:sp>
      <p:cxnSp>
        <p:nvCxnSpPr>
          <p:cNvPr id="5" name="Conector recto 4">
            <a:extLst>
              <a:ext uri="{FF2B5EF4-FFF2-40B4-BE49-F238E27FC236}">
                <a16:creationId xmlns:a16="http://schemas.microsoft.com/office/drawing/2014/main" id="{6E5A544A-BFF7-65F3-F447-D7F89D0D6169}"/>
              </a:ext>
            </a:extLst>
          </p:cNvPr>
          <p:cNvCxnSpPr>
            <a:cxnSpLocks/>
          </p:cNvCxnSpPr>
          <p:nvPr/>
        </p:nvCxnSpPr>
        <p:spPr>
          <a:xfrm>
            <a:off x="2113301" y="299884"/>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 name="Conector recto 10">
            <a:extLst>
              <a:ext uri="{FF2B5EF4-FFF2-40B4-BE49-F238E27FC236}">
                <a16:creationId xmlns:a16="http://schemas.microsoft.com/office/drawing/2014/main" id="{CC2123FB-E99B-A45A-971E-0F4799B314DC}"/>
              </a:ext>
            </a:extLst>
          </p:cNvPr>
          <p:cNvCxnSpPr>
            <a:cxnSpLocks/>
          </p:cNvCxnSpPr>
          <p:nvPr/>
        </p:nvCxnSpPr>
        <p:spPr>
          <a:xfrm>
            <a:off x="2113301" y="1363287"/>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C8D9A1D0-56C1-3C41-2FA5-A417B9163D8F}"/>
              </a:ext>
            </a:extLst>
          </p:cNvPr>
          <p:cNvSpPr>
            <a:spLocks noGrp="1"/>
          </p:cNvSpPr>
          <p:nvPr/>
        </p:nvSpPr>
        <p:spPr>
          <a:xfrm>
            <a:off x="349682" y="1889760"/>
            <a:ext cx="11492635" cy="413621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00000"/>
              </a:lnSpc>
              <a:spcBef>
                <a:spcPct val="0"/>
              </a:spcBef>
              <a:defRPr/>
            </a:pPr>
            <a:r>
              <a:rPr lang="es-ES" sz="2000" dirty="0" smtClean="0">
                <a:latin typeface="Helvetica (Cuerpo)"/>
                <a:ea typeface="Verdana" panose="020B0604030504040204" pitchFamily="34" charset="0"/>
                <a:cs typeface="Verdana" panose="020B0604030504040204" pitchFamily="34" charset="0"/>
              </a:rPr>
              <a:t>El </a:t>
            </a:r>
            <a:r>
              <a:rPr lang="es-ES" sz="2000" dirty="0">
                <a:latin typeface="Helvetica (Cuerpo)"/>
                <a:ea typeface="Verdana" panose="020B0604030504040204" pitchFamily="34" charset="0"/>
                <a:cs typeface="Verdana" panose="020B0604030504040204" pitchFamily="34" charset="0"/>
              </a:rPr>
              <a:t>Ministerio realizará procesos contractuales de conformidad con lo establecido en la normatividad vigente y lineamientos en materia de contratación, para la ejecución de obra e interventoría del proyecto aprobado en este comité</a:t>
            </a:r>
            <a:r>
              <a:rPr lang="es-ES" sz="2000" dirty="0" smtClean="0">
                <a:latin typeface="Helvetica (Cuerpo)"/>
                <a:ea typeface="Verdana" panose="020B0604030504040204" pitchFamily="34" charset="0"/>
                <a:cs typeface="Verdana" panose="020B0604030504040204" pitchFamily="34" charset="0"/>
              </a:rPr>
              <a:t>.</a:t>
            </a:r>
          </a:p>
          <a:p>
            <a:pPr algn="just">
              <a:lnSpc>
                <a:spcPct val="100000"/>
              </a:lnSpc>
              <a:spcBef>
                <a:spcPct val="0"/>
              </a:spcBef>
              <a:defRPr/>
            </a:pPr>
            <a:endParaRPr lang="es-ES" sz="2000" dirty="0">
              <a:latin typeface="Helvetica (Cuerpo)"/>
              <a:ea typeface="Verdana" panose="020B0604030504040204" pitchFamily="34" charset="0"/>
              <a:cs typeface="Verdana" panose="020B0604030504040204" pitchFamily="34" charset="0"/>
            </a:endParaRPr>
          </a:p>
          <a:p>
            <a:pPr algn="just"/>
            <a:r>
              <a:rPr lang="es-419" sz="2000" dirty="0">
                <a:latin typeface="Helvetica (Cuerpo)"/>
                <a:ea typeface="Verdana" panose="020B0604030504040204" pitchFamily="34" charset="0"/>
                <a:cs typeface="Verdana" panose="020B0604030504040204" pitchFamily="34" charset="0"/>
              </a:rPr>
              <a:t>Teniendo en cuenta que las circunstancias que motivaron la expiración de los recursos de los referenciados contratos se han superado y que a la fecha los Operadores de Red han dado cumplimiento a los hitos de pago contractuales, y que, de acuerdo con el seguimiento realizado a la ejecución de los contratos, se espera el cumplimiento de nuevos hitos de pago correspondientes a vigencias expiradas durante la presente vigencia, la Dirección de Energía Eléctrica – DEE y la Supervisión de los contratos antes mencionados, para la óptima ejecución de los mismo y con el fin de lograr el total cumplimiento de los objetos contractuales, iniciará proceso para solicitar la orden de giro de las vigencias expiradas una vez se autoricé y firme el acta del presente comité y conforme se cumplan los hitos de pago correspondientes.</a:t>
            </a:r>
            <a:endParaRPr lang="en-US" sz="2000" dirty="0">
              <a:latin typeface="Helvetica (Cuerpo)"/>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7450631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2113301" y="458896"/>
            <a:ext cx="8459354" cy="7860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3600" b="1" dirty="0">
                <a:effectLst>
                  <a:outerShdw blurRad="38100" dist="38100" dir="2700000" algn="tl">
                    <a:srgbClr val="000000">
                      <a:alpha val="43137"/>
                    </a:srgbClr>
                  </a:outerShdw>
                </a:effectLst>
                <a:ea typeface="+mj-lt"/>
                <a:cs typeface="+mj-lt"/>
              </a:rPr>
              <a:t>8. </a:t>
            </a:r>
            <a:r>
              <a:rPr kumimoji="0" lang="es-ES" sz="3600" b="1" i="0" u="none" strike="noStrike" kern="1200" cap="none" spc="0" normalizeH="0" baseline="0" noProof="0" dirty="0">
                <a:ln>
                  <a:noFill/>
                </a:ln>
                <a:effectLst>
                  <a:outerShdw blurRad="38100" dist="38100" dir="2700000" algn="tl">
                    <a:srgbClr val="000000">
                      <a:alpha val="43137"/>
                    </a:srgbClr>
                  </a:outerShdw>
                </a:effectLst>
                <a:uLnTx/>
                <a:uFillTx/>
                <a:ea typeface="+mn-ea"/>
                <a:cs typeface="+mn-cs"/>
              </a:rPr>
              <a:t>DECISIÓN DEL COMITÉ</a:t>
            </a:r>
            <a:endParaRPr lang="es-CO" sz="3600" dirty="0">
              <a:effectLst>
                <a:outerShdw blurRad="38100" dist="38100" dir="2700000" algn="tl">
                  <a:srgbClr val="000000">
                    <a:alpha val="43137"/>
                  </a:srgbClr>
                </a:outerShdw>
              </a:effectLst>
            </a:endParaRPr>
          </a:p>
        </p:txBody>
      </p:sp>
      <p:cxnSp>
        <p:nvCxnSpPr>
          <p:cNvPr id="5" name="Conector recto 4">
            <a:extLst>
              <a:ext uri="{FF2B5EF4-FFF2-40B4-BE49-F238E27FC236}">
                <a16:creationId xmlns:a16="http://schemas.microsoft.com/office/drawing/2014/main" id="{6E5A544A-BFF7-65F3-F447-D7F89D0D6169}"/>
              </a:ext>
            </a:extLst>
          </p:cNvPr>
          <p:cNvCxnSpPr>
            <a:cxnSpLocks/>
          </p:cNvCxnSpPr>
          <p:nvPr/>
        </p:nvCxnSpPr>
        <p:spPr>
          <a:xfrm>
            <a:off x="2113301" y="299884"/>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 name="Conector recto 10">
            <a:extLst>
              <a:ext uri="{FF2B5EF4-FFF2-40B4-BE49-F238E27FC236}">
                <a16:creationId xmlns:a16="http://schemas.microsoft.com/office/drawing/2014/main" id="{CC2123FB-E99B-A45A-971E-0F4799B314DC}"/>
              </a:ext>
            </a:extLst>
          </p:cNvPr>
          <p:cNvCxnSpPr>
            <a:cxnSpLocks/>
          </p:cNvCxnSpPr>
          <p:nvPr/>
        </p:nvCxnSpPr>
        <p:spPr>
          <a:xfrm>
            <a:off x="2113301" y="1363287"/>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C8D9A1D0-56C1-3C41-2FA5-A417B9163D8F}"/>
              </a:ext>
            </a:extLst>
          </p:cNvPr>
          <p:cNvSpPr>
            <a:spLocks noGrp="1"/>
          </p:cNvSpPr>
          <p:nvPr/>
        </p:nvSpPr>
        <p:spPr>
          <a:xfrm>
            <a:off x="349682" y="1481659"/>
            <a:ext cx="11492635" cy="503940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fontAlgn="base">
              <a:lnSpc>
                <a:spcPct val="150000"/>
              </a:lnSpc>
              <a:spcBef>
                <a:spcPct val="0"/>
              </a:spcBef>
              <a:buNone/>
              <a:defRPr/>
            </a:pPr>
            <a:r>
              <a:rPr lang="es-ES" sz="2000" dirty="0">
                <a:latin typeface="Helvetica (Cuerpo)"/>
                <a:ea typeface="Verdana" panose="020B0604030504040204" pitchFamily="34" charset="0"/>
              </a:rPr>
              <a:t>La decisión del Comité es:</a:t>
            </a:r>
          </a:p>
          <a:p>
            <a:pPr marL="457200" indent="-457200" algn="just" fontAlgn="base">
              <a:lnSpc>
                <a:spcPct val="150000"/>
              </a:lnSpc>
              <a:spcBef>
                <a:spcPct val="0"/>
              </a:spcBef>
              <a:buFont typeface="+mj-lt"/>
              <a:buAutoNum type="alphaLcParenR"/>
              <a:defRPr/>
            </a:pPr>
            <a:r>
              <a:rPr lang="es-ES" sz="2000" dirty="0" smtClean="0">
                <a:latin typeface="Helvetica (Cuerpo)"/>
                <a:ea typeface="Verdana" panose="020B0604030504040204" pitchFamily="34" charset="0"/>
              </a:rPr>
              <a:t>Aprobar   </a:t>
            </a:r>
            <a:r>
              <a:rPr lang="es-ES" sz="2000" dirty="0">
                <a:latin typeface="Helvetica (Cuerpo)"/>
                <a:ea typeface="Verdana" panose="020B0604030504040204" pitchFamily="34" charset="0"/>
              </a:rPr>
              <a:t>ajuste   del   cronograma (según   solicitud   del   Operador   de   Red) y manifestar que la ejecución del proyecto se realizará con recursos vigencia 2024 sin constituir vigencias futuras para el desarrollo del proyecto, sin modificación de los demás ítems aprobados en el CAFAER 62</a:t>
            </a:r>
            <a:r>
              <a:rPr lang="es-ES" sz="2000" dirty="0" smtClean="0">
                <a:latin typeface="Helvetica (Cuerpo)"/>
                <a:ea typeface="Verdana" panose="020B0604030504040204" pitchFamily="34" charset="0"/>
              </a:rPr>
              <a:t>.</a:t>
            </a:r>
          </a:p>
          <a:p>
            <a:pPr marL="457200" lvl="0" indent="-457200" algn="just" fontAlgn="base">
              <a:lnSpc>
                <a:spcPct val="150000"/>
              </a:lnSpc>
              <a:spcBef>
                <a:spcPct val="0"/>
              </a:spcBef>
              <a:buFont typeface="+mj-lt"/>
              <a:buAutoNum type="alphaLcParenR"/>
              <a:defRPr/>
            </a:pPr>
            <a:r>
              <a:rPr lang="es-ES" sz="2000" dirty="0">
                <a:latin typeface="Helvetica (Cuerpo)"/>
                <a:ea typeface="Verdana" panose="020B0604030504040204" pitchFamily="34" charset="0"/>
              </a:rPr>
              <a:t>Aprobar el pago de vigencias expiradas por valor de VEINTISIETE MIL QUINIENTOS TREINTA Y NUEVE MILLONES DOSCIENTOS VEINTICINCO MIL DOSCIENTOS CUARENTA Y SEIS PESOS CON CATORCE CENTAVOS ($ 27.539.225.246,14), para cumplir con los compromisos adquiridos en el marco de la ejecución de los contratos: FAER GGC 435-15, FAER GGC 657-20, FAER GGC 372-16, FAER GGC 553-20, FAER GGC 554-20, FAER GGC 504-22, FAER GGC 501-22 y FAER GGC 508-22.</a:t>
            </a:r>
            <a:endParaRPr lang="en-US" sz="2000" dirty="0">
              <a:latin typeface="Helvetica (Cuerpo)"/>
              <a:ea typeface="Verdana" panose="020B0604030504040204" pitchFamily="34" charset="0"/>
            </a:endParaRPr>
          </a:p>
          <a:p>
            <a:pPr marL="457200" indent="-457200" algn="just" fontAlgn="base">
              <a:lnSpc>
                <a:spcPct val="150000"/>
              </a:lnSpc>
              <a:spcBef>
                <a:spcPct val="0"/>
              </a:spcBef>
              <a:buFont typeface="+mj-lt"/>
              <a:buAutoNum type="alphaLcParenR"/>
              <a:defRPr/>
            </a:pPr>
            <a:endParaRPr lang="es-ES" sz="2000" dirty="0" smtClean="0">
              <a:latin typeface="Helvetica (Cuerpo)"/>
              <a:ea typeface="Verdana" panose="020B0604030504040204" pitchFamily="34" charset="0"/>
            </a:endParaRPr>
          </a:p>
        </p:txBody>
      </p:sp>
    </p:spTree>
    <p:extLst>
      <p:ext uri="{BB962C8B-B14F-4D97-AF65-F5344CB8AC3E}">
        <p14:creationId xmlns:p14="http://schemas.microsoft.com/office/powerpoint/2010/main" val="28358480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3">
            <a:extLst>
              <a:ext uri="{FF2B5EF4-FFF2-40B4-BE49-F238E27FC236}">
                <a16:creationId xmlns:a16="http://schemas.microsoft.com/office/drawing/2014/main" id="{CCF5EA2A-C05D-0AAC-B2D9-514868A0BB7C}"/>
              </a:ext>
            </a:extLst>
          </p:cNvPr>
          <p:cNvSpPr>
            <a:spLocks noGrp="1"/>
          </p:cNvSpPr>
          <p:nvPr/>
        </p:nvSpPr>
        <p:spPr>
          <a:xfrm>
            <a:off x="8155709" y="4193309"/>
            <a:ext cx="3509818" cy="1306175"/>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s-CO" b="1" dirty="0">
                <a:solidFill>
                  <a:srgbClr val="F0B510"/>
                </a:solidFill>
                <a:effectLst>
                  <a:outerShdw blurRad="38100" dist="38100" dir="2700000" algn="tl">
                    <a:srgbClr val="000000">
                      <a:alpha val="43137"/>
                    </a:srgbClr>
                  </a:outerShdw>
                </a:effectLst>
              </a:rPr>
              <a:t>Gracias</a:t>
            </a:r>
          </a:p>
        </p:txBody>
      </p:sp>
    </p:spTree>
    <p:extLst>
      <p:ext uri="{BB962C8B-B14F-4D97-AF65-F5344CB8AC3E}">
        <p14:creationId xmlns:p14="http://schemas.microsoft.com/office/powerpoint/2010/main" val="1154021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
        <p:nvSpPr>
          <p:cNvPr id="5" name="Título 1">
            <a:extLst>
              <a:ext uri="{FF2B5EF4-FFF2-40B4-BE49-F238E27FC236}">
                <a16:creationId xmlns:a16="http://schemas.microsoft.com/office/drawing/2014/main" id="{FF85A97B-1535-5D1E-9998-96D43ED34EE1}"/>
              </a:ext>
            </a:extLst>
          </p:cNvPr>
          <p:cNvSpPr>
            <a:spLocks noGrp="1"/>
          </p:cNvSpPr>
          <p:nvPr/>
        </p:nvSpPr>
        <p:spPr>
          <a:xfrm>
            <a:off x="2121309" y="335946"/>
            <a:ext cx="7949381" cy="786019"/>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b="1" dirty="0">
                <a:effectLst>
                  <a:outerShdw blurRad="38100" dist="38100" dir="2700000" algn="tl">
                    <a:srgbClr val="000000">
                      <a:alpha val="43137"/>
                    </a:srgbClr>
                  </a:outerShdw>
                </a:effectLst>
                <a:ea typeface="+mj-lt"/>
                <a:cs typeface="+mj-lt"/>
              </a:rPr>
              <a:t>ORDEN DEL DÍA DEL COMITÉ</a:t>
            </a:r>
            <a:endParaRPr lang="es-ES" dirty="0">
              <a:effectLst>
                <a:outerShdw blurRad="38100" dist="38100" dir="2700000" algn="tl">
                  <a:srgbClr val="000000">
                    <a:alpha val="43137"/>
                  </a:srgbClr>
                </a:outerShdw>
              </a:effectLst>
            </a:endParaRPr>
          </a:p>
        </p:txBody>
      </p:sp>
      <p:sp>
        <p:nvSpPr>
          <p:cNvPr id="6" name="CuadroTexto 2">
            <a:extLst>
              <a:ext uri="{FF2B5EF4-FFF2-40B4-BE49-F238E27FC236}">
                <a16:creationId xmlns:a16="http://schemas.microsoft.com/office/drawing/2014/main" id="{388BF5A4-4947-B58E-0B0C-783C2574C884}"/>
              </a:ext>
            </a:extLst>
          </p:cNvPr>
          <p:cNvSpPr txBox="1"/>
          <p:nvPr/>
        </p:nvSpPr>
        <p:spPr>
          <a:xfrm>
            <a:off x="597621" y="1276822"/>
            <a:ext cx="11272058" cy="5214826"/>
          </a:xfrm>
          <a:prstGeom prst="rect">
            <a:avLst/>
          </a:prstGeom>
          <a:noFill/>
          <a:ln w="38100">
            <a:noFill/>
            <a:prstDash val="sysDot"/>
          </a:ln>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57200" indent="-457200">
              <a:lnSpc>
                <a:spcPct val="150000"/>
              </a:lnSpc>
              <a:buAutoNum type="arabicPeriod"/>
            </a:pPr>
            <a:r>
              <a:rPr lang="es-ES" sz="2500" dirty="0"/>
              <a:t>Designación de la secretaría técnica</a:t>
            </a:r>
          </a:p>
          <a:p>
            <a:pPr marL="457200" indent="-457200">
              <a:lnSpc>
                <a:spcPct val="150000"/>
              </a:lnSpc>
              <a:buAutoNum type="arabicPeriod"/>
            </a:pPr>
            <a:r>
              <a:rPr lang="es-ES" sz="2500" dirty="0"/>
              <a:t>Verificación del quórum</a:t>
            </a:r>
          </a:p>
          <a:p>
            <a:pPr marL="514350" indent="-514350">
              <a:lnSpc>
                <a:spcPct val="150000"/>
              </a:lnSpc>
              <a:buAutoNum type="arabicPeriod"/>
            </a:pPr>
            <a:r>
              <a:rPr lang="es-ES" sz="2500" dirty="0"/>
              <a:t>Normatividad y aspectos generales del FAER</a:t>
            </a:r>
          </a:p>
          <a:p>
            <a:pPr marL="514350" indent="-514350">
              <a:lnSpc>
                <a:spcPct val="150000"/>
              </a:lnSpc>
              <a:buAutoNum type="arabicPeriod"/>
            </a:pPr>
            <a:r>
              <a:rPr lang="es-ES" sz="2500" dirty="0"/>
              <a:t>Informe sobre recursos disponibles para asignación</a:t>
            </a:r>
          </a:p>
          <a:p>
            <a:pPr marL="514350" indent="-514350">
              <a:lnSpc>
                <a:spcPct val="150000"/>
              </a:lnSpc>
              <a:buAutoNum type="arabicPeriod"/>
            </a:pPr>
            <a:r>
              <a:rPr lang="es-ES" sz="2500" dirty="0"/>
              <a:t>Proyecto Piamonte Cauca con viabilidad técnica y financiera por parte de la UPME.</a:t>
            </a:r>
          </a:p>
          <a:p>
            <a:pPr marL="514350" indent="-514350">
              <a:lnSpc>
                <a:spcPct val="150000"/>
              </a:lnSpc>
              <a:buAutoNum type="arabicPeriod"/>
            </a:pPr>
            <a:r>
              <a:rPr lang="es-ES" sz="2500" dirty="0"/>
              <a:t>Solicitud de vigencias expiradas</a:t>
            </a:r>
          </a:p>
          <a:p>
            <a:pPr marL="514350" indent="-514350">
              <a:lnSpc>
                <a:spcPct val="150000"/>
              </a:lnSpc>
              <a:buFontTx/>
              <a:buAutoNum type="arabicPeriod"/>
            </a:pPr>
            <a:r>
              <a:rPr lang="es-ES" sz="2500" dirty="0"/>
              <a:t>Consideración de la Dirección de Energía Eléctrica</a:t>
            </a:r>
          </a:p>
          <a:p>
            <a:pPr marL="514350" indent="-514350">
              <a:lnSpc>
                <a:spcPct val="150000"/>
              </a:lnSpc>
              <a:buAutoNum type="arabicPeriod"/>
            </a:pPr>
            <a:r>
              <a:rPr lang="es-ES" sz="2500" dirty="0"/>
              <a:t>Decisión del comité</a:t>
            </a:r>
          </a:p>
        </p:txBody>
      </p:sp>
      <p:cxnSp>
        <p:nvCxnSpPr>
          <p:cNvPr id="2" name="Conector recto 1">
            <a:extLst>
              <a:ext uri="{FF2B5EF4-FFF2-40B4-BE49-F238E27FC236}">
                <a16:creationId xmlns:a16="http://schemas.microsoft.com/office/drawing/2014/main" id="{9C26FC9D-93E4-FCBD-F651-BEBBE1D20BF5}"/>
              </a:ext>
            </a:extLst>
          </p:cNvPr>
          <p:cNvCxnSpPr/>
          <p:nvPr/>
        </p:nvCxnSpPr>
        <p:spPr>
          <a:xfrm>
            <a:off x="2258960" y="1085903"/>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 name="Conector recto 2">
            <a:extLst>
              <a:ext uri="{FF2B5EF4-FFF2-40B4-BE49-F238E27FC236}">
                <a16:creationId xmlns:a16="http://schemas.microsoft.com/office/drawing/2014/main" id="{0B814663-44FE-58C6-1550-9235A05D5AA6}"/>
              </a:ext>
            </a:extLst>
          </p:cNvPr>
          <p:cNvCxnSpPr/>
          <p:nvPr/>
        </p:nvCxnSpPr>
        <p:spPr>
          <a:xfrm>
            <a:off x="2258960" y="299884"/>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3279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2121309" y="335946"/>
            <a:ext cx="7949381" cy="786019"/>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b="1" dirty="0">
                <a:effectLst>
                  <a:outerShdw blurRad="38100" dist="38100" dir="2700000" algn="tl">
                    <a:srgbClr val="000000">
                      <a:alpha val="43137"/>
                    </a:srgbClr>
                  </a:outerShdw>
                </a:effectLst>
                <a:ea typeface="+mj-lt"/>
                <a:cs typeface="+mj-lt"/>
              </a:rPr>
              <a:t>2. VERIFICACIÓN DEL QUÓRUM</a:t>
            </a:r>
          </a:p>
        </p:txBody>
      </p:sp>
      <p:cxnSp>
        <p:nvCxnSpPr>
          <p:cNvPr id="3" name="Conector recto 2">
            <a:extLst>
              <a:ext uri="{FF2B5EF4-FFF2-40B4-BE49-F238E27FC236}">
                <a16:creationId xmlns:a16="http://schemas.microsoft.com/office/drawing/2014/main" id="{60380DC4-8126-F705-7D0D-FD50A45905C0}"/>
              </a:ext>
            </a:extLst>
          </p:cNvPr>
          <p:cNvCxnSpPr/>
          <p:nvPr/>
        </p:nvCxnSpPr>
        <p:spPr>
          <a:xfrm>
            <a:off x="2258960" y="1085903"/>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5" name="Conector recto 4">
            <a:extLst>
              <a:ext uri="{FF2B5EF4-FFF2-40B4-BE49-F238E27FC236}">
                <a16:creationId xmlns:a16="http://schemas.microsoft.com/office/drawing/2014/main" id="{6E5A544A-BFF7-65F3-F447-D7F89D0D6169}"/>
              </a:ext>
            </a:extLst>
          </p:cNvPr>
          <p:cNvCxnSpPr/>
          <p:nvPr/>
        </p:nvCxnSpPr>
        <p:spPr>
          <a:xfrm>
            <a:off x="2258960" y="299884"/>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1B672D9A-B806-0A84-7292-4B5628D08C73}"/>
              </a:ext>
            </a:extLst>
          </p:cNvPr>
          <p:cNvSpPr txBox="1"/>
          <p:nvPr/>
        </p:nvSpPr>
        <p:spPr>
          <a:xfrm>
            <a:off x="404911" y="1158026"/>
            <a:ext cx="11542520" cy="4893647"/>
          </a:xfrm>
          <a:prstGeom prst="rect">
            <a:avLst/>
          </a:prstGeom>
          <a:noFill/>
        </p:spPr>
        <p:txBody>
          <a:bodyPr wrap="square">
            <a:spAutoFit/>
          </a:bodyPr>
          <a:lstStyle/>
          <a:p>
            <a:pPr marL="0" indent="0" algn="just">
              <a:buNone/>
              <a:defRPr/>
            </a:pPr>
            <a:r>
              <a:rPr lang="es-CO" sz="2400" b="1" dirty="0">
                <a:solidFill>
                  <a:srgbClr val="FFC000"/>
                </a:solidFill>
                <a:latin typeface="Helvetica (Cuerpo)"/>
                <a:ea typeface="Verdana" panose="020B0604030504040204" pitchFamily="34" charset="0"/>
                <a:cs typeface="Verdana" panose="020B0604030504040204" pitchFamily="34" charset="0"/>
                <a:hlinkClick r:id="rId2" action="ppaction://hlinkfile">
                  <a:extLst>
                    <a:ext uri="{A12FA001-AC4F-418D-AE19-62706E023703}">
                      <ahyp:hlinkClr xmlns="" xmlns:ahyp="http://schemas.microsoft.com/office/drawing/2018/hyperlinkcolor" val="tx"/>
                    </a:ext>
                  </a:extLst>
                </a:hlinkClick>
              </a:rPr>
              <a:t>Decreto Único Reglamentario 1073 del 26 de mayo de 2015:</a:t>
            </a:r>
            <a:endParaRPr lang="es-CO" sz="2400" b="1" dirty="0">
              <a:solidFill>
                <a:srgbClr val="FFC000"/>
              </a:solidFill>
              <a:latin typeface="Helvetica (Cuerpo)"/>
              <a:ea typeface="Verdana" panose="020B0604030504040204" pitchFamily="34" charset="0"/>
              <a:cs typeface="Verdana" panose="020B0604030504040204" pitchFamily="34" charset="0"/>
            </a:endParaRPr>
          </a:p>
          <a:p>
            <a:pPr marL="0" indent="0" algn="just">
              <a:buNone/>
              <a:defRPr/>
            </a:pPr>
            <a:endParaRPr lang="es-CO" sz="2400" b="1" dirty="0">
              <a:solidFill>
                <a:srgbClr val="FFC000"/>
              </a:solidFill>
              <a:latin typeface="Helvetica (Cuerpo)"/>
              <a:ea typeface="Verdana" panose="020B0604030504040204" pitchFamily="34" charset="0"/>
              <a:cs typeface="Verdana" panose="020B0604030504040204" pitchFamily="34" charset="0"/>
            </a:endParaRPr>
          </a:p>
          <a:p>
            <a:pPr marL="0" indent="0" algn="just">
              <a:buNone/>
              <a:defRPr/>
            </a:pPr>
            <a:r>
              <a:rPr lang="es-ES" sz="2200" b="1" dirty="0">
                <a:latin typeface="Helvetica (Cuerpo)"/>
                <a:ea typeface="Verdana" panose="020B0604030504040204" pitchFamily="34" charset="0"/>
                <a:cs typeface="Verdana" panose="020B0604030504040204" pitchFamily="34" charset="0"/>
              </a:rPr>
              <a:t>Articulo 2.2.3.3.1.4 Comité de Administración. </a:t>
            </a:r>
            <a:r>
              <a:rPr lang="es-ES" sz="2200" dirty="0">
                <a:latin typeface="Helvetica (Cuerpo)"/>
                <a:ea typeface="Verdana" panose="020B0604030504040204" pitchFamily="34" charset="0"/>
                <a:cs typeface="Verdana" panose="020B0604030504040204" pitchFamily="34" charset="0"/>
              </a:rPr>
              <a:t>El Fondo de Apoyo Financiero para la Energización de las Zonas Rurales Interconectadas, FAER, tendrá un Comité de Administración, cuya sigla será CAFAER, integrado de la siguiente manera:</a:t>
            </a:r>
          </a:p>
          <a:p>
            <a:pPr marL="0" indent="0" algn="just">
              <a:buNone/>
              <a:defRPr/>
            </a:pPr>
            <a:endParaRPr lang="es-CO" sz="2200" dirty="0">
              <a:latin typeface="Helvetica (Cuerpo)"/>
              <a:ea typeface="Verdana" panose="020B0604030504040204" pitchFamily="34" charset="0"/>
              <a:cs typeface="Verdana" panose="020B0604030504040204" pitchFamily="34" charset="0"/>
            </a:endParaRPr>
          </a:p>
          <a:p>
            <a:pPr marL="0" indent="0" algn="just">
              <a:buClr>
                <a:srgbClr val="BDAA1D"/>
              </a:buClr>
              <a:buNone/>
              <a:tabLst>
                <a:tab pos="5203825" algn="l"/>
              </a:tabLst>
              <a:defRPr/>
            </a:pPr>
            <a:r>
              <a:rPr lang="es-CO" sz="2200" b="1" dirty="0">
                <a:latin typeface="Helvetica (Cuerpo)"/>
                <a:ea typeface="Verdana" panose="020B0604030504040204" pitchFamily="34" charset="0"/>
                <a:cs typeface="Verdana" panose="020B0604030504040204" pitchFamily="34" charset="0"/>
              </a:rPr>
              <a:t>1.</a:t>
            </a:r>
            <a:r>
              <a:rPr lang="es-CO" sz="2200" dirty="0">
                <a:latin typeface="Helvetica (Cuerpo)"/>
                <a:ea typeface="Verdana" panose="020B0604030504040204" pitchFamily="34" charset="0"/>
                <a:cs typeface="Verdana" panose="020B0604030504040204" pitchFamily="34" charset="0"/>
              </a:rPr>
              <a:t> Por el Ministro de Minas y Energía, quien lo presidirá, o su delegado.</a:t>
            </a:r>
          </a:p>
          <a:p>
            <a:pPr marL="0" indent="0" algn="just">
              <a:buClr>
                <a:srgbClr val="BDAA1D"/>
              </a:buClr>
              <a:buNone/>
              <a:tabLst>
                <a:tab pos="5203825" algn="l"/>
              </a:tabLst>
              <a:defRPr/>
            </a:pPr>
            <a:r>
              <a:rPr lang="es-CO" sz="2200" b="1" dirty="0">
                <a:latin typeface="Helvetica (Cuerpo)"/>
                <a:ea typeface="Verdana" panose="020B0604030504040204" pitchFamily="34" charset="0"/>
                <a:cs typeface="Verdana" panose="020B0604030504040204" pitchFamily="34" charset="0"/>
              </a:rPr>
              <a:t>2</a:t>
            </a:r>
            <a:r>
              <a:rPr lang="es-CO" sz="2200" dirty="0">
                <a:latin typeface="Helvetica (Cuerpo)"/>
                <a:ea typeface="Verdana" panose="020B0604030504040204" pitchFamily="34" charset="0"/>
                <a:cs typeface="Verdana" panose="020B0604030504040204" pitchFamily="34" charset="0"/>
              </a:rPr>
              <a:t>. Por el Viceministro de Energía, o su delegado.</a:t>
            </a:r>
          </a:p>
          <a:p>
            <a:pPr marL="0" indent="0" algn="just">
              <a:buClr>
                <a:srgbClr val="BDAA1D"/>
              </a:buClr>
              <a:buNone/>
              <a:defRPr/>
            </a:pPr>
            <a:r>
              <a:rPr lang="es-CO" sz="2200" b="1" dirty="0">
                <a:latin typeface="Helvetica (Cuerpo)"/>
                <a:ea typeface="Verdana" panose="020B0604030504040204" pitchFamily="34" charset="0"/>
                <a:cs typeface="Verdana" panose="020B0604030504040204" pitchFamily="34" charset="0"/>
              </a:rPr>
              <a:t>3</a:t>
            </a:r>
            <a:r>
              <a:rPr lang="es-CO" sz="2200" dirty="0">
                <a:latin typeface="Helvetica (Cuerpo)"/>
                <a:ea typeface="Verdana" panose="020B0604030504040204" pitchFamily="34" charset="0"/>
                <a:cs typeface="Verdana" panose="020B0604030504040204" pitchFamily="34" charset="0"/>
              </a:rPr>
              <a:t>. Por el Director de </a:t>
            </a:r>
            <a:r>
              <a:rPr lang="es-ES" sz="2200" dirty="0">
                <a:latin typeface="Helvetica (Cuerpo)"/>
                <a:ea typeface="Verdana" panose="020B0604030504040204" pitchFamily="34" charset="0"/>
                <a:cs typeface="Verdana" panose="020B0604030504040204" pitchFamily="34" charset="0"/>
              </a:rPr>
              <a:t>Energía del Ministerio de Minas y Energía.</a:t>
            </a:r>
            <a:endParaRPr lang="es-CO" sz="2200" dirty="0">
              <a:latin typeface="Helvetica (Cuerpo)"/>
              <a:ea typeface="Verdana" panose="020B0604030504040204" pitchFamily="34" charset="0"/>
              <a:cs typeface="Verdana" panose="020B0604030504040204" pitchFamily="34" charset="0"/>
            </a:endParaRPr>
          </a:p>
          <a:p>
            <a:pPr marL="0" indent="0" algn="just">
              <a:buClr>
                <a:srgbClr val="BDAA1D"/>
              </a:buClr>
              <a:buNone/>
              <a:defRPr/>
            </a:pPr>
            <a:endParaRPr lang="es-CO" sz="2200" dirty="0">
              <a:latin typeface="Helvetica (Cuerpo)"/>
              <a:ea typeface="Verdana" panose="020B0604030504040204" pitchFamily="34" charset="0"/>
              <a:cs typeface="Verdana" panose="020B0604030504040204" pitchFamily="34" charset="0"/>
            </a:endParaRPr>
          </a:p>
          <a:p>
            <a:pPr marL="0" indent="0" algn="just">
              <a:buNone/>
              <a:defRPr/>
            </a:pPr>
            <a:r>
              <a:rPr lang="es-ES" sz="2200" dirty="0">
                <a:latin typeface="Helvetica (Cuerpo)"/>
                <a:ea typeface="Verdana" panose="020B0604030504040204" pitchFamily="34" charset="0"/>
                <a:cs typeface="Verdana" panose="020B0604030504040204" pitchFamily="34" charset="0"/>
              </a:rPr>
              <a:t>El Comité de Administración aprobará, objetará e impartirá instrucciones y recomendaciones sobre los planes, programas o proyectos que hayan sido presentados para financiación con cargo a los recursos del Fondo de Apoyo Financiero para la Energización de las Zonas Rurales Interconectadas, FAER.</a:t>
            </a:r>
            <a:endParaRPr lang="es-CO" sz="2200" dirty="0">
              <a:latin typeface="Helvetica (Cuerpo)"/>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397173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2121309" y="335946"/>
            <a:ext cx="7949381" cy="78601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b="1" dirty="0">
                <a:effectLst>
                  <a:outerShdw blurRad="38100" dist="38100" dir="2700000" algn="tl">
                    <a:srgbClr val="000000">
                      <a:alpha val="43137"/>
                    </a:srgbClr>
                  </a:outerShdw>
                </a:effectLst>
                <a:ea typeface="+mj-lt"/>
                <a:cs typeface="+mj-lt"/>
              </a:rPr>
              <a:t>3. NORMATIVIDAD FAER</a:t>
            </a:r>
          </a:p>
        </p:txBody>
      </p:sp>
      <p:cxnSp>
        <p:nvCxnSpPr>
          <p:cNvPr id="3" name="Conector recto 2">
            <a:extLst>
              <a:ext uri="{FF2B5EF4-FFF2-40B4-BE49-F238E27FC236}">
                <a16:creationId xmlns:a16="http://schemas.microsoft.com/office/drawing/2014/main" id="{60380DC4-8126-F705-7D0D-FD50A45905C0}"/>
              </a:ext>
            </a:extLst>
          </p:cNvPr>
          <p:cNvCxnSpPr/>
          <p:nvPr/>
        </p:nvCxnSpPr>
        <p:spPr>
          <a:xfrm>
            <a:off x="2258960" y="1085903"/>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5" name="Conector recto 4">
            <a:extLst>
              <a:ext uri="{FF2B5EF4-FFF2-40B4-BE49-F238E27FC236}">
                <a16:creationId xmlns:a16="http://schemas.microsoft.com/office/drawing/2014/main" id="{6E5A544A-BFF7-65F3-F447-D7F89D0D6169}"/>
              </a:ext>
            </a:extLst>
          </p:cNvPr>
          <p:cNvCxnSpPr/>
          <p:nvPr/>
        </p:nvCxnSpPr>
        <p:spPr>
          <a:xfrm>
            <a:off x="2258960" y="299884"/>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6" name="Marcador de contenido 2">
            <a:extLst>
              <a:ext uri="{FF2B5EF4-FFF2-40B4-BE49-F238E27FC236}">
                <a16:creationId xmlns:a16="http://schemas.microsoft.com/office/drawing/2014/main" id="{C024C0C9-77D1-68B0-18DB-56F09F3E9B37}"/>
              </a:ext>
            </a:extLst>
          </p:cNvPr>
          <p:cNvSpPr>
            <a:spLocks noGrp="1"/>
          </p:cNvSpPr>
          <p:nvPr/>
        </p:nvSpPr>
        <p:spPr>
          <a:xfrm>
            <a:off x="411190" y="1158025"/>
            <a:ext cx="11492635" cy="544535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80996" indent="-380996" algn="just">
              <a:lnSpc>
                <a:spcPct val="150000"/>
              </a:lnSpc>
              <a:spcBef>
                <a:spcPct val="0"/>
              </a:spcBef>
              <a:defRPr/>
            </a:pPr>
            <a:r>
              <a:rPr lang="es-CO" sz="2300" dirty="0">
                <a:latin typeface="Helvetica (Cuerpo)"/>
                <a:ea typeface="Verdana" panose="020B0604030504040204" pitchFamily="34" charset="0"/>
                <a:cs typeface="Verdana" panose="020B0604030504040204" pitchFamily="34" charset="0"/>
                <a:hlinkClick r:id="rId2"/>
              </a:rPr>
              <a:t>Ley 788 de 2002</a:t>
            </a:r>
            <a:r>
              <a:rPr lang="es-CO" sz="2300" dirty="0">
                <a:latin typeface="Helvetica (Cuerpo)"/>
                <a:ea typeface="Verdana" panose="020B0604030504040204" pitchFamily="34" charset="0"/>
                <a:cs typeface="Verdana" panose="020B0604030504040204" pitchFamily="34" charset="0"/>
              </a:rPr>
              <a:t>, Crea el Fondo de Apoyo </a:t>
            </a:r>
            <a:r>
              <a:rPr lang="es-ES" sz="2300" dirty="0">
                <a:latin typeface="Helvetica (Cuerpo)"/>
                <a:ea typeface="Verdana" panose="020B0604030504040204" pitchFamily="34" charset="0"/>
                <a:cs typeface="Verdana" panose="020B0604030504040204" pitchFamily="34" charset="0"/>
              </a:rPr>
              <a:t>Financiero para la Energización de Zonas Rurales Interconectadas  – FAER,</a:t>
            </a:r>
            <a:r>
              <a:rPr lang="es-CO" sz="2300" dirty="0">
                <a:latin typeface="Helvetica (Cuerpo)"/>
                <a:ea typeface="Verdana" panose="020B0604030504040204" pitchFamily="34" charset="0"/>
                <a:cs typeface="Verdana" panose="020B0604030504040204" pitchFamily="34" charset="0"/>
              </a:rPr>
              <a:t> en el Artículo 105.</a:t>
            </a:r>
          </a:p>
          <a:p>
            <a:pPr marL="380996" indent="-380996" algn="just">
              <a:lnSpc>
                <a:spcPct val="150000"/>
              </a:lnSpc>
              <a:spcBef>
                <a:spcPct val="0"/>
              </a:spcBef>
              <a:defRPr/>
            </a:pPr>
            <a:r>
              <a:rPr lang="es-CO" sz="2300" dirty="0">
                <a:latin typeface="Helvetica (Cuerpo)"/>
                <a:ea typeface="Verdana" panose="020B0604030504040204" pitchFamily="34" charset="0"/>
                <a:cs typeface="Verdana" panose="020B0604030504040204" pitchFamily="34" charset="0"/>
                <a:hlinkClick r:id="rId3"/>
              </a:rPr>
              <a:t>Decreto 1122 de 2008</a:t>
            </a:r>
            <a:r>
              <a:rPr lang="es-CO" sz="2300" dirty="0">
                <a:latin typeface="Helvetica (Cuerpo)"/>
                <a:ea typeface="Verdana" panose="020B0604030504040204" pitchFamily="34" charset="0"/>
                <a:cs typeface="Verdana" panose="020B0604030504040204" pitchFamily="34" charset="0"/>
              </a:rPr>
              <a:t>, </a:t>
            </a:r>
            <a:r>
              <a:rPr lang="es-ES" sz="2300" dirty="0">
                <a:latin typeface="Helvetica (Cuerpo)"/>
                <a:ea typeface="Verdana" panose="020B0604030504040204" pitchFamily="34" charset="0"/>
                <a:cs typeface="Verdana" panose="020B0604030504040204" pitchFamily="34" charset="0"/>
              </a:rPr>
              <a:t>compilado en </a:t>
            </a:r>
            <a:r>
              <a:rPr lang="es-ES" sz="2300" dirty="0">
                <a:latin typeface="Helvetica (Cuerpo)"/>
                <a:ea typeface="Verdana" panose="020B0604030504040204" pitchFamily="34" charset="0"/>
                <a:cs typeface="Verdana" panose="020B0604030504040204" pitchFamily="34" charset="0"/>
                <a:hlinkClick r:id="rId4" action="ppaction://hlinkfile"/>
              </a:rPr>
              <a:t>DUR 1073 de 2015</a:t>
            </a:r>
            <a:r>
              <a:rPr lang="es-ES" sz="2300" dirty="0">
                <a:latin typeface="Helvetica (Cuerpo)"/>
                <a:ea typeface="Verdana" panose="020B0604030504040204" pitchFamily="34" charset="0"/>
                <a:cs typeface="Verdana" panose="020B0604030504040204" pitchFamily="34" charset="0"/>
              </a:rPr>
              <a:t>. Modificado por </a:t>
            </a:r>
            <a:r>
              <a:rPr lang="es-CO" sz="2300" dirty="0">
                <a:latin typeface="Helvetica (Cuerpo)"/>
                <a:ea typeface="Verdana" panose="020B0604030504040204" pitchFamily="34" charset="0"/>
                <a:cs typeface="Verdana" panose="020B0604030504040204" pitchFamily="34" charset="0"/>
              </a:rPr>
              <a:t>Decretos </a:t>
            </a:r>
            <a:r>
              <a:rPr lang="es-CO" sz="2300" dirty="0">
                <a:latin typeface="Helvetica (Cuerpo)"/>
                <a:ea typeface="Verdana" panose="020B0604030504040204" pitchFamily="34" charset="0"/>
                <a:cs typeface="Verdana" panose="020B0604030504040204" pitchFamily="34" charset="0"/>
                <a:hlinkClick r:id="rId5" action="ppaction://hlinkfile"/>
              </a:rPr>
              <a:t>1623 de 2015 </a:t>
            </a:r>
            <a:r>
              <a:rPr lang="es-CO" sz="2300" dirty="0">
                <a:latin typeface="Helvetica (Cuerpo)"/>
                <a:ea typeface="Verdana" panose="020B0604030504040204" pitchFamily="34" charset="0"/>
                <a:cs typeface="Verdana" panose="020B0604030504040204" pitchFamily="34" charset="0"/>
              </a:rPr>
              <a:t>y </a:t>
            </a:r>
            <a:r>
              <a:rPr lang="es-CO" sz="2300" dirty="0">
                <a:latin typeface="Helvetica (Cuerpo)"/>
                <a:ea typeface="Verdana" panose="020B0604030504040204" pitchFamily="34" charset="0"/>
                <a:cs typeface="Verdana" panose="020B0604030504040204" pitchFamily="34" charset="0"/>
                <a:hlinkClick r:id="rId6" action="ppaction://hlinkfile"/>
              </a:rPr>
              <a:t>1513 de 2016</a:t>
            </a:r>
            <a:r>
              <a:rPr lang="es-CO" sz="2300" dirty="0">
                <a:latin typeface="Helvetica (Cuerpo)"/>
                <a:ea typeface="Verdana" panose="020B0604030504040204" pitchFamily="34" charset="0"/>
                <a:cs typeface="Verdana" panose="020B0604030504040204" pitchFamily="34" charset="0"/>
              </a:rPr>
              <a:t>.</a:t>
            </a:r>
            <a:endParaRPr lang="es-ES" sz="2300" dirty="0">
              <a:latin typeface="Helvetica (Cuerpo)"/>
              <a:ea typeface="Verdana" panose="020B0604030504040204" pitchFamily="34" charset="0"/>
              <a:cs typeface="Verdana" panose="020B0604030504040204" pitchFamily="34" charset="0"/>
            </a:endParaRPr>
          </a:p>
          <a:p>
            <a:pPr marL="380996" indent="-380996" algn="just">
              <a:lnSpc>
                <a:spcPct val="150000"/>
              </a:lnSpc>
              <a:spcBef>
                <a:spcPct val="0"/>
              </a:spcBef>
              <a:defRPr/>
            </a:pPr>
            <a:r>
              <a:rPr lang="es-ES" sz="2300" dirty="0">
                <a:latin typeface="Helvetica (Cuerpo)"/>
                <a:ea typeface="Verdana" panose="020B0604030504040204" pitchFamily="34" charset="0"/>
                <a:cs typeface="Verdana" panose="020B0604030504040204" pitchFamily="34" charset="0"/>
              </a:rPr>
              <a:t>Art. 190 </a:t>
            </a:r>
            <a:r>
              <a:rPr lang="es-ES" sz="2300" dirty="0">
                <a:latin typeface="Helvetica (Cuerpo)"/>
                <a:ea typeface="Verdana" panose="020B0604030504040204" pitchFamily="34" charset="0"/>
                <a:cs typeface="Verdana" panose="020B0604030504040204" pitchFamily="34" charset="0"/>
                <a:hlinkClick r:id="rId7" action="ppaction://hlinkfile"/>
              </a:rPr>
              <a:t>Ley 1753 de 2015</a:t>
            </a:r>
            <a:r>
              <a:rPr lang="es-ES" sz="2300" dirty="0">
                <a:latin typeface="Helvetica (Cuerpo)"/>
                <a:ea typeface="Verdana" panose="020B0604030504040204" pitchFamily="34" charset="0"/>
                <a:cs typeface="Verdana" panose="020B0604030504040204" pitchFamily="34" charset="0"/>
              </a:rPr>
              <a:t> </a:t>
            </a:r>
            <a:r>
              <a:rPr lang="es-CO" sz="2300" dirty="0">
                <a:latin typeface="Helvetica (Cuerpo)"/>
                <a:ea typeface="Verdana" panose="020B0604030504040204" pitchFamily="34" charset="0"/>
                <a:cs typeface="Verdana" panose="020B0604030504040204" pitchFamily="34" charset="0"/>
              </a:rPr>
              <a:t>(PND)</a:t>
            </a:r>
            <a:r>
              <a:rPr lang="es-ES" sz="2300" dirty="0">
                <a:latin typeface="Helvetica (Cuerpo)"/>
                <a:ea typeface="Verdana" panose="020B0604030504040204" pitchFamily="34" charset="0"/>
                <a:cs typeface="Verdana" panose="020B0604030504040204" pitchFamily="34" charset="0"/>
              </a:rPr>
              <a:t>, el FAER recibirá a partir del 1 enero de 2016 los recursos que recaude el Administrador del Sistema de Intercambios Comerciales (ASIC) correspondientes a $2,10 por kilovatio hora transportado.</a:t>
            </a:r>
          </a:p>
          <a:p>
            <a:pPr marL="380996" indent="-380996" algn="just">
              <a:lnSpc>
                <a:spcPct val="150000"/>
              </a:lnSpc>
              <a:spcBef>
                <a:spcPct val="0"/>
              </a:spcBef>
              <a:defRPr/>
            </a:pPr>
            <a:r>
              <a:rPr lang="es-ES" sz="2300" dirty="0">
                <a:latin typeface="Helvetica (Cuerpo)"/>
                <a:ea typeface="Verdana" panose="020B0604030504040204" pitchFamily="34" charset="0"/>
                <a:cs typeface="Verdana" panose="020B0604030504040204" pitchFamily="34" charset="0"/>
              </a:rPr>
              <a:t>Art. 21 </a:t>
            </a:r>
            <a:r>
              <a:rPr lang="es-ES" sz="2300" dirty="0">
                <a:latin typeface="Helvetica (Cuerpo)"/>
                <a:ea typeface="Verdana" panose="020B0604030504040204" pitchFamily="34" charset="0"/>
                <a:cs typeface="Verdana" panose="020B0604030504040204" pitchFamily="34" charset="0"/>
                <a:hlinkClick r:id="rId8"/>
              </a:rPr>
              <a:t>Ley 1955 de 2019 </a:t>
            </a:r>
            <a:r>
              <a:rPr lang="es-ES" sz="2300" dirty="0">
                <a:latin typeface="Helvetica (Cuerpo)"/>
                <a:ea typeface="Verdana" panose="020B0604030504040204" pitchFamily="34" charset="0"/>
                <a:cs typeface="Verdana" panose="020B0604030504040204" pitchFamily="34" charset="0"/>
              </a:rPr>
              <a:t>extendió su vigencia hasta el 31 de diciembre de 2030.</a:t>
            </a:r>
          </a:p>
          <a:p>
            <a:pPr marL="380996" indent="-380996" algn="just">
              <a:lnSpc>
                <a:spcPct val="150000"/>
              </a:lnSpc>
              <a:spcBef>
                <a:spcPct val="0"/>
              </a:spcBef>
              <a:defRPr/>
            </a:pPr>
            <a:r>
              <a:rPr lang="es-CO" sz="2300" dirty="0">
                <a:latin typeface="Helvetica (Cuerpo)"/>
                <a:ea typeface="Verdana" panose="020B0604030504040204" pitchFamily="34" charset="0"/>
                <a:cs typeface="Verdana" panose="020B0604030504040204" pitchFamily="34" charset="0"/>
                <a:hlinkClick r:id="rId9"/>
              </a:rPr>
              <a:t>Resolución 4 0379 de 2023 </a:t>
            </a:r>
            <a:r>
              <a:rPr lang="es-CO" sz="2300" dirty="0">
                <a:latin typeface="Helvetica (Cuerpo)"/>
                <a:ea typeface="Verdana" panose="020B0604030504040204" pitchFamily="34" charset="0"/>
                <a:cs typeface="Verdana" panose="020B0604030504040204" pitchFamily="34" charset="0"/>
              </a:rPr>
              <a:t>establece parámetros para asignación de recursos FAER</a:t>
            </a:r>
            <a:r>
              <a:rPr lang="es-CO" sz="2400" dirty="0">
                <a:latin typeface="Helvetica (Cuerpo)"/>
                <a:ea typeface="Verdana" panose="020B0604030504040204" pitchFamily="34" charset="0"/>
                <a:cs typeface="Verdana" panose="020B0604030504040204" pitchFamily="34" charset="0"/>
              </a:rPr>
              <a:t>. </a:t>
            </a:r>
            <a:endParaRPr lang="es-ES" sz="2400" dirty="0">
              <a:latin typeface="Helvetica (Cuerpo)"/>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993209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2121309" y="335946"/>
            <a:ext cx="7949381" cy="78601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b="1" dirty="0">
                <a:effectLst>
                  <a:outerShdw blurRad="38100" dist="38100" dir="2700000" algn="tl">
                    <a:srgbClr val="000000">
                      <a:alpha val="43137"/>
                    </a:srgbClr>
                  </a:outerShdw>
                </a:effectLst>
                <a:ea typeface="+mj-lt"/>
                <a:cs typeface="+mj-lt"/>
              </a:rPr>
              <a:t>3.1. OBJETO FAER </a:t>
            </a:r>
          </a:p>
        </p:txBody>
      </p:sp>
      <p:cxnSp>
        <p:nvCxnSpPr>
          <p:cNvPr id="3" name="Conector recto 2">
            <a:extLst>
              <a:ext uri="{FF2B5EF4-FFF2-40B4-BE49-F238E27FC236}">
                <a16:creationId xmlns:a16="http://schemas.microsoft.com/office/drawing/2014/main" id="{60380DC4-8126-F705-7D0D-FD50A45905C0}"/>
              </a:ext>
            </a:extLst>
          </p:cNvPr>
          <p:cNvCxnSpPr/>
          <p:nvPr/>
        </p:nvCxnSpPr>
        <p:spPr>
          <a:xfrm>
            <a:off x="2258960" y="1085903"/>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5" name="Conector recto 4">
            <a:extLst>
              <a:ext uri="{FF2B5EF4-FFF2-40B4-BE49-F238E27FC236}">
                <a16:creationId xmlns:a16="http://schemas.microsoft.com/office/drawing/2014/main" id="{6E5A544A-BFF7-65F3-F447-D7F89D0D6169}"/>
              </a:ext>
            </a:extLst>
          </p:cNvPr>
          <p:cNvCxnSpPr/>
          <p:nvPr/>
        </p:nvCxnSpPr>
        <p:spPr>
          <a:xfrm>
            <a:off x="2258960" y="299884"/>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6" name="Marcador de contenido 2">
            <a:extLst>
              <a:ext uri="{FF2B5EF4-FFF2-40B4-BE49-F238E27FC236}">
                <a16:creationId xmlns:a16="http://schemas.microsoft.com/office/drawing/2014/main" id="{C024C0C9-77D1-68B0-18DB-56F09F3E9B37}"/>
              </a:ext>
            </a:extLst>
          </p:cNvPr>
          <p:cNvSpPr>
            <a:spLocks noGrp="1"/>
          </p:cNvSpPr>
          <p:nvPr/>
        </p:nvSpPr>
        <p:spPr>
          <a:xfrm>
            <a:off x="411190" y="1907982"/>
            <a:ext cx="11369617" cy="344459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spcBef>
                <a:spcPct val="0"/>
              </a:spcBef>
              <a:buNone/>
              <a:defRPr/>
            </a:pPr>
            <a:r>
              <a:rPr lang="es-ES" sz="2400" dirty="0">
                <a:latin typeface="Helvetica (Cuerpo)"/>
                <a:ea typeface="Verdana" panose="020B0604030504040204" pitchFamily="34" charset="0"/>
              </a:rPr>
              <a:t>Todos los recursos del FAER se utilizarán para financiar planes, programas o proyectos de inversión priorizados para la </a:t>
            </a:r>
            <a:r>
              <a:rPr lang="es-ES" sz="2400" b="1" dirty="0">
                <a:latin typeface="Helvetica (Cuerpo)"/>
                <a:ea typeface="Verdana" panose="020B0604030504040204" pitchFamily="34" charset="0"/>
              </a:rPr>
              <a:t>construcción e instalación de nueva infraestructura eléctrica en las zonas rurales interconectadas, que permita ampliar la cobertura y procurar la satisfacción de la demanda de energía. La ampliación de cobertura podrá realizarse a través de i) Redes Físicas o ii) Redes Logísticas y de Servicio. </a:t>
            </a:r>
            <a:endParaRPr lang="es-ES" sz="2400" b="1" dirty="0">
              <a:effectLst>
                <a:outerShdw blurRad="38100" dist="38100" dir="2700000" algn="tl">
                  <a:srgbClr val="000000">
                    <a:alpha val="43137"/>
                  </a:srgbClr>
                </a:outerShdw>
              </a:effectLst>
              <a:latin typeface="Helvetica (Cuerpo)"/>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85246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2131638" y="600202"/>
            <a:ext cx="10060362" cy="786019"/>
          </a:xfrm>
          <a:prstGeom prst="rect">
            <a:avLst/>
          </a:prstGeom>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sz="16000" b="1" dirty="0">
                <a:effectLst>
                  <a:outerShdw blurRad="38100" dist="38100" dir="2700000" algn="tl">
                    <a:srgbClr val="000000">
                      <a:alpha val="43137"/>
                    </a:srgbClr>
                  </a:outerShdw>
                </a:effectLst>
                <a:ea typeface="+mj-lt"/>
                <a:cs typeface="+mj-lt"/>
              </a:rPr>
              <a:t>3.2. MECANISMOS APROBACIÓN RECURSOS FAER </a:t>
            </a:r>
            <a:r>
              <a:rPr lang="es-ES" sz="5200" b="1" dirty="0" smtClean="0">
                <a:effectLst>
                  <a:outerShdw blurRad="38100" dist="38100" dir="2700000" algn="tl">
                    <a:srgbClr val="000000">
                      <a:alpha val="43137"/>
                    </a:srgbClr>
                  </a:outerShdw>
                </a:effectLst>
                <a:ea typeface="+mj-lt"/>
                <a:cs typeface="+mj-lt"/>
                <a:hlinkClick r:id="rId2"/>
              </a:rPr>
              <a:t>(</a:t>
            </a:r>
            <a:r>
              <a:rPr lang="es-ES" sz="5200" b="1" dirty="0">
                <a:effectLst>
                  <a:outerShdw blurRad="38100" dist="38100" dir="2700000" algn="tl">
                    <a:srgbClr val="000000">
                      <a:alpha val="43137"/>
                    </a:srgbClr>
                  </a:outerShdw>
                </a:effectLst>
                <a:ea typeface="+mj-lt"/>
                <a:cs typeface="+mj-lt"/>
                <a:hlinkClick r:id="rId2"/>
              </a:rPr>
              <a:t>DECRETO 1513 DE  </a:t>
            </a:r>
            <a:r>
              <a:rPr lang="es-ES" sz="5200" b="1" dirty="0" smtClean="0">
                <a:effectLst>
                  <a:outerShdw blurRad="38100" dist="38100" dir="2700000" algn="tl">
                    <a:srgbClr val="000000">
                      <a:alpha val="43137"/>
                    </a:srgbClr>
                  </a:outerShdw>
                </a:effectLst>
                <a:ea typeface="+mj-lt"/>
                <a:cs typeface="+mj-lt"/>
                <a:hlinkClick r:id="rId2"/>
              </a:rPr>
              <a:t>2016) ART 6. MODIFICA EL </a:t>
            </a:r>
            <a:r>
              <a:rPr lang="es-ES" sz="5200" b="1" dirty="0">
                <a:effectLst>
                  <a:outerShdw blurRad="38100" dist="38100" dir="2700000" algn="tl">
                    <a:srgbClr val="000000">
                      <a:alpha val="43137"/>
                    </a:srgbClr>
                  </a:outerShdw>
                </a:effectLst>
                <a:ea typeface="+mj-lt"/>
                <a:cs typeface="+mj-lt"/>
                <a:hlinkClick r:id="rId2"/>
              </a:rPr>
              <a:t>ART. 2.2.3.3.2.2.3.7 </a:t>
            </a:r>
            <a:r>
              <a:rPr lang="es-ES" sz="5200" b="1" dirty="0" smtClean="0">
                <a:effectLst>
                  <a:outerShdw blurRad="38100" dist="38100" dir="2700000" algn="tl">
                    <a:srgbClr val="000000">
                      <a:alpha val="43137"/>
                    </a:srgbClr>
                  </a:outerShdw>
                </a:effectLst>
                <a:ea typeface="+mj-lt"/>
                <a:cs typeface="+mj-lt"/>
                <a:hlinkClick r:id="rId2"/>
              </a:rPr>
              <a:t>)</a:t>
            </a:r>
            <a:r>
              <a:rPr lang="es-ES" sz="5200" b="1" dirty="0" smtClean="0">
                <a:effectLst>
                  <a:outerShdw blurRad="38100" dist="38100" dir="2700000" algn="tl">
                    <a:srgbClr val="000000">
                      <a:alpha val="43137"/>
                    </a:srgbClr>
                  </a:outerShdw>
                </a:effectLst>
                <a:ea typeface="+mj-lt"/>
                <a:cs typeface="+mj-lt"/>
              </a:rPr>
              <a:t> </a:t>
            </a:r>
            <a:endParaRPr lang="es-ES" sz="5200" b="1" dirty="0">
              <a:effectLst>
                <a:outerShdw blurRad="38100" dist="38100" dir="2700000" algn="tl">
                  <a:srgbClr val="000000">
                    <a:alpha val="43137"/>
                  </a:srgbClr>
                </a:outerShdw>
              </a:effectLst>
              <a:ea typeface="+mj-lt"/>
              <a:cs typeface="+mj-lt"/>
            </a:endParaRPr>
          </a:p>
        </p:txBody>
      </p:sp>
      <p:cxnSp>
        <p:nvCxnSpPr>
          <p:cNvPr id="3" name="Conector recto 2">
            <a:extLst>
              <a:ext uri="{FF2B5EF4-FFF2-40B4-BE49-F238E27FC236}">
                <a16:creationId xmlns:a16="http://schemas.microsoft.com/office/drawing/2014/main" id="{60380DC4-8126-F705-7D0D-FD50A45905C0}"/>
              </a:ext>
            </a:extLst>
          </p:cNvPr>
          <p:cNvCxnSpPr>
            <a:cxnSpLocks/>
          </p:cNvCxnSpPr>
          <p:nvPr/>
        </p:nvCxnSpPr>
        <p:spPr>
          <a:xfrm>
            <a:off x="2121307" y="1386221"/>
            <a:ext cx="842323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5" name="Conector recto 4">
            <a:extLst>
              <a:ext uri="{FF2B5EF4-FFF2-40B4-BE49-F238E27FC236}">
                <a16:creationId xmlns:a16="http://schemas.microsoft.com/office/drawing/2014/main" id="{6E5A544A-BFF7-65F3-F447-D7F89D0D6169}"/>
              </a:ext>
            </a:extLst>
          </p:cNvPr>
          <p:cNvCxnSpPr>
            <a:cxnSpLocks/>
          </p:cNvCxnSpPr>
          <p:nvPr/>
        </p:nvCxnSpPr>
        <p:spPr>
          <a:xfrm>
            <a:off x="2258960" y="299884"/>
            <a:ext cx="8285577"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6" name="Marcador de contenido 2">
            <a:extLst>
              <a:ext uri="{FF2B5EF4-FFF2-40B4-BE49-F238E27FC236}">
                <a16:creationId xmlns:a16="http://schemas.microsoft.com/office/drawing/2014/main" id="{C024C0C9-77D1-68B0-18DB-56F09F3E9B37}"/>
              </a:ext>
            </a:extLst>
          </p:cNvPr>
          <p:cNvSpPr>
            <a:spLocks noGrp="1"/>
          </p:cNvSpPr>
          <p:nvPr/>
        </p:nvSpPr>
        <p:spPr>
          <a:xfrm>
            <a:off x="493586" y="1557327"/>
            <a:ext cx="11369617" cy="491101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spcBef>
                <a:spcPct val="0"/>
              </a:spcBef>
              <a:buNone/>
              <a:defRPr/>
            </a:pPr>
            <a:r>
              <a:rPr lang="es-ES" sz="2000" dirty="0">
                <a:latin typeface="Helvetica (Cuerpo)"/>
                <a:ea typeface="Verdana" panose="020B0604030504040204" pitchFamily="34" charset="0"/>
              </a:rPr>
              <a:t>Previa viabilidad técnica y financiera efectuada por la UPME, mediante alguno(s) de los siguientes mecanismos:</a:t>
            </a:r>
          </a:p>
          <a:p>
            <a:pPr marL="457200" indent="-457200" algn="just">
              <a:lnSpc>
                <a:spcPct val="150000"/>
              </a:lnSpc>
              <a:spcBef>
                <a:spcPct val="0"/>
              </a:spcBef>
              <a:buFont typeface="+mj-lt"/>
              <a:buAutoNum type="arabicPeriod"/>
              <a:defRPr/>
            </a:pPr>
            <a:r>
              <a:rPr lang="es-ES" sz="2000" dirty="0">
                <a:latin typeface="Helvetica (Cuerpo)"/>
                <a:ea typeface="Verdana" panose="020B0604030504040204" pitchFamily="34" charset="0"/>
              </a:rPr>
              <a:t>Proyectos presentados por los OR a la CREG y que no serán remunerados mediante los cargos de distribución</a:t>
            </a:r>
          </a:p>
          <a:p>
            <a:pPr marL="457200" indent="-457200" algn="just">
              <a:lnSpc>
                <a:spcPct val="150000"/>
              </a:lnSpc>
              <a:spcBef>
                <a:spcPct val="0"/>
              </a:spcBef>
              <a:buFont typeface="+mj-lt"/>
              <a:buAutoNum type="arabicPeriod"/>
              <a:defRPr/>
            </a:pPr>
            <a:r>
              <a:rPr lang="es-ES" sz="2000" dirty="0">
                <a:latin typeface="Helvetica (Cuerpo)"/>
                <a:ea typeface="Verdana" panose="020B0604030504040204" pitchFamily="34" charset="0"/>
              </a:rPr>
              <a:t>Proyectos presentados por los OR a la UPME</a:t>
            </a:r>
          </a:p>
          <a:p>
            <a:pPr marL="457200" indent="-457200" algn="just">
              <a:lnSpc>
                <a:spcPct val="150000"/>
              </a:lnSpc>
              <a:spcBef>
                <a:spcPct val="0"/>
              </a:spcBef>
              <a:buFont typeface="+mj-lt"/>
              <a:buAutoNum type="arabicPeriod"/>
              <a:defRPr/>
            </a:pPr>
            <a:r>
              <a:rPr lang="es-ES" sz="2000" dirty="0">
                <a:latin typeface="Helvetica (Cuerpo)"/>
                <a:ea typeface="Verdana" panose="020B0604030504040204" pitchFamily="34" charset="0"/>
              </a:rPr>
              <a:t>Proyectos adjudicados mediante convocatorias que podrán ser realizadas por el MME o la entidad delegada por este: </a:t>
            </a:r>
          </a:p>
          <a:p>
            <a:pPr marL="457200" indent="-457200" algn="just">
              <a:lnSpc>
                <a:spcPct val="150000"/>
              </a:lnSpc>
              <a:spcBef>
                <a:spcPct val="0"/>
              </a:spcBef>
              <a:buFont typeface="+mj-lt"/>
              <a:buAutoNum type="arabicPeriod"/>
              <a:defRPr/>
            </a:pPr>
            <a:r>
              <a:rPr lang="es-ES" sz="2000" dirty="0">
                <a:latin typeface="Helvetica (Cuerpo)"/>
                <a:ea typeface="Verdana" panose="020B0604030504040204" pitchFamily="34" charset="0"/>
              </a:rPr>
              <a:t>Proyectos estratégicos por su impacto económico o social – Para cumplimiento de metas o programas nacionales o estratégicos por su afectación económica y social.</a:t>
            </a:r>
          </a:p>
        </p:txBody>
      </p:sp>
      <p:sp>
        <p:nvSpPr>
          <p:cNvPr id="9" name="Elipse 8">
            <a:extLst>
              <a:ext uri="{FF2B5EF4-FFF2-40B4-BE49-F238E27FC236}">
                <a16:creationId xmlns:a16="http://schemas.microsoft.com/office/drawing/2014/main" id="{7D519274-A77B-7962-C1DF-6C06F005AEBE}"/>
              </a:ext>
            </a:extLst>
          </p:cNvPr>
          <p:cNvSpPr/>
          <p:nvPr/>
        </p:nvSpPr>
        <p:spPr>
          <a:xfrm>
            <a:off x="404379" y="3438448"/>
            <a:ext cx="480061" cy="486136"/>
          </a:xfrm>
          <a:prstGeom prst="ellipse">
            <a:avLst/>
          </a:prstGeom>
          <a:noFill/>
          <a:ln w="19050">
            <a:solidFill>
              <a:srgbClr val="FFC000"/>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419" dirty="0"/>
          </a:p>
        </p:txBody>
      </p:sp>
      <p:sp>
        <p:nvSpPr>
          <p:cNvPr id="11" name="Elipse 10">
            <a:extLst>
              <a:ext uri="{FF2B5EF4-FFF2-40B4-BE49-F238E27FC236}">
                <a16:creationId xmlns:a16="http://schemas.microsoft.com/office/drawing/2014/main" id="{006A352A-516A-14CB-0272-4FC93C878BF9}"/>
              </a:ext>
            </a:extLst>
          </p:cNvPr>
          <p:cNvSpPr/>
          <p:nvPr/>
        </p:nvSpPr>
        <p:spPr>
          <a:xfrm>
            <a:off x="404378" y="4809342"/>
            <a:ext cx="480061" cy="486136"/>
          </a:xfrm>
          <a:prstGeom prst="ellipse">
            <a:avLst/>
          </a:prstGeom>
          <a:noFill/>
          <a:ln w="19050">
            <a:solidFill>
              <a:srgbClr val="FFC000"/>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419" dirty="0"/>
          </a:p>
        </p:txBody>
      </p:sp>
    </p:spTree>
    <p:extLst>
      <p:ext uri="{BB962C8B-B14F-4D97-AF65-F5344CB8AC3E}">
        <p14:creationId xmlns:p14="http://schemas.microsoft.com/office/powerpoint/2010/main" val="2482359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2113301" y="537763"/>
            <a:ext cx="8662729" cy="7860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4000" b="1" dirty="0">
                <a:effectLst>
                  <a:outerShdw blurRad="38100" dist="38100" dir="2700000" algn="tl">
                    <a:srgbClr val="000000">
                      <a:alpha val="43137"/>
                    </a:srgbClr>
                  </a:outerShdw>
                </a:effectLst>
                <a:ea typeface="+mj-lt"/>
                <a:cs typeface="+mj-lt"/>
              </a:rPr>
              <a:t>4. INFORME SOBRE RECURSOS DISPONIBLES  </a:t>
            </a:r>
          </a:p>
        </p:txBody>
      </p:sp>
      <p:cxnSp>
        <p:nvCxnSpPr>
          <p:cNvPr id="5" name="Conector recto 4">
            <a:extLst>
              <a:ext uri="{FF2B5EF4-FFF2-40B4-BE49-F238E27FC236}">
                <a16:creationId xmlns:a16="http://schemas.microsoft.com/office/drawing/2014/main" id="{6E5A544A-BFF7-65F3-F447-D7F89D0D6169}"/>
              </a:ext>
            </a:extLst>
          </p:cNvPr>
          <p:cNvCxnSpPr>
            <a:cxnSpLocks/>
          </p:cNvCxnSpPr>
          <p:nvPr/>
        </p:nvCxnSpPr>
        <p:spPr>
          <a:xfrm>
            <a:off x="2258960" y="299884"/>
            <a:ext cx="8181405"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 name="Conector recto 10">
            <a:extLst>
              <a:ext uri="{FF2B5EF4-FFF2-40B4-BE49-F238E27FC236}">
                <a16:creationId xmlns:a16="http://schemas.microsoft.com/office/drawing/2014/main" id="{CC2123FB-E99B-A45A-971E-0F4799B314DC}"/>
              </a:ext>
            </a:extLst>
          </p:cNvPr>
          <p:cNvCxnSpPr>
            <a:cxnSpLocks/>
          </p:cNvCxnSpPr>
          <p:nvPr/>
        </p:nvCxnSpPr>
        <p:spPr>
          <a:xfrm>
            <a:off x="2113301" y="1470856"/>
            <a:ext cx="8181405"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graphicFrame>
        <p:nvGraphicFramePr>
          <p:cNvPr id="12" name="Tabla 11">
            <a:extLst>
              <a:ext uri="{FF2B5EF4-FFF2-40B4-BE49-F238E27FC236}">
                <a16:creationId xmlns:a16="http://schemas.microsoft.com/office/drawing/2014/main" id="{4E5C1355-6ED7-FB3A-91FE-0FFD1DCFE21B}"/>
              </a:ext>
            </a:extLst>
          </p:cNvPr>
          <p:cNvGraphicFramePr>
            <a:graphicFrameLocks noGrp="1"/>
          </p:cNvGraphicFramePr>
          <p:nvPr>
            <p:extLst>
              <p:ext uri="{D42A27DB-BD31-4B8C-83A1-F6EECF244321}">
                <p14:modId xmlns:p14="http://schemas.microsoft.com/office/powerpoint/2010/main" val="1592484975"/>
              </p:ext>
            </p:extLst>
          </p:nvPr>
        </p:nvGraphicFramePr>
        <p:xfrm>
          <a:off x="1250698" y="2499089"/>
          <a:ext cx="9690604" cy="3728085"/>
        </p:xfrm>
        <a:graphic>
          <a:graphicData uri="http://schemas.openxmlformats.org/drawingml/2006/table">
            <a:tbl>
              <a:tblPr/>
              <a:tblGrid>
                <a:gridCol w="3565411">
                  <a:extLst>
                    <a:ext uri="{9D8B030D-6E8A-4147-A177-3AD203B41FA5}">
                      <a16:colId xmlns:a16="http://schemas.microsoft.com/office/drawing/2014/main" val="4290906374"/>
                    </a:ext>
                  </a:extLst>
                </a:gridCol>
                <a:gridCol w="2041731">
                  <a:extLst>
                    <a:ext uri="{9D8B030D-6E8A-4147-A177-3AD203B41FA5}">
                      <a16:colId xmlns:a16="http://schemas.microsoft.com/office/drawing/2014/main" val="4264358583"/>
                    </a:ext>
                  </a:extLst>
                </a:gridCol>
                <a:gridCol w="2041731">
                  <a:extLst>
                    <a:ext uri="{9D8B030D-6E8A-4147-A177-3AD203B41FA5}">
                      <a16:colId xmlns:a16="http://schemas.microsoft.com/office/drawing/2014/main" val="3648476478"/>
                    </a:ext>
                  </a:extLst>
                </a:gridCol>
                <a:gridCol w="2041731">
                  <a:extLst>
                    <a:ext uri="{9D8B030D-6E8A-4147-A177-3AD203B41FA5}">
                      <a16:colId xmlns:a16="http://schemas.microsoft.com/office/drawing/2014/main" val="2173522543"/>
                    </a:ext>
                  </a:extLst>
                </a:gridCol>
              </a:tblGrid>
              <a:tr h="331321">
                <a:tc>
                  <a:txBody>
                    <a:bodyPr/>
                    <a:lstStyle/>
                    <a:p>
                      <a:pPr algn="l" fontAlgn="b"/>
                      <a:r>
                        <a:rPr lang="es-CO" sz="1500" b="1" i="0" u="none" strike="noStrike" dirty="0">
                          <a:solidFill>
                            <a:srgbClr val="000000"/>
                          </a:solidFill>
                          <a:effectLst/>
                          <a:latin typeface="Helvetica (Cuerpo)"/>
                        </a:rPr>
                        <a:t>Proyecto</a:t>
                      </a:r>
                      <a:r>
                        <a:rPr lang="es-CO" sz="1500" b="1" i="0" u="none" strike="noStrike" baseline="0" dirty="0">
                          <a:solidFill>
                            <a:srgbClr val="000000"/>
                          </a:solidFill>
                          <a:effectLst/>
                          <a:latin typeface="Helvetica (Cuerpo)"/>
                        </a:rPr>
                        <a:t> de inversión</a:t>
                      </a:r>
                      <a:r>
                        <a:rPr lang="es-CO" sz="1500" b="0" i="0" u="none" strike="noStrike" baseline="0" dirty="0">
                          <a:solidFill>
                            <a:srgbClr val="000000"/>
                          </a:solidFill>
                          <a:effectLst>
                            <a:outerShdw blurRad="38100" dist="38100" dir="2700000" algn="tl">
                              <a:srgbClr val="000000">
                                <a:alpha val="43137"/>
                              </a:srgbClr>
                            </a:outerShdw>
                          </a:effectLst>
                          <a:latin typeface="Helvetica (Cuerpo)"/>
                        </a:rPr>
                        <a:t>: BPIN 2018011001048</a:t>
                      </a:r>
                      <a:endParaRPr lang="es-CO" sz="1500" b="0" i="0" u="none" strike="noStrike" dirty="0">
                        <a:solidFill>
                          <a:srgbClr val="000000"/>
                        </a:solidFill>
                        <a:effectLst>
                          <a:outerShdw blurRad="38100" dist="38100" dir="2700000" algn="tl">
                            <a:srgbClr val="000000">
                              <a:alpha val="43137"/>
                            </a:srgbClr>
                          </a:outerShdw>
                        </a:effectLst>
                        <a:latin typeface="Helvetica (Cuerpo)"/>
                      </a:endParaRPr>
                    </a:p>
                  </a:txBody>
                  <a:tcPr marL="9525" marR="9525" marT="952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s-CO" sz="1500" b="1" i="0" u="none" strike="noStrike" dirty="0">
                          <a:solidFill>
                            <a:schemeClr val="bg1"/>
                          </a:solidFill>
                          <a:effectLst/>
                          <a:latin typeface="Helvetica (Cuerpo)"/>
                        </a:rPr>
                        <a:t>Recursos Apropiados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gridSpan="2">
                  <a:txBody>
                    <a:bodyPr/>
                    <a:lstStyle/>
                    <a:p>
                      <a:pPr algn="ctr" fontAlgn="ctr"/>
                      <a:r>
                        <a:rPr lang="es-CO" sz="1500" b="1" i="0" u="none" strike="noStrike" dirty="0">
                          <a:solidFill>
                            <a:schemeClr val="bg1"/>
                          </a:solidFill>
                          <a:effectLst/>
                          <a:latin typeface="Helvetica (Cuerpo)"/>
                        </a:rPr>
                        <a:t>Recursos Proyectados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hMerge="1">
                  <a:txBody>
                    <a:bodyPr/>
                    <a:lstStyle/>
                    <a:p>
                      <a:endParaRPr lang="es-CO"/>
                    </a:p>
                  </a:txBody>
                  <a:tcPr/>
                </a:tc>
                <a:extLst>
                  <a:ext uri="{0D108BD9-81ED-4DB2-BD59-A6C34878D82A}">
                    <a16:rowId xmlns:a16="http://schemas.microsoft.com/office/drawing/2014/main" val="1749660808"/>
                  </a:ext>
                </a:extLst>
              </a:tr>
              <a:tr h="190500">
                <a:tc>
                  <a:txBody>
                    <a:bodyPr/>
                    <a:lstStyle/>
                    <a:p>
                      <a:pPr algn="ctr" fontAlgn="ctr"/>
                      <a:r>
                        <a:rPr lang="es-CO" sz="1500" b="1" i="0" u="none" strike="noStrike" dirty="0">
                          <a:solidFill>
                            <a:schemeClr val="bg1"/>
                          </a:solidFill>
                          <a:effectLst/>
                          <a:latin typeface="Helvetica (Cuerpo)"/>
                        </a:rPr>
                        <a:t>Actividad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algn="ctr" fontAlgn="ctr"/>
                      <a:r>
                        <a:rPr lang="es-CO" sz="1500" b="1" i="0" u="none" strike="noStrike" dirty="0">
                          <a:solidFill>
                            <a:schemeClr val="bg1"/>
                          </a:solidFill>
                          <a:effectLst/>
                          <a:latin typeface="Helvetica (Cuerpo)"/>
                        </a:rPr>
                        <a:t>2024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algn="ctr" fontAlgn="ctr"/>
                      <a:r>
                        <a:rPr lang="es-CO" sz="1500" b="1" i="0" u="none" strike="noStrike" dirty="0">
                          <a:solidFill>
                            <a:schemeClr val="bg1"/>
                          </a:solidFill>
                          <a:effectLst/>
                          <a:latin typeface="Helvetica (Cuerpo)"/>
                        </a:rPr>
                        <a:t>2025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algn="ctr" fontAlgn="ctr"/>
                      <a:r>
                        <a:rPr lang="es-CO" sz="1500" b="1" i="0" u="none" strike="noStrike" dirty="0">
                          <a:solidFill>
                            <a:schemeClr val="bg1"/>
                          </a:solidFill>
                          <a:effectLst/>
                          <a:latin typeface="Helvetica (Cuerpo)"/>
                        </a:rPr>
                        <a:t>2026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extLst>
                  <a:ext uri="{0D108BD9-81ED-4DB2-BD59-A6C34878D82A}">
                    <a16:rowId xmlns:a16="http://schemas.microsoft.com/office/drawing/2014/main" val="177562999"/>
                  </a:ext>
                </a:extLst>
              </a:tr>
              <a:tr h="762000">
                <a:tc>
                  <a:txBody>
                    <a:bodyPr/>
                    <a:lstStyle/>
                    <a:p>
                      <a:pPr algn="just" fontAlgn="b"/>
                      <a:r>
                        <a:rPr lang="es-ES" sz="1200" b="0" i="0" u="none" strike="noStrike" dirty="0">
                          <a:solidFill>
                            <a:srgbClr val="000000"/>
                          </a:solidFill>
                          <a:effectLst/>
                          <a:latin typeface="Helvetica (Cuerpo)"/>
                        </a:rPr>
                        <a:t>Asignar los recursos para financiar planes, programas o proyectos de inversión priorizados para la construcción e instalación de nueva infraestructura eléctrica en las zonas rurales interconectadas, que permita ampliar la cobertura y procurar la satisfacción de la demanda de energía.</a:t>
                      </a:r>
                      <a:endParaRPr lang="es-MX" sz="1200" b="0" i="0" u="none" strike="noStrike" dirty="0">
                        <a:solidFill>
                          <a:srgbClr val="000000"/>
                        </a:solidFill>
                        <a:effectLst/>
                        <a:latin typeface="Helvetica (Cuerpo)"/>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ctr"/>
                      <a:r>
                        <a:rPr lang="en-US" sz="1500" b="0" i="0" u="none" strike="noStrike">
                          <a:solidFill>
                            <a:srgbClr val="000000"/>
                          </a:solidFill>
                          <a:effectLst/>
                          <a:latin typeface="Helvetica (Cuerpo)"/>
                        </a:rPr>
                        <a:t>$ 171.285.152.000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ctr"/>
                      <a:r>
                        <a:rPr lang="en-US" sz="1500" b="0" i="0" u="none" strike="noStrike">
                          <a:solidFill>
                            <a:srgbClr val="000000"/>
                          </a:solidFill>
                          <a:effectLst/>
                          <a:latin typeface="Helvetica (Cuerpo)"/>
                        </a:rPr>
                        <a:t>$ 179.431.704.000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ctr"/>
                      <a:r>
                        <a:rPr lang="en-US" sz="1500" b="0" i="0" u="none" strike="noStrike">
                          <a:solidFill>
                            <a:srgbClr val="000000"/>
                          </a:solidFill>
                          <a:effectLst/>
                          <a:latin typeface="Helvetica (Cuerpo)"/>
                        </a:rPr>
                        <a:t>$ 185.153.982.000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25959604"/>
                  </a:ext>
                </a:extLst>
              </a:tr>
              <a:tr h="571500">
                <a:tc>
                  <a:txBody>
                    <a:bodyPr/>
                    <a:lstStyle/>
                    <a:p>
                      <a:pPr algn="just" fontAlgn="b"/>
                      <a:r>
                        <a:rPr lang="es-ES" sz="1200" b="0" i="0" u="none" strike="noStrike" dirty="0">
                          <a:solidFill>
                            <a:srgbClr val="000000"/>
                          </a:solidFill>
                          <a:effectLst/>
                          <a:latin typeface="Helvetica (Cuerpo)"/>
                        </a:rPr>
                        <a:t>Girar recursos para la promoción y capacitación en el uso adecuado de la energía para su sostenibilidad.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ctr"/>
                      <a:r>
                        <a:rPr lang="en-US" sz="1500" b="0" i="0" u="none" strike="noStrike" dirty="0">
                          <a:solidFill>
                            <a:srgbClr val="000000"/>
                          </a:solidFill>
                          <a:effectLst/>
                          <a:latin typeface="Helvetica (Cuerpo)"/>
                        </a:rPr>
                        <a:t>$ 352.168.000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ctr"/>
                      <a:r>
                        <a:rPr lang="en-US" sz="1500" b="0" i="0" u="none" strike="noStrike">
                          <a:solidFill>
                            <a:srgbClr val="000000"/>
                          </a:solidFill>
                          <a:effectLst/>
                          <a:latin typeface="Helvetica (Cuerpo)"/>
                        </a:rPr>
                        <a:t>$ 366.936.000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ctr"/>
                      <a:r>
                        <a:rPr lang="en-US" sz="1500" b="0" i="0" u="none" strike="noStrike">
                          <a:solidFill>
                            <a:srgbClr val="000000"/>
                          </a:solidFill>
                          <a:effectLst/>
                          <a:latin typeface="Helvetica (Cuerpo)"/>
                        </a:rPr>
                        <a:t>$ 378.638.000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0106143"/>
                  </a:ext>
                </a:extLst>
              </a:tr>
              <a:tr h="360592">
                <a:tc>
                  <a:txBody>
                    <a:bodyPr/>
                    <a:lstStyle/>
                    <a:p>
                      <a:pPr algn="just" fontAlgn="b"/>
                      <a:r>
                        <a:rPr lang="es-ES" sz="1200" b="0" i="0" u="none" strike="noStrike" dirty="0">
                          <a:solidFill>
                            <a:srgbClr val="000000"/>
                          </a:solidFill>
                          <a:effectLst/>
                          <a:latin typeface="Helvetica (Cuerpo)"/>
                        </a:rPr>
                        <a:t>Asignar los recursos para financiar planes, programas o proyectos de inversión priorizados para la construcción e instalación de infraestructura eléctrica en las zonas rurales interconectadas, que permitan el mejoramiento del servicio de energía eléctrica.</a:t>
                      </a:r>
                      <a:endParaRPr lang="es-CO" sz="1200" b="0" i="0" u="none" strike="noStrike" dirty="0">
                        <a:solidFill>
                          <a:srgbClr val="000000"/>
                        </a:solidFill>
                        <a:effectLst/>
                        <a:latin typeface="Helvetica (Cuerpo)"/>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ctr"/>
                      <a:r>
                        <a:rPr lang="en-US" sz="1500" b="0" i="0" u="none" strike="noStrike">
                          <a:solidFill>
                            <a:srgbClr val="000000"/>
                          </a:solidFill>
                          <a:effectLst/>
                          <a:latin typeface="Helvetica (Cuerpo)"/>
                        </a:rPr>
                        <a:t>$ 0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ctr"/>
                      <a:r>
                        <a:rPr lang="en-US" sz="1500" b="0" i="0" u="none" strike="noStrike">
                          <a:solidFill>
                            <a:srgbClr val="000000"/>
                          </a:solidFill>
                          <a:effectLst/>
                          <a:latin typeface="Helvetica (Cuerpo)"/>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ctr"/>
                      <a:r>
                        <a:rPr lang="en-US" sz="1500" b="0" i="0" u="none" strike="noStrike">
                          <a:solidFill>
                            <a:srgbClr val="000000"/>
                          </a:solidFill>
                          <a:effectLst/>
                          <a:latin typeface="Helvetica (Cuerpo)"/>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5510415"/>
                  </a:ext>
                </a:extLst>
              </a:tr>
              <a:tr h="190500">
                <a:tc>
                  <a:txBody>
                    <a:bodyPr/>
                    <a:lstStyle/>
                    <a:p>
                      <a:pPr algn="ctr" fontAlgn="ctr"/>
                      <a:r>
                        <a:rPr lang="es-CO" sz="1500" b="1" i="0" u="none" strike="noStrike" dirty="0">
                          <a:solidFill>
                            <a:schemeClr val="bg1"/>
                          </a:solidFill>
                          <a:effectLst/>
                          <a:latin typeface="Helvetica (Cuerpo)"/>
                        </a:rPr>
                        <a:t>Total Producto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algn="r" rtl="0" fontAlgn="ctr"/>
                      <a:r>
                        <a:rPr lang="en-US" sz="1500" b="1" i="0" u="none" strike="noStrike" dirty="0">
                          <a:solidFill>
                            <a:srgbClr val="FFFFFF"/>
                          </a:solidFill>
                          <a:effectLst/>
                          <a:latin typeface="Helvetica (Cuerpo)"/>
                        </a:rPr>
                        <a:t>$ 171.637.320.000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algn="r" rtl="0" fontAlgn="ctr"/>
                      <a:r>
                        <a:rPr lang="en-US" sz="1500" b="1" i="0" u="none" strike="noStrike" dirty="0">
                          <a:solidFill>
                            <a:srgbClr val="FFFFFF"/>
                          </a:solidFill>
                          <a:effectLst/>
                          <a:latin typeface="Helvetica (Cuerpo)"/>
                        </a:rPr>
                        <a:t>$ 179.798.640.000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algn="r" rtl="0" fontAlgn="ctr"/>
                      <a:r>
                        <a:rPr lang="en-US" sz="1500" b="1" i="0" u="none" strike="noStrike" dirty="0">
                          <a:solidFill>
                            <a:srgbClr val="FFFFFF"/>
                          </a:solidFill>
                          <a:effectLst/>
                          <a:latin typeface="Helvetica (Cuerpo)"/>
                        </a:rPr>
                        <a:t>$ 185.532.620.000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extLst>
                  <a:ext uri="{0D108BD9-81ED-4DB2-BD59-A6C34878D82A}">
                    <a16:rowId xmlns:a16="http://schemas.microsoft.com/office/drawing/2014/main" val="64191576"/>
                  </a:ext>
                </a:extLst>
              </a:tr>
            </a:tbl>
          </a:graphicData>
        </a:graphic>
      </p:graphicFrame>
      <p:sp>
        <p:nvSpPr>
          <p:cNvPr id="13" name="Marcador de contenido 2">
            <a:extLst>
              <a:ext uri="{FF2B5EF4-FFF2-40B4-BE49-F238E27FC236}">
                <a16:creationId xmlns:a16="http://schemas.microsoft.com/office/drawing/2014/main" id="{1647DD48-482C-18E8-6842-545018F433DD}"/>
              </a:ext>
            </a:extLst>
          </p:cNvPr>
          <p:cNvSpPr>
            <a:spLocks noGrp="1"/>
          </p:cNvSpPr>
          <p:nvPr/>
        </p:nvSpPr>
        <p:spPr>
          <a:xfrm>
            <a:off x="250783" y="1701302"/>
            <a:ext cx="11690434" cy="847997"/>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s-CO" sz="2000" dirty="0">
                <a:latin typeface="Helvetica (Cuerpo)"/>
                <a:ea typeface="Verdana" panose="020B0604030504040204" pitchFamily="34" charset="0"/>
              </a:rPr>
              <a:t>La distribución de los recursos financieros del fondo FAER para ejecución de proyectos se encuentran de la siguiente tabla: </a:t>
            </a:r>
            <a:endParaRPr lang="es-ES" sz="2000" dirty="0">
              <a:latin typeface="Helvetica (Cuerpo)"/>
              <a:ea typeface="Verdana" panose="020B0604030504040204" pitchFamily="34" charset="0"/>
            </a:endParaRPr>
          </a:p>
        </p:txBody>
      </p:sp>
    </p:spTree>
    <p:extLst>
      <p:ext uri="{BB962C8B-B14F-4D97-AF65-F5344CB8AC3E}">
        <p14:creationId xmlns:p14="http://schemas.microsoft.com/office/powerpoint/2010/main" val="4073761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2113301" y="537763"/>
            <a:ext cx="8662729" cy="7860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4000" b="1" dirty="0">
                <a:effectLst>
                  <a:outerShdw blurRad="38100" dist="38100" dir="2700000" algn="tl">
                    <a:srgbClr val="000000">
                      <a:alpha val="43137"/>
                    </a:srgbClr>
                  </a:outerShdw>
                </a:effectLst>
                <a:ea typeface="+mj-lt"/>
                <a:cs typeface="+mj-lt"/>
              </a:rPr>
              <a:t>4. INFORME SOBRE RECURSOS DISPONIBLES  </a:t>
            </a:r>
          </a:p>
        </p:txBody>
      </p:sp>
      <p:cxnSp>
        <p:nvCxnSpPr>
          <p:cNvPr id="5" name="Conector recto 4">
            <a:extLst>
              <a:ext uri="{FF2B5EF4-FFF2-40B4-BE49-F238E27FC236}">
                <a16:creationId xmlns:a16="http://schemas.microsoft.com/office/drawing/2014/main" id="{6E5A544A-BFF7-65F3-F447-D7F89D0D6169}"/>
              </a:ext>
            </a:extLst>
          </p:cNvPr>
          <p:cNvCxnSpPr>
            <a:cxnSpLocks/>
          </p:cNvCxnSpPr>
          <p:nvPr/>
        </p:nvCxnSpPr>
        <p:spPr>
          <a:xfrm>
            <a:off x="2258960" y="299884"/>
            <a:ext cx="8181405"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 name="Conector recto 10">
            <a:extLst>
              <a:ext uri="{FF2B5EF4-FFF2-40B4-BE49-F238E27FC236}">
                <a16:creationId xmlns:a16="http://schemas.microsoft.com/office/drawing/2014/main" id="{CC2123FB-E99B-A45A-971E-0F4799B314DC}"/>
              </a:ext>
            </a:extLst>
          </p:cNvPr>
          <p:cNvCxnSpPr>
            <a:cxnSpLocks/>
          </p:cNvCxnSpPr>
          <p:nvPr/>
        </p:nvCxnSpPr>
        <p:spPr>
          <a:xfrm>
            <a:off x="2113301" y="1470856"/>
            <a:ext cx="8181405"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graphicFrame>
        <p:nvGraphicFramePr>
          <p:cNvPr id="12" name="Tabla 11">
            <a:extLst>
              <a:ext uri="{FF2B5EF4-FFF2-40B4-BE49-F238E27FC236}">
                <a16:creationId xmlns:a16="http://schemas.microsoft.com/office/drawing/2014/main" id="{4E5C1355-6ED7-FB3A-91FE-0FFD1DCFE21B}"/>
              </a:ext>
            </a:extLst>
          </p:cNvPr>
          <p:cNvGraphicFramePr>
            <a:graphicFrameLocks noGrp="1"/>
          </p:cNvGraphicFramePr>
          <p:nvPr>
            <p:extLst>
              <p:ext uri="{D42A27DB-BD31-4B8C-83A1-F6EECF244321}">
                <p14:modId xmlns:p14="http://schemas.microsoft.com/office/powerpoint/2010/main" val="2101305492"/>
              </p:ext>
            </p:extLst>
          </p:nvPr>
        </p:nvGraphicFramePr>
        <p:xfrm>
          <a:off x="3546091" y="2848286"/>
          <a:ext cx="5607142" cy="1964705"/>
        </p:xfrm>
        <a:graphic>
          <a:graphicData uri="http://schemas.openxmlformats.org/drawingml/2006/table">
            <a:tbl>
              <a:tblPr/>
              <a:tblGrid>
                <a:gridCol w="3565411">
                  <a:extLst>
                    <a:ext uri="{9D8B030D-6E8A-4147-A177-3AD203B41FA5}">
                      <a16:colId xmlns:a16="http://schemas.microsoft.com/office/drawing/2014/main" val="4290906374"/>
                    </a:ext>
                  </a:extLst>
                </a:gridCol>
                <a:gridCol w="2041731">
                  <a:extLst>
                    <a:ext uri="{9D8B030D-6E8A-4147-A177-3AD203B41FA5}">
                      <a16:colId xmlns:a16="http://schemas.microsoft.com/office/drawing/2014/main" val="4264358583"/>
                    </a:ext>
                  </a:extLst>
                </a:gridCol>
              </a:tblGrid>
              <a:tr h="190500">
                <a:tc>
                  <a:txBody>
                    <a:bodyPr/>
                    <a:lstStyle/>
                    <a:p>
                      <a:pPr algn="ctr" fontAlgn="ctr"/>
                      <a:r>
                        <a:rPr lang="es-CO" sz="1600" b="1" i="0" u="none" strike="noStrike" dirty="0">
                          <a:solidFill>
                            <a:schemeClr val="bg1"/>
                          </a:solidFill>
                          <a:effectLst/>
                          <a:latin typeface="Helvetica (Cuerpo)"/>
                        </a:rPr>
                        <a:t>ÍTEM</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B510"/>
                    </a:solidFill>
                  </a:tcPr>
                </a:tc>
                <a:tc>
                  <a:txBody>
                    <a:bodyPr/>
                    <a:lstStyle/>
                    <a:p>
                      <a:pPr algn="ctr" fontAlgn="ctr"/>
                      <a:r>
                        <a:rPr lang="es-CO" sz="1600" b="1" i="0" u="none" strike="noStrike" dirty="0">
                          <a:solidFill>
                            <a:schemeClr val="bg1"/>
                          </a:solidFill>
                          <a:effectLst/>
                          <a:latin typeface="Helvetica (Cuerpo)"/>
                        </a:rPr>
                        <a:t>2024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B510"/>
                    </a:solidFill>
                  </a:tcPr>
                </a:tc>
                <a:extLst>
                  <a:ext uri="{0D108BD9-81ED-4DB2-BD59-A6C34878D82A}">
                    <a16:rowId xmlns:a16="http://schemas.microsoft.com/office/drawing/2014/main" val="177562999"/>
                  </a:ext>
                </a:extLst>
              </a:tr>
              <a:tr h="886475">
                <a:tc>
                  <a:txBody>
                    <a:bodyPr/>
                    <a:lstStyle/>
                    <a:p>
                      <a:pPr algn="just" fontAlgn="b"/>
                      <a:r>
                        <a:rPr lang="es-MX" sz="1400" b="0" i="0" u="none" strike="noStrike" dirty="0">
                          <a:solidFill>
                            <a:srgbClr val="000000"/>
                          </a:solidFill>
                          <a:effectLst/>
                          <a:latin typeface="Helvetica (Cuerpo)"/>
                        </a:rPr>
                        <a:t>RECURSOS</a:t>
                      </a:r>
                      <a:r>
                        <a:rPr lang="es-MX" sz="1400" b="0" i="0" u="none" strike="noStrike" baseline="0" dirty="0">
                          <a:solidFill>
                            <a:srgbClr val="000000"/>
                          </a:solidFill>
                          <a:effectLst/>
                          <a:latin typeface="Helvetica (Cuerpo)"/>
                        </a:rPr>
                        <a:t> APROPIADOS</a:t>
                      </a:r>
                      <a:endParaRPr lang="es-MX" sz="1400" b="0" i="0" u="none" strike="noStrike" dirty="0">
                        <a:solidFill>
                          <a:srgbClr val="000000"/>
                        </a:solidFill>
                        <a:effectLst/>
                        <a:latin typeface="Helvetica (Cuerpo)"/>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ctr"/>
                      <a:r>
                        <a:rPr lang="en-US" sz="1600" b="0" i="0" u="none" strike="noStrike" dirty="0">
                          <a:solidFill>
                            <a:srgbClr val="000000"/>
                          </a:solidFill>
                          <a:effectLst/>
                          <a:latin typeface="Helvetica (Cuerpo)"/>
                        </a:rPr>
                        <a:t>$ 171.637.320.000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25959604"/>
                  </a:ext>
                </a:extLst>
              </a:tr>
              <a:tr h="571500">
                <a:tc>
                  <a:txBody>
                    <a:bodyPr/>
                    <a:lstStyle/>
                    <a:p>
                      <a:pPr algn="just" fontAlgn="b"/>
                      <a:r>
                        <a:rPr lang="es-ES" sz="1400" b="0" i="0" u="none" strike="noStrike" dirty="0">
                          <a:solidFill>
                            <a:srgbClr val="000000"/>
                          </a:solidFill>
                          <a:effectLst/>
                          <a:latin typeface="Helvetica (Cuerpo)"/>
                        </a:rPr>
                        <a:t>RECURSOS COMPROMETIDOS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rtl="0" fontAlgn="ctr"/>
                      <a:r>
                        <a:rPr lang="en-US" sz="1600" b="0" i="0" u="none" strike="noStrike" dirty="0">
                          <a:solidFill>
                            <a:srgbClr val="000000"/>
                          </a:solidFill>
                          <a:effectLst/>
                          <a:latin typeface="Helvetica (Cuerpo)"/>
                        </a:rPr>
                        <a:t>$ 50.751.826.777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0106143"/>
                  </a:ext>
                </a:extLst>
              </a:tr>
              <a:tr h="190500">
                <a:tc>
                  <a:txBody>
                    <a:bodyPr/>
                    <a:lstStyle/>
                    <a:p>
                      <a:pPr algn="just" fontAlgn="b"/>
                      <a:r>
                        <a:rPr lang="es-CO" sz="1400" b="1" i="0" u="none" strike="noStrike" dirty="0">
                          <a:solidFill>
                            <a:schemeClr val="bg1"/>
                          </a:solidFill>
                          <a:effectLst/>
                          <a:latin typeface="Helvetica (Cuerpo)"/>
                        </a:rPr>
                        <a:t> RECURSOS DISPONIBLE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tc>
                  <a:txBody>
                    <a:bodyPr/>
                    <a:lstStyle/>
                    <a:p>
                      <a:pPr algn="r" rtl="0" fontAlgn="ctr"/>
                      <a:r>
                        <a:rPr lang="en-US" sz="1600" b="1" i="0" u="none" strike="noStrike" dirty="0">
                          <a:solidFill>
                            <a:schemeClr val="bg1"/>
                          </a:solidFill>
                          <a:effectLst/>
                          <a:latin typeface="Helvetica (Cuerpo)"/>
                        </a:rPr>
                        <a:t>$ 120.885,493.223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0B510"/>
                    </a:solidFill>
                  </a:tcPr>
                </a:tc>
                <a:extLst>
                  <a:ext uri="{0D108BD9-81ED-4DB2-BD59-A6C34878D82A}">
                    <a16:rowId xmlns:a16="http://schemas.microsoft.com/office/drawing/2014/main" val="64191576"/>
                  </a:ext>
                </a:extLst>
              </a:tr>
            </a:tbl>
          </a:graphicData>
        </a:graphic>
      </p:graphicFrame>
      <p:sp>
        <p:nvSpPr>
          <p:cNvPr id="13" name="Marcador de contenido 2">
            <a:extLst>
              <a:ext uri="{FF2B5EF4-FFF2-40B4-BE49-F238E27FC236}">
                <a16:creationId xmlns:a16="http://schemas.microsoft.com/office/drawing/2014/main" id="{1647DD48-482C-18E8-6842-545018F433DD}"/>
              </a:ext>
            </a:extLst>
          </p:cNvPr>
          <p:cNvSpPr>
            <a:spLocks noGrp="1"/>
          </p:cNvSpPr>
          <p:nvPr/>
        </p:nvSpPr>
        <p:spPr>
          <a:xfrm>
            <a:off x="1250698" y="2066130"/>
            <a:ext cx="11019919" cy="847997"/>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buNone/>
            </a:pPr>
            <a:r>
              <a:rPr lang="es-CO" sz="1600" dirty="0">
                <a:latin typeface="Helvetica (Cuerpo)"/>
                <a:ea typeface="Verdana" panose="020B0604030504040204" pitchFamily="34" charset="0"/>
              </a:rPr>
              <a:t>La distribución de los recursos del fondo FAER para la ejecución de proyectos se muestra a continuación:</a:t>
            </a:r>
            <a:endParaRPr lang="es-ES" sz="1600" b="1" i="1" dirty="0">
              <a:latin typeface="Helvetica (Cuerpo)"/>
              <a:ea typeface="Verdana" panose="020B0604030504040204" pitchFamily="34" charset="0"/>
            </a:endParaRPr>
          </a:p>
        </p:txBody>
      </p:sp>
    </p:spTree>
    <p:extLst>
      <p:ext uri="{BB962C8B-B14F-4D97-AF65-F5344CB8AC3E}">
        <p14:creationId xmlns:p14="http://schemas.microsoft.com/office/powerpoint/2010/main" val="4000710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1848721" y="470967"/>
            <a:ext cx="8591644" cy="7860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4000" b="1" dirty="0">
                <a:effectLst>
                  <a:outerShdw blurRad="38100" dist="38100" dir="2700000" algn="tl">
                    <a:srgbClr val="000000">
                      <a:alpha val="43137"/>
                    </a:srgbClr>
                  </a:outerShdw>
                </a:effectLst>
                <a:ea typeface="+mj-lt"/>
                <a:cs typeface="+mj-lt"/>
              </a:rPr>
              <a:t>5. PROYECTO CON VIABILIDAD TÉCNICA Y FINANCIERA</a:t>
            </a:r>
          </a:p>
        </p:txBody>
      </p:sp>
      <p:cxnSp>
        <p:nvCxnSpPr>
          <p:cNvPr id="5" name="Conector recto 4">
            <a:extLst>
              <a:ext uri="{FF2B5EF4-FFF2-40B4-BE49-F238E27FC236}">
                <a16:creationId xmlns:a16="http://schemas.microsoft.com/office/drawing/2014/main" id="{6E5A544A-BFF7-65F3-F447-D7F89D0D6169}"/>
              </a:ext>
            </a:extLst>
          </p:cNvPr>
          <p:cNvCxnSpPr>
            <a:cxnSpLocks/>
          </p:cNvCxnSpPr>
          <p:nvPr/>
        </p:nvCxnSpPr>
        <p:spPr>
          <a:xfrm>
            <a:off x="2113301" y="299884"/>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 name="Conector recto 10">
            <a:extLst>
              <a:ext uri="{FF2B5EF4-FFF2-40B4-BE49-F238E27FC236}">
                <a16:creationId xmlns:a16="http://schemas.microsoft.com/office/drawing/2014/main" id="{CC2123FB-E99B-A45A-971E-0F4799B314DC}"/>
              </a:ext>
            </a:extLst>
          </p:cNvPr>
          <p:cNvCxnSpPr>
            <a:cxnSpLocks/>
          </p:cNvCxnSpPr>
          <p:nvPr/>
        </p:nvCxnSpPr>
        <p:spPr>
          <a:xfrm>
            <a:off x="2113301" y="1403927"/>
            <a:ext cx="832706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9" name="Rectángulo 8">
            <a:extLst>
              <a:ext uri="{FF2B5EF4-FFF2-40B4-BE49-F238E27FC236}">
                <a16:creationId xmlns:a16="http://schemas.microsoft.com/office/drawing/2014/main" id="{9549D24B-6AEE-E95C-28BC-803B632C2F85}"/>
              </a:ext>
            </a:extLst>
          </p:cNvPr>
          <p:cNvSpPr/>
          <p:nvPr/>
        </p:nvSpPr>
        <p:spPr>
          <a:xfrm>
            <a:off x="550028" y="1764986"/>
            <a:ext cx="11189030" cy="707886"/>
          </a:xfrm>
          <a:prstGeom prst="rect">
            <a:avLst/>
          </a:prstGeom>
        </p:spPr>
        <p:txBody>
          <a:bodyPr wrap="square">
            <a:spAutoFit/>
          </a:bodyPr>
          <a:ls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just"/>
            <a:r>
              <a:rPr lang="es-CO" sz="2000" dirty="0">
                <a:latin typeface="Helvetica (Cuerpo)"/>
                <a:ea typeface="Verdana" panose="020B0604030504040204" pitchFamily="34" charset="0"/>
              </a:rPr>
              <a:t>A la fecha actual, la Dirección de Energía Eléctrica cuenta con concepto favorable (técnica y financieramente) por la UPME:</a:t>
            </a:r>
          </a:p>
        </p:txBody>
      </p:sp>
      <p:graphicFrame>
        <p:nvGraphicFramePr>
          <p:cNvPr id="16" name="Tabla 15">
            <a:extLst>
              <a:ext uri="{FF2B5EF4-FFF2-40B4-BE49-F238E27FC236}">
                <a16:creationId xmlns:a16="http://schemas.microsoft.com/office/drawing/2014/main" id="{EFAAB3A9-13E0-AB0C-1020-E80DC6C2CD3B}"/>
              </a:ext>
            </a:extLst>
          </p:cNvPr>
          <p:cNvGraphicFramePr>
            <a:graphicFrameLocks noGrp="1"/>
          </p:cNvGraphicFramePr>
          <p:nvPr>
            <p:extLst>
              <p:ext uri="{D42A27DB-BD31-4B8C-83A1-F6EECF244321}">
                <p14:modId xmlns:p14="http://schemas.microsoft.com/office/powerpoint/2010/main" val="3730791326"/>
              </p:ext>
            </p:extLst>
          </p:nvPr>
        </p:nvGraphicFramePr>
        <p:xfrm>
          <a:off x="550028" y="2731300"/>
          <a:ext cx="11189030" cy="1274862"/>
        </p:xfrm>
        <a:graphic>
          <a:graphicData uri="http://schemas.openxmlformats.org/drawingml/2006/table">
            <a:tbl>
              <a:tblPr>
                <a:tableStyleId>{5940675A-B579-460E-94D1-54222C63F5DA}</a:tableStyleId>
              </a:tblPr>
              <a:tblGrid>
                <a:gridCol w="821142">
                  <a:extLst>
                    <a:ext uri="{9D8B030D-6E8A-4147-A177-3AD203B41FA5}">
                      <a16:colId xmlns:a16="http://schemas.microsoft.com/office/drawing/2014/main" val="4279979842"/>
                    </a:ext>
                  </a:extLst>
                </a:gridCol>
                <a:gridCol w="1577303">
                  <a:extLst>
                    <a:ext uri="{9D8B030D-6E8A-4147-A177-3AD203B41FA5}">
                      <a16:colId xmlns:a16="http://schemas.microsoft.com/office/drawing/2014/main" val="1829035126"/>
                    </a:ext>
                  </a:extLst>
                </a:gridCol>
                <a:gridCol w="2575249">
                  <a:extLst>
                    <a:ext uri="{9D8B030D-6E8A-4147-A177-3AD203B41FA5}">
                      <a16:colId xmlns:a16="http://schemas.microsoft.com/office/drawing/2014/main" val="3866773519"/>
                    </a:ext>
                  </a:extLst>
                </a:gridCol>
                <a:gridCol w="1735066">
                  <a:extLst>
                    <a:ext uri="{9D8B030D-6E8A-4147-A177-3AD203B41FA5}">
                      <a16:colId xmlns:a16="http://schemas.microsoft.com/office/drawing/2014/main" val="1082093364"/>
                    </a:ext>
                  </a:extLst>
                </a:gridCol>
                <a:gridCol w="1319488">
                  <a:extLst>
                    <a:ext uri="{9D8B030D-6E8A-4147-A177-3AD203B41FA5}">
                      <a16:colId xmlns:a16="http://schemas.microsoft.com/office/drawing/2014/main" val="3348110630"/>
                    </a:ext>
                  </a:extLst>
                </a:gridCol>
                <a:gridCol w="1654936">
                  <a:extLst>
                    <a:ext uri="{9D8B030D-6E8A-4147-A177-3AD203B41FA5}">
                      <a16:colId xmlns:a16="http://schemas.microsoft.com/office/drawing/2014/main" val="1961841020"/>
                    </a:ext>
                  </a:extLst>
                </a:gridCol>
                <a:gridCol w="1505846">
                  <a:extLst>
                    <a:ext uri="{9D8B030D-6E8A-4147-A177-3AD203B41FA5}">
                      <a16:colId xmlns:a16="http://schemas.microsoft.com/office/drawing/2014/main" val="3400034241"/>
                    </a:ext>
                  </a:extLst>
                </a:gridCol>
              </a:tblGrid>
              <a:tr h="494744">
                <a:tc>
                  <a:txBody>
                    <a:bodyPr/>
                    <a:lstStyle/>
                    <a:p>
                      <a:pPr marL="0" algn="ctr" defTabSz="914400" rtl="0" eaLnBrk="1" fontAlgn="base" latinLnBrk="0" hangingPunct="1"/>
                      <a:r>
                        <a:rPr lang="es-419" sz="1400" b="1" u="none" strike="noStrike" kern="1200" dirty="0">
                          <a:solidFill>
                            <a:schemeClr val="bg1"/>
                          </a:solidFill>
                          <a:effectLst>
                            <a:outerShdw blurRad="38100" dist="38100" dir="2700000" algn="tl">
                              <a:srgbClr val="000000">
                                <a:alpha val="43137"/>
                              </a:srgbClr>
                            </a:outerShdw>
                          </a:effectLst>
                          <a:latin typeface="Helvetica (Cuerpo)"/>
                        </a:rPr>
                        <a:t>FAER</a:t>
                      </a:r>
                      <a:endParaRPr lang="es-419" sz="1400" b="1" i="0" u="none" strike="noStrike" kern="1200" dirty="0">
                        <a:solidFill>
                          <a:schemeClr val="bg1"/>
                        </a:solidFill>
                        <a:effectLst>
                          <a:outerShdw blurRad="38100" dist="38100" dir="2700000" algn="tl">
                            <a:srgbClr val="000000">
                              <a:alpha val="43137"/>
                            </a:srgbClr>
                          </a:outerShdw>
                        </a:effectLst>
                        <a:latin typeface="Helvetica (Cuerpo)"/>
                        <a:ea typeface="+mn-ea"/>
                        <a:cs typeface="+mn-cs"/>
                      </a:endParaRPr>
                    </a:p>
                  </a:txBody>
                  <a:tcPr marL="7620" marR="7620" marT="7620" marB="0" anchor="ctr">
                    <a:solidFill>
                      <a:srgbClr val="F0B510"/>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s-419" sz="1400" b="1" u="none" strike="noStrike" kern="1200" dirty="0">
                          <a:solidFill>
                            <a:schemeClr val="bg1"/>
                          </a:solidFill>
                          <a:effectLst>
                            <a:outerShdw blurRad="38100" dist="38100" dir="2700000" algn="tl">
                              <a:srgbClr val="000000">
                                <a:alpha val="43137"/>
                              </a:srgbClr>
                            </a:outerShdw>
                          </a:effectLst>
                          <a:latin typeface="Helvetica (Cuerpo)"/>
                        </a:rPr>
                        <a:t>DEPARTAMENTO</a:t>
                      </a:r>
                      <a:endParaRPr lang="es-419" sz="1400" b="1" i="0" u="none" strike="noStrike" kern="1200" dirty="0">
                        <a:solidFill>
                          <a:schemeClr val="bg1"/>
                        </a:solidFill>
                        <a:effectLst>
                          <a:outerShdw blurRad="38100" dist="38100" dir="2700000" algn="tl">
                            <a:srgbClr val="000000">
                              <a:alpha val="43137"/>
                            </a:srgbClr>
                          </a:outerShdw>
                        </a:effectLst>
                        <a:latin typeface="Helvetica (Cuerpo)"/>
                        <a:ea typeface="+mn-ea"/>
                        <a:cs typeface="+mn-cs"/>
                      </a:endParaRPr>
                    </a:p>
                  </a:txBody>
                  <a:tcPr marL="7620" marR="7620" marT="7620" marB="0" anchor="ctr">
                    <a:solidFill>
                      <a:srgbClr val="F0B510"/>
                    </a:solidFill>
                  </a:tcPr>
                </a:tc>
                <a:tc>
                  <a:txBody>
                    <a:bodyPr/>
                    <a:lstStyle/>
                    <a:p>
                      <a:pPr marL="0" algn="ctr" defTabSz="914400" rtl="0" eaLnBrk="1" fontAlgn="base" latinLnBrk="0" hangingPunct="1"/>
                      <a:r>
                        <a:rPr lang="es-419" sz="1400" b="1" u="none" strike="noStrike" kern="1200" dirty="0">
                          <a:solidFill>
                            <a:schemeClr val="bg1"/>
                          </a:solidFill>
                          <a:effectLst>
                            <a:outerShdw blurRad="38100" dist="38100" dir="2700000" algn="tl">
                              <a:srgbClr val="000000">
                                <a:alpha val="43137"/>
                              </a:srgbClr>
                            </a:outerShdw>
                          </a:effectLst>
                          <a:latin typeface="Helvetica (Cuerpo)"/>
                        </a:rPr>
                        <a:t>MUNICIPIO</a:t>
                      </a:r>
                      <a:endParaRPr lang="es-419" sz="1400" b="1" i="0" u="none" strike="noStrike" kern="1200" dirty="0">
                        <a:solidFill>
                          <a:schemeClr val="bg1"/>
                        </a:solidFill>
                        <a:effectLst>
                          <a:outerShdw blurRad="38100" dist="38100" dir="2700000" algn="tl">
                            <a:srgbClr val="000000">
                              <a:alpha val="43137"/>
                            </a:srgbClr>
                          </a:outerShdw>
                        </a:effectLst>
                        <a:latin typeface="Helvetica (Cuerpo)"/>
                        <a:ea typeface="+mn-ea"/>
                        <a:cs typeface="+mn-cs"/>
                      </a:endParaRPr>
                    </a:p>
                  </a:txBody>
                  <a:tcPr marL="7620" marR="7620" marT="7620" marB="0" anchor="ctr">
                    <a:solidFill>
                      <a:srgbClr val="F0B510"/>
                    </a:solidFill>
                  </a:tcPr>
                </a:tc>
                <a:tc>
                  <a:txBody>
                    <a:bodyPr/>
                    <a:lstStyle/>
                    <a:p>
                      <a:pPr marL="0" algn="ctr" defTabSz="914400" rtl="0" eaLnBrk="1" fontAlgn="base" latinLnBrk="0" hangingPunct="1"/>
                      <a:r>
                        <a:rPr lang="es-419" sz="1400" b="1" u="none" strike="noStrike" kern="1200" dirty="0">
                          <a:solidFill>
                            <a:schemeClr val="bg1"/>
                          </a:solidFill>
                          <a:effectLst>
                            <a:outerShdw blurRad="38100" dist="38100" dir="2700000" algn="tl">
                              <a:srgbClr val="000000">
                                <a:alpha val="43137"/>
                              </a:srgbClr>
                            </a:outerShdw>
                          </a:effectLst>
                          <a:latin typeface="Helvetica (Cuerpo)"/>
                        </a:rPr>
                        <a:t>USUARIOS TOTALES</a:t>
                      </a:r>
                      <a:endParaRPr lang="es-419" sz="1400" b="1" i="0" u="none" strike="noStrike" kern="1200" dirty="0">
                        <a:solidFill>
                          <a:schemeClr val="bg1"/>
                        </a:solidFill>
                        <a:effectLst>
                          <a:outerShdw blurRad="38100" dist="38100" dir="2700000" algn="tl">
                            <a:srgbClr val="000000">
                              <a:alpha val="43137"/>
                            </a:srgbClr>
                          </a:outerShdw>
                        </a:effectLst>
                        <a:latin typeface="Helvetica (Cuerpo)"/>
                        <a:ea typeface="+mn-ea"/>
                        <a:cs typeface="+mn-cs"/>
                      </a:endParaRPr>
                    </a:p>
                  </a:txBody>
                  <a:tcPr marL="7620" marR="7620" marT="7620" marB="0" anchor="ctr">
                    <a:solidFill>
                      <a:srgbClr val="F0B510"/>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s-419" sz="1400" b="1" u="none" strike="noStrike" kern="1200" dirty="0">
                          <a:solidFill>
                            <a:schemeClr val="bg1"/>
                          </a:solidFill>
                          <a:effectLst>
                            <a:outerShdw blurRad="38100" dist="38100" dir="2700000" algn="tl">
                              <a:srgbClr val="000000">
                                <a:alpha val="43137"/>
                              </a:srgbClr>
                            </a:outerShdw>
                          </a:effectLst>
                          <a:latin typeface="Helvetica (Cuerpo)"/>
                        </a:rPr>
                        <a:t>USUARIOS AMPLIACIÓN</a:t>
                      </a:r>
                      <a:endParaRPr lang="es-419" sz="1400" b="1" i="0" u="none" strike="noStrike" kern="1200" dirty="0">
                        <a:solidFill>
                          <a:schemeClr val="bg1"/>
                        </a:solidFill>
                        <a:effectLst>
                          <a:outerShdw blurRad="38100" dist="38100" dir="2700000" algn="tl">
                            <a:srgbClr val="000000">
                              <a:alpha val="43137"/>
                            </a:srgbClr>
                          </a:outerShdw>
                        </a:effectLst>
                        <a:latin typeface="Helvetica (Cuerpo)"/>
                        <a:ea typeface="+mn-ea"/>
                        <a:cs typeface="+mn-cs"/>
                      </a:endParaRPr>
                    </a:p>
                  </a:txBody>
                  <a:tcPr marL="7620" marR="7620" marT="7620" marB="0" anchor="ctr">
                    <a:solidFill>
                      <a:srgbClr val="F0B510"/>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s-419" sz="1400" b="1" u="none" strike="noStrike" kern="1200" dirty="0">
                          <a:solidFill>
                            <a:schemeClr val="bg1"/>
                          </a:solidFill>
                          <a:effectLst>
                            <a:outerShdw blurRad="38100" dist="38100" dir="2700000" algn="tl">
                              <a:srgbClr val="000000">
                                <a:alpha val="43137"/>
                              </a:srgbClr>
                            </a:outerShdw>
                          </a:effectLst>
                          <a:latin typeface="Helvetica (Cuerpo)"/>
                        </a:rPr>
                        <a:t>USUARIOS MEJORAMIENTO</a:t>
                      </a:r>
                      <a:endParaRPr lang="es-419" sz="1400" b="1" i="0" u="none" strike="noStrike" kern="1200" dirty="0">
                        <a:solidFill>
                          <a:schemeClr val="bg1"/>
                        </a:solidFill>
                        <a:effectLst>
                          <a:outerShdw blurRad="38100" dist="38100" dir="2700000" algn="tl">
                            <a:srgbClr val="000000">
                              <a:alpha val="43137"/>
                            </a:srgbClr>
                          </a:outerShdw>
                        </a:effectLst>
                        <a:latin typeface="Helvetica (Cuerpo)"/>
                        <a:ea typeface="+mn-ea"/>
                        <a:cs typeface="+mn-cs"/>
                      </a:endParaRPr>
                    </a:p>
                  </a:txBody>
                  <a:tcPr marL="7620" marR="7620" marT="7620" marB="0" anchor="ctr">
                    <a:solidFill>
                      <a:srgbClr val="F0B510"/>
                    </a:solidFill>
                  </a:tcPr>
                </a:tc>
                <a:tc>
                  <a:txBody>
                    <a:bodyPr/>
                    <a:lstStyle/>
                    <a:p>
                      <a:pPr marL="0" algn="ctr" defTabSz="914400" rtl="0" eaLnBrk="1" fontAlgn="base" latinLnBrk="0" hangingPunct="1"/>
                      <a:r>
                        <a:rPr lang="es-419" sz="1400" b="1" u="none" strike="noStrike" kern="1200" dirty="0">
                          <a:solidFill>
                            <a:schemeClr val="bg1"/>
                          </a:solidFill>
                          <a:effectLst>
                            <a:outerShdw blurRad="38100" dist="38100" dir="2700000" algn="tl">
                              <a:srgbClr val="000000">
                                <a:alpha val="43137"/>
                              </a:srgbClr>
                            </a:outerShdw>
                          </a:effectLst>
                          <a:latin typeface="Helvetica (Cuerpo)"/>
                        </a:rPr>
                        <a:t>VALOR DEL PROYECTO</a:t>
                      </a:r>
                      <a:endParaRPr lang="es-419" sz="1400" b="1" i="0" u="none" strike="noStrike" kern="1200" dirty="0">
                        <a:solidFill>
                          <a:schemeClr val="bg1"/>
                        </a:solidFill>
                        <a:effectLst>
                          <a:outerShdw blurRad="38100" dist="38100" dir="2700000" algn="tl">
                            <a:srgbClr val="000000">
                              <a:alpha val="43137"/>
                            </a:srgbClr>
                          </a:outerShdw>
                        </a:effectLst>
                        <a:latin typeface="Helvetica (Cuerpo)"/>
                        <a:ea typeface="+mn-ea"/>
                        <a:cs typeface="+mn-cs"/>
                      </a:endParaRPr>
                    </a:p>
                  </a:txBody>
                  <a:tcPr marL="7620" marR="7620" marT="7620" marB="0" anchor="ctr">
                    <a:solidFill>
                      <a:srgbClr val="F0B510"/>
                    </a:solidFill>
                  </a:tcPr>
                </a:tc>
                <a:extLst>
                  <a:ext uri="{0D108BD9-81ED-4DB2-BD59-A6C34878D82A}">
                    <a16:rowId xmlns:a16="http://schemas.microsoft.com/office/drawing/2014/main" val="1500171347"/>
                  </a:ext>
                </a:extLst>
              </a:tr>
              <a:tr h="390059">
                <a:tc>
                  <a:txBody>
                    <a:bodyPr/>
                    <a:lstStyle/>
                    <a:p>
                      <a:pPr marL="0" algn="ctr" defTabSz="914400" rtl="0" eaLnBrk="1" fontAlgn="b" latinLnBrk="0" hangingPunct="1"/>
                      <a:r>
                        <a:rPr lang="es-419" sz="1400" u="none" strike="noStrike" kern="1200" dirty="0">
                          <a:solidFill>
                            <a:schemeClr val="tx1"/>
                          </a:solidFill>
                          <a:effectLst/>
                          <a:latin typeface="Helvetica (Cuerpo)"/>
                          <a:ea typeface="+mn-ea"/>
                          <a:cs typeface="+mn-cs"/>
                        </a:rPr>
                        <a:t>1458</a:t>
                      </a:r>
                    </a:p>
                  </a:txBody>
                  <a:tcPr marL="7620" marR="7620" marT="7620" marB="0" anchor="ctr"/>
                </a:tc>
                <a:tc>
                  <a:txBody>
                    <a:bodyPr/>
                    <a:lstStyle/>
                    <a:p>
                      <a:pPr marL="0" algn="ctr" defTabSz="914400" rtl="0" eaLnBrk="1" fontAlgn="b" latinLnBrk="0" hangingPunct="1"/>
                      <a:r>
                        <a:rPr lang="es-CO" sz="1400" u="none" strike="noStrike" kern="1200" dirty="0">
                          <a:solidFill>
                            <a:schemeClr val="tx1"/>
                          </a:solidFill>
                          <a:effectLst/>
                          <a:latin typeface="Helvetica (Cuerpo)"/>
                          <a:ea typeface="+mn-ea"/>
                          <a:cs typeface="+mn-cs"/>
                        </a:rPr>
                        <a:t>CAUCA</a:t>
                      </a:r>
                    </a:p>
                  </a:txBody>
                  <a:tcPr marL="9525" marR="9525" marT="9525" marB="0" anchor="ctr"/>
                </a:tc>
                <a:tc>
                  <a:txBody>
                    <a:bodyPr/>
                    <a:lstStyle/>
                    <a:p>
                      <a:pPr marL="0" algn="ctr" defTabSz="914400" rtl="0" eaLnBrk="1" fontAlgn="b" latinLnBrk="0" hangingPunct="1"/>
                      <a:r>
                        <a:rPr lang="es-CO" sz="1400" u="none" strike="noStrike" kern="1200" dirty="0">
                          <a:solidFill>
                            <a:schemeClr val="tx1"/>
                          </a:solidFill>
                          <a:effectLst/>
                          <a:latin typeface="Helvetica (Cuerpo)"/>
                          <a:ea typeface="+mn-ea"/>
                          <a:cs typeface="+mn-cs"/>
                        </a:rPr>
                        <a:t>PIAMONTE</a:t>
                      </a:r>
                    </a:p>
                  </a:txBody>
                  <a:tcPr marL="9525" marR="9525" marT="9525" marB="0" anchor="ctr"/>
                </a:tc>
                <a:tc>
                  <a:txBody>
                    <a:bodyPr/>
                    <a:lstStyle/>
                    <a:p>
                      <a:pPr marL="0" algn="ctr" defTabSz="914400" rtl="0" eaLnBrk="1" fontAlgn="b" latinLnBrk="0" hangingPunct="1"/>
                      <a:r>
                        <a:rPr lang="es-CO" sz="1400" u="none" strike="noStrike" kern="1200" dirty="0">
                          <a:solidFill>
                            <a:schemeClr val="tx1"/>
                          </a:solidFill>
                          <a:effectLst/>
                          <a:latin typeface="Helvetica (Cuerpo)"/>
                          <a:ea typeface="+mn-ea"/>
                          <a:cs typeface="+mn-cs"/>
                        </a:rPr>
                        <a:t>2.674</a:t>
                      </a:r>
                    </a:p>
                  </a:txBody>
                  <a:tcPr marL="9525" marR="9525" marT="9525" marB="0" anchor="ctr"/>
                </a:tc>
                <a:tc>
                  <a:txBody>
                    <a:bodyPr/>
                    <a:lstStyle/>
                    <a:p>
                      <a:pPr marL="0" algn="ctr" defTabSz="914400" rtl="0" eaLnBrk="1" fontAlgn="b" latinLnBrk="0" hangingPunct="1"/>
                      <a:r>
                        <a:rPr lang="es-CO" sz="1400" u="none" strike="noStrike" kern="1200" dirty="0">
                          <a:solidFill>
                            <a:schemeClr val="tx1"/>
                          </a:solidFill>
                          <a:effectLst/>
                          <a:latin typeface="Helvetica (Cuerpo)"/>
                          <a:ea typeface="+mn-ea"/>
                          <a:cs typeface="+mn-cs"/>
                        </a:rPr>
                        <a:t>885</a:t>
                      </a:r>
                    </a:p>
                  </a:txBody>
                  <a:tcPr marL="9525" marR="9525" marT="9525" marB="0" anchor="ctr"/>
                </a:tc>
                <a:tc>
                  <a:txBody>
                    <a:bodyPr/>
                    <a:lstStyle/>
                    <a:p>
                      <a:pPr marL="0" algn="ctr" defTabSz="914400" rtl="0" eaLnBrk="1" fontAlgn="b" latinLnBrk="0" hangingPunct="1"/>
                      <a:r>
                        <a:rPr lang="es-CO" sz="1400" u="none" strike="noStrike" kern="1200" dirty="0">
                          <a:solidFill>
                            <a:schemeClr val="tx1"/>
                          </a:solidFill>
                          <a:effectLst/>
                          <a:latin typeface="Helvetica (Cuerpo)"/>
                          <a:ea typeface="+mn-ea"/>
                          <a:cs typeface="+mn-cs"/>
                        </a:rPr>
                        <a:t>1.789</a:t>
                      </a:r>
                    </a:p>
                  </a:txBody>
                  <a:tcPr marL="9525" marR="9525" marT="9525" marB="0" anchor="ctr"/>
                </a:tc>
                <a:tc>
                  <a:txBody>
                    <a:bodyPr/>
                    <a:lstStyle/>
                    <a:p>
                      <a:pPr marL="0" algn="r" defTabSz="914400" rtl="0" eaLnBrk="1" fontAlgn="b" latinLnBrk="0" hangingPunct="1"/>
                      <a:r>
                        <a:rPr lang="es-CO" sz="1400" u="none" strike="noStrike" kern="1200" dirty="0">
                          <a:solidFill>
                            <a:schemeClr val="tx1"/>
                          </a:solidFill>
                          <a:effectLst/>
                          <a:latin typeface="Helvetica (Cuerpo)"/>
                          <a:ea typeface="+mn-ea"/>
                          <a:cs typeface="+mn-cs"/>
                        </a:rPr>
                        <a:t>$30.716.479.294</a:t>
                      </a:r>
                    </a:p>
                  </a:txBody>
                  <a:tcPr marL="9525" marR="9525" marT="9525" marB="0" anchor="ctr"/>
                </a:tc>
                <a:extLst>
                  <a:ext uri="{0D108BD9-81ED-4DB2-BD59-A6C34878D82A}">
                    <a16:rowId xmlns:a16="http://schemas.microsoft.com/office/drawing/2014/main" val="4239402324"/>
                  </a:ext>
                </a:extLst>
              </a:tr>
              <a:tr h="390059">
                <a:tc gridSpan="3">
                  <a:txBody>
                    <a:bodyPr/>
                    <a:lstStyle/>
                    <a:p>
                      <a:pPr algn="ctr" fontAlgn="b"/>
                      <a:r>
                        <a:rPr lang="es-419" sz="1400" b="1" i="0" u="none" strike="noStrike" kern="1200" dirty="0">
                          <a:solidFill>
                            <a:schemeClr val="bg1"/>
                          </a:solidFill>
                          <a:effectLst>
                            <a:outerShdw blurRad="38100" dist="38100" dir="2700000" algn="tl">
                              <a:srgbClr val="000000">
                                <a:alpha val="43137"/>
                              </a:srgbClr>
                            </a:outerShdw>
                          </a:effectLst>
                          <a:latin typeface="Helvetica (Cuerpo)"/>
                          <a:ea typeface="+mn-ea"/>
                          <a:cs typeface="+mn-cs"/>
                        </a:rPr>
                        <a:t>TOTA</a:t>
                      </a:r>
                      <a:r>
                        <a:rPr lang="es-419" sz="1400" b="1" i="0" u="none" strike="noStrike" dirty="0">
                          <a:solidFill>
                            <a:schemeClr val="bg1"/>
                          </a:solidFill>
                          <a:effectLst>
                            <a:outerShdw blurRad="38100" dist="38100" dir="2700000" algn="tl">
                              <a:srgbClr val="000000">
                                <a:alpha val="43137"/>
                              </a:srgbClr>
                            </a:outerShdw>
                          </a:effectLst>
                          <a:latin typeface="Helvetica (Cuerpo)"/>
                        </a:rPr>
                        <a:t>L</a:t>
                      </a:r>
                    </a:p>
                  </a:txBody>
                  <a:tcPr marL="7620" marR="7620" marT="7620" marB="0" anchor="b">
                    <a:solidFill>
                      <a:srgbClr val="F0B510"/>
                    </a:solidFill>
                  </a:tcPr>
                </a:tc>
                <a:tc hMerge="1">
                  <a:txBody>
                    <a:bodyPr/>
                    <a:lstStyle/>
                    <a:p>
                      <a:pPr algn="l" fontAlgn="b"/>
                      <a:endParaRPr lang="es-419" sz="1100" b="0" i="0" u="none" strike="noStrike">
                        <a:solidFill>
                          <a:schemeClr val="tx1"/>
                        </a:solidFill>
                        <a:effectLst/>
                        <a:latin typeface="Calibri" panose="020F0502020204030204" pitchFamily="34" charset="0"/>
                      </a:endParaRPr>
                    </a:p>
                  </a:txBody>
                  <a:tcPr marL="7620" marR="7620" marT="7620" marB="0" anchor="b"/>
                </a:tc>
                <a:tc hMerge="1">
                  <a:txBody>
                    <a:bodyPr/>
                    <a:lstStyle/>
                    <a:p>
                      <a:pPr algn="l" fontAlgn="b"/>
                      <a:endParaRPr lang="es-419" sz="1100" b="0" i="0" u="none" strike="noStrike" dirty="0">
                        <a:solidFill>
                          <a:schemeClr val="tx1"/>
                        </a:solidFill>
                        <a:effectLst/>
                        <a:latin typeface="Calibri" panose="020F0502020204030204" pitchFamily="34" charset="0"/>
                      </a:endParaRPr>
                    </a:p>
                  </a:txBody>
                  <a:tcPr marL="7620" marR="7620" marT="7620" marB="0" anchor="b"/>
                </a:tc>
                <a:tc>
                  <a:txBody>
                    <a:bodyPr/>
                    <a:lstStyle/>
                    <a:p>
                      <a:pPr marL="0" algn="ctr" defTabSz="914400" rtl="0" eaLnBrk="1" fontAlgn="b" latinLnBrk="0" hangingPunct="1"/>
                      <a:r>
                        <a:rPr lang="es-CO" sz="1400" u="none" strike="noStrike" kern="1200" dirty="0">
                          <a:solidFill>
                            <a:schemeClr val="bg1"/>
                          </a:solidFill>
                          <a:effectLst/>
                          <a:latin typeface="Helvetica (Cuerpo)"/>
                          <a:ea typeface="+mn-ea"/>
                          <a:cs typeface="+mn-cs"/>
                        </a:rPr>
                        <a:t>2.674</a:t>
                      </a:r>
                    </a:p>
                  </a:txBody>
                  <a:tcPr marL="9525" marR="9525" marT="9525" marB="0" anchor="ctr">
                    <a:solidFill>
                      <a:srgbClr val="F0B510"/>
                    </a:solidFill>
                  </a:tcPr>
                </a:tc>
                <a:tc>
                  <a:txBody>
                    <a:bodyPr/>
                    <a:lstStyle/>
                    <a:p>
                      <a:pPr marL="0" algn="ctr" defTabSz="914400" rtl="0" eaLnBrk="1" fontAlgn="b" latinLnBrk="0" hangingPunct="1"/>
                      <a:r>
                        <a:rPr lang="es-CO" sz="1400" u="none" strike="noStrike" kern="1200" dirty="0">
                          <a:solidFill>
                            <a:schemeClr val="bg1"/>
                          </a:solidFill>
                          <a:effectLst/>
                          <a:latin typeface="Helvetica (Cuerpo)"/>
                          <a:ea typeface="+mn-ea"/>
                          <a:cs typeface="+mn-cs"/>
                        </a:rPr>
                        <a:t>885</a:t>
                      </a:r>
                    </a:p>
                  </a:txBody>
                  <a:tcPr marL="9525" marR="9525" marT="9525" marB="0" anchor="ctr">
                    <a:solidFill>
                      <a:srgbClr val="F0B510"/>
                    </a:solidFill>
                  </a:tcPr>
                </a:tc>
                <a:tc>
                  <a:txBody>
                    <a:bodyPr/>
                    <a:lstStyle/>
                    <a:p>
                      <a:pPr marL="0" algn="ctr" defTabSz="914400" rtl="0" eaLnBrk="1" fontAlgn="b" latinLnBrk="0" hangingPunct="1"/>
                      <a:r>
                        <a:rPr lang="es-CO" sz="1400" u="none" strike="noStrike" kern="1200" dirty="0">
                          <a:solidFill>
                            <a:schemeClr val="bg1"/>
                          </a:solidFill>
                          <a:effectLst/>
                          <a:latin typeface="Helvetica (Cuerpo)"/>
                          <a:ea typeface="+mn-ea"/>
                          <a:cs typeface="+mn-cs"/>
                        </a:rPr>
                        <a:t>1.789</a:t>
                      </a:r>
                    </a:p>
                  </a:txBody>
                  <a:tcPr marL="9525" marR="9525" marT="9525" marB="0" anchor="ctr">
                    <a:solidFill>
                      <a:srgbClr val="F0B510"/>
                    </a:solidFill>
                  </a:tcPr>
                </a:tc>
                <a:tc>
                  <a:txBody>
                    <a:bodyPr/>
                    <a:lstStyle/>
                    <a:p>
                      <a:pPr marL="0" algn="r" defTabSz="914400" rtl="0" eaLnBrk="1" fontAlgn="b" latinLnBrk="0" hangingPunct="1"/>
                      <a:r>
                        <a:rPr lang="es-CO" sz="1400" u="none" strike="noStrike" kern="1200" dirty="0">
                          <a:solidFill>
                            <a:schemeClr val="bg1"/>
                          </a:solidFill>
                          <a:effectLst/>
                          <a:latin typeface="Helvetica (Cuerpo)"/>
                          <a:ea typeface="+mn-ea"/>
                          <a:cs typeface="+mn-cs"/>
                        </a:rPr>
                        <a:t>$30.716.479.294</a:t>
                      </a:r>
                    </a:p>
                  </a:txBody>
                  <a:tcPr marL="9525" marR="9525" marT="9525" marB="0" anchor="ctr">
                    <a:solidFill>
                      <a:srgbClr val="F0B510"/>
                    </a:solidFill>
                  </a:tcPr>
                </a:tc>
                <a:extLst>
                  <a:ext uri="{0D108BD9-81ED-4DB2-BD59-A6C34878D82A}">
                    <a16:rowId xmlns:a16="http://schemas.microsoft.com/office/drawing/2014/main" val="4148972868"/>
                  </a:ext>
                </a:extLst>
              </a:tr>
            </a:tbl>
          </a:graphicData>
        </a:graphic>
      </p:graphicFrame>
      <p:sp>
        <p:nvSpPr>
          <p:cNvPr id="6" name="CuadroTexto 5">
            <a:extLst>
              <a:ext uri="{FF2B5EF4-FFF2-40B4-BE49-F238E27FC236}">
                <a16:creationId xmlns:a16="http://schemas.microsoft.com/office/drawing/2014/main" id="{56412967-E280-C806-4AB1-EBB0AB9D3AAD}"/>
              </a:ext>
            </a:extLst>
          </p:cNvPr>
          <p:cNvSpPr txBox="1"/>
          <p:nvPr/>
        </p:nvSpPr>
        <p:spPr>
          <a:xfrm>
            <a:off x="550028" y="4414429"/>
            <a:ext cx="11189030" cy="1708160"/>
          </a:xfrm>
          <a:prstGeom prst="rect">
            <a:avLst/>
          </a:prstGeom>
          <a:noFill/>
        </p:spPr>
        <p:txBody>
          <a:bodyPr wrap="square">
            <a:spAutoFit/>
          </a:bodyPr>
          <a:lstStyle/>
          <a:p>
            <a:pPr algn="just"/>
            <a:r>
              <a:rPr lang="es-ES" sz="1500" dirty="0">
                <a:latin typeface="Helvetica (Cuerpo)"/>
                <a:ea typeface="Verdana" panose="020B0604030504040204" pitchFamily="34" charset="0"/>
              </a:rPr>
              <a:t>El proyecto FAER 1458 fue presentado al comité en sesión CAFAER 62, en el cual se realizó la aprobación por parte de los miembros. </a:t>
            </a:r>
          </a:p>
          <a:p>
            <a:pPr algn="just"/>
            <a:endParaRPr lang="es-ES" sz="1500" dirty="0">
              <a:latin typeface="Helvetica (Cuerpo)"/>
              <a:ea typeface="Verdana" panose="020B0604030504040204" pitchFamily="34" charset="0"/>
            </a:endParaRPr>
          </a:p>
          <a:p>
            <a:pPr algn="just"/>
            <a:r>
              <a:rPr lang="es-ES" sz="1500" dirty="0">
                <a:latin typeface="Helvetica (Cuerpo)"/>
                <a:ea typeface="Verdana" panose="020B0604030504040204" pitchFamily="34" charset="0"/>
              </a:rPr>
              <a:t>No obstante, con ocasión a los trámites, movimientos y flujo de aprobación y contratación de los proyectos que tuvieron concepto favorable por parte de los miembros del comité, no se logró contratar antes del 31 de diciembre de 2023 y con ocasión a la solicitud de actualización del cronograma de actividades del proyecto FAER 1458, se hace necesario someter a aprobación los siguiente ajustes y/o actualizaciones.</a:t>
            </a:r>
          </a:p>
        </p:txBody>
      </p:sp>
    </p:spTree>
    <p:extLst>
      <p:ext uri="{BB962C8B-B14F-4D97-AF65-F5344CB8AC3E}">
        <p14:creationId xmlns:p14="http://schemas.microsoft.com/office/powerpoint/2010/main" val="242281276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GOBIERNO DEL CAMBIO">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caf9895-93ab-4536-b1cb-77a268359520">
      <Terms xmlns="http://schemas.microsoft.com/office/infopath/2007/PartnerControls"/>
    </lcf76f155ced4ddcb4097134ff3c332f>
    <TaxCatchAll xmlns="189b51a7-d269-4f29-b142-79e8ee84f3f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D2AC1A0CAA71244BE1C830520B3580B" ma:contentTypeVersion="20" ma:contentTypeDescription="Create a new document." ma:contentTypeScope="" ma:versionID="7d97978da7960fc47ceb3119292fdd5c">
  <xsd:schema xmlns:xsd="http://www.w3.org/2001/XMLSchema" xmlns:xs="http://www.w3.org/2001/XMLSchema" xmlns:p="http://schemas.microsoft.com/office/2006/metadata/properties" xmlns:ns2="ccaf9895-93ab-4536-b1cb-77a268359520" xmlns:ns3="189b51a7-d269-4f29-b142-79e8ee84f3f3" targetNamespace="http://schemas.microsoft.com/office/2006/metadata/properties" ma:root="true" ma:fieldsID="7284cbf5c81cb3e07ee082b507d35b3f" ns2:_="" ns3:_="">
    <xsd:import namespace="ccaf9895-93ab-4536-b1cb-77a268359520"/>
    <xsd:import namespace="189b51a7-d269-4f29-b142-79e8ee84f3f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LengthInSeconds" minOccurs="0"/>
                <xsd:element ref="ns2:MediaServiceLocation" minOccurs="0"/>
                <xsd:element ref="ns3:SharedWithUsers" minOccurs="0"/>
                <xsd:element ref="ns3:SharedWithDetails" minOccurs="0"/>
                <xsd:element ref="ns3:TaxCatchAll"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af9895-93ab-4536-b1cb-77a26835952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c2231ce5-edc9-4cf3-bcdc-afedc95ebd1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89b51a7-d269-4f29-b142-79e8ee84f3f3"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cc517a5c-2787-4b84-b078-20a6da190105}" ma:internalName="TaxCatchAll" ma:showField="CatchAllData" ma:web="189b51a7-d269-4f29-b142-79e8ee84f3f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044528A-E9D3-4EB7-8A27-22F108E2FD1D}">
  <ds:schemaRefs>
    <ds:schemaRef ds:uri="http://schemas.microsoft.com/sharepoint/v3/contenttype/forms"/>
  </ds:schemaRefs>
</ds:datastoreItem>
</file>

<file path=customXml/itemProps2.xml><?xml version="1.0" encoding="utf-8"?>
<ds:datastoreItem xmlns:ds="http://schemas.openxmlformats.org/officeDocument/2006/customXml" ds:itemID="{5972DCB8-C056-458F-A523-21193A9C111E}">
  <ds:schemaRefs>
    <ds:schemaRef ds:uri="ccaf9895-93ab-4536-b1cb-77a268359520"/>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189b51a7-d269-4f29-b142-79e8ee84f3f3"/>
    <ds:schemaRef ds:uri="http://www.w3.org/XML/1998/namespace"/>
    <ds:schemaRef ds:uri="http://purl.org/dc/dcmitype/"/>
  </ds:schemaRefs>
</ds:datastoreItem>
</file>

<file path=customXml/itemProps3.xml><?xml version="1.0" encoding="utf-8"?>
<ds:datastoreItem xmlns:ds="http://schemas.openxmlformats.org/officeDocument/2006/customXml" ds:itemID="{829D1CED-75AF-4442-9AC2-B3BF29946DD6}">
  <ds:schemaRefs>
    <ds:schemaRef ds:uri="http://schemas.microsoft.com/office/2006/metadata/contentType"/>
    <ds:schemaRef ds:uri="http://schemas.microsoft.com/office/2006/metadata/properties/metaAttributes"/>
    <ds:schemaRef ds:uri="http://www.w3.org/2000/xmlns/"/>
    <ds:schemaRef ds:uri="http://www.w3.org/2001/XMLSchema"/>
    <ds:schemaRef ds:uri="ccaf9895-93ab-4536-b1cb-77a268359520"/>
    <ds:schemaRef ds:uri="189b51a7-d269-4f29-b142-79e8ee84f3f3"/>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10649</TotalTime>
  <Words>1678</Words>
  <Application>Microsoft Office PowerPoint</Application>
  <PresentationFormat>Panorámica</PresentationFormat>
  <Paragraphs>240</Paragraphs>
  <Slides>15</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15</vt:i4>
      </vt:variant>
    </vt:vector>
  </HeadingPairs>
  <TitlesOfParts>
    <vt:vector size="21" baseType="lpstr">
      <vt:lpstr>Arial</vt:lpstr>
      <vt:lpstr>Calibri</vt:lpstr>
      <vt:lpstr>Helvetica</vt:lpstr>
      <vt:lpstr>Helvetica (Cuerpo)</vt:lpstr>
      <vt:lpstr>Verdana</vt:lpstr>
      <vt:lpstr>Tema de Office</vt:lpstr>
      <vt:lpstr>COMITÉ CAFAER 65</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William Camilo  Baracaldo Godoy</dc:creator>
  <cp:lastModifiedBy>MARTHA STEPHANNY BARRETO MANTILLA</cp:lastModifiedBy>
  <cp:revision>40</cp:revision>
  <dcterms:created xsi:type="dcterms:W3CDTF">2023-05-08T00:34:42Z</dcterms:created>
  <dcterms:modified xsi:type="dcterms:W3CDTF">2024-04-04T03:11:17Z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0x0101001D2AC1A0CAA71244BE1C830520B3580B</vt:lpwstr>
  </property>
  <property fmtid="{D5CDD505-2E9C-101B-9397-08002B2CF9AE}" pid="3" name="MediaServiceImageTags">
    <vt:lpwstr/>
  </property>
</Properties>
</file>