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3"/>
  </p:handoutMasterIdLst>
  <p:sldIdLst>
    <p:sldId id="256" r:id="rId2"/>
    <p:sldId id="280" r:id="rId3"/>
    <p:sldId id="281" r:id="rId4"/>
    <p:sldId id="307" r:id="rId5"/>
    <p:sldId id="292" r:id="rId6"/>
    <p:sldId id="293" r:id="rId7"/>
    <p:sldId id="257" r:id="rId8"/>
    <p:sldId id="262" r:id="rId9"/>
    <p:sldId id="266" r:id="rId10"/>
    <p:sldId id="264" r:id="rId11"/>
    <p:sldId id="274" r:id="rId12"/>
    <p:sldId id="269" r:id="rId13"/>
    <p:sldId id="278" r:id="rId14"/>
    <p:sldId id="271" r:id="rId15"/>
    <p:sldId id="275" r:id="rId16"/>
    <p:sldId id="272" r:id="rId17"/>
    <p:sldId id="276" r:id="rId18"/>
    <p:sldId id="277" r:id="rId19"/>
    <p:sldId id="273" r:id="rId20"/>
    <p:sldId id="279" r:id="rId21"/>
    <p:sldId id="261" r:id="rId22"/>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SMERALDA LOPEZ SANCHEZ" initials="ELS" lastIdx="1" clrIdx="0">
    <p:extLst>
      <p:ext uri="{19B8F6BF-5375-455C-9EA6-DF929625EA0E}">
        <p15:presenceInfo xmlns:p15="http://schemas.microsoft.com/office/powerpoint/2012/main" userId="S::elopez@minenergia.gov.co::00f52393-f11c-4311-ba90-8a221738ea0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Estilo claro 1 - Acento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D113A9D2-9D6B-4929-AA2D-F23B5EE8CBE7}" styleName="Estilo temático 2 - Énfasis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ABFCF23-3B69-468F-B69F-88F6DE6A72F2}" styleName="Estilo medio 1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FD0F851-EC5A-4D38-B0AD-8093EC10F338}" styleName="Estilo claro 1 - Acento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255" autoAdjust="0"/>
    <p:restoredTop sz="94660"/>
  </p:normalViewPr>
  <p:slideViewPr>
    <p:cSldViewPr snapToGrid="0">
      <p:cViewPr>
        <p:scale>
          <a:sx n="70" d="100"/>
          <a:sy n="70" d="100"/>
        </p:scale>
        <p:origin x="796" y="-40"/>
      </p:cViewPr>
      <p:guideLst/>
    </p:cSldViewPr>
  </p:slideViewPr>
  <p:notesTextViewPr>
    <p:cViewPr>
      <p:scale>
        <a:sx n="1" d="1"/>
        <a:sy n="1" d="1"/>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7-27T12:43:24.661" idx="1">
    <p:pos x="10" y="10"/>
    <p:text/>
    <p:extLst>
      <p:ext uri="{C676402C-5697-4E1C-873F-D02D1690AC5C}">
        <p15:threadingInfo xmlns:p15="http://schemas.microsoft.com/office/powerpoint/2012/main" timeZoneBias="30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7DE8F55E-3564-59E0-6AB4-0A68F599327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F2C491CA-AD82-21DA-B6AF-104C3C64927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065CE21-4FFD-43E4-9BE1-44B69E389DE4}" type="datetimeFigureOut">
              <a:rPr lang="es-CO" smtClean="0"/>
              <a:t>18/07/2024</a:t>
            </a:fld>
            <a:endParaRPr lang="es-CO"/>
          </a:p>
        </p:txBody>
      </p:sp>
      <p:sp>
        <p:nvSpPr>
          <p:cNvPr id="4" name="Marcador de pie de página 3">
            <a:extLst>
              <a:ext uri="{FF2B5EF4-FFF2-40B4-BE49-F238E27FC236}">
                <a16:creationId xmlns:a16="http://schemas.microsoft.com/office/drawing/2014/main" id="{84018EA8-D50D-6048-06A1-98CC923A5FF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9F885154-3EB1-CC47-4591-C970E8A909C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55897CF-0428-44F3-9C91-0685A4FB6EB6}" type="slidenum">
              <a:rPr lang="es-CO" smtClean="0"/>
              <a:t>‹Nº›</a:t>
            </a:fld>
            <a:endParaRPr lang="es-CO"/>
          </a:p>
        </p:txBody>
      </p:sp>
    </p:spTree>
    <p:extLst>
      <p:ext uri="{BB962C8B-B14F-4D97-AF65-F5344CB8AC3E}">
        <p14:creationId xmlns:p14="http://schemas.microsoft.com/office/powerpoint/2010/main" val="89006162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12" name="Imagen 11">
            <a:extLst>
              <a:ext uri="{FF2B5EF4-FFF2-40B4-BE49-F238E27FC236}">
                <a16:creationId xmlns:a16="http://schemas.microsoft.com/office/drawing/2014/main" id="{6805B226-F693-E23A-0AC6-0487A3BCF4D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8100"/>
            <a:ext cx="12191733" cy="6858149"/>
          </a:xfrm>
          <a:prstGeom prst="rect">
            <a:avLst/>
          </a:prstGeom>
        </p:spPr>
      </p:pic>
      <p:sp>
        <p:nvSpPr>
          <p:cNvPr id="2" name="Título 1">
            <a:extLst>
              <a:ext uri="{FF2B5EF4-FFF2-40B4-BE49-F238E27FC236}">
                <a16:creationId xmlns:a16="http://schemas.microsoft.com/office/drawing/2014/main" id="{62C092A5-DE25-767F-031F-CE0639AC53CE}"/>
              </a:ext>
            </a:extLst>
          </p:cNvPr>
          <p:cNvSpPr>
            <a:spLocks noGrp="1"/>
          </p:cNvSpPr>
          <p:nvPr>
            <p:ph type="ctrTitle"/>
          </p:nvPr>
        </p:nvSpPr>
        <p:spPr>
          <a:xfrm>
            <a:off x="1524000" y="1122363"/>
            <a:ext cx="9144000" cy="2387600"/>
          </a:xfrm>
        </p:spPr>
        <p:txBody>
          <a:bodyPr anchor="b"/>
          <a:lstStyle>
            <a:lvl1pPr algn="ctr">
              <a:defRPr sz="6000"/>
            </a:lvl1pPr>
          </a:lstStyle>
          <a:p>
            <a:r>
              <a:rPr lang="es-ES" dirty="0"/>
              <a:t>Haga clic para modificar el estilo de título del patrón</a:t>
            </a:r>
            <a:endParaRPr lang="es-CO" dirty="0"/>
          </a:p>
        </p:txBody>
      </p:sp>
      <p:sp>
        <p:nvSpPr>
          <p:cNvPr id="3" name="Subtítulo 2">
            <a:extLst>
              <a:ext uri="{FF2B5EF4-FFF2-40B4-BE49-F238E27FC236}">
                <a16:creationId xmlns:a16="http://schemas.microsoft.com/office/drawing/2014/main" id="{61259010-DBE2-D34D-D879-AC7A1D2833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528C31B2-286A-C9C4-E01D-E40D72576A79}"/>
              </a:ext>
            </a:extLst>
          </p:cNvPr>
          <p:cNvSpPr>
            <a:spLocks noGrp="1"/>
          </p:cNvSpPr>
          <p:nvPr>
            <p:ph type="dt" sz="half" idx="10"/>
          </p:nvPr>
        </p:nvSpPr>
        <p:spPr/>
        <p:txBody>
          <a:bodyPr/>
          <a:lstStyle/>
          <a:p>
            <a:fld id="{856A6FAC-9192-436B-870E-80DDE60983C7}" type="datetimeFigureOut">
              <a:rPr lang="es-CO" smtClean="0"/>
              <a:t>18/07/2024</a:t>
            </a:fld>
            <a:endParaRPr lang="es-CO"/>
          </a:p>
        </p:txBody>
      </p:sp>
      <p:sp>
        <p:nvSpPr>
          <p:cNvPr id="5" name="Marcador de pie de página 4">
            <a:extLst>
              <a:ext uri="{FF2B5EF4-FFF2-40B4-BE49-F238E27FC236}">
                <a16:creationId xmlns:a16="http://schemas.microsoft.com/office/drawing/2014/main" id="{591D1DDB-6CC7-9360-8F7F-08FF87C5D7B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EC3D685-36E9-396E-8492-722E755FAF4F}"/>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1915255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911F9C-4982-DC10-47A7-6087D7976D8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CA2D4D84-B18F-DC4C-91BD-C2D2452F67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F14A5BCA-21FB-4F80-5D90-71B92FADA7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DC4DC66-6DB7-E14E-1352-1E2E2ED4EDE4}"/>
              </a:ext>
            </a:extLst>
          </p:cNvPr>
          <p:cNvSpPr>
            <a:spLocks noGrp="1"/>
          </p:cNvSpPr>
          <p:nvPr>
            <p:ph type="dt" sz="half" idx="10"/>
          </p:nvPr>
        </p:nvSpPr>
        <p:spPr/>
        <p:txBody>
          <a:bodyPr/>
          <a:lstStyle/>
          <a:p>
            <a:fld id="{856A6FAC-9192-436B-870E-80DDE60983C7}" type="datetimeFigureOut">
              <a:rPr lang="es-CO" smtClean="0"/>
              <a:t>18/07/2024</a:t>
            </a:fld>
            <a:endParaRPr lang="es-CO"/>
          </a:p>
        </p:txBody>
      </p:sp>
      <p:sp>
        <p:nvSpPr>
          <p:cNvPr id="6" name="Marcador de pie de página 5">
            <a:extLst>
              <a:ext uri="{FF2B5EF4-FFF2-40B4-BE49-F238E27FC236}">
                <a16:creationId xmlns:a16="http://schemas.microsoft.com/office/drawing/2014/main" id="{15AEA652-EF40-005F-FF90-AD253E40DB70}"/>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9E9AB725-99AA-BB55-8E39-F039EB14A8E6}"/>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295096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E65C95-5503-7D88-003E-0E2E5F91130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93AC4D1E-48F0-A1F3-F9C4-7B875CE887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31F0E517-DE99-33E7-2751-3A45597C88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9892408-C707-58E8-CE35-B1C506B77F0F}"/>
              </a:ext>
            </a:extLst>
          </p:cNvPr>
          <p:cNvSpPr>
            <a:spLocks noGrp="1"/>
          </p:cNvSpPr>
          <p:nvPr>
            <p:ph type="dt" sz="half" idx="10"/>
          </p:nvPr>
        </p:nvSpPr>
        <p:spPr/>
        <p:txBody>
          <a:bodyPr/>
          <a:lstStyle/>
          <a:p>
            <a:fld id="{856A6FAC-9192-436B-870E-80DDE60983C7}" type="datetimeFigureOut">
              <a:rPr lang="es-CO" smtClean="0"/>
              <a:t>18/07/2024</a:t>
            </a:fld>
            <a:endParaRPr lang="es-CO"/>
          </a:p>
        </p:txBody>
      </p:sp>
      <p:sp>
        <p:nvSpPr>
          <p:cNvPr id="6" name="Marcador de pie de página 5">
            <a:extLst>
              <a:ext uri="{FF2B5EF4-FFF2-40B4-BE49-F238E27FC236}">
                <a16:creationId xmlns:a16="http://schemas.microsoft.com/office/drawing/2014/main" id="{A65293AC-92C2-E7E4-0ECB-1F609042D46A}"/>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5AB57530-0A48-7CB0-27F9-91E065538C46}"/>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37526661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05C3E2-E170-9268-25A1-AE60BCD4A181}"/>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6FDC4665-0C8C-E09A-7C93-4DB3CB0A64FB}"/>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3863F176-85B0-9D54-437B-996F56A1D5B9}"/>
              </a:ext>
            </a:extLst>
          </p:cNvPr>
          <p:cNvSpPr>
            <a:spLocks noGrp="1"/>
          </p:cNvSpPr>
          <p:nvPr>
            <p:ph type="dt" sz="half" idx="10"/>
          </p:nvPr>
        </p:nvSpPr>
        <p:spPr/>
        <p:txBody>
          <a:bodyPr/>
          <a:lstStyle/>
          <a:p>
            <a:fld id="{856A6FAC-9192-436B-870E-80DDE60983C7}" type="datetimeFigureOut">
              <a:rPr lang="es-CO" smtClean="0"/>
              <a:t>18/07/2024</a:t>
            </a:fld>
            <a:endParaRPr lang="es-CO"/>
          </a:p>
        </p:txBody>
      </p:sp>
      <p:sp>
        <p:nvSpPr>
          <p:cNvPr id="5" name="Marcador de pie de página 4">
            <a:extLst>
              <a:ext uri="{FF2B5EF4-FFF2-40B4-BE49-F238E27FC236}">
                <a16:creationId xmlns:a16="http://schemas.microsoft.com/office/drawing/2014/main" id="{AD9FF4C6-8C08-CBB4-3CE2-59E6FA53D10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0DD7E2D5-E6C7-D872-FB2D-BAF970486C9F}"/>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25280545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BAB6635-A1FA-05FB-BAB0-2B865D5253CF}"/>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86005000-C67B-39FC-C963-1BE222E2F73B}"/>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7277B06B-FF69-1B1F-5058-EED75F49A9FE}"/>
              </a:ext>
            </a:extLst>
          </p:cNvPr>
          <p:cNvSpPr>
            <a:spLocks noGrp="1"/>
          </p:cNvSpPr>
          <p:nvPr>
            <p:ph type="dt" sz="half" idx="10"/>
          </p:nvPr>
        </p:nvSpPr>
        <p:spPr/>
        <p:txBody>
          <a:bodyPr/>
          <a:lstStyle/>
          <a:p>
            <a:fld id="{856A6FAC-9192-436B-870E-80DDE60983C7}" type="datetimeFigureOut">
              <a:rPr lang="es-CO" smtClean="0"/>
              <a:t>18/07/2024</a:t>
            </a:fld>
            <a:endParaRPr lang="es-CO"/>
          </a:p>
        </p:txBody>
      </p:sp>
      <p:sp>
        <p:nvSpPr>
          <p:cNvPr id="5" name="Marcador de pie de página 4">
            <a:extLst>
              <a:ext uri="{FF2B5EF4-FFF2-40B4-BE49-F238E27FC236}">
                <a16:creationId xmlns:a16="http://schemas.microsoft.com/office/drawing/2014/main" id="{9A1E3432-7CD9-B690-69AF-9AB3EC20FD42}"/>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40FBBF71-D1BB-B37A-0A5C-4B7A1432A52A}"/>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1982265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3" name="Marcador de fecha 2">
            <a:extLst>
              <a:ext uri="{FF2B5EF4-FFF2-40B4-BE49-F238E27FC236}">
                <a16:creationId xmlns:a16="http://schemas.microsoft.com/office/drawing/2014/main" id="{6AD64394-963E-D625-32AA-BDFC76B6E81B}"/>
              </a:ext>
            </a:extLst>
          </p:cNvPr>
          <p:cNvSpPr>
            <a:spLocks noGrp="1"/>
          </p:cNvSpPr>
          <p:nvPr>
            <p:ph type="dt" sz="half" idx="10"/>
          </p:nvPr>
        </p:nvSpPr>
        <p:spPr/>
        <p:txBody>
          <a:bodyPr/>
          <a:lstStyle/>
          <a:p>
            <a:fld id="{856A6FAC-9192-436B-870E-80DDE60983C7}" type="datetimeFigureOut">
              <a:rPr lang="es-CO" smtClean="0"/>
              <a:t>18/07/2024</a:t>
            </a:fld>
            <a:endParaRPr lang="es-CO"/>
          </a:p>
        </p:txBody>
      </p:sp>
      <p:sp>
        <p:nvSpPr>
          <p:cNvPr id="4" name="Marcador de pie de página 3">
            <a:extLst>
              <a:ext uri="{FF2B5EF4-FFF2-40B4-BE49-F238E27FC236}">
                <a16:creationId xmlns:a16="http://schemas.microsoft.com/office/drawing/2014/main" id="{C0F68054-34D7-9279-DFD5-715512BF4F92}"/>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4916C35A-4761-CBE9-49AD-2C3A4928C1E2}"/>
              </a:ext>
            </a:extLst>
          </p:cNvPr>
          <p:cNvSpPr>
            <a:spLocks noGrp="1"/>
          </p:cNvSpPr>
          <p:nvPr>
            <p:ph type="sldNum" sz="quarter" idx="12"/>
          </p:nvPr>
        </p:nvSpPr>
        <p:spPr/>
        <p:txBody>
          <a:bodyPr/>
          <a:lstStyle/>
          <a:p>
            <a:fld id="{C74CBB0B-5D0C-43FE-9043-22172208F6F8}" type="slidenum">
              <a:rPr lang="es-CO" smtClean="0"/>
              <a:t>‹Nº›</a:t>
            </a:fld>
            <a:endParaRPr lang="es-CO"/>
          </a:p>
        </p:txBody>
      </p:sp>
      <p:pic>
        <p:nvPicPr>
          <p:cNvPr id="7" name="Imagen 6">
            <a:extLst>
              <a:ext uri="{FF2B5EF4-FFF2-40B4-BE49-F238E27FC236}">
                <a16:creationId xmlns:a16="http://schemas.microsoft.com/office/drawing/2014/main" id="{3F03094B-3B2A-4C1A-84F1-903486D2D07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150"/>
            <a:ext cx="12192000" cy="6858298"/>
          </a:xfrm>
          <a:prstGeom prst="rect">
            <a:avLst/>
          </a:prstGeom>
        </p:spPr>
      </p:pic>
    </p:spTree>
    <p:extLst>
      <p:ext uri="{BB962C8B-B14F-4D97-AF65-F5344CB8AC3E}">
        <p14:creationId xmlns:p14="http://schemas.microsoft.com/office/powerpoint/2010/main" val="103456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Diapositiva de título">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C4201D2B-7635-B428-D717-5BAA3AF3AB5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150"/>
            <a:ext cx="12192000" cy="6858298"/>
          </a:xfrm>
          <a:prstGeom prst="rect">
            <a:avLst/>
          </a:prstGeom>
        </p:spPr>
      </p:pic>
      <p:sp>
        <p:nvSpPr>
          <p:cNvPr id="2" name="Título 1">
            <a:extLst>
              <a:ext uri="{FF2B5EF4-FFF2-40B4-BE49-F238E27FC236}">
                <a16:creationId xmlns:a16="http://schemas.microsoft.com/office/drawing/2014/main" id="{62C092A5-DE25-767F-031F-CE0639AC53CE}"/>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61259010-DBE2-D34D-D879-AC7A1D2833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528C31B2-286A-C9C4-E01D-E40D72576A79}"/>
              </a:ext>
            </a:extLst>
          </p:cNvPr>
          <p:cNvSpPr>
            <a:spLocks noGrp="1"/>
          </p:cNvSpPr>
          <p:nvPr>
            <p:ph type="dt" sz="half" idx="10"/>
          </p:nvPr>
        </p:nvSpPr>
        <p:spPr/>
        <p:txBody>
          <a:bodyPr/>
          <a:lstStyle/>
          <a:p>
            <a:fld id="{856A6FAC-9192-436B-870E-80DDE60983C7}" type="datetimeFigureOut">
              <a:rPr lang="es-CO" smtClean="0"/>
              <a:t>18/07/2024</a:t>
            </a:fld>
            <a:endParaRPr lang="es-CO"/>
          </a:p>
        </p:txBody>
      </p:sp>
      <p:sp>
        <p:nvSpPr>
          <p:cNvPr id="5" name="Marcador de pie de página 4">
            <a:extLst>
              <a:ext uri="{FF2B5EF4-FFF2-40B4-BE49-F238E27FC236}">
                <a16:creationId xmlns:a16="http://schemas.microsoft.com/office/drawing/2014/main" id="{591D1DDB-6CC7-9360-8F7F-08FF87C5D7B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EC3D685-36E9-396E-8492-722E755FAF4F}"/>
              </a:ext>
            </a:extLst>
          </p:cNvPr>
          <p:cNvSpPr>
            <a:spLocks noGrp="1"/>
          </p:cNvSpPr>
          <p:nvPr>
            <p:ph type="sldNum" sz="quarter" idx="12"/>
          </p:nvPr>
        </p:nvSpPr>
        <p:spPr/>
        <p:txBody>
          <a:bodyPr/>
          <a:lstStyle/>
          <a:p>
            <a:fld id="{C74CBB0B-5D0C-43FE-9043-22172208F6F8}" type="slidenum">
              <a:rPr lang="es-CO" smtClean="0"/>
              <a:t>‹Nº›</a:t>
            </a:fld>
            <a:endParaRPr lang="es-CO"/>
          </a:p>
        </p:txBody>
      </p:sp>
      <p:pic>
        <p:nvPicPr>
          <p:cNvPr id="15" name="Imagen 14">
            <a:extLst>
              <a:ext uri="{FF2B5EF4-FFF2-40B4-BE49-F238E27FC236}">
                <a16:creationId xmlns:a16="http://schemas.microsoft.com/office/drawing/2014/main" id="{48622B45-69E8-E654-F840-BE4E7739D6B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266" y="0"/>
            <a:ext cx="12191733" cy="6858148"/>
          </a:xfrm>
          <a:prstGeom prst="rect">
            <a:avLst/>
          </a:prstGeom>
        </p:spPr>
      </p:pic>
    </p:spTree>
    <p:extLst>
      <p:ext uri="{BB962C8B-B14F-4D97-AF65-F5344CB8AC3E}">
        <p14:creationId xmlns:p14="http://schemas.microsoft.com/office/powerpoint/2010/main" val="3572207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3D0CCB-4FFD-D76C-2516-7E388FCAB981}"/>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E1E21056-E582-22D1-6201-8C5FC793E5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77EB76F7-CED7-0277-AFCB-6886CB518DAF}"/>
              </a:ext>
            </a:extLst>
          </p:cNvPr>
          <p:cNvSpPr>
            <a:spLocks noGrp="1"/>
          </p:cNvSpPr>
          <p:nvPr>
            <p:ph type="dt" sz="half" idx="10"/>
          </p:nvPr>
        </p:nvSpPr>
        <p:spPr/>
        <p:txBody>
          <a:bodyPr/>
          <a:lstStyle/>
          <a:p>
            <a:fld id="{856A6FAC-9192-436B-870E-80DDE60983C7}" type="datetimeFigureOut">
              <a:rPr lang="es-CO" smtClean="0"/>
              <a:t>18/07/2024</a:t>
            </a:fld>
            <a:endParaRPr lang="es-CO"/>
          </a:p>
        </p:txBody>
      </p:sp>
      <p:sp>
        <p:nvSpPr>
          <p:cNvPr id="5" name="Marcador de pie de página 4">
            <a:extLst>
              <a:ext uri="{FF2B5EF4-FFF2-40B4-BE49-F238E27FC236}">
                <a16:creationId xmlns:a16="http://schemas.microsoft.com/office/drawing/2014/main" id="{A4C8B0CA-24C5-6F63-CBFA-9062B6F2621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053FA383-2ECC-136F-2454-358FD4FC2159}"/>
              </a:ext>
            </a:extLst>
          </p:cNvPr>
          <p:cNvSpPr>
            <a:spLocks noGrp="1"/>
          </p:cNvSpPr>
          <p:nvPr>
            <p:ph type="sldNum" sz="quarter" idx="12"/>
          </p:nvPr>
        </p:nvSpPr>
        <p:spPr/>
        <p:txBody>
          <a:bodyPr/>
          <a:lstStyle/>
          <a:p>
            <a:fld id="{C74CBB0B-5D0C-43FE-9043-22172208F6F8}" type="slidenum">
              <a:rPr lang="es-CO" smtClean="0"/>
              <a:t>‹Nº›</a:t>
            </a:fld>
            <a:endParaRPr lang="es-CO"/>
          </a:p>
        </p:txBody>
      </p:sp>
      <p:pic>
        <p:nvPicPr>
          <p:cNvPr id="18" name="Imagen 17">
            <a:extLst>
              <a:ext uri="{FF2B5EF4-FFF2-40B4-BE49-F238E27FC236}">
                <a16:creationId xmlns:a16="http://schemas.microsoft.com/office/drawing/2014/main" id="{0AA5E922-FFBC-CB5C-4592-D312DD3455A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150"/>
            <a:ext cx="12192000" cy="6858298"/>
          </a:xfrm>
          <a:prstGeom prst="rect">
            <a:avLst/>
          </a:prstGeom>
        </p:spPr>
      </p:pic>
    </p:spTree>
    <p:extLst>
      <p:ext uri="{BB962C8B-B14F-4D97-AF65-F5344CB8AC3E}">
        <p14:creationId xmlns:p14="http://schemas.microsoft.com/office/powerpoint/2010/main" val="3652379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A0128F-3548-EBBF-BD29-1EB1D245720C}"/>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2B611771-8F44-52FC-9741-53E17FE3733D}"/>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CA0D0EFA-890A-CDAE-F1B6-CDA7C84A4BFA}"/>
              </a:ext>
            </a:extLst>
          </p:cNvPr>
          <p:cNvSpPr>
            <a:spLocks noGrp="1"/>
          </p:cNvSpPr>
          <p:nvPr>
            <p:ph type="dt" sz="half" idx="10"/>
          </p:nvPr>
        </p:nvSpPr>
        <p:spPr/>
        <p:txBody>
          <a:bodyPr/>
          <a:lstStyle/>
          <a:p>
            <a:fld id="{856A6FAC-9192-436B-870E-80DDE60983C7}" type="datetimeFigureOut">
              <a:rPr lang="es-CO" smtClean="0"/>
              <a:t>18/07/2024</a:t>
            </a:fld>
            <a:endParaRPr lang="es-CO"/>
          </a:p>
        </p:txBody>
      </p:sp>
      <p:sp>
        <p:nvSpPr>
          <p:cNvPr id="5" name="Marcador de pie de página 4">
            <a:extLst>
              <a:ext uri="{FF2B5EF4-FFF2-40B4-BE49-F238E27FC236}">
                <a16:creationId xmlns:a16="http://schemas.microsoft.com/office/drawing/2014/main" id="{9903C958-22C5-59D4-D584-C88407A5F5A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0441F80-8960-189A-2E8E-15505E6A0F98}"/>
              </a:ext>
            </a:extLst>
          </p:cNvPr>
          <p:cNvSpPr>
            <a:spLocks noGrp="1"/>
          </p:cNvSpPr>
          <p:nvPr>
            <p:ph type="sldNum" sz="quarter" idx="12"/>
          </p:nvPr>
        </p:nvSpPr>
        <p:spPr/>
        <p:txBody>
          <a:bodyPr/>
          <a:lstStyle/>
          <a:p>
            <a:fld id="{C74CBB0B-5D0C-43FE-9043-22172208F6F8}" type="slidenum">
              <a:rPr lang="es-CO" smtClean="0"/>
              <a:t>‹Nº›</a:t>
            </a:fld>
            <a:endParaRPr lang="es-CO"/>
          </a:p>
        </p:txBody>
      </p:sp>
      <p:pic>
        <p:nvPicPr>
          <p:cNvPr id="15" name="Imagen 14">
            <a:extLst>
              <a:ext uri="{FF2B5EF4-FFF2-40B4-BE49-F238E27FC236}">
                <a16:creationId xmlns:a16="http://schemas.microsoft.com/office/drawing/2014/main" id="{3B05C927-FCF5-0132-3B83-3AA55DB686B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66" y="0"/>
            <a:ext cx="12191733" cy="6858148"/>
          </a:xfrm>
          <a:prstGeom prst="rect">
            <a:avLst/>
          </a:prstGeom>
        </p:spPr>
      </p:pic>
    </p:spTree>
    <p:extLst>
      <p:ext uri="{BB962C8B-B14F-4D97-AF65-F5344CB8AC3E}">
        <p14:creationId xmlns:p14="http://schemas.microsoft.com/office/powerpoint/2010/main" val="2046970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31F210-8371-C703-B82E-47C593C78A20}"/>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0B15A348-98B3-3879-5E17-CB0127E64850}"/>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88F33D3A-1132-9B1A-B962-CD60ABDB6F59}"/>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81E0D49E-7178-69A3-8F58-4D4C48A6CEFA}"/>
              </a:ext>
            </a:extLst>
          </p:cNvPr>
          <p:cNvSpPr>
            <a:spLocks noGrp="1"/>
          </p:cNvSpPr>
          <p:nvPr>
            <p:ph type="dt" sz="half" idx="10"/>
          </p:nvPr>
        </p:nvSpPr>
        <p:spPr/>
        <p:txBody>
          <a:bodyPr/>
          <a:lstStyle/>
          <a:p>
            <a:fld id="{856A6FAC-9192-436B-870E-80DDE60983C7}" type="datetimeFigureOut">
              <a:rPr lang="es-CO" smtClean="0"/>
              <a:t>18/07/2024</a:t>
            </a:fld>
            <a:endParaRPr lang="es-CO"/>
          </a:p>
        </p:txBody>
      </p:sp>
      <p:sp>
        <p:nvSpPr>
          <p:cNvPr id="6" name="Marcador de pie de página 5">
            <a:extLst>
              <a:ext uri="{FF2B5EF4-FFF2-40B4-BE49-F238E27FC236}">
                <a16:creationId xmlns:a16="http://schemas.microsoft.com/office/drawing/2014/main" id="{2F5CC090-A935-39EC-1352-2703D7774C23}"/>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F9F37035-180E-0152-1228-EECA44274B02}"/>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926693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CAB338-F339-66BE-83C6-7A3F6FECC920}"/>
              </a:ext>
            </a:extLst>
          </p:cNvPr>
          <p:cNvSpPr>
            <a:spLocks noGrp="1"/>
          </p:cNvSpPr>
          <p:nvPr>
            <p:ph type="title"/>
          </p:nvPr>
        </p:nvSpPr>
        <p:spPr>
          <a:xfrm>
            <a:off x="839788" y="365125"/>
            <a:ext cx="10515600" cy="1325563"/>
          </a:xfrm>
        </p:spPr>
        <p:txBody>
          <a:body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69935FC1-EFEA-9E70-C955-E0F46AFA99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los estilos de texto del patrón</a:t>
            </a:r>
          </a:p>
        </p:txBody>
      </p:sp>
      <p:sp>
        <p:nvSpPr>
          <p:cNvPr id="4" name="Marcador de contenido 3">
            <a:extLst>
              <a:ext uri="{FF2B5EF4-FFF2-40B4-BE49-F238E27FC236}">
                <a16:creationId xmlns:a16="http://schemas.microsoft.com/office/drawing/2014/main" id="{B52A0A90-FD8F-D098-9E3C-8B3903C7EAD4}"/>
              </a:ext>
            </a:extLst>
          </p:cNvPr>
          <p:cNvSpPr>
            <a:spLocks noGrp="1"/>
          </p:cNvSpPr>
          <p:nvPr>
            <p:ph sz="half" idx="2"/>
          </p:nvPr>
        </p:nvSpPr>
        <p:spPr>
          <a:xfrm>
            <a:off x="839788" y="2505075"/>
            <a:ext cx="5157787" cy="3684588"/>
          </a:xfrm>
        </p:spPr>
        <p:txBody>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5" name="Marcador de texto 4">
            <a:extLst>
              <a:ext uri="{FF2B5EF4-FFF2-40B4-BE49-F238E27FC236}">
                <a16:creationId xmlns:a16="http://schemas.microsoft.com/office/drawing/2014/main" id="{A0F47486-611C-6371-6BFF-C8AADB90A8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25A5BFE2-9B56-F9FE-1317-1698B3D8A8E5}"/>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758251A3-C7BF-3DF9-1006-6349C94FA1F1}"/>
              </a:ext>
            </a:extLst>
          </p:cNvPr>
          <p:cNvSpPr>
            <a:spLocks noGrp="1"/>
          </p:cNvSpPr>
          <p:nvPr>
            <p:ph type="dt" sz="half" idx="10"/>
          </p:nvPr>
        </p:nvSpPr>
        <p:spPr/>
        <p:txBody>
          <a:bodyPr/>
          <a:lstStyle/>
          <a:p>
            <a:fld id="{856A6FAC-9192-436B-870E-80DDE60983C7}" type="datetimeFigureOut">
              <a:rPr lang="es-CO" smtClean="0"/>
              <a:t>18/07/2024</a:t>
            </a:fld>
            <a:endParaRPr lang="es-CO"/>
          </a:p>
        </p:txBody>
      </p:sp>
      <p:sp>
        <p:nvSpPr>
          <p:cNvPr id="8" name="Marcador de pie de página 7">
            <a:extLst>
              <a:ext uri="{FF2B5EF4-FFF2-40B4-BE49-F238E27FC236}">
                <a16:creationId xmlns:a16="http://schemas.microsoft.com/office/drawing/2014/main" id="{644687DF-C287-0B90-0384-AC46566F9DE1}"/>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EB92D22D-0268-7F05-56E0-5963F89C291C}"/>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3257333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5FE461-F01D-222B-4C7C-57D2AA8652C0}"/>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5CFB908D-19D2-F83C-4039-D58C06ECA823}"/>
              </a:ext>
            </a:extLst>
          </p:cNvPr>
          <p:cNvSpPr>
            <a:spLocks noGrp="1"/>
          </p:cNvSpPr>
          <p:nvPr>
            <p:ph type="dt" sz="half" idx="10"/>
          </p:nvPr>
        </p:nvSpPr>
        <p:spPr/>
        <p:txBody>
          <a:bodyPr/>
          <a:lstStyle/>
          <a:p>
            <a:fld id="{856A6FAC-9192-436B-870E-80DDE60983C7}" type="datetimeFigureOut">
              <a:rPr lang="es-CO" smtClean="0"/>
              <a:t>18/07/2024</a:t>
            </a:fld>
            <a:endParaRPr lang="es-CO"/>
          </a:p>
        </p:txBody>
      </p:sp>
      <p:sp>
        <p:nvSpPr>
          <p:cNvPr id="4" name="Marcador de pie de página 3">
            <a:extLst>
              <a:ext uri="{FF2B5EF4-FFF2-40B4-BE49-F238E27FC236}">
                <a16:creationId xmlns:a16="http://schemas.microsoft.com/office/drawing/2014/main" id="{877D68EF-BFF2-A72E-07EE-5E72D7A4740D}"/>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538FE25A-BF2A-CF99-7E87-C956434B72ED}"/>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1271424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DB9DC9B7-1E4F-7D26-4BD7-745061F4E257}"/>
              </a:ext>
            </a:extLst>
          </p:cNvPr>
          <p:cNvSpPr>
            <a:spLocks noGrp="1"/>
          </p:cNvSpPr>
          <p:nvPr>
            <p:ph type="dt" sz="half" idx="10"/>
          </p:nvPr>
        </p:nvSpPr>
        <p:spPr/>
        <p:txBody>
          <a:bodyPr/>
          <a:lstStyle/>
          <a:p>
            <a:fld id="{856A6FAC-9192-436B-870E-80DDE60983C7}" type="datetimeFigureOut">
              <a:rPr lang="es-CO" smtClean="0"/>
              <a:t>18/07/2024</a:t>
            </a:fld>
            <a:endParaRPr lang="es-CO"/>
          </a:p>
        </p:txBody>
      </p:sp>
      <p:sp>
        <p:nvSpPr>
          <p:cNvPr id="3" name="Marcador de pie de página 2">
            <a:extLst>
              <a:ext uri="{FF2B5EF4-FFF2-40B4-BE49-F238E27FC236}">
                <a16:creationId xmlns:a16="http://schemas.microsoft.com/office/drawing/2014/main" id="{9F5816B9-11D6-2A5A-0FD1-DB0FC94DB765}"/>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D3A788D0-F4D3-2B6C-9239-17F58235B626}"/>
              </a:ext>
            </a:extLst>
          </p:cNvPr>
          <p:cNvSpPr>
            <a:spLocks noGrp="1"/>
          </p:cNvSpPr>
          <p:nvPr>
            <p:ph type="sldNum" sz="quarter" idx="12"/>
          </p:nvPr>
        </p:nvSpPr>
        <p:spPr/>
        <p:txBody>
          <a:bodyPr/>
          <a:lstStyle/>
          <a:p>
            <a:fld id="{C74CBB0B-5D0C-43FE-9043-22172208F6F8}" type="slidenum">
              <a:rPr lang="es-CO" smtClean="0"/>
              <a:t>‹Nº›</a:t>
            </a:fld>
            <a:endParaRPr lang="es-CO"/>
          </a:p>
        </p:txBody>
      </p:sp>
    </p:spTree>
    <p:extLst>
      <p:ext uri="{BB962C8B-B14F-4D97-AF65-F5344CB8AC3E}">
        <p14:creationId xmlns:p14="http://schemas.microsoft.com/office/powerpoint/2010/main" val="1662749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F842174-351A-5C35-E775-1CDC59E177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dirty="0"/>
              <a:t>Haga clic para modificar el estilo de título del patrón</a:t>
            </a:r>
            <a:endParaRPr lang="es-CO" dirty="0"/>
          </a:p>
        </p:txBody>
      </p:sp>
      <p:sp>
        <p:nvSpPr>
          <p:cNvPr id="3" name="Marcador de texto 2">
            <a:extLst>
              <a:ext uri="{FF2B5EF4-FFF2-40B4-BE49-F238E27FC236}">
                <a16:creationId xmlns:a16="http://schemas.microsoft.com/office/drawing/2014/main" id="{65D2E68F-9A0D-D89E-ED06-73EDB9E63B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s-CO" dirty="0"/>
          </a:p>
        </p:txBody>
      </p:sp>
      <p:sp>
        <p:nvSpPr>
          <p:cNvPr id="4" name="Marcador de fecha 3">
            <a:extLst>
              <a:ext uri="{FF2B5EF4-FFF2-40B4-BE49-F238E27FC236}">
                <a16:creationId xmlns:a16="http://schemas.microsoft.com/office/drawing/2014/main" id="{D0A95696-420C-C45E-6F3E-ED258E8D8B8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6A6FAC-9192-436B-870E-80DDE60983C7}" type="datetimeFigureOut">
              <a:rPr lang="es-CO" smtClean="0"/>
              <a:t>18/07/2024</a:t>
            </a:fld>
            <a:endParaRPr lang="es-CO"/>
          </a:p>
        </p:txBody>
      </p:sp>
      <p:sp>
        <p:nvSpPr>
          <p:cNvPr id="5" name="Marcador de pie de página 4">
            <a:extLst>
              <a:ext uri="{FF2B5EF4-FFF2-40B4-BE49-F238E27FC236}">
                <a16:creationId xmlns:a16="http://schemas.microsoft.com/office/drawing/2014/main" id="{4BEF4216-2A8E-0656-28FD-6CAD51853C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26FEC2FF-6B1B-D345-F657-95FAADED47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4CBB0B-5D0C-43FE-9043-22172208F6F8}" type="slidenum">
              <a:rPr lang="es-CO" smtClean="0"/>
              <a:t>‹Nº›</a:t>
            </a:fld>
            <a:endParaRPr lang="es-CO"/>
          </a:p>
        </p:txBody>
      </p:sp>
    </p:spTree>
    <p:extLst>
      <p:ext uri="{BB962C8B-B14F-4D97-AF65-F5344CB8AC3E}">
        <p14:creationId xmlns:p14="http://schemas.microsoft.com/office/powerpoint/2010/main" val="1326068950"/>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60" r:id="rId3"/>
    <p:sldLayoutId id="2147483651" r:id="rId4"/>
    <p:sldLayoutId id="2147483650"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angelrodriguezpoeta.blogspot.com/2009/09/del-dinero.html" TargetMode="External"/><Relationship Id="rId2" Type="http://schemas.openxmlformats.org/officeDocument/2006/relationships/image" Target="../media/image5.jp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Dec%201073%20de%202015%20DUR%20Administrativo.pdf"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8" Type="http://schemas.openxmlformats.org/officeDocument/2006/relationships/hyperlink" Target="https://minenergiacol.sharepoint.com/sites/GRUPOFONDOSPNER/Shared%20Documents/15%20.FONDOS/3.%20FAER/1.%20Comit&#233;s/CAFAER%2062/NORMATIVIDAD/%5bLEY_1955_2019%5d.pdf" TargetMode="External"/><Relationship Id="rId3" Type="http://schemas.openxmlformats.org/officeDocument/2006/relationships/hyperlink" Target="https://minenergiacol.sharepoint.com/sites/GRUPOFONDOSPNER/Shared%20Documents/15%20.FONDOS/3.%20FAER/1.%20Comit&#233;s/CAFAER%2062/NORMATIVIDAD/DECRETO%201122.pdf" TargetMode="External"/><Relationship Id="rId7" Type="http://schemas.openxmlformats.org/officeDocument/2006/relationships/hyperlink" Target="LEY%201753%20DE%202015_PND.pdf" TargetMode="External"/><Relationship Id="rId2" Type="http://schemas.openxmlformats.org/officeDocument/2006/relationships/hyperlink" Target="https://www.suin-juriscol.gov.co/viewDocument.asp?ruta=Leyes/1668340" TargetMode="External"/><Relationship Id="rId1" Type="http://schemas.openxmlformats.org/officeDocument/2006/relationships/slideLayout" Target="../slideLayouts/slideLayout3.xml"/><Relationship Id="rId6" Type="http://schemas.openxmlformats.org/officeDocument/2006/relationships/hyperlink" Target="DECRETO%201513%20DEL%2019%20DE%20SEPTIEMBRE%20DE%202016.pdf" TargetMode="External"/><Relationship Id="rId5" Type="http://schemas.openxmlformats.org/officeDocument/2006/relationships/hyperlink" Target="36632-Decreto-1623-11Ago2015.pdf" TargetMode="External"/><Relationship Id="rId4" Type="http://schemas.openxmlformats.org/officeDocument/2006/relationships/hyperlink" Target="Dec%201073%20de%202015%20DUR%20Administrativo.pdf" TargetMode="External"/><Relationship Id="rId9" Type="http://schemas.openxmlformats.org/officeDocument/2006/relationships/hyperlink" Target="https://minenergiacol.sharepoint.com/sites/GRUPOFONDOSPNER/Shared%20Documents/15%20.FONDOS/3.%20FAER/1.%20Comit&#233;s/CAFAER%2062/NORMATIVIDAD/40379.pdf"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8096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A9FF23E6-6AE7-51AE-2A70-DAF74746E229}"/>
              </a:ext>
            </a:extLst>
          </p:cNvPr>
          <p:cNvSpPr>
            <a:spLocks noGrp="1"/>
          </p:cNvSpPr>
          <p:nvPr>
            <p:ph type="title"/>
          </p:nvPr>
        </p:nvSpPr>
        <p:spPr>
          <a:xfrm>
            <a:off x="838200" y="365125"/>
            <a:ext cx="10515600" cy="718087"/>
          </a:xfrm>
        </p:spPr>
        <p:txBody>
          <a:bodyPr>
            <a:normAutofit/>
          </a:bodyPr>
          <a:lstStyle/>
          <a:p>
            <a:pPr algn="ctr"/>
            <a:r>
              <a:rPr lang="es-ES" sz="3200" b="1" dirty="0">
                <a:solidFill>
                  <a:srgbClr val="4472C4">
                    <a:lumMod val="50000"/>
                  </a:srgbClr>
                </a:solidFill>
                <a:latin typeface="Montserrat" pitchFamily="2" charset="77"/>
                <a:ea typeface="+mn-ea"/>
                <a:cs typeface="+mn-cs"/>
              </a:rPr>
              <a:t>DESEMBOLSOS Y BALANCE FAER -504-22</a:t>
            </a:r>
            <a:endParaRPr lang="es-CO" sz="3200" b="1" dirty="0">
              <a:solidFill>
                <a:srgbClr val="4472C4">
                  <a:lumMod val="50000"/>
                </a:srgbClr>
              </a:solidFill>
              <a:latin typeface="Montserrat" pitchFamily="2" charset="77"/>
              <a:ea typeface="+mn-ea"/>
              <a:cs typeface="+mn-cs"/>
            </a:endParaRPr>
          </a:p>
        </p:txBody>
      </p:sp>
      <p:pic>
        <p:nvPicPr>
          <p:cNvPr id="3" name="Marcador de contenido 2">
            <a:extLst>
              <a:ext uri="{FF2B5EF4-FFF2-40B4-BE49-F238E27FC236}">
                <a16:creationId xmlns:a16="http://schemas.microsoft.com/office/drawing/2014/main" id="{F4F1C3E8-1C11-D1E4-BB25-F1A0DA53FDCF}"/>
              </a:ext>
            </a:extLst>
          </p:cNvPr>
          <p:cNvPicPr>
            <a:picLocks noGrp="1" noChangeAspect="1"/>
          </p:cNvPicPr>
          <p:nvPr>
            <p:ph idx="1"/>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0139018" y="4751087"/>
            <a:ext cx="1901054" cy="1901054"/>
          </a:xfrm>
        </p:spPr>
      </p:pic>
      <p:sp>
        <p:nvSpPr>
          <p:cNvPr id="6" name="CuadroTexto 5">
            <a:extLst>
              <a:ext uri="{FF2B5EF4-FFF2-40B4-BE49-F238E27FC236}">
                <a16:creationId xmlns:a16="http://schemas.microsoft.com/office/drawing/2014/main" id="{B238E6FA-A559-99BD-B331-6B1AC8A06F2D}"/>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
        <p:nvSpPr>
          <p:cNvPr id="8" name="Triángulo isósceles 24">
            <a:extLst>
              <a:ext uri="{FF2B5EF4-FFF2-40B4-BE49-F238E27FC236}">
                <a16:creationId xmlns:a16="http://schemas.microsoft.com/office/drawing/2014/main" id="{A64D45CD-7F2C-CD6E-0C5F-6992C2060530}"/>
              </a:ext>
            </a:extLst>
          </p:cNvPr>
          <p:cNvSpPr/>
          <p:nvPr/>
        </p:nvSpPr>
        <p:spPr>
          <a:xfrm rot="5400000">
            <a:off x="185353" y="1868482"/>
            <a:ext cx="1167708" cy="506835"/>
          </a:xfrm>
          <a:prstGeom prst="triangle">
            <a:avLst/>
          </a:prstGeom>
          <a:solidFill>
            <a:schemeClr val="accent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dirty="0">
              <a:ln>
                <a:noFill/>
              </a:ln>
              <a:solidFill>
                <a:prstClr val="white"/>
              </a:solidFill>
              <a:effectLst/>
              <a:highlight>
                <a:srgbClr val="FFFF00"/>
              </a:highlight>
              <a:uLnTx/>
              <a:uFillTx/>
              <a:latin typeface="Calibri" panose="020F0502020204030204"/>
              <a:ea typeface="+mn-ea"/>
              <a:cs typeface="+mn-cs"/>
            </a:endParaRPr>
          </a:p>
        </p:txBody>
      </p:sp>
      <p:sp>
        <p:nvSpPr>
          <p:cNvPr id="10" name="Título 1">
            <a:extLst>
              <a:ext uri="{FF2B5EF4-FFF2-40B4-BE49-F238E27FC236}">
                <a16:creationId xmlns:a16="http://schemas.microsoft.com/office/drawing/2014/main" id="{3E29BE20-81ED-8BA3-757E-22BF6FE246E0}"/>
              </a:ext>
            </a:extLst>
          </p:cNvPr>
          <p:cNvSpPr txBox="1">
            <a:spLocks/>
          </p:cNvSpPr>
          <p:nvPr/>
        </p:nvSpPr>
        <p:spPr>
          <a:xfrm>
            <a:off x="1022625" y="1469214"/>
            <a:ext cx="2476672" cy="1454464"/>
          </a:xfrm>
          <a:prstGeom prst="rect">
            <a:avLst/>
          </a:prstGeom>
          <a:solidFill>
            <a:schemeClr val="accent1">
              <a:lumMod val="60000"/>
              <a:lumOff val="40000"/>
              <a:alpha val="38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Ins="108000" rtlCol="0" anchor="ctr"/>
          <a:lstStyle>
            <a:defPPr>
              <a:defRPr lang="es-CO"/>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O" sz="2000" b="1" i="0" u="none" strike="noStrike" kern="1200" cap="none" spc="0" normalizeH="0" baseline="0" dirty="0">
                <a:ln>
                  <a:noFill/>
                </a:ln>
                <a:solidFill>
                  <a:schemeClr val="tx1"/>
                </a:solidFill>
                <a:effectLst/>
                <a:uLnTx/>
                <a:uFillTx/>
                <a:latin typeface="Montserrat" panose="00000500000000000000" pitchFamily="2" charset="0"/>
              </a:rPr>
              <a:t>Estado Desembo</a:t>
            </a:r>
            <a:r>
              <a:rPr lang="es-CO" sz="2000" b="1" dirty="0">
                <a:solidFill>
                  <a:schemeClr val="tx1"/>
                </a:solidFill>
                <a:latin typeface="Montserrat" panose="00000500000000000000" pitchFamily="2" charset="0"/>
              </a:rPr>
              <a:t>lsos</a:t>
            </a:r>
            <a:endParaRPr kumimoji="0" lang="es-CO" sz="1800" b="0" i="0" u="none" strike="noStrike" kern="1200" cap="none" spc="0" normalizeH="0" baseline="0" noProof="0" dirty="0">
              <a:ln>
                <a:noFill/>
              </a:ln>
              <a:solidFill>
                <a:schemeClr val="tx1"/>
              </a:solidFill>
              <a:effectLst/>
              <a:uLnTx/>
              <a:uFillTx/>
              <a:latin typeface="Calibri" panose="020F0502020204030204"/>
              <a:ea typeface="+mn-ea"/>
              <a:cs typeface="+mn-cs"/>
            </a:endParaRPr>
          </a:p>
        </p:txBody>
      </p:sp>
      <p:graphicFrame>
        <p:nvGraphicFramePr>
          <p:cNvPr id="11" name="Tabla 10">
            <a:extLst>
              <a:ext uri="{FF2B5EF4-FFF2-40B4-BE49-F238E27FC236}">
                <a16:creationId xmlns:a16="http://schemas.microsoft.com/office/drawing/2014/main" id="{66F0713F-D4F9-E92A-CBFF-27597AB9CC5B}"/>
              </a:ext>
            </a:extLst>
          </p:cNvPr>
          <p:cNvGraphicFramePr>
            <a:graphicFrameLocks noGrp="1"/>
          </p:cNvGraphicFramePr>
          <p:nvPr>
            <p:extLst>
              <p:ext uri="{D42A27DB-BD31-4B8C-83A1-F6EECF244321}">
                <p14:modId xmlns:p14="http://schemas.microsoft.com/office/powerpoint/2010/main" val="2605841950"/>
              </p:ext>
            </p:extLst>
          </p:nvPr>
        </p:nvGraphicFramePr>
        <p:xfrm>
          <a:off x="3701635" y="1183461"/>
          <a:ext cx="7974576" cy="3480435"/>
        </p:xfrm>
        <a:graphic>
          <a:graphicData uri="http://schemas.openxmlformats.org/drawingml/2006/table">
            <a:tbl>
              <a:tblPr firstRow="1" firstCol="1" bandRow="1">
                <a:tableStyleId>{7DF18680-E054-41AD-8BC1-D1AEF772440D}</a:tableStyleId>
              </a:tblPr>
              <a:tblGrid>
                <a:gridCol w="1292364">
                  <a:extLst>
                    <a:ext uri="{9D8B030D-6E8A-4147-A177-3AD203B41FA5}">
                      <a16:colId xmlns:a16="http://schemas.microsoft.com/office/drawing/2014/main" val="3723870286"/>
                    </a:ext>
                  </a:extLst>
                </a:gridCol>
                <a:gridCol w="1757363">
                  <a:extLst>
                    <a:ext uri="{9D8B030D-6E8A-4147-A177-3AD203B41FA5}">
                      <a16:colId xmlns:a16="http://schemas.microsoft.com/office/drawing/2014/main" val="1383108904"/>
                    </a:ext>
                  </a:extLst>
                </a:gridCol>
                <a:gridCol w="1657350">
                  <a:extLst>
                    <a:ext uri="{9D8B030D-6E8A-4147-A177-3AD203B41FA5}">
                      <a16:colId xmlns:a16="http://schemas.microsoft.com/office/drawing/2014/main" val="2740479114"/>
                    </a:ext>
                  </a:extLst>
                </a:gridCol>
                <a:gridCol w="3267499">
                  <a:extLst>
                    <a:ext uri="{9D8B030D-6E8A-4147-A177-3AD203B41FA5}">
                      <a16:colId xmlns:a16="http://schemas.microsoft.com/office/drawing/2014/main" val="2982616409"/>
                    </a:ext>
                  </a:extLst>
                </a:gridCol>
              </a:tblGrid>
              <a:tr h="208571">
                <a:tc>
                  <a:txBody>
                    <a:bodyPr/>
                    <a:lstStyle/>
                    <a:p>
                      <a:pPr algn="ctr" rtl="0" fontAlgn="ctr"/>
                      <a:r>
                        <a:rPr lang="es-CO" sz="1400" u="none" strike="noStrike" dirty="0">
                          <a:effectLst/>
                        </a:rPr>
                        <a:t>Estado</a:t>
                      </a:r>
                      <a:endParaRPr lang="es-CO" sz="1400" b="1" i="0" u="none" strike="noStrike" dirty="0">
                        <a:solidFill>
                          <a:srgbClr val="FFFFFF"/>
                        </a:solidFill>
                        <a:effectLst/>
                        <a:latin typeface="Montserrat" panose="00000500000000000000" pitchFamily="2" charset="0"/>
                      </a:endParaRPr>
                    </a:p>
                  </a:txBody>
                  <a:tcPr marL="9525" marR="9525" marT="9525" marB="0" anchor="ctr"/>
                </a:tc>
                <a:tc>
                  <a:txBody>
                    <a:bodyPr/>
                    <a:lstStyle/>
                    <a:p>
                      <a:pPr algn="ctr" rtl="0" fontAlgn="ctr"/>
                      <a:r>
                        <a:rPr lang="es-CO" sz="1400" u="none" strike="noStrike" dirty="0">
                          <a:effectLst/>
                        </a:rPr>
                        <a:t>Concepto</a:t>
                      </a:r>
                      <a:endParaRPr lang="es-CO" sz="1400" b="1" i="0" u="none" strike="noStrike" dirty="0">
                        <a:solidFill>
                          <a:srgbClr val="FFFFFF"/>
                        </a:solidFill>
                        <a:effectLst/>
                        <a:latin typeface="Montserrat" panose="00000500000000000000" pitchFamily="2" charset="0"/>
                      </a:endParaRPr>
                    </a:p>
                  </a:txBody>
                  <a:tcPr marL="9525" marR="9525" marT="9525" marB="0" anchor="ctr"/>
                </a:tc>
                <a:tc>
                  <a:txBody>
                    <a:bodyPr/>
                    <a:lstStyle/>
                    <a:p>
                      <a:pPr algn="ctr" rtl="0" fontAlgn="ctr"/>
                      <a:r>
                        <a:rPr lang="es-CO" sz="1400" u="none" strike="noStrike" dirty="0">
                          <a:effectLst/>
                        </a:rPr>
                        <a:t>Valor</a:t>
                      </a:r>
                      <a:endParaRPr lang="es-CO" sz="1400" b="1" i="0" u="none" strike="noStrike" dirty="0">
                        <a:solidFill>
                          <a:srgbClr val="FFFFFF"/>
                        </a:solidFill>
                        <a:effectLst/>
                        <a:latin typeface="Montserrat" panose="00000500000000000000" pitchFamily="2" charset="0"/>
                      </a:endParaRPr>
                    </a:p>
                  </a:txBody>
                  <a:tcPr marL="9525" marR="9525" marT="9525" marB="0" anchor="ctr"/>
                </a:tc>
                <a:tc>
                  <a:txBody>
                    <a:bodyPr/>
                    <a:lstStyle/>
                    <a:p>
                      <a:pPr algn="ctr" rtl="0" fontAlgn="ctr"/>
                      <a:r>
                        <a:rPr lang="es-CO" sz="1400" u="none" strike="noStrike" dirty="0">
                          <a:effectLst/>
                        </a:rPr>
                        <a:t>Hito de Pago</a:t>
                      </a:r>
                      <a:endParaRPr lang="es-CO" sz="1400" b="1" i="0" u="none" strike="noStrike" dirty="0">
                        <a:solidFill>
                          <a:srgbClr val="FFFFFF"/>
                        </a:solidFill>
                        <a:effectLst/>
                        <a:latin typeface="Montserrat" panose="00000500000000000000" pitchFamily="2" charset="0"/>
                      </a:endParaRPr>
                    </a:p>
                  </a:txBody>
                  <a:tcPr marL="9525" marR="9525" marT="9525" marB="0" anchor="ctr"/>
                </a:tc>
                <a:extLst>
                  <a:ext uri="{0D108BD9-81ED-4DB2-BD59-A6C34878D82A}">
                    <a16:rowId xmlns:a16="http://schemas.microsoft.com/office/drawing/2014/main" val="3050221350"/>
                  </a:ext>
                </a:extLst>
              </a:tr>
              <a:tr h="803307">
                <a:tc>
                  <a:txBody>
                    <a:bodyPr/>
                    <a:lstStyle/>
                    <a:p>
                      <a:pPr algn="ctr" rtl="0" fontAlgn="ctr"/>
                      <a:r>
                        <a:rPr lang="es-CO" sz="1400" u="none" strike="noStrike" dirty="0">
                          <a:effectLst/>
                        </a:rPr>
                        <a:t>Pagado</a:t>
                      </a:r>
                      <a:endParaRPr lang="es-CO" sz="1400" b="1" i="0" u="none" strike="noStrike" dirty="0">
                        <a:solidFill>
                          <a:srgbClr val="FFFFFF"/>
                        </a:solidFill>
                        <a:effectLst/>
                        <a:latin typeface="Montserrat" panose="00000500000000000000" pitchFamily="2" charset="0"/>
                      </a:endParaRPr>
                    </a:p>
                  </a:txBody>
                  <a:tcPr marL="9525" marR="9525" marT="9525" marB="0" anchor="ctr"/>
                </a:tc>
                <a:tc>
                  <a:txBody>
                    <a:bodyPr/>
                    <a:lstStyle/>
                    <a:p>
                      <a:pPr algn="ctr" rtl="0" fontAlgn="ctr"/>
                      <a:r>
                        <a:rPr lang="es-CO" sz="1400" u="none" strike="noStrike" dirty="0">
                          <a:effectLst/>
                        </a:rPr>
                        <a:t>1er Desembolso - Pago Anticipado</a:t>
                      </a:r>
                      <a:endParaRPr lang="es-CO" sz="1400" b="0" i="0" u="none" strike="noStrike" dirty="0">
                        <a:solidFill>
                          <a:srgbClr val="000000"/>
                        </a:solidFill>
                        <a:effectLst/>
                        <a:latin typeface="Montserrat" panose="00000500000000000000" pitchFamily="2" charset="0"/>
                      </a:endParaRPr>
                    </a:p>
                  </a:txBody>
                  <a:tcPr marL="9525" marR="9525" marT="9525" marB="0" anchor="ctr"/>
                </a:tc>
                <a:tc>
                  <a:txBody>
                    <a:bodyPr/>
                    <a:lstStyle/>
                    <a:p>
                      <a:pPr algn="ctr" rtl="0" fontAlgn="ctr"/>
                      <a:r>
                        <a:rPr lang="es-CO" sz="1400" u="none" strike="noStrike" dirty="0">
                          <a:effectLst/>
                        </a:rPr>
                        <a:t>$12.118.320.147</a:t>
                      </a:r>
                      <a:endParaRPr lang="es-CO" sz="1400" b="0" i="0" u="none" strike="noStrike" dirty="0">
                        <a:solidFill>
                          <a:srgbClr val="000000"/>
                        </a:solidFill>
                        <a:effectLst/>
                        <a:latin typeface="Montserrat" panose="00000500000000000000" pitchFamily="2" charset="0"/>
                      </a:endParaRPr>
                    </a:p>
                  </a:txBody>
                  <a:tcPr marL="9525" marR="9525" marT="9525" marB="0" anchor="ctr"/>
                </a:tc>
                <a:tc>
                  <a:txBody>
                    <a:bodyPr/>
                    <a:lstStyle/>
                    <a:p>
                      <a:pPr algn="just" rtl="0" fontAlgn="ctr"/>
                      <a:r>
                        <a:rPr lang="es-ES" sz="1400" u="none" strike="noStrike" dirty="0">
                          <a:effectLst/>
                        </a:rPr>
                        <a:t>50% del valor del contrato, con la Aprobación de garantías, Suscripción del Encargo Fiduciario, Acta de inicio y cronograma actualizado</a:t>
                      </a:r>
                      <a:endParaRPr lang="es-ES" sz="1400" b="0" i="0" u="none" strike="noStrike" dirty="0">
                        <a:solidFill>
                          <a:srgbClr val="000000"/>
                        </a:solidFill>
                        <a:effectLst/>
                        <a:latin typeface="Montserrat" panose="00000500000000000000" pitchFamily="2" charset="0"/>
                      </a:endParaRPr>
                    </a:p>
                  </a:txBody>
                  <a:tcPr marL="9525" marR="9525" marT="9525" marB="0" anchor="ctr"/>
                </a:tc>
                <a:extLst>
                  <a:ext uri="{0D108BD9-81ED-4DB2-BD59-A6C34878D82A}">
                    <a16:rowId xmlns:a16="http://schemas.microsoft.com/office/drawing/2014/main" val="1257556485"/>
                  </a:ext>
                </a:extLst>
              </a:tr>
              <a:tr h="605061">
                <a:tc>
                  <a:txBody>
                    <a:bodyPr/>
                    <a:lstStyle/>
                    <a:p>
                      <a:pPr algn="ctr" rtl="0" fontAlgn="ctr"/>
                      <a:r>
                        <a:rPr lang="es-CO" sz="1400" u="none" strike="noStrike" dirty="0">
                          <a:effectLst/>
                        </a:rPr>
                        <a:t>Pendiente</a:t>
                      </a:r>
                      <a:endParaRPr lang="es-CO" sz="1400" b="1" i="0" u="none" strike="noStrike" dirty="0">
                        <a:solidFill>
                          <a:srgbClr val="FFFFFF"/>
                        </a:solidFill>
                        <a:effectLst/>
                        <a:latin typeface="Montserrat" panose="00000500000000000000" pitchFamily="2" charset="0"/>
                      </a:endParaRPr>
                    </a:p>
                  </a:txBody>
                  <a:tcPr marL="9525" marR="9525" marT="9525" marB="0" anchor="ctr"/>
                </a:tc>
                <a:tc>
                  <a:txBody>
                    <a:bodyPr/>
                    <a:lstStyle/>
                    <a:p>
                      <a:pPr algn="ctr" rtl="0" fontAlgn="ctr"/>
                      <a:r>
                        <a:rPr lang="es-CO" sz="1400" u="none" strike="noStrike" dirty="0">
                          <a:effectLst/>
                        </a:rPr>
                        <a:t>2do Desembolso</a:t>
                      </a:r>
                      <a:endParaRPr lang="es-CO" sz="1400" b="0" i="0" u="none" strike="noStrike" dirty="0">
                        <a:solidFill>
                          <a:srgbClr val="000000"/>
                        </a:solidFill>
                        <a:effectLst/>
                        <a:latin typeface="Montserrat" panose="00000500000000000000" pitchFamily="2" charset="0"/>
                      </a:endParaRPr>
                    </a:p>
                  </a:txBody>
                  <a:tcPr marL="9525" marR="9525" marT="9525" marB="0" anchor="ctr"/>
                </a:tc>
                <a:tc>
                  <a:txBody>
                    <a:bodyPr/>
                    <a:lstStyle/>
                    <a:p>
                      <a:pPr algn="r" rtl="0" fontAlgn="ctr"/>
                      <a:r>
                        <a:rPr lang="es-CO" sz="1400" u="none" strike="noStrike" dirty="0">
                          <a:effectLst/>
                        </a:rPr>
                        <a:t>$ 2.423.664.029</a:t>
                      </a:r>
                      <a:endParaRPr lang="es-CO" sz="1400" b="0" i="0" u="none" strike="noStrike" dirty="0">
                        <a:solidFill>
                          <a:srgbClr val="000000"/>
                        </a:solidFill>
                        <a:effectLst/>
                        <a:latin typeface="Montserrat" panose="00000500000000000000" pitchFamily="2" charset="0"/>
                      </a:endParaRPr>
                    </a:p>
                  </a:txBody>
                  <a:tcPr marL="9525" marR="9525" marT="9525" marB="0" anchor="ctr"/>
                </a:tc>
                <a:tc>
                  <a:txBody>
                    <a:bodyPr/>
                    <a:lstStyle/>
                    <a:p>
                      <a:pPr algn="just" rtl="0" fontAlgn="ctr"/>
                      <a:r>
                        <a:rPr lang="es-ES" sz="1400" u="none" strike="noStrike" dirty="0">
                          <a:effectLst/>
                        </a:rPr>
                        <a:t>10% del valor del contrato con la suscripción del acta de inicio del contrato de obra</a:t>
                      </a:r>
                      <a:endParaRPr lang="es-ES" sz="1400" b="0" i="0" u="none" strike="noStrike" dirty="0">
                        <a:solidFill>
                          <a:srgbClr val="000000"/>
                        </a:solidFill>
                        <a:effectLst/>
                        <a:latin typeface="Montserrat" panose="00000500000000000000" pitchFamily="2" charset="0"/>
                      </a:endParaRPr>
                    </a:p>
                  </a:txBody>
                  <a:tcPr marL="9525" marR="9525" marT="9525" marB="0" anchor="ctr"/>
                </a:tc>
                <a:extLst>
                  <a:ext uri="{0D108BD9-81ED-4DB2-BD59-A6C34878D82A}">
                    <a16:rowId xmlns:a16="http://schemas.microsoft.com/office/drawing/2014/main" val="361815203"/>
                  </a:ext>
                </a:extLst>
              </a:tr>
              <a:tr h="406816">
                <a:tc>
                  <a:txBody>
                    <a:bodyPr/>
                    <a:lstStyle/>
                    <a:p>
                      <a:pPr algn="ctr" rtl="0" fontAlgn="ctr"/>
                      <a:r>
                        <a:rPr lang="es-CO" sz="1400" u="none" strike="noStrike" dirty="0">
                          <a:effectLst/>
                        </a:rPr>
                        <a:t>Pendiente</a:t>
                      </a:r>
                      <a:endParaRPr lang="es-CO" sz="1400" b="1" i="0" u="none" strike="noStrike" dirty="0">
                        <a:solidFill>
                          <a:srgbClr val="FFFFFF"/>
                        </a:solidFill>
                        <a:effectLst/>
                        <a:latin typeface="Montserrat" panose="00000500000000000000" pitchFamily="2" charset="0"/>
                      </a:endParaRPr>
                    </a:p>
                  </a:txBody>
                  <a:tcPr marL="9525" marR="9525" marT="9525" marB="0" anchor="ctr"/>
                </a:tc>
                <a:tc>
                  <a:txBody>
                    <a:bodyPr/>
                    <a:lstStyle/>
                    <a:p>
                      <a:pPr algn="ctr" rtl="0" fontAlgn="ctr"/>
                      <a:r>
                        <a:rPr lang="es-CO" sz="1400" u="none" strike="noStrike" dirty="0">
                          <a:effectLst/>
                        </a:rPr>
                        <a:t>3r Desembolso</a:t>
                      </a:r>
                      <a:endParaRPr lang="es-CO" sz="1400" b="0" i="0" u="none" strike="noStrike" dirty="0">
                        <a:solidFill>
                          <a:srgbClr val="000000"/>
                        </a:solidFill>
                        <a:effectLst/>
                        <a:latin typeface="Montserrat" panose="00000500000000000000" pitchFamily="2" charset="0"/>
                      </a:endParaRPr>
                    </a:p>
                  </a:txBody>
                  <a:tcPr marL="9525" marR="9525" marT="9525" marB="0" anchor="ctr"/>
                </a:tc>
                <a:tc>
                  <a:txBody>
                    <a:bodyPr/>
                    <a:lstStyle/>
                    <a:p>
                      <a:pPr algn="r" rtl="0" fontAlgn="ctr"/>
                      <a:r>
                        <a:rPr lang="es-CO" sz="1400" u="none" strike="noStrike" dirty="0">
                          <a:effectLst/>
                        </a:rPr>
                        <a:t>$ 4.847.328.058</a:t>
                      </a:r>
                      <a:endParaRPr lang="es-CO" sz="1400" b="0" i="0" u="none" strike="noStrike" dirty="0">
                        <a:solidFill>
                          <a:srgbClr val="000000"/>
                        </a:solidFill>
                        <a:effectLst/>
                        <a:latin typeface="Montserrat" panose="00000500000000000000" pitchFamily="2" charset="0"/>
                      </a:endParaRPr>
                    </a:p>
                  </a:txBody>
                  <a:tcPr marL="9525" marR="9525" marT="9525" marB="0" anchor="ctr"/>
                </a:tc>
                <a:tc>
                  <a:txBody>
                    <a:bodyPr/>
                    <a:lstStyle/>
                    <a:p>
                      <a:pPr algn="just" rtl="0" fontAlgn="ctr"/>
                      <a:r>
                        <a:rPr lang="es-ES" sz="1400" u="none" strike="noStrike" dirty="0">
                          <a:effectLst/>
                        </a:rPr>
                        <a:t>20% del valor del contrato cuando se presente un avance de obra del 40%</a:t>
                      </a:r>
                      <a:endParaRPr lang="es-ES" sz="1400" b="0" i="0" u="none" strike="noStrike" dirty="0">
                        <a:solidFill>
                          <a:srgbClr val="000000"/>
                        </a:solidFill>
                        <a:effectLst/>
                        <a:latin typeface="Montserrat" panose="00000500000000000000" pitchFamily="2" charset="0"/>
                      </a:endParaRPr>
                    </a:p>
                  </a:txBody>
                  <a:tcPr marL="9525" marR="9525" marT="9525" marB="0" anchor="ctr"/>
                </a:tc>
                <a:extLst>
                  <a:ext uri="{0D108BD9-81ED-4DB2-BD59-A6C34878D82A}">
                    <a16:rowId xmlns:a16="http://schemas.microsoft.com/office/drawing/2014/main" val="2459596916"/>
                  </a:ext>
                </a:extLst>
              </a:tr>
              <a:tr h="406816">
                <a:tc>
                  <a:txBody>
                    <a:bodyPr/>
                    <a:lstStyle/>
                    <a:p>
                      <a:pPr algn="ctr" rtl="0" fontAlgn="ctr"/>
                      <a:r>
                        <a:rPr lang="es-CO" sz="1400" u="none" strike="noStrike" dirty="0">
                          <a:effectLst/>
                        </a:rPr>
                        <a:t> Pendiente</a:t>
                      </a:r>
                      <a:endParaRPr lang="es-CO" sz="1400" b="1" i="0" u="none" strike="noStrike" dirty="0">
                        <a:solidFill>
                          <a:srgbClr val="FFFFFF"/>
                        </a:solidFill>
                        <a:effectLst/>
                        <a:latin typeface="Montserrat" panose="00000500000000000000" pitchFamily="2" charset="0"/>
                      </a:endParaRPr>
                    </a:p>
                  </a:txBody>
                  <a:tcPr marL="9525" marR="9525" marT="9525" marB="0" anchor="ctr"/>
                </a:tc>
                <a:tc>
                  <a:txBody>
                    <a:bodyPr/>
                    <a:lstStyle/>
                    <a:p>
                      <a:pPr algn="ctr" rtl="0" fontAlgn="ctr"/>
                      <a:r>
                        <a:rPr lang="es-CO" sz="1400" u="none" strike="noStrike" dirty="0">
                          <a:effectLst/>
                        </a:rPr>
                        <a:t>4to Desembolso</a:t>
                      </a:r>
                      <a:endParaRPr lang="es-CO" sz="1400" b="0" i="0" u="none" strike="noStrike" dirty="0">
                        <a:solidFill>
                          <a:srgbClr val="000000"/>
                        </a:solidFill>
                        <a:effectLst/>
                        <a:latin typeface="Montserrat" panose="00000500000000000000" pitchFamily="2" charset="0"/>
                      </a:endParaRPr>
                    </a:p>
                  </a:txBody>
                  <a:tcPr marL="9525" marR="9525" marT="9525" marB="0" anchor="ctr"/>
                </a:tc>
                <a:tc>
                  <a:txBody>
                    <a:bodyPr/>
                    <a:lstStyle/>
                    <a:p>
                      <a:pPr algn="r" rtl="0" fontAlgn="ctr"/>
                      <a:r>
                        <a:rPr lang="es-CO" sz="1400" u="none" strike="noStrike" dirty="0">
                          <a:effectLst/>
                        </a:rPr>
                        <a:t>$ 2.423.664.029 </a:t>
                      </a:r>
                      <a:endParaRPr lang="es-CO" sz="1400" b="0" i="0" u="none" strike="noStrike" dirty="0">
                        <a:solidFill>
                          <a:srgbClr val="000000"/>
                        </a:solidFill>
                        <a:effectLst/>
                        <a:latin typeface="Montserrat" panose="00000500000000000000" pitchFamily="2" charset="0"/>
                      </a:endParaRPr>
                    </a:p>
                  </a:txBody>
                  <a:tcPr marL="9525" marR="9525" marT="9525" marB="0" anchor="ctr"/>
                </a:tc>
                <a:tc>
                  <a:txBody>
                    <a:bodyPr/>
                    <a:lstStyle/>
                    <a:p>
                      <a:pPr algn="just" rtl="0" fontAlgn="ctr"/>
                      <a:r>
                        <a:rPr lang="es-ES" sz="1400" u="none" strike="noStrike" dirty="0">
                          <a:effectLst/>
                        </a:rPr>
                        <a:t>10% del valor del contrato cuando se presente un avance de obra del 60%</a:t>
                      </a:r>
                      <a:endParaRPr lang="es-ES" sz="1400" b="0" i="0" u="none" strike="noStrike" dirty="0">
                        <a:solidFill>
                          <a:srgbClr val="000000"/>
                        </a:solidFill>
                        <a:effectLst/>
                        <a:latin typeface="Montserrat" panose="00000500000000000000" pitchFamily="2" charset="0"/>
                      </a:endParaRPr>
                    </a:p>
                  </a:txBody>
                  <a:tcPr marL="9525" marR="9525" marT="9525" marB="0" anchor="ctr"/>
                </a:tc>
                <a:extLst>
                  <a:ext uri="{0D108BD9-81ED-4DB2-BD59-A6C34878D82A}">
                    <a16:rowId xmlns:a16="http://schemas.microsoft.com/office/drawing/2014/main" val="1257840784"/>
                  </a:ext>
                </a:extLst>
              </a:tr>
              <a:tr h="406816">
                <a:tc>
                  <a:txBody>
                    <a:bodyPr/>
                    <a:lstStyle/>
                    <a:p>
                      <a:pPr algn="ctr" rtl="0" fontAlgn="ctr"/>
                      <a:r>
                        <a:rPr lang="es-CO" sz="1400" u="none" strike="noStrike" dirty="0">
                          <a:effectLst/>
                        </a:rPr>
                        <a:t> Pendiente</a:t>
                      </a:r>
                      <a:endParaRPr lang="es-CO" sz="1400" b="1" i="0" u="none" strike="noStrike" dirty="0">
                        <a:solidFill>
                          <a:srgbClr val="FFFFFF"/>
                        </a:solidFill>
                        <a:effectLst/>
                        <a:latin typeface="Montserrat" panose="00000500000000000000" pitchFamily="2" charset="0"/>
                      </a:endParaRPr>
                    </a:p>
                  </a:txBody>
                  <a:tcPr marL="9525" marR="9525" marT="9525" marB="0" anchor="ctr"/>
                </a:tc>
                <a:tc>
                  <a:txBody>
                    <a:bodyPr/>
                    <a:lstStyle/>
                    <a:p>
                      <a:pPr algn="ctr" rtl="0" fontAlgn="ctr"/>
                      <a:r>
                        <a:rPr lang="es-CO" sz="1400" u="none" strike="noStrike" dirty="0">
                          <a:effectLst/>
                        </a:rPr>
                        <a:t>5to Desembolso</a:t>
                      </a:r>
                      <a:endParaRPr lang="es-CO" sz="1400" b="0" i="0" u="none" strike="noStrike" dirty="0">
                        <a:solidFill>
                          <a:srgbClr val="000000"/>
                        </a:solidFill>
                        <a:effectLst/>
                        <a:latin typeface="Montserrat" panose="00000500000000000000" pitchFamily="2" charset="0"/>
                      </a:endParaRPr>
                    </a:p>
                  </a:txBody>
                  <a:tcPr marL="9525" marR="9525" marT="9525" marB="0" anchor="ctr"/>
                </a:tc>
                <a:tc>
                  <a:txBody>
                    <a:bodyPr/>
                    <a:lstStyle/>
                    <a:p>
                      <a:pPr algn="r" rtl="0" fontAlgn="ctr"/>
                      <a:r>
                        <a:rPr lang="es-CO" sz="1400" u="none" strike="noStrike" dirty="0">
                          <a:effectLst/>
                        </a:rPr>
                        <a:t>$ 1.211.832.014</a:t>
                      </a:r>
                      <a:endParaRPr lang="es-CO" sz="1400" b="0" i="0" u="none" strike="noStrike" dirty="0">
                        <a:solidFill>
                          <a:srgbClr val="000000"/>
                        </a:solidFill>
                        <a:effectLst/>
                        <a:latin typeface="Montserrat" panose="00000500000000000000" pitchFamily="2" charset="0"/>
                      </a:endParaRPr>
                    </a:p>
                  </a:txBody>
                  <a:tcPr marL="9525" marR="9525" marT="9525" marB="0" anchor="ctr"/>
                </a:tc>
                <a:tc>
                  <a:txBody>
                    <a:bodyPr/>
                    <a:lstStyle/>
                    <a:p>
                      <a:pPr algn="just" rtl="0" fontAlgn="ctr"/>
                      <a:r>
                        <a:rPr lang="es-ES" sz="1400" u="none" strike="noStrike" dirty="0">
                          <a:effectLst/>
                        </a:rPr>
                        <a:t>5% del valor del contrato cuando se presente un avance de obra del 80%</a:t>
                      </a:r>
                      <a:endParaRPr lang="es-ES" sz="1400" b="0" i="0" u="none" strike="noStrike" dirty="0">
                        <a:solidFill>
                          <a:srgbClr val="000000"/>
                        </a:solidFill>
                        <a:effectLst/>
                        <a:latin typeface="Montserrat" panose="00000500000000000000" pitchFamily="2" charset="0"/>
                      </a:endParaRPr>
                    </a:p>
                  </a:txBody>
                  <a:tcPr marL="9525" marR="9525" marT="9525" marB="0" anchor="ctr"/>
                </a:tc>
                <a:extLst>
                  <a:ext uri="{0D108BD9-81ED-4DB2-BD59-A6C34878D82A}">
                    <a16:rowId xmlns:a16="http://schemas.microsoft.com/office/drawing/2014/main" val="1112696348"/>
                  </a:ext>
                </a:extLst>
              </a:tr>
              <a:tr h="406816">
                <a:tc>
                  <a:txBody>
                    <a:bodyPr/>
                    <a:lstStyle/>
                    <a:p>
                      <a:pPr algn="ctr" rtl="0" fontAlgn="ctr"/>
                      <a:r>
                        <a:rPr lang="es-CO" sz="1400" u="none" strike="noStrike" dirty="0">
                          <a:effectLst/>
                        </a:rPr>
                        <a:t>Pendiente</a:t>
                      </a:r>
                      <a:endParaRPr lang="es-CO" sz="1400" b="1" i="0" u="none" strike="noStrike" dirty="0">
                        <a:solidFill>
                          <a:srgbClr val="FFFFFF"/>
                        </a:solidFill>
                        <a:effectLst/>
                        <a:latin typeface="Montserrat" panose="00000500000000000000" pitchFamily="2" charset="0"/>
                      </a:endParaRPr>
                    </a:p>
                  </a:txBody>
                  <a:tcPr marL="9525" marR="9525" marT="9525" marB="0" anchor="ctr"/>
                </a:tc>
                <a:tc>
                  <a:txBody>
                    <a:bodyPr/>
                    <a:lstStyle/>
                    <a:p>
                      <a:pPr algn="ctr" rtl="0" fontAlgn="ctr"/>
                      <a:r>
                        <a:rPr lang="es-CO" sz="1400" u="none" strike="noStrike" dirty="0">
                          <a:effectLst/>
                        </a:rPr>
                        <a:t>6to Desembolso</a:t>
                      </a:r>
                      <a:endParaRPr lang="es-CO" sz="1400" b="0" i="0" u="none" strike="noStrike" dirty="0">
                        <a:solidFill>
                          <a:srgbClr val="000000"/>
                        </a:solidFill>
                        <a:effectLst/>
                        <a:latin typeface="Montserrat" panose="00000500000000000000" pitchFamily="2" charset="0"/>
                      </a:endParaRPr>
                    </a:p>
                  </a:txBody>
                  <a:tcPr marL="9525" marR="9525" marT="9525" marB="0" anchor="ctr"/>
                </a:tc>
                <a:tc>
                  <a:txBody>
                    <a:bodyPr/>
                    <a:lstStyle/>
                    <a:p>
                      <a:pPr algn="r" rtl="0" fontAlgn="ctr"/>
                      <a:r>
                        <a:rPr lang="es-CO" sz="1400" u="none" strike="noStrike" dirty="0">
                          <a:effectLst/>
                        </a:rPr>
                        <a:t>$ 1.211.832.017</a:t>
                      </a:r>
                      <a:endParaRPr lang="es-CO" sz="1400" b="0" i="0" u="none" strike="noStrike" dirty="0">
                        <a:solidFill>
                          <a:srgbClr val="000000"/>
                        </a:solidFill>
                        <a:effectLst/>
                        <a:latin typeface="Montserrat" panose="00000500000000000000" pitchFamily="2" charset="0"/>
                      </a:endParaRPr>
                    </a:p>
                  </a:txBody>
                  <a:tcPr marL="9525" marR="9525" marT="9525" marB="0" anchor="ctr"/>
                </a:tc>
                <a:tc>
                  <a:txBody>
                    <a:bodyPr/>
                    <a:lstStyle/>
                    <a:p>
                      <a:pPr algn="just" rtl="0" fontAlgn="ctr"/>
                      <a:r>
                        <a:rPr lang="es-ES" sz="1400" u="none" strike="noStrike" dirty="0">
                          <a:effectLst/>
                        </a:rPr>
                        <a:t>5% del valor del contrato cuando se presente un avance de obra del 100%</a:t>
                      </a:r>
                      <a:endParaRPr lang="es-ES" sz="1400" b="0" i="0" u="none" strike="noStrike" dirty="0">
                        <a:solidFill>
                          <a:srgbClr val="000000"/>
                        </a:solidFill>
                        <a:effectLst/>
                        <a:latin typeface="Montserrat" panose="00000500000000000000" pitchFamily="2" charset="0"/>
                      </a:endParaRPr>
                    </a:p>
                  </a:txBody>
                  <a:tcPr marL="9525" marR="9525" marT="9525" marB="0" anchor="ctr"/>
                </a:tc>
                <a:extLst>
                  <a:ext uri="{0D108BD9-81ED-4DB2-BD59-A6C34878D82A}">
                    <a16:rowId xmlns:a16="http://schemas.microsoft.com/office/drawing/2014/main" val="593186731"/>
                  </a:ext>
                </a:extLst>
              </a:tr>
            </a:tbl>
          </a:graphicData>
        </a:graphic>
      </p:graphicFrame>
      <p:sp>
        <p:nvSpPr>
          <p:cNvPr id="12" name="Triángulo isósceles 24">
            <a:extLst>
              <a:ext uri="{FF2B5EF4-FFF2-40B4-BE49-F238E27FC236}">
                <a16:creationId xmlns:a16="http://schemas.microsoft.com/office/drawing/2014/main" id="{B60C1F71-E36E-4BDD-4A51-D1285C9982E4}"/>
              </a:ext>
            </a:extLst>
          </p:cNvPr>
          <p:cNvSpPr/>
          <p:nvPr/>
        </p:nvSpPr>
        <p:spPr>
          <a:xfrm rot="5400000">
            <a:off x="185353" y="5365763"/>
            <a:ext cx="1167708" cy="506835"/>
          </a:xfrm>
          <a:prstGeom prst="triangle">
            <a:avLst/>
          </a:prstGeom>
          <a:solidFill>
            <a:schemeClr val="accent2"/>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dirty="0">
              <a:ln>
                <a:noFill/>
              </a:ln>
              <a:solidFill>
                <a:prstClr val="white"/>
              </a:solidFill>
              <a:effectLst/>
              <a:highlight>
                <a:srgbClr val="FFFF00"/>
              </a:highlight>
              <a:uLnTx/>
              <a:uFillTx/>
              <a:latin typeface="Calibri" panose="020F0502020204030204"/>
              <a:ea typeface="+mn-ea"/>
              <a:cs typeface="+mn-cs"/>
            </a:endParaRPr>
          </a:p>
        </p:txBody>
      </p:sp>
      <p:sp>
        <p:nvSpPr>
          <p:cNvPr id="13" name="Título 1">
            <a:extLst>
              <a:ext uri="{FF2B5EF4-FFF2-40B4-BE49-F238E27FC236}">
                <a16:creationId xmlns:a16="http://schemas.microsoft.com/office/drawing/2014/main" id="{D98F2008-2483-7649-30C8-466309B03812}"/>
              </a:ext>
            </a:extLst>
          </p:cNvPr>
          <p:cNvSpPr txBox="1">
            <a:spLocks/>
          </p:cNvSpPr>
          <p:nvPr/>
        </p:nvSpPr>
        <p:spPr>
          <a:xfrm>
            <a:off x="1022625" y="4859042"/>
            <a:ext cx="2396842" cy="1454464"/>
          </a:xfrm>
          <a:prstGeom prst="rect">
            <a:avLst/>
          </a:prstGeom>
          <a:solidFill>
            <a:schemeClr val="accent1">
              <a:lumMod val="60000"/>
              <a:lumOff val="40000"/>
              <a:alpha val="38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Ins="108000" rtlCol="0" anchor="ctr"/>
          <a:lstStyle>
            <a:defPPr>
              <a:defRPr lang="es-CO"/>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O" sz="1800" b="1" i="0" u="none" strike="noStrike" kern="1200" cap="none" spc="0" normalizeH="0" baseline="0" dirty="0">
                <a:ln>
                  <a:noFill/>
                </a:ln>
                <a:solidFill>
                  <a:schemeClr val="tx1"/>
                </a:solidFill>
                <a:effectLst/>
                <a:uLnTx/>
                <a:uFillTx/>
                <a:latin typeface="Montserrat" panose="00000500000000000000" pitchFamily="2" charset="0"/>
              </a:rPr>
              <a:t>Balance Contrato </a:t>
            </a:r>
            <a:r>
              <a:rPr lang="es-CO" b="1" dirty="0">
                <a:solidFill>
                  <a:schemeClr val="tx1"/>
                </a:solidFill>
                <a:latin typeface="Montserrat" panose="00000500000000000000" pitchFamily="2" charset="0"/>
              </a:rPr>
              <a:t>FAER – 504 -22</a:t>
            </a:r>
            <a:endParaRPr kumimoji="0" lang="es-CO" sz="1800" b="0" i="0" u="none" strike="noStrike" kern="1200" cap="none" spc="0" normalizeH="0" baseline="0" noProof="0" dirty="0">
              <a:ln>
                <a:noFill/>
              </a:ln>
              <a:solidFill>
                <a:schemeClr val="tx1"/>
              </a:solidFill>
              <a:effectLst/>
              <a:uLnTx/>
              <a:uFillTx/>
              <a:latin typeface="Calibri" panose="020F0502020204030204"/>
              <a:ea typeface="+mn-ea"/>
              <a:cs typeface="+mn-cs"/>
            </a:endParaRPr>
          </a:p>
        </p:txBody>
      </p:sp>
      <p:graphicFrame>
        <p:nvGraphicFramePr>
          <p:cNvPr id="14" name="Tabla 13">
            <a:extLst>
              <a:ext uri="{FF2B5EF4-FFF2-40B4-BE49-F238E27FC236}">
                <a16:creationId xmlns:a16="http://schemas.microsoft.com/office/drawing/2014/main" id="{AB53542A-743C-1C75-6A73-B1AD90A672D0}"/>
              </a:ext>
            </a:extLst>
          </p:cNvPr>
          <p:cNvGraphicFramePr>
            <a:graphicFrameLocks noGrp="1"/>
          </p:cNvGraphicFramePr>
          <p:nvPr>
            <p:extLst>
              <p:ext uri="{D42A27DB-BD31-4B8C-83A1-F6EECF244321}">
                <p14:modId xmlns:p14="http://schemas.microsoft.com/office/powerpoint/2010/main" val="3784795268"/>
              </p:ext>
            </p:extLst>
          </p:nvPr>
        </p:nvGraphicFramePr>
        <p:xfrm>
          <a:off x="3701634" y="4850357"/>
          <a:ext cx="6437383" cy="1463149"/>
        </p:xfrm>
        <a:graphic>
          <a:graphicData uri="http://schemas.openxmlformats.org/drawingml/2006/table">
            <a:tbl>
              <a:tblPr firstRow="1" firstCol="1" bandRow="1">
                <a:tableStyleId>{5FD0F851-EC5A-4D38-B0AD-8093EC10F338}</a:tableStyleId>
              </a:tblPr>
              <a:tblGrid>
                <a:gridCol w="3096181">
                  <a:extLst>
                    <a:ext uri="{9D8B030D-6E8A-4147-A177-3AD203B41FA5}">
                      <a16:colId xmlns:a16="http://schemas.microsoft.com/office/drawing/2014/main" val="809094774"/>
                    </a:ext>
                  </a:extLst>
                </a:gridCol>
                <a:gridCol w="3341202">
                  <a:extLst>
                    <a:ext uri="{9D8B030D-6E8A-4147-A177-3AD203B41FA5}">
                      <a16:colId xmlns:a16="http://schemas.microsoft.com/office/drawing/2014/main" val="2797050652"/>
                    </a:ext>
                  </a:extLst>
                </a:gridCol>
              </a:tblGrid>
              <a:tr h="447524">
                <a:tc>
                  <a:txBody>
                    <a:bodyPr/>
                    <a:lstStyle/>
                    <a:p>
                      <a:pPr algn="ctr" rtl="0" fontAlgn="ctr"/>
                      <a:r>
                        <a:rPr lang="es-CO" sz="1600" u="none" strike="noStrike" dirty="0">
                          <a:effectLst/>
                        </a:rPr>
                        <a:t>Valor del Contrato</a:t>
                      </a:r>
                      <a:endParaRPr lang="es-CO" sz="1600" b="1" i="0" u="none" strike="noStrike" dirty="0">
                        <a:solidFill>
                          <a:srgbClr val="FFFFFF"/>
                        </a:solidFill>
                        <a:effectLst/>
                        <a:latin typeface="Montserrat" panose="00000500000000000000" pitchFamily="2" charset="0"/>
                      </a:endParaRPr>
                    </a:p>
                  </a:txBody>
                  <a:tcPr marL="9525" marR="9525" marT="9525" marB="0" anchor="ctr"/>
                </a:tc>
                <a:tc>
                  <a:txBody>
                    <a:bodyPr/>
                    <a:lstStyle/>
                    <a:p>
                      <a:pPr algn="r" rtl="0" fontAlgn="ctr"/>
                      <a:r>
                        <a:rPr lang="es-CO" sz="1600" u="none" strike="noStrike" dirty="0">
                          <a:effectLst/>
                        </a:rPr>
                        <a:t>$ 24.236.640.294</a:t>
                      </a:r>
                      <a:endParaRPr lang="es-CO" sz="1600" b="1" i="0" u="none" strike="noStrike" dirty="0">
                        <a:solidFill>
                          <a:srgbClr val="FFFFFF"/>
                        </a:solidFill>
                        <a:effectLst/>
                        <a:latin typeface="Montserrat" panose="00000500000000000000" pitchFamily="2" charset="0"/>
                      </a:endParaRPr>
                    </a:p>
                  </a:txBody>
                  <a:tcPr marL="9525" marR="9525" marT="9525" marB="0" anchor="ctr"/>
                </a:tc>
                <a:extLst>
                  <a:ext uri="{0D108BD9-81ED-4DB2-BD59-A6C34878D82A}">
                    <a16:rowId xmlns:a16="http://schemas.microsoft.com/office/drawing/2014/main" val="4006225099"/>
                  </a:ext>
                </a:extLst>
              </a:tr>
              <a:tr h="335984">
                <a:tc>
                  <a:txBody>
                    <a:bodyPr/>
                    <a:lstStyle/>
                    <a:p>
                      <a:pPr algn="ctr" rtl="0" fontAlgn="ctr"/>
                      <a:r>
                        <a:rPr lang="es-CO" sz="1600" u="none" strike="noStrike" dirty="0">
                          <a:effectLst/>
                        </a:rPr>
                        <a:t>Valor Desembolsado</a:t>
                      </a:r>
                      <a:endParaRPr lang="es-CO" sz="1600" b="0" i="0" u="none" strike="noStrike" dirty="0">
                        <a:solidFill>
                          <a:srgbClr val="000000"/>
                        </a:solidFill>
                        <a:effectLst/>
                        <a:latin typeface="Montserrat" panose="00000500000000000000" pitchFamily="2" charset="0"/>
                      </a:endParaRPr>
                    </a:p>
                  </a:txBody>
                  <a:tcPr marL="9525" marR="9525" marT="9525" marB="0" anchor="ctr"/>
                </a:tc>
                <a:tc>
                  <a:txBody>
                    <a:bodyPr/>
                    <a:lstStyle/>
                    <a:p>
                      <a:pPr algn="r" rtl="0" fontAlgn="ctr"/>
                      <a:r>
                        <a:rPr lang="es-CO" sz="1600" u="none" strike="noStrike" dirty="0">
                          <a:effectLst/>
                        </a:rPr>
                        <a:t>$ 12.118.320.147</a:t>
                      </a:r>
                      <a:endParaRPr lang="es-CO" sz="1600" b="0" i="0" u="none" strike="noStrike" dirty="0">
                        <a:solidFill>
                          <a:srgbClr val="000000"/>
                        </a:solidFill>
                        <a:effectLst/>
                        <a:latin typeface="Montserrat" panose="00000500000000000000" pitchFamily="2" charset="0"/>
                      </a:endParaRPr>
                    </a:p>
                  </a:txBody>
                  <a:tcPr marL="9525" marR="9525" marT="9525" marB="0" anchor="ctr"/>
                </a:tc>
                <a:extLst>
                  <a:ext uri="{0D108BD9-81ED-4DB2-BD59-A6C34878D82A}">
                    <a16:rowId xmlns:a16="http://schemas.microsoft.com/office/drawing/2014/main" val="2653470371"/>
                  </a:ext>
                </a:extLst>
              </a:tr>
              <a:tr h="679641">
                <a:tc>
                  <a:txBody>
                    <a:bodyPr/>
                    <a:lstStyle/>
                    <a:p>
                      <a:pPr algn="ctr" rtl="0" fontAlgn="ctr"/>
                      <a:r>
                        <a:rPr lang="es-CO" sz="1600" u="none" strike="noStrike" dirty="0">
                          <a:effectLst/>
                        </a:rPr>
                        <a:t>Valor Pendiente por Desembolsar</a:t>
                      </a:r>
                      <a:endParaRPr lang="es-CO" sz="1600" b="1" i="0" u="none" strike="noStrike" dirty="0">
                        <a:solidFill>
                          <a:srgbClr val="FFFFFF"/>
                        </a:solidFill>
                        <a:effectLst/>
                        <a:latin typeface="Montserrat" panose="00000500000000000000" pitchFamily="2" charset="0"/>
                      </a:endParaRPr>
                    </a:p>
                  </a:txBody>
                  <a:tcPr marL="9525" marR="9525" marT="9525" marB="0" anchor="ctr"/>
                </a:tc>
                <a:tc>
                  <a:txBody>
                    <a:bodyPr/>
                    <a:lstStyle/>
                    <a:p>
                      <a:pPr algn="r" rtl="0" fontAlgn="ctr"/>
                      <a:r>
                        <a:rPr lang="es-CO" sz="1600" u="none" strike="noStrike" dirty="0">
                          <a:effectLst/>
                        </a:rPr>
                        <a:t>$ 12.118.320.147</a:t>
                      </a:r>
                      <a:endParaRPr lang="es-CO" sz="1600" b="1" i="0" u="none" strike="noStrike" dirty="0">
                        <a:solidFill>
                          <a:srgbClr val="FFFFFF"/>
                        </a:solidFill>
                        <a:effectLst/>
                        <a:latin typeface="Montserrat" panose="00000500000000000000" pitchFamily="2" charset="0"/>
                      </a:endParaRPr>
                    </a:p>
                  </a:txBody>
                  <a:tcPr marL="9525" marR="9525" marT="9525" marB="0" anchor="ctr"/>
                </a:tc>
                <a:extLst>
                  <a:ext uri="{0D108BD9-81ED-4DB2-BD59-A6C34878D82A}">
                    <a16:rowId xmlns:a16="http://schemas.microsoft.com/office/drawing/2014/main" val="2174050324"/>
                  </a:ext>
                </a:extLst>
              </a:tr>
            </a:tbl>
          </a:graphicData>
        </a:graphic>
      </p:graphicFrame>
    </p:spTree>
    <p:extLst>
      <p:ext uri="{BB962C8B-B14F-4D97-AF65-F5344CB8AC3E}">
        <p14:creationId xmlns:p14="http://schemas.microsoft.com/office/powerpoint/2010/main" val="3270610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8F665D-C480-8A58-426B-83444315F04A}"/>
              </a:ext>
            </a:extLst>
          </p:cNvPr>
          <p:cNvSpPr txBox="1">
            <a:spLocks/>
          </p:cNvSpPr>
          <p:nvPr/>
        </p:nvSpPr>
        <p:spPr>
          <a:xfrm>
            <a:off x="2152650" y="292988"/>
            <a:ext cx="8362950" cy="76925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s-ES" sz="2800" b="1" dirty="0">
                <a:solidFill>
                  <a:srgbClr val="4472C4">
                    <a:lumMod val="50000"/>
                  </a:srgbClr>
                </a:solidFill>
                <a:latin typeface="Montserrat" pitchFamily="2" charset="77"/>
                <a:ea typeface="+mn-ea"/>
                <a:cs typeface="+mn-cs"/>
              </a:rPr>
              <a:t>VERIFICACIÓN DE USUARIOS - REPLANTEO</a:t>
            </a:r>
            <a:endParaRPr lang="es-CO" sz="2800" b="1" dirty="0">
              <a:solidFill>
                <a:srgbClr val="4472C4">
                  <a:lumMod val="50000"/>
                </a:srgbClr>
              </a:solidFill>
              <a:latin typeface="Montserrat" pitchFamily="2" charset="77"/>
              <a:ea typeface="+mn-ea"/>
              <a:cs typeface="+mn-cs"/>
            </a:endParaRPr>
          </a:p>
        </p:txBody>
      </p:sp>
      <p:graphicFrame>
        <p:nvGraphicFramePr>
          <p:cNvPr id="5" name="Tabla 2">
            <a:extLst>
              <a:ext uri="{FF2B5EF4-FFF2-40B4-BE49-F238E27FC236}">
                <a16:creationId xmlns:a16="http://schemas.microsoft.com/office/drawing/2014/main" id="{B0854E41-F3AC-670D-01A9-FF3238A85ED7}"/>
              </a:ext>
            </a:extLst>
          </p:cNvPr>
          <p:cNvGraphicFramePr>
            <a:graphicFrameLocks/>
          </p:cNvGraphicFramePr>
          <p:nvPr>
            <p:extLst>
              <p:ext uri="{D42A27DB-BD31-4B8C-83A1-F6EECF244321}">
                <p14:modId xmlns:p14="http://schemas.microsoft.com/office/powerpoint/2010/main" val="3932819938"/>
              </p:ext>
            </p:extLst>
          </p:nvPr>
        </p:nvGraphicFramePr>
        <p:xfrm>
          <a:off x="588169" y="2325430"/>
          <a:ext cx="10813255" cy="4189737"/>
        </p:xfrm>
        <a:graphic>
          <a:graphicData uri="http://schemas.openxmlformats.org/drawingml/2006/table">
            <a:tbl>
              <a:tblPr firstRow="1" bandRow="1">
                <a:tableStyleId>{7DF18680-E054-41AD-8BC1-D1AEF772440D}</a:tableStyleId>
              </a:tblPr>
              <a:tblGrid>
                <a:gridCol w="2746334">
                  <a:extLst>
                    <a:ext uri="{9D8B030D-6E8A-4147-A177-3AD203B41FA5}">
                      <a16:colId xmlns:a16="http://schemas.microsoft.com/office/drawing/2014/main" val="3956795435"/>
                    </a:ext>
                  </a:extLst>
                </a:gridCol>
                <a:gridCol w="2706802">
                  <a:extLst>
                    <a:ext uri="{9D8B030D-6E8A-4147-A177-3AD203B41FA5}">
                      <a16:colId xmlns:a16="http://schemas.microsoft.com/office/drawing/2014/main" val="936935063"/>
                    </a:ext>
                  </a:extLst>
                </a:gridCol>
                <a:gridCol w="5360119">
                  <a:extLst>
                    <a:ext uri="{9D8B030D-6E8A-4147-A177-3AD203B41FA5}">
                      <a16:colId xmlns:a16="http://schemas.microsoft.com/office/drawing/2014/main" val="3798968224"/>
                    </a:ext>
                  </a:extLst>
                </a:gridCol>
              </a:tblGrid>
              <a:tr h="549073">
                <a:tc>
                  <a:txBody>
                    <a:bodyPr/>
                    <a:lstStyle/>
                    <a:p>
                      <a:pPr algn="ctr"/>
                      <a:r>
                        <a:rPr lang="es-ES" sz="1400" dirty="0">
                          <a:latin typeface="Montserrat" panose="00000500000000000000" pitchFamily="2" charset="0"/>
                        </a:rPr>
                        <a:t>CLASIFICACIÓN USUARIOS REPLANTEADOS </a:t>
                      </a:r>
                      <a:endParaRPr lang="es-CO" sz="1400" dirty="0">
                        <a:latin typeface="Montserrat" panose="00000500000000000000" pitchFamily="2" charset="0"/>
                      </a:endParaRPr>
                    </a:p>
                  </a:txBody>
                  <a:tcPr anchor="ctr"/>
                </a:tc>
                <a:tc>
                  <a:txBody>
                    <a:bodyPr/>
                    <a:lstStyle/>
                    <a:p>
                      <a:pPr algn="ctr"/>
                      <a:r>
                        <a:rPr lang="es-ES" sz="1400" dirty="0">
                          <a:latin typeface="Montserrat" panose="00000500000000000000" pitchFamily="2" charset="0"/>
                        </a:rPr>
                        <a:t>CANTIDAD DE USUARIOS VERIFICADO</a:t>
                      </a:r>
                      <a:endParaRPr lang="es-CO" sz="1400" dirty="0">
                        <a:latin typeface="Montserrat" panose="00000500000000000000" pitchFamily="2" charset="0"/>
                      </a:endParaRPr>
                    </a:p>
                  </a:txBody>
                  <a:tcPr anchor="ctr"/>
                </a:tc>
                <a:tc>
                  <a:txBody>
                    <a:bodyPr/>
                    <a:lstStyle/>
                    <a:p>
                      <a:pPr algn="ctr"/>
                      <a:r>
                        <a:rPr lang="es-ES" sz="1400" dirty="0">
                          <a:latin typeface="Montserrat" panose="00000500000000000000" pitchFamily="2" charset="0"/>
                        </a:rPr>
                        <a:t>OBSERVACIÓN</a:t>
                      </a:r>
                      <a:endParaRPr lang="es-CO" sz="1400" dirty="0">
                        <a:latin typeface="Montserrat" panose="00000500000000000000" pitchFamily="2" charset="0"/>
                      </a:endParaRPr>
                    </a:p>
                  </a:txBody>
                  <a:tcPr anchor="ctr"/>
                </a:tc>
                <a:extLst>
                  <a:ext uri="{0D108BD9-81ED-4DB2-BD59-A6C34878D82A}">
                    <a16:rowId xmlns:a16="http://schemas.microsoft.com/office/drawing/2014/main" val="3601786709"/>
                  </a:ext>
                </a:extLst>
              </a:tr>
              <a:tr h="389690">
                <a:tc>
                  <a:txBody>
                    <a:bodyPr/>
                    <a:lstStyle/>
                    <a:p>
                      <a:pPr marL="0" algn="ctr" defTabSz="914400" rtl="0" eaLnBrk="1" latinLnBrk="0" hangingPunct="1"/>
                      <a:r>
                        <a:rPr lang="es-ES" sz="1400" b="1" kern="1200" dirty="0">
                          <a:solidFill>
                            <a:schemeClr val="dk1"/>
                          </a:solidFill>
                          <a:latin typeface="Montserrat" panose="00000500000000000000" pitchFamily="2" charset="0"/>
                          <a:ea typeface="+mn-ea"/>
                          <a:cs typeface="+mn-cs"/>
                        </a:rPr>
                        <a:t>Activo</a:t>
                      </a:r>
                      <a:endParaRPr lang="es-CO" sz="1400" b="1" kern="1200" dirty="0">
                        <a:solidFill>
                          <a:schemeClr val="dk1"/>
                        </a:solidFill>
                        <a:latin typeface="Montserrat" panose="00000500000000000000" pitchFamily="2" charset="0"/>
                        <a:ea typeface="+mn-ea"/>
                        <a:cs typeface="+mn-cs"/>
                      </a:endParaRPr>
                    </a:p>
                  </a:txBody>
                  <a:tcPr anchor="ctr"/>
                </a:tc>
                <a:tc>
                  <a:txBody>
                    <a:bodyPr/>
                    <a:lstStyle/>
                    <a:p>
                      <a:pPr algn="ctr"/>
                      <a:r>
                        <a:rPr lang="es-ES" sz="1400" b="1" dirty="0">
                          <a:latin typeface="Montserrat" panose="00000500000000000000" pitchFamily="2" charset="0"/>
                        </a:rPr>
                        <a:t>903</a:t>
                      </a:r>
                      <a:endParaRPr lang="es-CO" sz="1400" b="1" dirty="0">
                        <a:latin typeface="Montserrat" panose="00000500000000000000" pitchFamily="2" charset="0"/>
                      </a:endParaRPr>
                    </a:p>
                  </a:txBody>
                  <a:tcPr anchor="ctr"/>
                </a:tc>
                <a:tc>
                  <a:txBody>
                    <a:bodyPr/>
                    <a:lstStyle/>
                    <a:p>
                      <a:pPr algn="ctr"/>
                      <a:r>
                        <a:rPr lang="es-ES" sz="1400" b="1" dirty="0">
                          <a:latin typeface="Montserrat" panose="00000500000000000000" pitchFamily="2" charset="0"/>
                        </a:rPr>
                        <a:t>Predios aptos para normalizar y beneficiar</a:t>
                      </a:r>
                      <a:endParaRPr lang="es-CO" sz="1400" b="1" dirty="0">
                        <a:latin typeface="Montserrat" panose="00000500000000000000" pitchFamily="2" charset="0"/>
                      </a:endParaRPr>
                    </a:p>
                  </a:txBody>
                  <a:tcPr anchor="ctr"/>
                </a:tc>
                <a:extLst>
                  <a:ext uri="{0D108BD9-81ED-4DB2-BD59-A6C34878D82A}">
                    <a16:rowId xmlns:a16="http://schemas.microsoft.com/office/drawing/2014/main" val="3560265368"/>
                  </a:ext>
                </a:extLst>
              </a:tr>
              <a:tr h="768703">
                <a:tc>
                  <a:txBody>
                    <a:bodyPr/>
                    <a:lstStyle/>
                    <a:p>
                      <a:pPr marL="0" algn="ctr" defTabSz="914400" rtl="0" eaLnBrk="1" latinLnBrk="0" hangingPunct="1"/>
                      <a:r>
                        <a:rPr lang="es-ES" sz="1400" kern="1200" dirty="0">
                          <a:solidFill>
                            <a:schemeClr val="dk1"/>
                          </a:solidFill>
                          <a:latin typeface="Montserrat" panose="00000500000000000000" pitchFamily="2" charset="0"/>
                          <a:ea typeface="+mn-ea"/>
                          <a:cs typeface="+mn-cs"/>
                        </a:rPr>
                        <a:t>Tiene lugar de trabajo</a:t>
                      </a:r>
                      <a:endParaRPr lang="es-CO" sz="1400" kern="1200" dirty="0">
                        <a:solidFill>
                          <a:schemeClr val="dk1"/>
                        </a:solidFill>
                        <a:latin typeface="Montserrat" panose="00000500000000000000" pitchFamily="2" charset="0"/>
                        <a:ea typeface="+mn-ea"/>
                        <a:cs typeface="+mn-cs"/>
                      </a:endParaRPr>
                    </a:p>
                  </a:txBody>
                  <a:tcPr anchor="ctr"/>
                </a:tc>
                <a:tc>
                  <a:txBody>
                    <a:bodyPr/>
                    <a:lstStyle/>
                    <a:p>
                      <a:pPr algn="ctr"/>
                      <a:r>
                        <a:rPr lang="es-ES" sz="1400" dirty="0">
                          <a:latin typeface="Montserrat" panose="00000500000000000000" pitchFamily="2" charset="0"/>
                        </a:rPr>
                        <a:t>17</a:t>
                      </a:r>
                      <a:endParaRPr lang="es-CO" sz="1400" dirty="0">
                        <a:latin typeface="Montserrat" panose="00000500000000000000" pitchFamily="2" charset="0"/>
                      </a:endParaRPr>
                    </a:p>
                  </a:txBody>
                  <a:tcPr anchor="ctr"/>
                </a:tc>
                <a:tc>
                  <a:txBody>
                    <a:bodyPr/>
                    <a:lstStyle/>
                    <a:p>
                      <a:pPr algn="ctr"/>
                      <a:r>
                        <a:rPr lang="es-ES" sz="1400" dirty="0">
                          <a:latin typeface="Montserrat" panose="00000500000000000000" pitchFamily="2" charset="0"/>
                        </a:rPr>
                        <a:t>Predios que no corresponden a viviendas. </a:t>
                      </a:r>
                    </a:p>
                    <a:p>
                      <a:pPr algn="ctr"/>
                      <a:r>
                        <a:rPr lang="es-ES" sz="1400" dirty="0">
                          <a:latin typeface="Montserrat" panose="00000500000000000000" pitchFamily="2" charset="0"/>
                        </a:rPr>
                        <a:t>(predios corresponden a lugares de trabajo no son habitables)</a:t>
                      </a:r>
                      <a:endParaRPr lang="es-CO" sz="1400" dirty="0">
                        <a:latin typeface="Montserrat" panose="00000500000000000000" pitchFamily="2" charset="0"/>
                      </a:endParaRPr>
                    </a:p>
                  </a:txBody>
                  <a:tcPr anchor="ctr"/>
                </a:tc>
                <a:extLst>
                  <a:ext uri="{0D108BD9-81ED-4DB2-BD59-A6C34878D82A}">
                    <a16:rowId xmlns:a16="http://schemas.microsoft.com/office/drawing/2014/main" val="3029967510"/>
                  </a:ext>
                </a:extLst>
              </a:tr>
              <a:tr h="768703">
                <a:tc>
                  <a:txBody>
                    <a:bodyPr/>
                    <a:lstStyle/>
                    <a:p>
                      <a:pPr marL="0" algn="ctr" defTabSz="914400" rtl="0" eaLnBrk="1" latinLnBrk="0" hangingPunct="1"/>
                      <a:r>
                        <a:rPr lang="es-ES" sz="1400" kern="1200" dirty="0">
                          <a:solidFill>
                            <a:schemeClr val="dk1"/>
                          </a:solidFill>
                          <a:latin typeface="Montserrat" panose="00000500000000000000" pitchFamily="2" charset="0"/>
                          <a:ea typeface="+mn-ea"/>
                          <a:cs typeface="+mn-cs"/>
                        </a:rPr>
                        <a:t>No aplica por distancia</a:t>
                      </a:r>
                      <a:endParaRPr lang="es-CO" sz="1400" kern="1200" dirty="0">
                        <a:solidFill>
                          <a:schemeClr val="dk1"/>
                        </a:solidFill>
                        <a:latin typeface="Montserrat" panose="00000500000000000000" pitchFamily="2" charset="0"/>
                        <a:ea typeface="+mn-ea"/>
                        <a:cs typeface="+mn-cs"/>
                      </a:endParaRPr>
                    </a:p>
                  </a:txBody>
                  <a:tcPr anchor="ctr"/>
                </a:tc>
                <a:tc>
                  <a:txBody>
                    <a:bodyPr/>
                    <a:lstStyle/>
                    <a:p>
                      <a:pPr algn="ctr"/>
                      <a:r>
                        <a:rPr lang="es-ES" sz="1400" dirty="0">
                          <a:latin typeface="Montserrat" panose="00000500000000000000" pitchFamily="2" charset="0"/>
                        </a:rPr>
                        <a:t>24</a:t>
                      </a:r>
                      <a:endParaRPr lang="es-CO" sz="1400" dirty="0">
                        <a:latin typeface="Montserrat" panose="00000500000000000000" pitchFamily="2" charset="0"/>
                      </a:endParaRPr>
                    </a:p>
                  </a:txBody>
                  <a:tcPr anchor="ctr"/>
                </a:tc>
                <a:tc>
                  <a:txBody>
                    <a:bodyPr/>
                    <a:lstStyle/>
                    <a:p>
                      <a:pPr algn="ctr"/>
                      <a:r>
                        <a:rPr lang="es-ES" sz="1400" dirty="0">
                          <a:latin typeface="Montserrat" panose="00000500000000000000" pitchFamily="2" charset="0"/>
                        </a:rPr>
                        <a:t>Predios cuya ubicación no corresponde a lo indicado en plano del proyecto. </a:t>
                      </a:r>
                    </a:p>
                    <a:p>
                      <a:pPr algn="ctr"/>
                      <a:r>
                        <a:rPr lang="es-ES" sz="1400" dirty="0">
                          <a:latin typeface="Montserrat" panose="00000500000000000000" pitchFamily="2" charset="0"/>
                        </a:rPr>
                        <a:t>(no aplica por la gran distancia de la red al predio)</a:t>
                      </a:r>
                      <a:endParaRPr lang="es-CO" sz="1400" dirty="0">
                        <a:latin typeface="Montserrat" panose="00000500000000000000" pitchFamily="2" charset="0"/>
                      </a:endParaRPr>
                    </a:p>
                  </a:txBody>
                  <a:tcPr anchor="ctr"/>
                </a:tc>
                <a:extLst>
                  <a:ext uri="{0D108BD9-81ED-4DB2-BD59-A6C34878D82A}">
                    <a16:rowId xmlns:a16="http://schemas.microsoft.com/office/drawing/2014/main" val="1040765371"/>
                  </a:ext>
                </a:extLst>
              </a:tr>
              <a:tr h="544498">
                <a:tc>
                  <a:txBody>
                    <a:bodyPr/>
                    <a:lstStyle/>
                    <a:p>
                      <a:pPr marL="0" algn="ctr" defTabSz="914400" rtl="0" eaLnBrk="1" latinLnBrk="0" hangingPunct="1"/>
                      <a:r>
                        <a:rPr lang="es-ES" sz="1400" kern="1200" dirty="0">
                          <a:solidFill>
                            <a:schemeClr val="dk1"/>
                          </a:solidFill>
                          <a:latin typeface="Montserrat" panose="00000500000000000000" pitchFamily="2" charset="0"/>
                          <a:ea typeface="+mn-ea"/>
                          <a:cs typeface="+mn-cs"/>
                        </a:rPr>
                        <a:t>Vivienda no apta</a:t>
                      </a:r>
                      <a:endParaRPr lang="es-CO" sz="1400" kern="1200" dirty="0">
                        <a:solidFill>
                          <a:schemeClr val="dk1"/>
                        </a:solidFill>
                        <a:latin typeface="Montserrat" panose="00000500000000000000" pitchFamily="2" charset="0"/>
                        <a:ea typeface="+mn-ea"/>
                        <a:cs typeface="+mn-cs"/>
                      </a:endParaRPr>
                    </a:p>
                  </a:txBody>
                  <a:tcPr anchor="ctr"/>
                </a:tc>
                <a:tc>
                  <a:txBody>
                    <a:bodyPr/>
                    <a:lstStyle/>
                    <a:p>
                      <a:pPr algn="ctr"/>
                      <a:r>
                        <a:rPr lang="es-ES" sz="1400" dirty="0">
                          <a:latin typeface="Montserrat" panose="00000500000000000000" pitchFamily="2" charset="0"/>
                        </a:rPr>
                        <a:t>139</a:t>
                      </a:r>
                      <a:endParaRPr lang="es-CO" sz="1400" dirty="0">
                        <a:latin typeface="Montserrat" panose="00000500000000000000" pitchFamily="2" charset="0"/>
                      </a:endParaRPr>
                    </a:p>
                  </a:txBody>
                  <a:tcPr anchor="ctr"/>
                </a:tc>
                <a:tc>
                  <a:txBody>
                    <a:bodyPr/>
                    <a:lstStyle/>
                    <a:p>
                      <a:pPr algn="ctr"/>
                      <a:r>
                        <a:rPr lang="es-ES" sz="1400" dirty="0">
                          <a:latin typeface="Montserrat" panose="00000500000000000000" pitchFamily="2" charset="0"/>
                        </a:rPr>
                        <a:t>Predios que no cumplen con la condición de vivienda. </a:t>
                      </a:r>
                    </a:p>
                    <a:p>
                      <a:pPr algn="ctr"/>
                      <a:r>
                        <a:rPr lang="es-ES" sz="1400" dirty="0">
                          <a:latin typeface="Montserrat" panose="00000500000000000000" pitchFamily="2" charset="0"/>
                        </a:rPr>
                        <a:t>(Tipo ramada o escampadero)</a:t>
                      </a:r>
                      <a:endParaRPr lang="es-CO" sz="1400" dirty="0">
                        <a:latin typeface="Montserrat" panose="00000500000000000000" pitchFamily="2" charset="0"/>
                      </a:endParaRPr>
                    </a:p>
                  </a:txBody>
                  <a:tcPr anchor="ctr"/>
                </a:tc>
                <a:extLst>
                  <a:ext uri="{0D108BD9-81ED-4DB2-BD59-A6C34878D82A}">
                    <a16:rowId xmlns:a16="http://schemas.microsoft.com/office/drawing/2014/main" val="4220588891"/>
                  </a:ext>
                </a:extLst>
              </a:tr>
              <a:tr h="389690">
                <a:tc>
                  <a:txBody>
                    <a:bodyPr/>
                    <a:lstStyle/>
                    <a:p>
                      <a:pPr marL="0" algn="ctr" defTabSz="914400" rtl="0" eaLnBrk="1" latinLnBrk="0" hangingPunct="1"/>
                      <a:r>
                        <a:rPr lang="es-ES" sz="1400" kern="1200" dirty="0">
                          <a:solidFill>
                            <a:schemeClr val="dk1"/>
                          </a:solidFill>
                          <a:latin typeface="Montserrat" panose="00000500000000000000" pitchFamily="2" charset="0"/>
                          <a:ea typeface="+mn-ea"/>
                          <a:cs typeface="+mn-cs"/>
                        </a:rPr>
                        <a:t>No tiene vivienda</a:t>
                      </a:r>
                      <a:endParaRPr lang="es-CO" sz="1400" kern="1200" dirty="0">
                        <a:solidFill>
                          <a:schemeClr val="dk1"/>
                        </a:solidFill>
                        <a:latin typeface="Montserrat" panose="00000500000000000000" pitchFamily="2" charset="0"/>
                        <a:ea typeface="+mn-ea"/>
                        <a:cs typeface="+mn-cs"/>
                      </a:endParaRPr>
                    </a:p>
                  </a:txBody>
                  <a:tcPr anchor="ctr"/>
                </a:tc>
                <a:tc>
                  <a:txBody>
                    <a:bodyPr/>
                    <a:lstStyle/>
                    <a:p>
                      <a:pPr algn="ctr"/>
                      <a:r>
                        <a:rPr lang="es-ES" sz="1400" dirty="0">
                          <a:latin typeface="Montserrat" panose="00000500000000000000" pitchFamily="2" charset="0"/>
                        </a:rPr>
                        <a:t>222</a:t>
                      </a:r>
                      <a:endParaRPr lang="es-CO" sz="1400" dirty="0">
                        <a:latin typeface="Montserrat" panose="00000500000000000000" pitchFamily="2" charset="0"/>
                      </a:endParaRPr>
                    </a:p>
                  </a:txBody>
                  <a:tcPr anchor="ctr"/>
                </a:tc>
                <a:tc>
                  <a:txBody>
                    <a:bodyPr/>
                    <a:lstStyle/>
                    <a:p>
                      <a:pPr algn="ctr"/>
                      <a:r>
                        <a:rPr lang="es-ES" sz="1400" dirty="0">
                          <a:latin typeface="Montserrat" panose="00000500000000000000" pitchFamily="2" charset="0"/>
                        </a:rPr>
                        <a:t>Predios corresponden a lotes baldíos</a:t>
                      </a:r>
                      <a:endParaRPr lang="es-CO" sz="1400" dirty="0">
                        <a:latin typeface="Montserrat" panose="00000500000000000000" pitchFamily="2" charset="0"/>
                      </a:endParaRPr>
                    </a:p>
                  </a:txBody>
                  <a:tcPr anchor="ctr"/>
                </a:tc>
                <a:extLst>
                  <a:ext uri="{0D108BD9-81ED-4DB2-BD59-A6C34878D82A}">
                    <a16:rowId xmlns:a16="http://schemas.microsoft.com/office/drawing/2014/main" val="3912193534"/>
                  </a:ext>
                </a:extLst>
              </a:tr>
              <a:tr h="389690">
                <a:tc>
                  <a:txBody>
                    <a:bodyPr/>
                    <a:lstStyle/>
                    <a:p>
                      <a:pPr algn="ctr"/>
                      <a:r>
                        <a:rPr lang="es-ES" sz="1400" dirty="0">
                          <a:latin typeface="Montserrat" panose="00000500000000000000" pitchFamily="2" charset="0"/>
                        </a:rPr>
                        <a:t>Usuario no ubicado</a:t>
                      </a:r>
                      <a:endParaRPr lang="es-CO" sz="1400" dirty="0">
                        <a:latin typeface="Montserrat" panose="00000500000000000000" pitchFamily="2" charset="0"/>
                      </a:endParaRPr>
                    </a:p>
                  </a:txBody>
                  <a:tcPr anchor="ctr"/>
                </a:tc>
                <a:tc>
                  <a:txBody>
                    <a:bodyPr/>
                    <a:lstStyle/>
                    <a:p>
                      <a:pPr algn="ctr"/>
                      <a:r>
                        <a:rPr lang="es-ES" sz="1400" dirty="0">
                          <a:latin typeface="Montserrat" panose="00000500000000000000" pitchFamily="2" charset="0"/>
                        </a:rPr>
                        <a:t>214</a:t>
                      </a:r>
                      <a:endParaRPr lang="es-CO" sz="1400" dirty="0">
                        <a:latin typeface="Montserrat" panose="00000500000000000000" pitchFamily="2" charset="0"/>
                      </a:endParaRPr>
                    </a:p>
                  </a:txBody>
                  <a:tcPr anchor="ctr"/>
                </a:tc>
                <a:tc>
                  <a:txBody>
                    <a:bodyPr/>
                    <a:lstStyle/>
                    <a:p>
                      <a:pPr algn="ctr"/>
                      <a:r>
                        <a:rPr lang="es-ES" sz="1400" dirty="0">
                          <a:latin typeface="Montserrat" panose="00000500000000000000" pitchFamily="2" charset="0"/>
                        </a:rPr>
                        <a:t>Predios no encontrados.</a:t>
                      </a:r>
                      <a:endParaRPr lang="es-CO" sz="1400" dirty="0">
                        <a:latin typeface="Montserrat" panose="00000500000000000000" pitchFamily="2" charset="0"/>
                      </a:endParaRPr>
                    </a:p>
                  </a:txBody>
                  <a:tcPr anchor="ctr"/>
                </a:tc>
                <a:extLst>
                  <a:ext uri="{0D108BD9-81ED-4DB2-BD59-A6C34878D82A}">
                    <a16:rowId xmlns:a16="http://schemas.microsoft.com/office/drawing/2014/main" val="1778679357"/>
                  </a:ext>
                </a:extLst>
              </a:tr>
              <a:tr h="389690">
                <a:tc>
                  <a:txBody>
                    <a:bodyPr/>
                    <a:lstStyle/>
                    <a:p>
                      <a:pPr marL="0" algn="ctr" defTabSz="914400" rtl="0" eaLnBrk="1" latinLnBrk="0" hangingPunct="1"/>
                      <a:r>
                        <a:rPr lang="es-ES" sz="1400" kern="1200" dirty="0">
                          <a:solidFill>
                            <a:schemeClr val="dk1"/>
                          </a:solidFill>
                          <a:latin typeface="Montserrat" panose="00000500000000000000" pitchFamily="2" charset="0"/>
                          <a:ea typeface="+mn-ea"/>
                          <a:cs typeface="+mn-cs"/>
                        </a:rPr>
                        <a:t>Renuncias</a:t>
                      </a:r>
                      <a:endParaRPr lang="es-CO" sz="1400" kern="1200" dirty="0">
                        <a:solidFill>
                          <a:schemeClr val="dk1"/>
                        </a:solidFill>
                        <a:latin typeface="Montserrat" panose="00000500000000000000" pitchFamily="2" charset="0"/>
                        <a:ea typeface="+mn-ea"/>
                        <a:cs typeface="+mn-cs"/>
                      </a:endParaRPr>
                    </a:p>
                  </a:txBody>
                  <a:tcPr anchor="ctr"/>
                </a:tc>
                <a:tc>
                  <a:txBody>
                    <a:bodyPr/>
                    <a:lstStyle/>
                    <a:p>
                      <a:pPr algn="ctr"/>
                      <a:r>
                        <a:rPr lang="es-ES" sz="1400" dirty="0">
                          <a:latin typeface="Montserrat" panose="00000500000000000000" pitchFamily="2" charset="0"/>
                        </a:rPr>
                        <a:t>104</a:t>
                      </a:r>
                      <a:endParaRPr lang="es-CO" sz="1400" dirty="0">
                        <a:latin typeface="Montserrat" panose="00000500000000000000" pitchFamily="2" charset="0"/>
                      </a:endParaRPr>
                    </a:p>
                  </a:txBody>
                  <a:tcPr anchor="ctr"/>
                </a:tc>
                <a:tc>
                  <a:txBody>
                    <a:bodyPr/>
                    <a:lstStyle/>
                    <a:p>
                      <a:pPr algn="ctr"/>
                      <a:r>
                        <a:rPr lang="es-ES" sz="1400" kern="1200" dirty="0">
                          <a:solidFill>
                            <a:schemeClr val="dk1"/>
                          </a:solidFill>
                          <a:latin typeface="Montserrat" panose="00000500000000000000" pitchFamily="2" charset="0"/>
                          <a:ea typeface="+mn-ea"/>
                          <a:cs typeface="+mn-cs"/>
                        </a:rPr>
                        <a:t>Usuarios que renuncian al beneficio de la normalización</a:t>
                      </a:r>
                      <a:endParaRPr lang="es-CO" sz="1400" kern="1200" dirty="0">
                        <a:solidFill>
                          <a:schemeClr val="dk1"/>
                        </a:solidFill>
                        <a:latin typeface="Montserrat" panose="00000500000000000000" pitchFamily="2" charset="0"/>
                        <a:ea typeface="+mn-ea"/>
                        <a:cs typeface="+mn-cs"/>
                      </a:endParaRPr>
                    </a:p>
                  </a:txBody>
                  <a:tcPr anchor="ctr"/>
                </a:tc>
                <a:extLst>
                  <a:ext uri="{0D108BD9-81ED-4DB2-BD59-A6C34878D82A}">
                    <a16:rowId xmlns:a16="http://schemas.microsoft.com/office/drawing/2014/main" val="3098501929"/>
                  </a:ext>
                </a:extLst>
              </a:tr>
            </a:tbl>
          </a:graphicData>
        </a:graphic>
      </p:graphicFrame>
      <p:sp>
        <p:nvSpPr>
          <p:cNvPr id="7" name="Título 3">
            <a:extLst>
              <a:ext uri="{FF2B5EF4-FFF2-40B4-BE49-F238E27FC236}">
                <a16:creationId xmlns:a16="http://schemas.microsoft.com/office/drawing/2014/main" id="{25DC6D49-1ED3-6F24-DE7B-2BF834702ED8}"/>
              </a:ext>
            </a:extLst>
          </p:cNvPr>
          <p:cNvSpPr txBox="1">
            <a:spLocks/>
          </p:cNvSpPr>
          <p:nvPr/>
        </p:nvSpPr>
        <p:spPr>
          <a:xfrm>
            <a:off x="445294" y="1236031"/>
            <a:ext cx="11301412" cy="91561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lvl="0" indent="0" algn="just">
              <a:buNone/>
              <a:defRPr/>
            </a:pPr>
            <a:r>
              <a:rPr lang="es-MX" sz="1800" dirty="0">
                <a:solidFill>
                  <a:prstClr val="black"/>
                </a:solidFill>
                <a:latin typeface="Montserrat" pitchFamily="2" charset="77"/>
              </a:rPr>
              <a:t>Contractualmente el contrato cuenta con un total de </a:t>
            </a:r>
            <a:r>
              <a:rPr lang="es-MX" sz="1800" b="1" dirty="0">
                <a:solidFill>
                  <a:srgbClr val="4472C4">
                    <a:lumMod val="50000"/>
                  </a:srgbClr>
                </a:solidFill>
                <a:latin typeface="Montserrat" pitchFamily="2" charset="77"/>
              </a:rPr>
              <a:t>1.413 usuarios</a:t>
            </a:r>
            <a:r>
              <a:rPr lang="es-MX" sz="1800" dirty="0">
                <a:solidFill>
                  <a:prstClr val="black"/>
                </a:solidFill>
                <a:latin typeface="Montserrat" pitchFamily="2" charset="77"/>
              </a:rPr>
              <a:t>; no obstante, una vez realizada la verificación de usuarios en campo, el Operador de Red remite a la Supervisión el siguiente detalle de lo encontrado en campo:</a:t>
            </a:r>
          </a:p>
        </p:txBody>
      </p:sp>
      <p:sp>
        <p:nvSpPr>
          <p:cNvPr id="8" name="CuadroTexto 7">
            <a:extLst>
              <a:ext uri="{FF2B5EF4-FFF2-40B4-BE49-F238E27FC236}">
                <a16:creationId xmlns:a16="http://schemas.microsoft.com/office/drawing/2014/main" id="{F8DE3018-68BD-738E-A88E-D5E04F08F8BF}"/>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Tree>
    <p:extLst>
      <p:ext uri="{BB962C8B-B14F-4D97-AF65-F5344CB8AC3E}">
        <p14:creationId xmlns:p14="http://schemas.microsoft.com/office/powerpoint/2010/main" val="813378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BA228D-C279-3711-0691-E934ABEEC9DC}"/>
              </a:ext>
            </a:extLst>
          </p:cNvPr>
          <p:cNvSpPr>
            <a:spLocks noGrp="1"/>
          </p:cNvSpPr>
          <p:nvPr>
            <p:ph type="ctrTitle"/>
          </p:nvPr>
        </p:nvSpPr>
        <p:spPr>
          <a:xfrm>
            <a:off x="1813073" y="389390"/>
            <a:ext cx="8799444" cy="616226"/>
          </a:xfrm>
        </p:spPr>
        <p:txBody>
          <a:bodyPr>
            <a:normAutofit/>
          </a:bodyPr>
          <a:lstStyle/>
          <a:p>
            <a:r>
              <a:rPr lang="es-ES" sz="2800" b="1" dirty="0">
                <a:solidFill>
                  <a:srgbClr val="4472C4">
                    <a:lumMod val="50000"/>
                  </a:srgbClr>
                </a:solidFill>
                <a:latin typeface="Montserrat" pitchFamily="2" charset="77"/>
                <a:ea typeface="+mn-ea"/>
                <a:cs typeface="+mn-cs"/>
              </a:rPr>
              <a:t>SOLICITUD REALIZADA POR EL OR AL MME</a:t>
            </a:r>
            <a:endParaRPr lang="es-CO" sz="2800" b="1" dirty="0">
              <a:solidFill>
                <a:srgbClr val="4472C4">
                  <a:lumMod val="50000"/>
                </a:srgbClr>
              </a:solidFill>
              <a:latin typeface="Montserrat" pitchFamily="2" charset="77"/>
              <a:ea typeface="+mn-ea"/>
              <a:cs typeface="+mn-cs"/>
            </a:endParaRPr>
          </a:p>
        </p:txBody>
      </p:sp>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
        <p:nvSpPr>
          <p:cNvPr id="6" name="Título 1">
            <a:extLst>
              <a:ext uri="{FF2B5EF4-FFF2-40B4-BE49-F238E27FC236}">
                <a16:creationId xmlns:a16="http://schemas.microsoft.com/office/drawing/2014/main" id="{9D4761FB-7195-A64D-8F58-8A88F3F85C40}"/>
              </a:ext>
            </a:extLst>
          </p:cNvPr>
          <p:cNvSpPr txBox="1">
            <a:spLocks/>
          </p:cNvSpPr>
          <p:nvPr/>
        </p:nvSpPr>
        <p:spPr>
          <a:xfrm>
            <a:off x="266700" y="1510582"/>
            <a:ext cx="11658599" cy="4790205"/>
          </a:xfrm>
          <a:prstGeom prst="rect">
            <a:avLst/>
          </a:prstGeom>
          <a:noFill/>
          <a:ln w="38100">
            <a:noFill/>
          </a:ln>
          <a:effectLst>
            <a:glow rad="63500">
              <a:schemeClr val="accent1">
                <a:lumMod val="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CO"/>
            </a:defPPr>
            <a:lvl1pPr marR="0" lvl="0" indent="0" algn="ctr" fontAlgn="auto">
              <a:lnSpc>
                <a:spcPct val="100000"/>
              </a:lnSpc>
              <a:spcBef>
                <a:spcPts val="0"/>
              </a:spcBef>
              <a:spcAft>
                <a:spcPts val="0"/>
              </a:spcAft>
              <a:buClrTx/>
              <a:buSzTx/>
              <a:buFontTx/>
              <a:buNone/>
              <a:tabLst/>
              <a:defRPr kumimoji="0" b="0" i="0" u="none" strike="noStrike" cap="none" spc="0" normalizeH="0" baseline="0">
                <a:ln>
                  <a:noFill/>
                </a:ln>
                <a:solidFill>
                  <a:prstClr val="white"/>
                </a:solidFill>
                <a:effectLst/>
                <a:uLnTx/>
                <a:uFillTx/>
                <a:latin typeface="Calibri" panose="020F0502020204030204"/>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lvl="0" algn="just" rtl="0"/>
            <a:r>
              <a:rPr lang="es-CO" dirty="0">
                <a:solidFill>
                  <a:prstClr val="black"/>
                </a:solidFill>
                <a:latin typeface="Montserrat" panose="00000500000000000000" pitchFamily="2" charset="0"/>
              </a:rPr>
              <a:t>El Operador de Red mediante radicado </a:t>
            </a:r>
            <a:r>
              <a:rPr lang="es-MX" dirty="0">
                <a:solidFill>
                  <a:prstClr val="black"/>
                </a:solidFill>
                <a:latin typeface="Montserrat" panose="00000500000000000000" pitchFamily="2" charset="0"/>
              </a:rPr>
              <a:t>1-2023-036944</a:t>
            </a:r>
            <a:r>
              <a:rPr lang="es-CO" dirty="0">
                <a:solidFill>
                  <a:prstClr val="black"/>
                </a:solidFill>
                <a:latin typeface="Montserrat" panose="00000500000000000000" pitchFamily="2" charset="0"/>
              </a:rPr>
              <a:t> </a:t>
            </a:r>
            <a:r>
              <a:rPr lang="es-MX" dirty="0">
                <a:solidFill>
                  <a:prstClr val="black"/>
                </a:solidFill>
                <a:latin typeface="Montserrat" panose="00000500000000000000" pitchFamily="2" charset="0"/>
              </a:rPr>
              <a:t>de fecha 25-07-23 presentó a la Supervisión solicitud de reducción de usuarios, reducción del valor del contrato y actualización del costo por usuario (</a:t>
            </a:r>
            <a:r>
              <a:rPr lang="es-MX" dirty="0" err="1">
                <a:solidFill>
                  <a:prstClr val="black"/>
                </a:solidFill>
                <a:latin typeface="Montserrat" panose="00000500000000000000" pitchFamily="2" charset="0"/>
              </a:rPr>
              <a:t>CxU</a:t>
            </a:r>
            <a:r>
              <a:rPr lang="es-MX" dirty="0">
                <a:solidFill>
                  <a:prstClr val="black"/>
                </a:solidFill>
                <a:latin typeface="Montserrat" panose="00000500000000000000" pitchFamily="2" charset="0"/>
              </a:rPr>
              <a:t>) aprobado teniendo en cuenta la reducción de usuarios propuesta, entre los soportes allegados por el OR, se encuentra: Análisis</a:t>
            </a:r>
            <a:r>
              <a:rPr lang="es-CO" dirty="0">
                <a:solidFill>
                  <a:prstClr val="black"/>
                </a:solidFill>
                <a:latin typeface="Montserrat" panose="00000500000000000000" pitchFamily="2" charset="0"/>
              </a:rPr>
              <a:t> de Precios Unitarios – APU, Verificación de usuarios, Evaluación de Oferentes y Análisis estadístico acompañado del correspondiente aval de la interventoría.</a:t>
            </a:r>
          </a:p>
          <a:p>
            <a:pPr lvl="0" algn="just" rtl="0"/>
            <a:endParaRPr lang="es-CO" dirty="0">
              <a:solidFill>
                <a:prstClr val="black"/>
              </a:solidFill>
              <a:latin typeface="Montserrat" panose="00000500000000000000" pitchFamily="2" charset="0"/>
            </a:endParaRPr>
          </a:p>
          <a:p>
            <a:pPr marL="0" lvl="1" algn="just"/>
            <a:r>
              <a:rPr lang="es-CO" dirty="0">
                <a:solidFill>
                  <a:prstClr val="black"/>
                </a:solidFill>
                <a:latin typeface="Montserrat" panose="00000500000000000000" pitchFamily="2" charset="0"/>
              </a:rPr>
              <a:t>La solicitud se sustenta en la cláusula décima, numeral 1, literal a “Etapa 4” del contrato:</a:t>
            </a:r>
          </a:p>
          <a:p>
            <a:pPr marL="0" lvl="1" algn="just"/>
            <a:endParaRPr lang="es-CO" dirty="0">
              <a:solidFill>
                <a:prstClr val="black"/>
              </a:solidFill>
              <a:latin typeface="Montserrat" panose="00000500000000000000" pitchFamily="2" charset="0"/>
            </a:endParaRPr>
          </a:p>
          <a:p>
            <a:pPr marL="457200" lvl="2" algn="just"/>
            <a:r>
              <a:rPr lang="es-CO" dirty="0">
                <a:solidFill>
                  <a:prstClr val="black"/>
                </a:solidFill>
                <a:latin typeface="Montserrat" panose="00000500000000000000" pitchFamily="2" charset="0"/>
              </a:rPr>
              <a:t>“(…) E</a:t>
            </a:r>
            <a:r>
              <a:rPr lang="es-CO" sz="1600" dirty="0">
                <a:solidFill>
                  <a:prstClr val="black"/>
                </a:solidFill>
                <a:latin typeface="Montserrat" panose="00000500000000000000" pitchFamily="2" charset="0"/>
              </a:rPr>
              <a:t>n caso que haya variaciones iguales o superiores a un veinte por ciento (20%) en el número de usuario, el OPERADOR podrá solicitar la terminación anticipada del contrato o solicitar al comité CAFAER la viabilidad de continuar la ejecución del proyecto o la recomendación a que haya lugar, valorando entre otros, el orden de elegibilidad si el valor por usuario aprobado inicialmente ha sido superado por la reducción de usuarios en el proyecto. (…)” Sic</a:t>
            </a:r>
          </a:p>
          <a:p>
            <a:pPr lvl="0" algn="just" rtl="0"/>
            <a:endParaRPr lang="es-CO" sz="1600" dirty="0">
              <a:solidFill>
                <a:prstClr val="black"/>
              </a:solidFill>
              <a:latin typeface="Montserrat" panose="00000500000000000000" pitchFamily="2" charset="0"/>
            </a:endParaRPr>
          </a:p>
        </p:txBody>
      </p:sp>
    </p:spTree>
    <p:extLst>
      <p:ext uri="{BB962C8B-B14F-4D97-AF65-F5344CB8AC3E}">
        <p14:creationId xmlns:p14="http://schemas.microsoft.com/office/powerpoint/2010/main" val="37775290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BA228D-C279-3711-0691-E934ABEEC9DC}"/>
              </a:ext>
            </a:extLst>
          </p:cNvPr>
          <p:cNvSpPr>
            <a:spLocks noGrp="1"/>
          </p:cNvSpPr>
          <p:nvPr>
            <p:ph type="ctrTitle"/>
          </p:nvPr>
        </p:nvSpPr>
        <p:spPr>
          <a:xfrm>
            <a:off x="1813073" y="389390"/>
            <a:ext cx="8799444" cy="616226"/>
          </a:xfrm>
        </p:spPr>
        <p:txBody>
          <a:bodyPr>
            <a:normAutofit/>
          </a:bodyPr>
          <a:lstStyle/>
          <a:p>
            <a:r>
              <a:rPr lang="es-ES" sz="2800" b="1" dirty="0">
                <a:solidFill>
                  <a:srgbClr val="4472C4">
                    <a:lumMod val="50000"/>
                  </a:srgbClr>
                </a:solidFill>
                <a:latin typeface="Montserrat" pitchFamily="2" charset="77"/>
                <a:ea typeface="+mn-ea"/>
                <a:cs typeface="+mn-cs"/>
              </a:rPr>
              <a:t>SOLICITUD REALIZADA POR EL OR AL MME</a:t>
            </a:r>
            <a:endParaRPr lang="es-CO" sz="2800" b="1" dirty="0">
              <a:solidFill>
                <a:srgbClr val="4472C4">
                  <a:lumMod val="50000"/>
                </a:srgbClr>
              </a:solidFill>
              <a:latin typeface="Montserrat" pitchFamily="2" charset="77"/>
              <a:ea typeface="+mn-ea"/>
              <a:cs typeface="+mn-cs"/>
            </a:endParaRPr>
          </a:p>
        </p:txBody>
      </p:sp>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
        <p:nvSpPr>
          <p:cNvPr id="6" name="Título 1">
            <a:extLst>
              <a:ext uri="{FF2B5EF4-FFF2-40B4-BE49-F238E27FC236}">
                <a16:creationId xmlns:a16="http://schemas.microsoft.com/office/drawing/2014/main" id="{9D4761FB-7195-A64D-8F58-8A88F3F85C40}"/>
              </a:ext>
            </a:extLst>
          </p:cNvPr>
          <p:cNvSpPr txBox="1">
            <a:spLocks/>
          </p:cNvSpPr>
          <p:nvPr/>
        </p:nvSpPr>
        <p:spPr>
          <a:xfrm>
            <a:off x="266698" y="1005616"/>
            <a:ext cx="11658599" cy="1237134"/>
          </a:xfrm>
          <a:prstGeom prst="rect">
            <a:avLst/>
          </a:prstGeom>
          <a:noFill/>
          <a:ln w="38100">
            <a:noFill/>
          </a:ln>
          <a:effectLst>
            <a:glow rad="63500">
              <a:schemeClr val="accent1">
                <a:lumMod val="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s-CO"/>
            </a:defPPr>
            <a:lvl1pPr marR="0" lvl="0" indent="0" algn="ctr" fontAlgn="auto">
              <a:lnSpc>
                <a:spcPct val="100000"/>
              </a:lnSpc>
              <a:spcBef>
                <a:spcPts val="0"/>
              </a:spcBef>
              <a:spcAft>
                <a:spcPts val="0"/>
              </a:spcAft>
              <a:buClrTx/>
              <a:buSzTx/>
              <a:buFontTx/>
              <a:buNone/>
              <a:tabLst/>
              <a:defRPr kumimoji="0" b="0" i="0" u="none" strike="noStrike" cap="none" spc="0" normalizeH="0" baseline="0">
                <a:ln>
                  <a:noFill/>
                </a:ln>
                <a:solidFill>
                  <a:prstClr val="white"/>
                </a:solidFill>
                <a:effectLst/>
                <a:uLnTx/>
                <a:uFillTx/>
                <a:latin typeface="Calibri" panose="020F0502020204030204"/>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lvl="0" algn="just" rtl="0"/>
            <a:endParaRPr lang="es-CO" dirty="0">
              <a:solidFill>
                <a:prstClr val="black"/>
              </a:solidFill>
              <a:latin typeface="Montserrat" panose="00000500000000000000" pitchFamily="2" charset="0"/>
            </a:endParaRPr>
          </a:p>
          <a:p>
            <a:pPr lvl="0" algn="just" rtl="0"/>
            <a:endParaRPr lang="es-CO" dirty="0">
              <a:solidFill>
                <a:prstClr val="black"/>
              </a:solidFill>
              <a:latin typeface="Montserrat" panose="00000500000000000000" pitchFamily="2" charset="0"/>
            </a:endParaRPr>
          </a:p>
          <a:p>
            <a:pPr lvl="0" algn="just" rtl="0"/>
            <a:r>
              <a:rPr lang="es-CO" dirty="0">
                <a:solidFill>
                  <a:prstClr val="black"/>
                </a:solidFill>
                <a:latin typeface="Montserrat" panose="00000500000000000000" pitchFamily="2" charset="0"/>
              </a:rPr>
              <a:t>La condición propuesta por el Operador de Red para la ejecución del proyecto es la siguiente:</a:t>
            </a:r>
          </a:p>
        </p:txBody>
      </p:sp>
      <p:graphicFrame>
        <p:nvGraphicFramePr>
          <p:cNvPr id="5" name="Tabla 4">
            <a:extLst>
              <a:ext uri="{FF2B5EF4-FFF2-40B4-BE49-F238E27FC236}">
                <a16:creationId xmlns:a16="http://schemas.microsoft.com/office/drawing/2014/main" id="{C2F82E25-D5E9-7F62-7E7E-F92B33A2A453}"/>
              </a:ext>
            </a:extLst>
          </p:cNvPr>
          <p:cNvGraphicFramePr>
            <a:graphicFrameLocks noGrp="1"/>
          </p:cNvGraphicFramePr>
          <p:nvPr>
            <p:extLst>
              <p:ext uri="{D42A27DB-BD31-4B8C-83A1-F6EECF244321}">
                <p14:modId xmlns:p14="http://schemas.microsoft.com/office/powerpoint/2010/main" val="2232497852"/>
              </p:ext>
            </p:extLst>
          </p:nvPr>
        </p:nvGraphicFramePr>
        <p:xfrm>
          <a:off x="599110" y="2652343"/>
          <a:ext cx="10507998" cy="2149895"/>
        </p:xfrm>
        <a:graphic>
          <a:graphicData uri="http://schemas.openxmlformats.org/drawingml/2006/table">
            <a:tbl>
              <a:tblPr>
                <a:tableStyleId>{5C22544A-7EE6-4342-B048-85BDC9FD1C3A}</a:tableStyleId>
              </a:tblPr>
              <a:tblGrid>
                <a:gridCol w="1686890">
                  <a:extLst>
                    <a:ext uri="{9D8B030D-6E8A-4147-A177-3AD203B41FA5}">
                      <a16:colId xmlns:a16="http://schemas.microsoft.com/office/drawing/2014/main" val="1485806722"/>
                    </a:ext>
                  </a:extLst>
                </a:gridCol>
                <a:gridCol w="6064137">
                  <a:extLst>
                    <a:ext uri="{9D8B030D-6E8A-4147-A177-3AD203B41FA5}">
                      <a16:colId xmlns:a16="http://schemas.microsoft.com/office/drawing/2014/main" val="1308438051"/>
                    </a:ext>
                  </a:extLst>
                </a:gridCol>
                <a:gridCol w="2756971">
                  <a:extLst>
                    <a:ext uri="{9D8B030D-6E8A-4147-A177-3AD203B41FA5}">
                      <a16:colId xmlns:a16="http://schemas.microsoft.com/office/drawing/2014/main" val="790177224"/>
                    </a:ext>
                  </a:extLst>
                </a:gridCol>
              </a:tblGrid>
              <a:tr h="428175">
                <a:tc gridSpan="2">
                  <a:txBody>
                    <a:bodyPr/>
                    <a:lstStyle/>
                    <a:p>
                      <a:pPr algn="ctr" rtl="0" fontAlgn="ctr"/>
                      <a:r>
                        <a:rPr lang="es-CO" sz="1600" b="1" u="none" strike="noStrike" dirty="0">
                          <a:solidFill>
                            <a:schemeClr val="bg1"/>
                          </a:solidFill>
                          <a:effectLst/>
                          <a:latin typeface="Montserrat" panose="00000500000000000000" pitchFamily="2" charset="0"/>
                        </a:rPr>
                        <a:t>FAER GGC 504-22</a:t>
                      </a:r>
                      <a:endParaRPr lang="es-CO" sz="1600" b="1" i="0" u="none" strike="noStrike" dirty="0">
                        <a:solidFill>
                          <a:schemeClr val="bg1"/>
                        </a:solidFill>
                        <a:effectLst/>
                        <a:latin typeface="Montserrat" panose="00000500000000000000" pitchFamily="2"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s-CO"/>
                    </a:p>
                  </a:txBody>
                  <a:tcPr/>
                </a:tc>
                <a:tc>
                  <a:txBody>
                    <a:bodyPr/>
                    <a:lstStyle/>
                    <a:p>
                      <a:pPr algn="ctr" rtl="0" fontAlgn="ctr"/>
                      <a:r>
                        <a:rPr lang="es-CO" sz="1600" b="1" u="none" strike="noStrike" dirty="0">
                          <a:solidFill>
                            <a:schemeClr val="bg1"/>
                          </a:solidFill>
                          <a:effectLst/>
                          <a:latin typeface="Montserrat" panose="00000500000000000000" pitchFamily="2" charset="0"/>
                        </a:rPr>
                        <a:t>VALOR</a:t>
                      </a:r>
                      <a:endParaRPr lang="es-CO" sz="1600" b="1" i="0" u="none" strike="noStrike" dirty="0">
                        <a:solidFill>
                          <a:schemeClr val="bg1"/>
                        </a:solidFill>
                        <a:effectLst/>
                        <a:latin typeface="Montserrat" panose="00000500000000000000" pitchFamily="2"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3946906641"/>
                  </a:ext>
                </a:extLst>
              </a:tr>
              <a:tr h="430430">
                <a:tc rowSpan="4">
                  <a:txBody>
                    <a:bodyPr/>
                    <a:lstStyle/>
                    <a:p>
                      <a:pPr algn="ctr" rtl="0" fontAlgn="ctr"/>
                      <a:r>
                        <a:rPr lang="es-CO" sz="1600" b="1" u="none" strike="noStrike" dirty="0">
                          <a:solidFill>
                            <a:schemeClr val="bg1"/>
                          </a:solidFill>
                          <a:effectLst/>
                          <a:latin typeface="Montserrat" panose="00000500000000000000" pitchFamily="2" charset="0"/>
                        </a:rPr>
                        <a:t>REPLANTEO</a:t>
                      </a:r>
                      <a:endParaRPr lang="es-CO" sz="1600" b="1" i="0" u="none" strike="noStrike" dirty="0">
                        <a:solidFill>
                          <a:schemeClr val="bg1"/>
                        </a:solidFill>
                        <a:effectLst/>
                        <a:latin typeface="Montserrat" panose="00000500000000000000" pitchFamily="2"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rtl="0" fontAlgn="ctr"/>
                      <a:r>
                        <a:rPr lang="es-CO" sz="1600" b="1" u="none" strike="noStrike" dirty="0">
                          <a:effectLst/>
                          <a:latin typeface="Montserrat" panose="00000500000000000000" pitchFamily="2" charset="0"/>
                        </a:rPr>
                        <a:t>USUARIOS POR EJECUTAR</a:t>
                      </a:r>
                      <a:endParaRPr lang="es-CO" sz="1600" b="1" i="0" u="none" strike="noStrike" dirty="0">
                        <a:solidFill>
                          <a:srgbClr val="000000"/>
                        </a:solidFill>
                        <a:effectLst/>
                        <a:latin typeface="Montserrat" panose="00000500000000000000" pitchFamily="2"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s-CO" sz="1600" b="1" u="none" strike="noStrike" dirty="0">
                          <a:effectLst/>
                          <a:latin typeface="Montserrat" panose="00000500000000000000" pitchFamily="2" charset="0"/>
                        </a:rPr>
                        <a:t>903</a:t>
                      </a:r>
                      <a:endParaRPr lang="es-CO" sz="1600" b="1" i="0" u="none" strike="noStrike" dirty="0">
                        <a:solidFill>
                          <a:srgbClr val="000000"/>
                        </a:solidFill>
                        <a:effectLst/>
                        <a:latin typeface="Montserrat" panose="00000500000000000000" pitchFamily="2"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44941037"/>
                  </a:ext>
                </a:extLst>
              </a:tr>
              <a:tr h="430430">
                <a:tc vMerge="1">
                  <a:txBody>
                    <a:bodyPr/>
                    <a:lstStyle/>
                    <a:p>
                      <a:endParaRPr lang="es-CO"/>
                    </a:p>
                  </a:txBody>
                  <a:tcPr/>
                </a:tc>
                <a:tc>
                  <a:txBody>
                    <a:bodyPr/>
                    <a:lstStyle/>
                    <a:p>
                      <a:pPr algn="ctr" rtl="0" fontAlgn="ctr"/>
                      <a:r>
                        <a:rPr lang="es-CO" sz="1600" b="1" u="none" strike="noStrike" dirty="0" err="1">
                          <a:effectLst/>
                          <a:latin typeface="Montserrat" panose="00000500000000000000" pitchFamily="2" charset="0"/>
                        </a:rPr>
                        <a:t>CxU</a:t>
                      </a:r>
                      <a:r>
                        <a:rPr lang="es-CO" sz="1600" b="1" u="none" strike="noStrike" dirty="0">
                          <a:effectLst/>
                          <a:latin typeface="Montserrat" panose="00000500000000000000" pitchFamily="2" charset="0"/>
                        </a:rPr>
                        <a:t> PROPUESTO</a:t>
                      </a:r>
                      <a:endParaRPr lang="es-CO" sz="1600" b="1" i="0" u="none" strike="noStrike" dirty="0">
                        <a:solidFill>
                          <a:srgbClr val="000000"/>
                        </a:solidFill>
                        <a:effectLst/>
                        <a:latin typeface="Montserrat" panose="00000500000000000000" pitchFamily="2"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s-CO" sz="1600" b="1" u="none" strike="noStrike" dirty="0">
                          <a:effectLst/>
                          <a:latin typeface="Montserrat" panose="00000500000000000000" pitchFamily="2" charset="0"/>
                        </a:rPr>
                        <a:t>$ 25.372.592</a:t>
                      </a:r>
                      <a:endParaRPr lang="es-CO" sz="1600" b="1" i="0" u="none" strike="noStrike" dirty="0">
                        <a:solidFill>
                          <a:srgbClr val="000000"/>
                        </a:solidFill>
                        <a:effectLst/>
                        <a:latin typeface="Montserrat" panose="00000500000000000000" pitchFamily="2"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80079572"/>
                  </a:ext>
                </a:extLst>
              </a:tr>
              <a:tr h="430430">
                <a:tc vMerge="1">
                  <a:txBody>
                    <a:bodyPr/>
                    <a:lstStyle/>
                    <a:p>
                      <a:endParaRPr lang="es-CO"/>
                    </a:p>
                  </a:txBody>
                  <a:tcPr/>
                </a:tc>
                <a:tc>
                  <a:txBody>
                    <a:bodyPr/>
                    <a:lstStyle/>
                    <a:p>
                      <a:pPr algn="ctr" rtl="0" fontAlgn="ctr"/>
                      <a:r>
                        <a:rPr lang="es-CO" sz="1600" u="none" strike="noStrike" dirty="0">
                          <a:effectLst/>
                          <a:latin typeface="Montserrat" panose="00000500000000000000" pitchFamily="2" charset="0"/>
                        </a:rPr>
                        <a:t>% INCREMENTO CxU</a:t>
                      </a:r>
                      <a:endParaRPr lang="es-CO" sz="1600" b="0" i="0" u="none" strike="noStrike" dirty="0">
                        <a:solidFill>
                          <a:srgbClr val="000000"/>
                        </a:solidFill>
                        <a:effectLst/>
                        <a:latin typeface="Montserrat" panose="00000500000000000000" pitchFamily="2"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s-CO" sz="1600" u="none" strike="noStrike" dirty="0">
                          <a:effectLst/>
                          <a:latin typeface="Montserrat" panose="00000500000000000000" pitchFamily="2" charset="0"/>
                        </a:rPr>
                        <a:t>56%</a:t>
                      </a:r>
                      <a:endParaRPr lang="es-CO" sz="1600" b="0" i="0" u="none" strike="noStrike" dirty="0">
                        <a:solidFill>
                          <a:srgbClr val="000000"/>
                        </a:solidFill>
                        <a:effectLst/>
                        <a:latin typeface="Montserrat" panose="00000500000000000000" pitchFamily="2"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011472"/>
                  </a:ext>
                </a:extLst>
              </a:tr>
              <a:tr h="430430">
                <a:tc vMerge="1">
                  <a:txBody>
                    <a:bodyPr/>
                    <a:lstStyle/>
                    <a:p>
                      <a:endParaRPr lang="es-CO"/>
                    </a:p>
                  </a:txBody>
                  <a:tcPr/>
                </a:tc>
                <a:tc>
                  <a:txBody>
                    <a:bodyPr/>
                    <a:lstStyle/>
                    <a:p>
                      <a:pPr algn="ctr" rtl="0" fontAlgn="ctr"/>
                      <a:r>
                        <a:rPr lang="es-CO" sz="1600" b="1" u="none" strike="noStrike" dirty="0">
                          <a:effectLst/>
                          <a:latin typeface="Montserrat" panose="00000500000000000000" pitchFamily="2" charset="0"/>
                        </a:rPr>
                        <a:t>NUEVO VALOR DEL CONTRATO</a:t>
                      </a:r>
                      <a:endParaRPr lang="es-CO" sz="1600" b="1" i="0" u="none" strike="noStrike" dirty="0">
                        <a:solidFill>
                          <a:srgbClr val="000000"/>
                        </a:solidFill>
                        <a:effectLst/>
                        <a:latin typeface="Montserrat" panose="00000500000000000000" pitchFamily="2"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es-CO" sz="1600" b="1" u="none" strike="noStrike" dirty="0">
                          <a:effectLst/>
                          <a:latin typeface="Montserrat" panose="00000500000000000000" pitchFamily="2" charset="0"/>
                        </a:rPr>
                        <a:t>$ 22.911.450.576</a:t>
                      </a:r>
                      <a:endParaRPr lang="es-CO" sz="1600" b="1" i="0" u="none" strike="noStrike" dirty="0">
                        <a:solidFill>
                          <a:srgbClr val="000000"/>
                        </a:solidFill>
                        <a:effectLst/>
                        <a:latin typeface="Montserrat" panose="00000500000000000000" pitchFamily="2"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217270"/>
                  </a:ext>
                </a:extLst>
              </a:tr>
            </a:tbl>
          </a:graphicData>
        </a:graphic>
      </p:graphicFrame>
    </p:spTree>
    <p:extLst>
      <p:ext uri="{BB962C8B-B14F-4D97-AF65-F5344CB8AC3E}">
        <p14:creationId xmlns:p14="http://schemas.microsoft.com/office/powerpoint/2010/main" val="3226744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a:extLst>
              <a:ext uri="{FF2B5EF4-FFF2-40B4-BE49-F238E27FC236}">
                <a16:creationId xmlns:a16="http://schemas.microsoft.com/office/drawing/2014/main" id="{B566BC87-C4DB-B0BE-DDB8-6579007B303F}"/>
              </a:ext>
            </a:extLst>
          </p:cNvPr>
          <p:cNvSpPr>
            <a:spLocks noGrp="1"/>
          </p:cNvSpPr>
          <p:nvPr>
            <p:ph type="ctrTitle"/>
          </p:nvPr>
        </p:nvSpPr>
        <p:spPr>
          <a:xfrm>
            <a:off x="1855936" y="214156"/>
            <a:ext cx="8799444" cy="616226"/>
          </a:xfrm>
        </p:spPr>
        <p:txBody>
          <a:bodyPr>
            <a:normAutofit/>
          </a:bodyPr>
          <a:lstStyle/>
          <a:p>
            <a:r>
              <a:rPr lang="es-ES" sz="3200" b="1" dirty="0">
                <a:solidFill>
                  <a:srgbClr val="4472C4">
                    <a:lumMod val="50000"/>
                  </a:srgbClr>
                </a:solidFill>
                <a:latin typeface="Montserrat" pitchFamily="2" charset="77"/>
                <a:ea typeface="+mn-ea"/>
                <a:cs typeface="+mn-cs"/>
              </a:rPr>
              <a:t>ANALISIS DE LA SUPERVISIÓN</a:t>
            </a:r>
            <a:endParaRPr lang="es-CO" sz="3200" b="1" dirty="0">
              <a:solidFill>
                <a:srgbClr val="4472C4">
                  <a:lumMod val="50000"/>
                </a:srgbClr>
              </a:solidFill>
              <a:latin typeface="Montserrat" pitchFamily="2" charset="77"/>
              <a:ea typeface="+mn-ea"/>
              <a:cs typeface="+mn-cs"/>
            </a:endParaRPr>
          </a:p>
        </p:txBody>
      </p:sp>
      <p:sp>
        <p:nvSpPr>
          <p:cNvPr id="7" name="Título 1">
            <a:extLst>
              <a:ext uri="{FF2B5EF4-FFF2-40B4-BE49-F238E27FC236}">
                <a16:creationId xmlns:a16="http://schemas.microsoft.com/office/drawing/2014/main" id="{51C44B79-224F-2DA5-2336-63C03F292204}"/>
              </a:ext>
            </a:extLst>
          </p:cNvPr>
          <p:cNvSpPr txBox="1">
            <a:spLocks/>
          </p:cNvSpPr>
          <p:nvPr/>
        </p:nvSpPr>
        <p:spPr>
          <a:xfrm>
            <a:off x="266700" y="1693069"/>
            <a:ext cx="11658599" cy="3471862"/>
          </a:xfrm>
          <a:prstGeom prst="rect">
            <a:avLst/>
          </a:prstGeom>
          <a:noFill/>
          <a:ln w="38100">
            <a:noFill/>
          </a:ln>
          <a:effectLst>
            <a:glow rad="63500">
              <a:schemeClr val="accent1">
                <a:lumMod val="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CO"/>
            </a:defPPr>
            <a:lvl1pPr marR="0" lvl="0" indent="0" algn="ctr" fontAlgn="auto">
              <a:lnSpc>
                <a:spcPct val="100000"/>
              </a:lnSpc>
              <a:spcBef>
                <a:spcPts val="0"/>
              </a:spcBef>
              <a:spcAft>
                <a:spcPts val="0"/>
              </a:spcAft>
              <a:buClrTx/>
              <a:buSzTx/>
              <a:buFontTx/>
              <a:buNone/>
              <a:tabLst/>
              <a:defRPr kumimoji="0" b="0" i="0" u="none" strike="noStrike" cap="none" spc="0" normalizeH="0" baseline="0">
                <a:ln>
                  <a:noFill/>
                </a:ln>
                <a:solidFill>
                  <a:prstClr val="white"/>
                </a:solidFill>
                <a:effectLst/>
                <a:uLnTx/>
                <a:uFillTx/>
                <a:latin typeface="Calibri" panose="020F0502020204030204"/>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lvl="0" algn="just" rtl="0"/>
            <a:r>
              <a:rPr lang="es-CO" sz="1900" dirty="0">
                <a:solidFill>
                  <a:prstClr val="black"/>
                </a:solidFill>
                <a:latin typeface="Montserrat" panose="00000500000000000000" pitchFamily="2" charset="0"/>
              </a:rPr>
              <a:t>Verificados los documentos allegados por parte de CEO, la Supervisión efectuó el siguiente análisis:</a:t>
            </a:r>
          </a:p>
          <a:p>
            <a:pPr lvl="0" algn="just" rtl="0"/>
            <a:endParaRPr lang="es-CO" dirty="0">
              <a:solidFill>
                <a:prstClr val="black"/>
              </a:solidFill>
              <a:latin typeface="Montserrat" panose="00000500000000000000" pitchFamily="2" charset="0"/>
            </a:endParaRPr>
          </a:p>
          <a:p>
            <a:pPr marL="800100" lvl="1" indent="-342900" algn="just">
              <a:buFont typeface="Arial" panose="020B0604020202020204" pitchFamily="34" charset="0"/>
              <a:buChar char="•"/>
            </a:pPr>
            <a:r>
              <a:rPr lang="es-CO" sz="1900" b="1" dirty="0">
                <a:solidFill>
                  <a:prstClr val="black"/>
                </a:solidFill>
                <a:latin typeface="Montserrat" panose="00000500000000000000" pitchFamily="2" charset="0"/>
              </a:rPr>
              <a:t>Reducción de Usuarios:</a:t>
            </a:r>
          </a:p>
          <a:p>
            <a:pPr lvl="1" algn="just"/>
            <a:endParaRPr lang="es-CO" sz="1900" b="1" dirty="0">
              <a:solidFill>
                <a:prstClr val="black"/>
              </a:solidFill>
              <a:latin typeface="Montserrat" panose="00000500000000000000" pitchFamily="2" charset="0"/>
            </a:endParaRPr>
          </a:p>
          <a:p>
            <a:pPr marL="0" lvl="1" algn="just"/>
            <a:r>
              <a:rPr lang="es-CO" sz="1900" dirty="0">
                <a:solidFill>
                  <a:prstClr val="black"/>
                </a:solidFill>
                <a:latin typeface="Montserrat" panose="00000500000000000000" pitchFamily="2" charset="0"/>
              </a:rPr>
              <a:t>Frente a la disminución de usuarios propuesta, la Supervisión</a:t>
            </a:r>
            <a:r>
              <a:rPr lang="es-CO" sz="1900" b="1" dirty="0">
                <a:solidFill>
                  <a:prstClr val="black"/>
                </a:solidFill>
                <a:latin typeface="Montserrat" panose="00000500000000000000" pitchFamily="2" charset="0"/>
              </a:rPr>
              <a:t> </a:t>
            </a:r>
            <a:r>
              <a:rPr lang="es-CO" sz="1900" dirty="0">
                <a:solidFill>
                  <a:prstClr val="black"/>
                </a:solidFill>
                <a:latin typeface="Montserrat" panose="00000500000000000000" pitchFamily="2" charset="0"/>
              </a:rPr>
              <a:t>indica que los criterios empleados por el Operador de Red – OR se encuentran dentro de lo estipulado en el </a:t>
            </a:r>
            <a:r>
              <a:rPr lang="es-CO" sz="1900" b="1" dirty="0">
                <a:solidFill>
                  <a:prstClr val="black"/>
                </a:solidFill>
                <a:latin typeface="Montserrat" panose="00000500000000000000" pitchFamily="2" charset="0"/>
              </a:rPr>
              <a:t>anexo 4 </a:t>
            </a:r>
            <a:r>
              <a:rPr lang="es-CO" sz="1900" dirty="0">
                <a:solidFill>
                  <a:prstClr val="black"/>
                </a:solidFill>
                <a:latin typeface="Montserrat" panose="00000500000000000000" pitchFamily="2" charset="0"/>
              </a:rPr>
              <a:t>– </a:t>
            </a:r>
            <a:r>
              <a:rPr lang="es-CO" sz="1900" b="1" dirty="0">
                <a:solidFill>
                  <a:prstClr val="black"/>
                </a:solidFill>
                <a:latin typeface="Montserrat" panose="00000500000000000000" pitchFamily="2" charset="0"/>
              </a:rPr>
              <a:t>Criterios para la Validación de Usuarios en Proyectos FAER</a:t>
            </a:r>
            <a:r>
              <a:rPr lang="es-CO" sz="1900" dirty="0">
                <a:solidFill>
                  <a:prstClr val="black"/>
                </a:solidFill>
                <a:latin typeface="Montserrat" panose="00000500000000000000" pitchFamily="2" charset="0"/>
              </a:rPr>
              <a:t> del contrato, por lo cual la reducción de usuarios a beneficiar con los recursos del fondo FAER se considera procedente.</a:t>
            </a:r>
          </a:p>
        </p:txBody>
      </p:sp>
      <p:sp>
        <p:nvSpPr>
          <p:cNvPr id="2" name="CuadroTexto 1">
            <a:extLst>
              <a:ext uri="{FF2B5EF4-FFF2-40B4-BE49-F238E27FC236}">
                <a16:creationId xmlns:a16="http://schemas.microsoft.com/office/drawing/2014/main" id="{22968473-C50D-9EA3-A933-4233ACBD2C6E}"/>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Tree>
    <p:extLst>
      <p:ext uri="{BB962C8B-B14F-4D97-AF65-F5344CB8AC3E}">
        <p14:creationId xmlns:p14="http://schemas.microsoft.com/office/powerpoint/2010/main" val="30455029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BC3BD4-AE38-086C-83B4-54D8D1DCC7FD}"/>
              </a:ext>
            </a:extLst>
          </p:cNvPr>
          <p:cNvSpPr>
            <a:spLocks noGrp="1"/>
          </p:cNvSpPr>
          <p:nvPr>
            <p:ph type="ctrTitle"/>
          </p:nvPr>
        </p:nvSpPr>
        <p:spPr>
          <a:xfrm>
            <a:off x="1855936" y="214156"/>
            <a:ext cx="8799444" cy="616226"/>
          </a:xfrm>
        </p:spPr>
        <p:txBody>
          <a:bodyPr>
            <a:normAutofit/>
          </a:bodyPr>
          <a:lstStyle/>
          <a:p>
            <a:r>
              <a:rPr lang="es-ES" sz="3200" b="1" dirty="0">
                <a:solidFill>
                  <a:srgbClr val="4472C4">
                    <a:lumMod val="50000"/>
                  </a:srgbClr>
                </a:solidFill>
                <a:latin typeface="Montserrat" pitchFamily="2" charset="77"/>
                <a:ea typeface="+mn-ea"/>
                <a:cs typeface="+mn-cs"/>
              </a:rPr>
              <a:t>ANALISIS DE LA SUPERVISIÓN</a:t>
            </a:r>
            <a:endParaRPr lang="es-CO" sz="3200" b="1" dirty="0">
              <a:solidFill>
                <a:srgbClr val="4472C4">
                  <a:lumMod val="50000"/>
                </a:srgbClr>
              </a:solidFill>
              <a:latin typeface="Montserrat" pitchFamily="2" charset="77"/>
              <a:ea typeface="+mn-ea"/>
              <a:cs typeface="+mn-cs"/>
            </a:endParaRPr>
          </a:p>
        </p:txBody>
      </p:sp>
      <p:sp>
        <p:nvSpPr>
          <p:cNvPr id="5" name="Título 1">
            <a:extLst>
              <a:ext uri="{FF2B5EF4-FFF2-40B4-BE49-F238E27FC236}">
                <a16:creationId xmlns:a16="http://schemas.microsoft.com/office/drawing/2014/main" id="{2D831191-A57D-EDB4-20DE-C746C86E341F}"/>
              </a:ext>
            </a:extLst>
          </p:cNvPr>
          <p:cNvSpPr txBox="1">
            <a:spLocks/>
          </p:cNvSpPr>
          <p:nvPr/>
        </p:nvSpPr>
        <p:spPr>
          <a:xfrm>
            <a:off x="266700" y="1243013"/>
            <a:ext cx="11658599" cy="1471612"/>
          </a:xfrm>
          <a:prstGeom prst="rect">
            <a:avLst/>
          </a:prstGeom>
          <a:noFill/>
          <a:ln w="38100">
            <a:noFill/>
          </a:ln>
          <a:effectLst>
            <a:glow rad="63500">
              <a:schemeClr val="accent1">
                <a:lumMod val="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s-CO"/>
            </a:defPPr>
            <a:lvl1pPr marR="0" lvl="0" indent="0" algn="ctr" fontAlgn="auto">
              <a:lnSpc>
                <a:spcPct val="100000"/>
              </a:lnSpc>
              <a:spcBef>
                <a:spcPts val="0"/>
              </a:spcBef>
              <a:spcAft>
                <a:spcPts val="0"/>
              </a:spcAft>
              <a:buClrTx/>
              <a:buSzTx/>
              <a:buFontTx/>
              <a:buNone/>
              <a:tabLst/>
              <a:defRPr kumimoji="0" b="0" i="0" u="none" strike="noStrike" cap="none" spc="0" normalizeH="0" baseline="0">
                <a:ln>
                  <a:noFill/>
                </a:ln>
                <a:solidFill>
                  <a:prstClr val="white"/>
                </a:solidFill>
                <a:effectLst/>
                <a:uLnTx/>
                <a:uFillTx/>
                <a:latin typeface="Calibri" panose="020F0502020204030204"/>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800100" lvl="1" indent="-342900" algn="just">
              <a:buFont typeface="Arial" panose="020B0604020202020204" pitchFamily="34" charset="0"/>
              <a:buChar char="•"/>
            </a:pPr>
            <a:r>
              <a:rPr lang="es-CO" sz="1900" b="1" dirty="0">
                <a:solidFill>
                  <a:prstClr val="black"/>
                </a:solidFill>
                <a:latin typeface="Montserrat" panose="00000500000000000000" pitchFamily="2" charset="0"/>
              </a:rPr>
              <a:t>Actualización/Ajuste CxU</a:t>
            </a:r>
          </a:p>
          <a:p>
            <a:pPr marL="0" lvl="1" algn="just"/>
            <a:endParaRPr lang="es-CO" sz="2000" dirty="0">
              <a:solidFill>
                <a:prstClr val="black"/>
              </a:solidFill>
              <a:latin typeface="Montserrat" panose="00000500000000000000" pitchFamily="2" charset="0"/>
            </a:endParaRPr>
          </a:p>
          <a:p>
            <a:pPr marL="0" lvl="1" algn="just"/>
            <a:r>
              <a:rPr lang="es-CO" sz="1900" dirty="0">
                <a:solidFill>
                  <a:prstClr val="black"/>
                </a:solidFill>
                <a:latin typeface="Montserrat" panose="00000500000000000000" pitchFamily="2" charset="0"/>
              </a:rPr>
              <a:t>Verificados los proyectos y valores aprobados en comité CAFAER 60, comité en el cual se aprobó el proyecto objeto de ejecución del contrato FAER GGC 504-22, se observa lo siguiente:</a:t>
            </a:r>
          </a:p>
          <a:p>
            <a:pPr marL="0" lvl="1" algn="just"/>
            <a:endParaRPr lang="es-CO" sz="2000" dirty="0">
              <a:solidFill>
                <a:prstClr val="black"/>
              </a:solidFill>
              <a:latin typeface="Montserrat" panose="00000500000000000000" pitchFamily="2" charset="0"/>
            </a:endParaRPr>
          </a:p>
        </p:txBody>
      </p:sp>
      <p:sp>
        <p:nvSpPr>
          <p:cNvPr id="7" name="CuadroTexto 6">
            <a:extLst>
              <a:ext uri="{FF2B5EF4-FFF2-40B4-BE49-F238E27FC236}">
                <a16:creationId xmlns:a16="http://schemas.microsoft.com/office/drawing/2014/main" id="{457E2C75-B9DF-369D-6D5A-68D7A7EA6E0B}"/>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grpSp>
        <p:nvGrpSpPr>
          <p:cNvPr id="3" name="Grupo 2">
            <a:extLst>
              <a:ext uri="{FF2B5EF4-FFF2-40B4-BE49-F238E27FC236}">
                <a16:creationId xmlns:a16="http://schemas.microsoft.com/office/drawing/2014/main" id="{DCB6E12F-4BFF-4D4D-843F-C73B79C814BC}"/>
              </a:ext>
            </a:extLst>
          </p:cNvPr>
          <p:cNvGrpSpPr/>
          <p:nvPr/>
        </p:nvGrpSpPr>
        <p:grpSpPr>
          <a:xfrm>
            <a:off x="179672" y="2714625"/>
            <a:ext cx="11839073" cy="3271837"/>
            <a:chOff x="179672" y="2714625"/>
            <a:chExt cx="11839073" cy="3271837"/>
          </a:xfrm>
        </p:grpSpPr>
        <p:pic>
          <p:nvPicPr>
            <p:cNvPr id="6" name="Imagen 5">
              <a:extLst>
                <a:ext uri="{FF2B5EF4-FFF2-40B4-BE49-F238E27FC236}">
                  <a16:creationId xmlns:a16="http://schemas.microsoft.com/office/drawing/2014/main" id="{0600AC0D-B91B-4036-F165-4DD56BA10295}"/>
                </a:ext>
              </a:extLst>
            </p:cNvPr>
            <p:cNvPicPr>
              <a:picLocks noChangeAspect="1"/>
            </p:cNvPicPr>
            <p:nvPr/>
          </p:nvPicPr>
          <p:blipFill rotWithShape="1">
            <a:blip r:embed="rId2"/>
            <a:srcRect l="2769" t="19867" r="2879"/>
            <a:stretch/>
          </p:blipFill>
          <p:spPr bwMode="auto">
            <a:xfrm>
              <a:off x="266700" y="2714625"/>
              <a:ext cx="11508056" cy="3271837"/>
            </a:xfrm>
            <a:prstGeom prst="rect">
              <a:avLst/>
            </a:prstGeom>
            <a:ln>
              <a:noFill/>
            </a:ln>
            <a:extLst>
              <a:ext uri="{53640926-AAD7-44D8-BBD7-CCE9431645EC}">
                <a14:shadowObscured xmlns:a14="http://schemas.microsoft.com/office/drawing/2010/main"/>
              </a:ext>
            </a:extLst>
          </p:spPr>
        </p:pic>
        <p:sp>
          <p:nvSpPr>
            <p:cNvPr id="2" name="Rectángulo 1">
              <a:extLst>
                <a:ext uri="{FF2B5EF4-FFF2-40B4-BE49-F238E27FC236}">
                  <a16:creationId xmlns:a16="http://schemas.microsoft.com/office/drawing/2014/main" id="{0CEAD1E9-DE5F-4993-812C-6623205806E9}"/>
                </a:ext>
              </a:extLst>
            </p:cNvPr>
            <p:cNvSpPr/>
            <p:nvPr/>
          </p:nvSpPr>
          <p:spPr>
            <a:xfrm>
              <a:off x="179672" y="3409750"/>
              <a:ext cx="11839073" cy="517358"/>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grpSp>
    </p:spTree>
    <p:extLst>
      <p:ext uri="{BB962C8B-B14F-4D97-AF65-F5344CB8AC3E}">
        <p14:creationId xmlns:p14="http://schemas.microsoft.com/office/powerpoint/2010/main" val="39607094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76E4CF5-EC6D-69DF-AD5F-A62373284BEE}"/>
              </a:ext>
            </a:extLst>
          </p:cNvPr>
          <p:cNvSpPr>
            <a:spLocks noGrp="1"/>
          </p:cNvSpPr>
          <p:nvPr>
            <p:ph type="ctrTitle"/>
          </p:nvPr>
        </p:nvSpPr>
        <p:spPr>
          <a:xfrm>
            <a:off x="1855936" y="214156"/>
            <a:ext cx="8799444" cy="616226"/>
          </a:xfrm>
        </p:spPr>
        <p:txBody>
          <a:bodyPr>
            <a:normAutofit/>
          </a:bodyPr>
          <a:lstStyle/>
          <a:p>
            <a:r>
              <a:rPr lang="es-ES" sz="3200" b="1" dirty="0">
                <a:solidFill>
                  <a:srgbClr val="4472C4">
                    <a:lumMod val="50000"/>
                  </a:srgbClr>
                </a:solidFill>
                <a:latin typeface="Montserrat" pitchFamily="2" charset="77"/>
                <a:ea typeface="+mn-ea"/>
                <a:cs typeface="+mn-cs"/>
              </a:rPr>
              <a:t>ANALISIS DE LA SUPERVISIÓN</a:t>
            </a:r>
            <a:endParaRPr lang="es-CO" sz="3200" b="1" dirty="0">
              <a:solidFill>
                <a:srgbClr val="4472C4">
                  <a:lumMod val="50000"/>
                </a:srgbClr>
              </a:solidFill>
              <a:latin typeface="Montserrat" pitchFamily="2" charset="77"/>
              <a:ea typeface="+mn-ea"/>
              <a:cs typeface="+mn-cs"/>
            </a:endParaRPr>
          </a:p>
        </p:txBody>
      </p:sp>
      <p:sp>
        <p:nvSpPr>
          <p:cNvPr id="5" name="Título 1">
            <a:extLst>
              <a:ext uri="{FF2B5EF4-FFF2-40B4-BE49-F238E27FC236}">
                <a16:creationId xmlns:a16="http://schemas.microsoft.com/office/drawing/2014/main" id="{4CF2C8C5-454F-FE51-4C08-0966BA256C8F}"/>
              </a:ext>
            </a:extLst>
          </p:cNvPr>
          <p:cNvSpPr txBox="1">
            <a:spLocks/>
          </p:cNvSpPr>
          <p:nvPr/>
        </p:nvSpPr>
        <p:spPr>
          <a:xfrm>
            <a:off x="266700" y="1097552"/>
            <a:ext cx="11658599" cy="5403261"/>
          </a:xfrm>
          <a:prstGeom prst="rect">
            <a:avLst/>
          </a:prstGeom>
          <a:noFill/>
          <a:ln w="38100">
            <a:noFill/>
          </a:ln>
          <a:effectLst>
            <a:glow rad="63500">
              <a:schemeClr val="accent1">
                <a:lumMod val="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s-CO"/>
            </a:defPPr>
            <a:lvl1pPr marR="0" lvl="0" indent="0" algn="ctr" fontAlgn="auto">
              <a:lnSpc>
                <a:spcPct val="100000"/>
              </a:lnSpc>
              <a:spcBef>
                <a:spcPts val="0"/>
              </a:spcBef>
              <a:spcAft>
                <a:spcPts val="0"/>
              </a:spcAft>
              <a:buClrTx/>
              <a:buSzTx/>
              <a:buFontTx/>
              <a:buNone/>
              <a:tabLst/>
              <a:defRPr kumimoji="0" b="0" i="0" u="none" strike="noStrike" cap="none" spc="0" normalizeH="0" baseline="0">
                <a:ln>
                  <a:noFill/>
                </a:ln>
                <a:solidFill>
                  <a:prstClr val="white"/>
                </a:solidFill>
                <a:effectLst/>
                <a:uLnTx/>
                <a:uFillTx/>
                <a:latin typeface="Calibri" panose="020F0502020204030204"/>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800100" lvl="1" indent="-342900" algn="just">
              <a:buFont typeface="Arial" panose="020B0604020202020204" pitchFamily="34" charset="0"/>
              <a:buChar char="•"/>
            </a:pPr>
            <a:r>
              <a:rPr lang="es-CO" b="1" dirty="0">
                <a:solidFill>
                  <a:prstClr val="black"/>
                </a:solidFill>
                <a:latin typeface="Montserrat" panose="00000500000000000000" pitchFamily="2" charset="0"/>
              </a:rPr>
              <a:t>Ajuste Valor del Contrato:</a:t>
            </a:r>
          </a:p>
          <a:p>
            <a:pPr marL="0" lvl="1" algn="just"/>
            <a:endParaRPr lang="es-CO" sz="800" dirty="0">
              <a:solidFill>
                <a:prstClr val="black"/>
              </a:solidFill>
              <a:latin typeface="Montserrat" panose="00000500000000000000" pitchFamily="2" charset="0"/>
            </a:endParaRPr>
          </a:p>
          <a:p>
            <a:pPr marL="0" lvl="1" algn="just"/>
            <a:r>
              <a:rPr lang="es-CO" sz="1700" dirty="0">
                <a:solidFill>
                  <a:prstClr val="black"/>
                </a:solidFill>
                <a:latin typeface="Montserrat" panose="00000500000000000000" pitchFamily="2" charset="0"/>
              </a:rPr>
              <a:t>Teniendo en cuenta la reducción de usuarios, la Supervisión considera que el valor del contrato debe ser ajustado de acuerdo con la cantidad de usuarios a ejecutar, </a:t>
            </a:r>
            <a:r>
              <a:rPr lang="es-CO" sz="1700" b="1" u="sng" dirty="0">
                <a:solidFill>
                  <a:prstClr val="black"/>
                </a:solidFill>
                <a:latin typeface="Montserrat" panose="00000500000000000000" pitchFamily="2" charset="0"/>
              </a:rPr>
              <a:t>manteniendo el CxU aprobado en el CAFAER 60, </a:t>
            </a:r>
            <a:r>
              <a:rPr lang="es-CO" sz="1700" dirty="0">
                <a:solidFill>
                  <a:prstClr val="black"/>
                </a:solidFill>
                <a:latin typeface="Montserrat" panose="00000500000000000000" pitchFamily="2" charset="0"/>
              </a:rPr>
              <a:t> de acuerdo con lo cual el nuevo valor del contrato sería </a:t>
            </a:r>
            <a:r>
              <a:rPr lang="es-CO" sz="1800" b="1" i="0" u="none" strike="noStrike" dirty="0">
                <a:solidFill>
                  <a:srgbClr val="000000"/>
                </a:solidFill>
                <a:effectLst/>
                <a:latin typeface="Montserrat" panose="00000500000000000000" pitchFamily="2" charset="0"/>
              </a:rPr>
              <a:t>$ 14.673.759.933.</a:t>
            </a:r>
          </a:p>
          <a:p>
            <a:pPr marL="0" lvl="1" algn="just"/>
            <a:endParaRPr lang="es-CO" b="1" dirty="0">
              <a:solidFill>
                <a:srgbClr val="000000"/>
              </a:solidFill>
              <a:latin typeface="Montserrat" panose="00000500000000000000" pitchFamily="2" charset="0"/>
            </a:endParaRPr>
          </a:p>
          <a:p>
            <a:pPr marL="0" lvl="1" algn="just"/>
            <a:endParaRPr lang="es-CO" sz="1800" b="1" i="0" u="none" strike="noStrike" dirty="0">
              <a:solidFill>
                <a:srgbClr val="000000"/>
              </a:solidFill>
              <a:effectLst/>
              <a:latin typeface="Montserrat" panose="00000500000000000000" pitchFamily="2" charset="0"/>
            </a:endParaRPr>
          </a:p>
          <a:p>
            <a:pPr marL="0" lvl="1" algn="just"/>
            <a:endParaRPr lang="es-CO" b="1" dirty="0">
              <a:solidFill>
                <a:srgbClr val="000000"/>
              </a:solidFill>
              <a:latin typeface="Montserrat" panose="00000500000000000000" pitchFamily="2" charset="0"/>
            </a:endParaRPr>
          </a:p>
          <a:p>
            <a:pPr marL="0" lvl="1" algn="just"/>
            <a:endParaRPr lang="es-CO" sz="1800" b="1" i="0" u="none" strike="noStrike" dirty="0">
              <a:solidFill>
                <a:srgbClr val="000000"/>
              </a:solidFill>
              <a:effectLst/>
              <a:latin typeface="Montserrat" panose="00000500000000000000" pitchFamily="2" charset="0"/>
            </a:endParaRPr>
          </a:p>
          <a:p>
            <a:pPr marL="0" lvl="1" algn="just"/>
            <a:endParaRPr lang="es-CO" b="1" dirty="0">
              <a:solidFill>
                <a:srgbClr val="000000"/>
              </a:solidFill>
              <a:latin typeface="Montserrat" panose="00000500000000000000" pitchFamily="2" charset="0"/>
            </a:endParaRPr>
          </a:p>
          <a:p>
            <a:pPr marL="0" lvl="1" algn="just"/>
            <a:endParaRPr lang="es-CO" sz="1800" b="1" i="0" u="none" strike="noStrike" dirty="0">
              <a:solidFill>
                <a:srgbClr val="000000"/>
              </a:solidFill>
              <a:effectLst/>
              <a:latin typeface="Montserrat" panose="00000500000000000000" pitchFamily="2" charset="0"/>
            </a:endParaRPr>
          </a:p>
          <a:p>
            <a:pPr marL="0" lvl="1" algn="just"/>
            <a:endParaRPr lang="es-CO" b="1" dirty="0">
              <a:solidFill>
                <a:srgbClr val="000000"/>
              </a:solidFill>
              <a:latin typeface="Montserrat" panose="00000500000000000000" pitchFamily="2" charset="0"/>
            </a:endParaRPr>
          </a:p>
          <a:p>
            <a:pPr marL="0" lvl="1" algn="just"/>
            <a:endParaRPr lang="es-CO" sz="1800" b="1" i="0" u="none" strike="noStrike" dirty="0">
              <a:solidFill>
                <a:srgbClr val="000000"/>
              </a:solidFill>
              <a:effectLst/>
              <a:latin typeface="Montserrat" panose="00000500000000000000" pitchFamily="2" charset="0"/>
            </a:endParaRPr>
          </a:p>
          <a:p>
            <a:pPr marL="0" lvl="1" algn="just"/>
            <a:r>
              <a:rPr lang="es-CO" sz="1700" dirty="0">
                <a:solidFill>
                  <a:prstClr val="black"/>
                </a:solidFill>
                <a:latin typeface="Montserrat" panose="00000500000000000000" pitchFamily="2" charset="0"/>
              </a:rPr>
              <a:t>Esto de conformidad a lo dispuesto en cláusula décima, numeral 1,  literal a, inciso 6, la cual entre otros establece:</a:t>
            </a:r>
          </a:p>
          <a:p>
            <a:pPr marL="0" lvl="1" algn="just"/>
            <a:endParaRPr lang="es-CO" sz="800" dirty="0">
              <a:solidFill>
                <a:prstClr val="black"/>
              </a:solidFill>
              <a:latin typeface="Montserrat" panose="00000500000000000000" pitchFamily="2" charset="0"/>
            </a:endParaRPr>
          </a:p>
          <a:p>
            <a:pPr marL="0" lvl="1" algn="just"/>
            <a:endParaRPr lang="es-CO" sz="800" dirty="0">
              <a:solidFill>
                <a:prstClr val="black"/>
              </a:solidFill>
              <a:latin typeface="Montserrat" panose="00000500000000000000" pitchFamily="2" charset="0"/>
            </a:endParaRPr>
          </a:p>
          <a:p>
            <a:pPr marL="457200" lvl="2" algn="just"/>
            <a:r>
              <a:rPr lang="es-CO" sz="1600" dirty="0">
                <a:solidFill>
                  <a:prstClr val="black"/>
                </a:solidFill>
                <a:latin typeface="Montserrat" panose="00000500000000000000" pitchFamily="2" charset="0"/>
              </a:rPr>
              <a:t>“(…) Las variaciones que se realicen en el número de usuarios deberán respetar el costo por usuario definido en el acta CAFAER 60 de 2022, y, en el caso de ser menos usuarios, se reducirá proporcionalmente el valor del presente contrato y consecuentemente el Operador de Red y/o la entidad fiduciaria, deberá devolver al MINISTERIO el excedente desembolsado o pagado(…)”</a:t>
            </a:r>
          </a:p>
          <a:p>
            <a:pPr marL="0" lvl="1" algn="just"/>
            <a:endParaRPr lang="es-CO" sz="800" dirty="0">
              <a:solidFill>
                <a:prstClr val="black"/>
              </a:solidFill>
              <a:latin typeface="Montserrat" panose="00000500000000000000" pitchFamily="2" charset="0"/>
            </a:endParaRPr>
          </a:p>
        </p:txBody>
      </p:sp>
      <p:sp>
        <p:nvSpPr>
          <p:cNvPr id="2" name="CuadroTexto 1">
            <a:extLst>
              <a:ext uri="{FF2B5EF4-FFF2-40B4-BE49-F238E27FC236}">
                <a16:creationId xmlns:a16="http://schemas.microsoft.com/office/drawing/2014/main" id="{B6BB0A15-F17A-7344-25B7-EB056B21244E}"/>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graphicFrame>
        <p:nvGraphicFramePr>
          <p:cNvPr id="3" name="Tabla 5">
            <a:extLst>
              <a:ext uri="{FF2B5EF4-FFF2-40B4-BE49-F238E27FC236}">
                <a16:creationId xmlns:a16="http://schemas.microsoft.com/office/drawing/2014/main" id="{65E1A93F-2D71-C768-9F56-3B3FCB0E22B3}"/>
              </a:ext>
            </a:extLst>
          </p:cNvPr>
          <p:cNvGraphicFramePr>
            <a:graphicFrameLocks noGrp="1"/>
          </p:cNvGraphicFramePr>
          <p:nvPr>
            <p:extLst>
              <p:ext uri="{D42A27DB-BD31-4B8C-83A1-F6EECF244321}">
                <p14:modId xmlns:p14="http://schemas.microsoft.com/office/powerpoint/2010/main" val="239362919"/>
              </p:ext>
            </p:extLst>
          </p:nvPr>
        </p:nvGraphicFramePr>
        <p:xfrm>
          <a:off x="698750" y="2674620"/>
          <a:ext cx="10794497" cy="1508760"/>
        </p:xfrm>
        <a:graphic>
          <a:graphicData uri="http://schemas.openxmlformats.org/drawingml/2006/table">
            <a:tbl>
              <a:tblPr firstRow="1" bandRow="1">
                <a:tableStyleId>{F5AB1C69-6EDB-4FF4-983F-18BD219EF322}</a:tableStyleId>
              </a:tblPr>
              <a:tblGrid>
                <a:gridCol w="856444">
                  <a:extLst>
                    <a:ext uri="{9D8B030D-6E8A-4147-A177-3AD203B41FA5}">
                      <a16:colId xmlns:a16="http://schemas.microsoft.com/office/drawing/2014/main" val="3967101623"/>
                    </a:ext>
                  </a:extLst>
                </a:gridCol>
                <a:gridCol w="1402582">
                  <a:extLst>
                    <a:ext uri="{9D8B030D-6E8A-4147-A177-3AD203B41FA5}">
                      <a16:colId xmlns:a16="http://schemas.microsoft.com/office/drawing/2014/main" val="2969138316"/>
                    </a:ext>
                  </a:extLst>
                </a:gridCol>
                <a:gridCol w="3636781">
                  <a:extLst>
                    <a:ext uri="{9D8B030D-6E8A-4147-A177-3AD203B41FA5}">
                      <a16:colId xmlns:a16="http://schemas.microsoft.com/office/drawing/2014/main" val="1537003793"/>
                    </a:ext>
                  </a:extLst>
                </a:gridCol>
                <a:gridCol w="1762536">
                  <a:extLst>
                    <a:ext uri="{9D8B030D-6E8A-4147-A177-3AD203B41FA5}">
                      <a16:colId xmlns:a16="http://schemas.microsoft.com/office/drawing/2014/main" val="3776698915"/>
                    </a:ext>
                  </a:extLst>
                </a:gridCol>
                <a:gridCol w="1315695">
                  <a:extLst>
                    <a:ext uri="{9D8B030D-6E8A-4147-A177-3AD203B41FA5}">
                      <a16:colId xmlns:a16="http://schemas.microsoft.com/office/drawing/2014/main" val="1588686941"/>
                    </a:ext>
                  </a:extLst>
                </a:gridCol>
                <a:gridCol w="1820459">
                  <a:extLst>
                    <a:ext uri="{9D8B030D-6E8A-4147-A177-3AD203B41FA5}">
                      <a16:colId xmlns:a16="http://schemas.microsoft.com/office/drawing/2014/main" val="3718549109"/>
                    </a:ext>
                  </a:extLst>
                </a:gridCol>
              </a:tblGrid>
              <a:tr h="508212">
                <a:tc>
                  <a:txBody>
                    <a:bodyPr/>
                    <a:lstStyle/>
                    <a:p>
                      <a:pPr algn="ctr"/>
                      <a:r>
                        <a:rPr lang="es-MX" sz="1400" i="0" dirty="0">
                          <a:solidFill>
                            <a:schemeClr val="bg1"/>
                          </a:solidFill>
                          <a:latin typeface="Montserrat" panose="00000500000000000000" pitchFamily="2" charset="0"/>
                        </a:rPr>
                        <a:t>DPTO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es-MX" sz="1400" i="0" dirty="0">
                          <a:solidFill>
                            <a:schemeClr val="bg1"/>
                          </a:solidFill>
                          <a:latin typeface="Montserrat" panose="00000500000000000000" pitchFamily="2" charset="0"/>
                        </a:rPr>
                        <a:t>MUNICIPIO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es-MX" sz="1400" i="0" dirty="0">
                          <a:solidFill>
                            <a:schemeClr val="bg1"/>
                          </a:solidFill>
                          <a:latin typeface="Montserrat" panose="00000500000000000000" pitchFamily="2" charset="0"/>
                        </a:rPr>
                        <a:t>PROYECTO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es-MX" sz="1400" i="0" dirty="0">
                          <a:solidFill>
                            <a:schemeClr val="bg1"/>
                          </a:solidFill>
                          <a:latin typeface="Montserrat" panose="00000500000000000000" pitchFamily="2" charset="0"/>
                        </a:rPr>
                        <a:t>NUEVO VALOR DEL CONTRATO </a:t>
                      </a:r>
                    </a:p>
                    <a:p>
                      <a:pPr algn="ctr"/>
                      <a:r>
                        <a:rPr lang="es-MX" sz="1400" i="0" dirty="0">
                          <a:solidFill>
                            <a:schemeClr val="bg1"/>
                          </a:solidFill>
                          <a:latin typeface="Montserrat" panose="00000500000000000000" pitchFamily="2" charset="0"/>
                        </a:rPr>
                        <a:t>(APORTES FAER)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es-MX" sz="1400" i="0" dirty="0">
                          <a:solidFill>
                            <a:schemeClr val="bg1"/>
                          </a:solidFill>
                          <a:latin typeface="Montserrat" panose="00000500000000000000" pitchFamily="2" charset="0"/>
                        </a:rPr>
                        <a:t>TOTAL USUARIOS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es-MX" sz="1400" i="0" dirty="0">
                          <a:solidFill>
                            <a:schemeClr val="bg1"/>
                          </a:solidFill>
                          <a:latin typeface="Montserrat" panose="00000500000000000000" pitchFamily="2" charset="0"/>
                        </a:rPr>
                        <a:t>COSTO POR USUARIO (CxU)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847100915"/>
                  </a:ext>
                </a:extLst>
              </a:tr>
              <a:tr h="585291">
                <a:tc>
                  <a:txBody>
                    <a:bodyPr/>
                    <a:lstStyle/>
                    <a:p>
                      <a:pPr algn="ctr"/>
                      <a:r>
                        <a:rPr lang="es-MX" sz="1500" i="0" dirty="0">
                          <a:latin typeface="Montserrat" panose="00000500000000000000" pitchFamily="2" charset="0"/>
                        </a:rPr>
                        <a:t>Cauca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MX" sz="1500" i="0" dirty="0">
                          <a:latin typeface="Montserrat" panose="00000500000000000000" pitchFamily="2" charset="0"/>
                        </a:rPr>
                        <a:t>La vega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MX" sz="1500" i="0" dirty="0">
                          <a:latin typeface="Montserrat" panose="00000500000000000000" pitchFamily="2" charset="0"/>
                        </a:rPr>
                        <a:t>Ampliación Redes Eléctricas Mt Y Bt En Varias Veredas Del Municipio De La Vega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s-CO" sz="1400" b="1" i="0" u="none" strike="noStrike" dirty="0">
                          <a:solidFill>
                            <a:srgbClr val="000000"/>
                          </a:solidFill>
                          <a:effectLst/>
                          <a:latin typeface="Montserrat" panose="00000500000000000000" pitchFamily="2" charset="0"/>
                        </a:rPr>
                        <a:t>$ 14.673.759.933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MX" sz="1500" i="0" dirty="0">
                          <a:latin typeface="Montserrat" panose="00000500000000000000" pitchFamily="2" charset="0"/>
                        </a:rPr>
                        <a:t>903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s-CO" sz="1400" b="0" i="0" u="none" strike="noStrike" dirty="0">
                          <a:solidFill>
                            <a:srgbClr val="000000"/>
                          </a:solidFill>
                          <a:effectLst/>
                          <a:latin typeface="Montserrat" panose="00000500000000000000" pitchFamily="2" charset="0"/>
                        </a:rPr>
                        <a:t>$ 16.250.011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27657078"/>
                  </a:ext>
                </a:extLst>
              </a:tr>
            </a:tbl>
          </a:graphicData>
        </a:graphic>
      </p:graphicFrame>
    </p:spTree>
    <p:extLst>
      <p:ext uri="{BB962C8B-B14F-4D97-AF65-F5344CB8AC3E}">
        <p14:creationId xmlns:p14="http://schemas.microsoft.com/office/powerpoint/2010/main" val="4857320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BC3BD4-AE38-086C-83B4-54D8D1DCC7FD}"/>
              </a:ext>
            </a:extLst>
          </p:cNvPr>
          <p:cNvSpPr>
            <a:spLocks noGrp="1"/>
          </p:cNvSpPr>
          <p:nvPr>
            <p:ph type="ctrTitle"/>
          </p:nvPr>
        </p:nvSpPr>
        <p:spPr>
          <a:xfrm>
            <a:off x="1855936" y="214156"/>
            <a:ext cx="8799444" cy="616226"/>
          </a:xfrm>
        </p:spPr>
        <p:txBody>
          <a:bodyPr>
            <a:normAutofit/>
          </a:bodyPr>
          <a:lstStyle/>
          <a:p>
            <a:r>
              <a:rPr lang="es-ES" sz="3200" b="1" dirty="0">
                <a:solidFill>
                  <a:srgbClr val="4472C4">
                    <a:lumMod val="50000"/>
                  </a:srgbClr>
                </a:solidFill>
                <a:latin typeface="Montserrat" pitchFamily="2" charset="77"/>
                <a:ea typeface="+mn-ea"/>
                <a:cs typeface="+mn-cs"/>
              </a:rPr>
              <a:t>ANALISIS DE LA SUPERVISIÓN</a:t>
            </a:r>
            <a:endParaRPr lang="es-CO" sz="3200" b="1" dirty="0">
              <a:solidFill>
                <a:srgbClr val="4472C4">
                  <a:lumMod val="50000"/>
                </a:srgbClr>
              </a:solidFill>
              <a:latin typeface="Montserrat" pitchFamily="2" charset="77"/>
              <a:ea typeface="+mn-ea"/>
              <a:cs typeface="+mn-cs"/>
            </a:endParaRPr>
          </a:p>
        </p:txBody>
      </p:sp>
      <p:sp>
        <p:nvSpPr>
          <p:cNvPr id="5" name="Título 1">
            <a:extLst>
              <a:ext uri="{FF2B5EF4-FFF2-40B4-BE49-F238E27FC236}">
                <a16:creationId xmlns:a16="http://schemas.microsoft.com/office/drawing/2014/main" id="{2D831191-A57D-EDB4-20DE-C746C86E341F}"/>
              </a:ext>
            </a:extLst>
          </p:cNvPr>
          <p:cNvSpPr txBox="1">
            <a:spLocks/>
          </p:cNvSpPr>
          <p:nvPr/>
        </p:nvSpPr>
        <p:spPr>
          <a:xfrm>
            <a:off x="266700" y="1757362"/>
            <a:ext cx="11658599" cy="3943349"/>
          </a:xfrm>
          <a:prstGeom prst="rect">
            <a:avLst/>
          </a:prstGeom>
          <a:noFill/>
          <a:ln w="38100">
            <a:noFill/>
          </a:ln>
          <a:effectLst>
            <a:glow rad="63500">
              <a:schemeClr val="accent1">
                <a:lumMod val="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s-CO"/>
            </a:defPPr>
            <a:lvl1pPr marR="0" lvl="0" indent="0" algn="ctr" fontAlgn="auto">
              <a:lnSpc>
                <a:spcPct val="100000"/>
              </a:lnSpc>
              <a:spcBef>
                <a:spcPts val="0"/>
              </a:spcBef>
              <a:spcAft>
                <a:spcPts val="0"/>
              </a:spcAft>
              <a:buClrTx/>
              <a:buSzTx/>
              <a:buFontTx/>
              <a:buNone/>
              <a:tabLst/>
              <a:defRPr kumimoji="0" b="0" i="0" u="none" strike="noStrike" cap="none" spc="0" normalizeH="0" baseline="0">
                <a:ln>
                  <a:noFill/>
                </a:ln>
                <a:solidFill>
                  <a:prstClr val="white"/>
                </a:solidFill>
                <a:effectLst/>
                <a:uLnTx/>
                <a:uFillTx/>
                <a:latin typeface="Calibri" panose="020F0502020204030204"/>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800100" lvl="1" indent="-342900" algn="just">
              <a:buFont typeface="Arial" panose="020B0604020202020204" pitchFamily="34" charset="0"/>
              <a:buChar char="•"/>
            </a:pPr>
            <a:r>
              <a:rPr lang="es-CO" b="1" dirty="0">
                <a:solidFill>
                  <a:prstClr val="black"/>
                </a:solidFill>
                <a:latin typeface="Montserrat" panose="00000500000000000000" pitchFamily="2" charset="0"/>
              </a:rPr>
              <a:t>Actualización/Ajuste CxU</a:t>
            </a:r>
          </a:p>
          <a:p>
            <a:pPr marL="0" lvl="1" algn="just"/>
            <a:endParaRPr lang="es-CO" sz="2000" dirty="0">
              <a:solidFill>
                <a:prstClr val="black"/>
              </a:solidFill>
              <a:latin typeface="Montserrat" panose="00000500000000000000" pitchFamily="2" charset="0"/>
            </a:endParaRPr>
          </a:p>
          <a:p>
            <a:pPr marL="0" lvl="1" algn="just"/>
            <a:r>
              <a:rPr lang="es-CO" dirty="0">
                <a:solidFill>
                  <a:prstClr val="black"/>
                </a:solidFill>
                <a:latin typeface="Montserrat" panose="00000500000000000000" pitchFamily="2" charset="0"/>
              </a:rPr>
              <a:t>Acorde con la tabla anterior, el valor total de </a:t>
            </a:r>
            <a:r>
              <a:rPr lang="es-CO" dirty="0" err="1">
                <a:solidFill>
                  <a:prstClr val="black"/>
                </a:solidFill>
                <a:latin typeface="Montserrat" panose="00000500000000000000" pitchFamily="2" charset="0"/>
              </a:rPr>
              <a:t>CxU</a:t>
            </a:r>
            <a:r>
              <a:rPr lang="es-CO" dirty="0">
                <a:solidFill>
                  <a:prstClr val="black"/>
                </a:solidFill>
                <a:latin typeface="Montserrat" panose="00000500000000000000" pitchFamily="2" charset="0"/>
              </a:rPr>
              <a:t> aprobado en comité CAFAER 60 corresponde a $83.230.311.045; El </a:t>
            </a:r>
            <a:r>
              <a:rPr lang="es-CO" dirty="0" err="1">
                <a:solidFill>
                  <a:prstClr val="black"/>
                </a:solidFill>
                <a:latin typeface="Montserrat" panose="00000500000000000000" pitchFamily="2" charset="0"/>
              </a:rPr>
              <a:t>CxU</a:t>
            </a:r>
            <a:r>
              <a:rPr lang="es-CO" dirty="0">
                <a:solidFill>
                  <a:prstClr val="black"/>
                </a:solidFill>
                <a:latin typeface="Montserrat" panose="00000500000000000000" pitchFamily="2" charset="0"/>
              </a:rPr>
              <a:t> promedio en dicho comité corresponde a $17.166.661,8; EL </a:t>
            </a:r>
            <a:r>
              <a:rPr lang="es-CO" dirty="0" err="1">
                <a:solidFill>
                  <a:prstClr val="black"/>
                </a:solidFill>
                <a:latin typeface="Montserrat" panose="00000500000000000000" pitchFamily="2" charset="0"/>
              </a:rPr>
              <a:t>CxU</a:t>
            </a:r>
            <a:r>
              <a:rPr lang="es-CO" dirty="0">
                <a:solidFill>
                  <a:prstClr val="black"/>
                </a:solidFill>
                <a:latin typeface="Montserrat" panose="00000500000000000000" pitchFamily="2" charset="0"/>
              </a:rPr>
              <a:t> más alto entre los proyectos aprobados por el comité es de $ 23.080.459. </a:t>
            </a:r>
          </a:p>
          <a:p>
            <a:pPr marL="0" lvl="1" algn="just"/>
            <a:endParaRPr lang="es-CO" dirty="0">
              <a:solidFill>
                <a:prstClr val="black"/>
              </a:solidFill>
              <a:latin typeface="Montserrat" panose="00000500000000000000" pitchFamily="2" charset="0"/>
            </a:endParaRPr>
          </a:p>
          <a:p>
            <a:pPr marL="0" lvl="1" algn="just"/>
            <a:r>
              <a:rPr lang="es-CO" dirty="0">
                <a:solidFill>
                  <a:prstClr val="black"/>
                </a:solidFill>
                <a:latin typeface="Montserrat" panose="00000500000000000000" pitchFamily="2" charset="0"/>
              </a:rPr>
              <a:t>Así, el nuevo </a:t>
            </a:r>
            <a:r>
              <a:rPr lang="es-CO" dirty="0" err="1">
                <a:solidFill>
                  <a:prstClr val="black"/>
                </a:solidFill>
                <a:latin typeface="Montserrat" panose="00000500000000000000" pitchFamily="2" charset="0"/>
              </a:rPr>
              <a:t>CxU</a:t>
            </a:r>
            <a:r>
              <a:rPr lang="es-CO" dirty="0">
                <a:solidFill>
                  <a:prstClr val="black"/>
                </a:solidFill>
                <a:latin typeface="Montserrat" panose="00000500000000000000" pitchFamily="2" charset="0"/>
              </a:rPr>
              <a:t> propuesto por CEO es 56% mayor al </a:t>
            </a:r>
            <a:r>
              <a:rPr lang="es-CO" dirty="0" err="1">
                <a:solidFill>
                  <a:prstClr val="black"/>
                </a:solidFill>
                <a:latin typeface="Montserrat" panose="00000500000000000000" pitchFamily="2" charset="0"/>
              </a:rPr>
              <a:t>CxU</a:t>
            </a:r>
            <a:r>
              <a:rPr lang="es-CO" dirty="0">
                <a:solidFill>
                  <a:prstClr val="black"/>
                </a:solidFill>
                <a:latin typeface="Montserrat" panose="00000500000000000000" pitchFamily="2" charset="0"/>
              </a:rPr>
              <a:t> inicial del proyecto; 48% mayor al </a:t>
            </a:r>
            <a:r>
              <a:rPr lang="es-CO" dirty="0" err="1">
                <a:solidFill>
                  <a:prstClr val="black"/>
                </a:solidFill>
                <a:latin typeface="Montserrat" panose="00000500000000000000" pitchFamily="2" charset="0"/>
              </a:rPr>
              <a:t>CxU</a:t>
            </a:r>
            <a:r>
              <a:rPr lang="es-CO" dirty="0">
                <a:solidFill>
                  <a:prstClr val="black"/>
                </a:solidFill>
                <a:latin typeface="Montserrat" panose="00000500000000000000" pitchFamily="2" charset="0"/>
              </a:rPr>
              <a:t> promedio entre los proyectos aprobados y 10% mayor al </a:t>
            </a:r>
            <a:r>
              <a:rPr lang="es-CO" dirty="0" err="1">
                <a:solidFill>
                  <a:prstClr val="black"/>
                </a:solidFill>
                <a:latin typeface="Montserrat" panose="00000500000000000000" pitchFamily="2" charset="0"/>
              </a:rPr>
              <a:t>CxU</a:t>
            </a:r>
            <a:r>
              <a:rPr lang="es-CO" dirty="0">
                <a:solidFill>
                  <a:prstClr val="black"/>
                </a:solidFill>
                <a:latin typeface="Montserrat" panose="00000500000000000000" pitchFamily="2" charset="0"/>
              </a:rPr>
              <a:t> más alto aprobado por el comité.</a:t>
            </a:r>
          </a:p>
          <a:p>
            <a:pPr marL="0" lvl="1" algn="just"/>
            <a:endParaRPr lang="es-CO" sz="2000" dirty="0">
              <a:solidFill>
                <a:prstClr val="black"/>
              </a:solidFill>
              <a:latin typeface="Montserrat" panose="00000500000000000000" pitchFamily="2" charset="0"/>
            </a:endParaRPr>
          </a:p>
          <a:p>
            <a:pPr marL="0" lvl="1" algn="just"/>
            <a:r>
              <a:rPr lang="es-CO" dirty="0">
                <a:solidFill>
                  <a:prstClr val="black"/>
                </a:solidFill>
                <a:latin typeface="Montserrat" panose="00000500000000000000" pitchFamily="2" charset="0"/>
              </a:rPr>
              <a:t>Por lo anterior, y dado el incremento en el valor del nuevo </a:t>
            </a:r>
            <a:r>
              <a:rPr lang="es-CO" dirty="0" err="1">
                <a:solidFill>
                  <a:prstClr val="black"/>
                </a:solidFill>
                <a:latin typeface="Montserrat" panose="00000500000000000000" pitchFamily="2" charset="0"/>
              </a:rPr>
              <a:t>CxU</a:t>
            </a:r>
            <a:r>
              <a:rPr lang="es-CO" dirty="0">
                <a:solidFill>
                  <a:prstClr val="black"/>
                </a:solidFill>
                <a:latin typeface="Montserrat" panose="00000500000000000000" pitchFamily="2" charset="0"/>
              </a:rPr>
              <a:t> del contrato, la Supervisión considera que, al superar el mayor valor aprobado no debe realizarse ajuste de dicho concepto, conservando así el valor inicialmente aprobado en CAFAER 60, y ajustando únicamente el valor del contrato frente a los usuarios reales a ejecutar.</a:t>
            </a:r>
          </a:p>
        </p:txBody>
      </p:sp>
      <p:sp>
        <p:nvSpPr>
          <p:cNvPr id="2" name="CuadroTexto 1">
            <a:extLst>
              <a:ext uri="{FF2B5EF4-FFF2-40B4-BE49-F238E27FC236}">
                <a16:creationId xmlns:a16="http://schemas.microsoft.com/office/drawing/2014/main" id="{2B386ECC-F398-1352-E57F-45DC08F564E6}"/>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Tree>
    <p:extLst>
      <p:ext uri="{BB962C8B-B14F-4D97-AF65-F5344CB8AC3E}">
        <p14:creationId xmlns:p14="http://schemas.microsoft.com/office/powerpoint/2010/main" val="41785819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0E2446B8-D136-E105-7AC4-B0D3AC324C03}"/>
              </a:ext>
            </a:extLst>
          </p:cNvPr>
          <p:cNvSpPr>
            <a:spLocks noGrp="1"/>
          </p:cNvSpPr>
          <p:nvPr>
            <p:ph type="ctrTitle"/>
          </p:nvPr>
        </p:nvSpPr>
        <p:spPr>
          <a:xfrm>
            <a:off x="1855936" y="214156"/>
            <a:ext cx="8799444" cy="616226"/>
          </a:xfrm>
        </p:spPr>
        <p:txBody>
          <a:bodyPr>
            <a:normAutofit/>
          </a:bodyPr>
          <a:lstStyle/>
          <a:p>
            <a:r>
              <a:rPr lang="es-ES" sz="3200" b="1" dirty="0">
                <a:solidFill>
                  <a:srgbClr val="4472C4">
                    <a:lumMod val="50000"/>
                  </a:srgbClr>
                </a:solidFill>
                <a:latin typeface="Montserrat" pitchFamily="2" charset="77"/>
                <a:ea typeface="+mn-ea"/>
                <a:cs typeface="+mn-cs"/>
              </a:rPr>
              <a:t>ANALISIS DE LA SUPERVISIÓN</a:t>
            </a:r>
            <a:endParaRPr lang="es-CO" sz="3200" b="1" dirty="0">
              <a:solidFill>
                <a:srgbClr val="4472C4">
                  <a:lumMod val="50000"/>
                </a:srgbClr>
              </a:solidFill>
              <a:latin typeface="Montserrat" pitchFamily="2" charset="77"/>
              <a:ea typeface="+mn-ea"/>
              <a:cs typeface="+mn-cs"/>
            </a:endParaRPr>
          </a:p>
        </p:txBody>
      </p:sp>
      <p:sp>
        <p:nvSpPr>
          <p:cNvPr id="5" name="Título 1">
            <a:extLst>
              <a:ext uri="{FF2B5EF4-FFF2-40B4-BE49-F238E27FC236}">
                <a16:creationId xmlns:a16="http://schemas.microsoft.com/office/drawing/2014/main" id="{2FED7888-6031-DFBF-3EA0-6D8FB62AF941}"/>
              </a:ext>
            </a:extLst>
          </p:cNvPr>
          <p:cNvSpPr txBox="1">
            <a:spLocks/>
          </p:cNvSpPr>
          <p:nvPr/>
        </p:nvSpPr>
        <p:spPr>
          <a:xfrm>
            <a:off x="266700" y="1228725"/>
            <a:ext cx="11658599" cy="4400550"/>
          </a:xfrm>
          <a:prstGeom prst="rect">
            <a:avLst/>
          </a:prstGeom>
          <a:noFill/>
          <a:ln w="38100">
            <a:noFill/>
          </a:ln>
          <a:effectLst>
            <a:glow rad="63500">
              <a:schemeClr val="accent1">
                <a:lumMod val="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s-CO"/>
            </a:defPPr>
            <a:lvl1pPr marR="0" lvl="0" indent="0" algn="ctr" fontAlgn="auto">
              <a:lnSpc>
                <a:spcPct val="100000"/>
              </a:lnSpc>
              <a:spcBef>
                <a:spcPts val="0"/>
              </a:spcBef>
              <a:spcAft>
                <a:spcPts val="0"/>
              </a:spcAft>
              <a:buClrTx/>
              <a:buSzTx/>
              <a:buFontTx/>
              <a:buNone/>
              <a:tabLst/>
              <a:defRPr kumimoji="0" b="0" i="0" u="none" strike="noStrike" cap="none" spc="0" normalizeH="0" baseline="0">
                <a:ln>
                  <a:noFill/>
                </a:ln>
                <a:solidFill>
                  <a:prstClr val="white"/>
                </a:solidFill>
                <a:effectLst/>
                <a:uLnTx/>
                <a:uFillTx/>
                <a:latin typeface="Calibri" panose="020F0502020204030204"/>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lvl="1" algn="just"/>
            <a:r>
              <a:rPr lang="es-CO" dirty="0">
                <a:solidFill>
                  <a:prstClr val="black"/>
                </a:solidFill>
                <a:latin typeface="Montserrat" panose="00000500000000000000" pitchFamily="2" charset="0"/>
              </a:rPr>
              <a:t>Adicional a lo anterior, y teniendo en cuenta las obligaciones adquiridas por parte de CEO con la aceptación del contrato y su posterior firma se tiene que, de acuerdo con lo establecido en el literal c) del numeral 14.10 de la Clausula Decima Cuarta – Declaraciones, </a:t>
            </a:r>
          </a:p>
          <a:p>
            <a:pPr marL="0" lvl="1" algn="just"/>
            <a:endParaRPr lang="es-CO" dirty="0">
              <a:solidFill>
                <a:prstClr val="black"/>
              </a:solidFill>
              <a:latin typeface="Montserrat" panose="00000500000000000000" pitchFamily="2" charset="0"/>
            </a:endParaRPr>
          </a:p>
          <a:p>
            <a:pPr marL="457200" lvl="2" algn="just"/>
            <a:r>
              <a:rPr lang="es-CO" sz="1600" dirty="0">
                <a:solidFill>
                  <a:prstClr val="black"/>
                </a:solidFill>
                <a:latin typeface="Montserrat" panose="00000500000000000000" pitchFamily="2" charset="0"/>
              </a:rPr>
              <a:t>“… c. los documentos soporte de la viabilidad del proyecto para el Operador de Red son suficientes para la ejecución del Contrato y han tenido en cuenta todas las variables y riesgos, y, por lo tanto, a menos de que se deban ejecutar actividades adicionales aquellas del Contrato, no deberían revisarse los valores incluidos en los presupuestos”</a:t>
            </a:r>
          </a:p>
          <a:p>
            <a:pPr marL="0" lvl="2" algn="just"/>
            <a:endParaRPr lang="es-CO" sz="1600" dirty="0">
              <a:solidFill>
                <a:prstClr val="black"/>
              </a:solidFill>
              <a:latin typeface="Montserrat" panose="00000500000000000000" pitchFamily="2" charset="0"/>
            </a:endParaRPr>
          </a:p>
          <a:p>
            <a:pPr marL="0" lvl="2" algn="just"/>
            <a:r>
              <a:rPr lang="es-CO" sz="1600" dirty="0">
                <a:solidFill>
                  <a:schemeClr val="tx1"/>
                </a:solidFill>
                <a:latin typeface="Montserrat" panose="00000500000000000000" pitchFamily="2" charset="0"/>
              </a:rPr>
              <a:t>De igual manera, en la Cláusula Vigésima Quinta - Riesgos , se estableció en su numeral 4 lo siguiente:</a:t>
            </a:r>
          </a:p>
          <a:p>
            <a:pPr marL="0" lvl="2" algn="just"/>
            <a:endParaRPr lang="es-CO" sz="1600" dirty="0">
              <a:solidFill>
                <a:schemeClr val="tx1"/>
              </a:solidFill>
              <a:latin typeface="Montserrat" panose="00000500000000000000" pitchFamily="2" charset="0"/>
            </a:endParaRPr>
          </a:p>
          <a:p>
            <a:pPr marL="457200" lvl="2" algn="just"/>
            <a:r>
              <a:rPr lang="es-CO" sz="1600" dirty="0">
                <a:solidFill>
                  <a:schemeClr val="tx1"/>
                </a:solidFill>
                <a:latin typeface="Montserrat" panose="00000500000000000000" pitchFamily="2" charset="0"/>
              </a:rPr>
              <a:t>“… 4. En general, los efectos favorables o desfavorables de las variaciones de los componentes económicos y técnicos necesarios para cumplir con las obligaciones del contratista necesarias para la cabal ejecución de este contrato, relacionadas con la contratación de los subcontratistas, la contratación de personal, las labores administrativas, los equipos y materiales requeridos, el manejo ambiental y social, entre otros”</a:t>
            </a:r>
          </a:p>
        </p:txBody>
      </p:sp>
      <p:sp>
        <p:nvSpPr>
          <p:cNvPr id="7" name="CuadroTexto 6">
            <a:extLst>
              <a:ext uri="{FF2B5EF4-FFF2-40B4-BE49-F238E27FC236}">
                <a16:creationId xmlns:a16="http://schemas.microsoft.com/office/drawing/2014/main" id="{2A282612-D7B4-5153-0032-BB7A8322D263}"/>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Tree>
    <p:extLst>
      <p:ext uri="{BB962C8B-B14F-4D97-AF65-F5344CB8AC3E}">
        <p14:creationId xmlns:p14="http://schemas.microsoft.com/office/powerpoint/2010/main" val="3777596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BA228D-C279-3711-0691-E934ABEEC9DC}"/>
              </a:ext>
            </a:extLst>
          </p:cNvPr>
          <p:cNvSpPr>
            <a:spLocks noGrp="1"/>
          </p:cNvSpPr>
          <p:nvPr>
            <p:ph type="ctrTitle"/>
          </p:nvPr>
        </p:nvSpPr>
        <p:spPr>
          <a:xfrm>
            <a:off x="1696278" y="1359474"/>
            <a:ext cx="8799444" cy="644801"/>
          </a:xfrm>
        </p:spPr>
        <p:txBody>
          <a:bodyPr>
            <a:normAutofit fontScale="90000"/>
          </a:bodyPr>
          <a:lstStyle/>
          <a:p>
            <a:r>
              <a:rPr lang="es-ES" sz="3200" b="1" dirty="0">
                <a:solidFill>
                  <a:srgbClr val="4472C4">
                    <a:lumMod val="50000"/>
                  </a:srgbClr>
                </a:solidFill>
                <a:latin typeface="Montserrat" pitchFamily="2" charset="77"/>
                <a:ea typeface="+mn-ea"/>
                <a:cs typeface="+mn-cs"/>
              </a:rPr>
              <a:t>4. </a:t>
            </a:r>
            <a:r>
              <a:rPr lang="es-MX" sz="3200" b="1" dirty="0">
                <a:solidFill>
                  <a:srgbClr val="4472C4">
                    <a:lumMod val="50000"/>
                  </a:srgbClr>
                </a:solidFill>
                <a:latin typeface="Montserrat" pitchFamily="2" charset="77"/>
                <a:ea typeface="+mn-ea"/>
                <a:cs typeface="+mn-cs"/>
              </a:rPr>
              <a:t>Recomendaciones al comité por parte de la Dirección de Energía Eléctrica</a:t>
            </a:r>
            <a:endParaRPr lang="es-CO" sz="3200" b="1" dirty="0">
              <a:solidFill>
                <a:srgbClr val="4472C4">
                  <a:lumMod val="50000"/>
                </a:srgbClr>
              </a:solidFill>
              <a:latin typeface="Montserrat" pitchFamily="2" charset="77"/>
              <a:ea typeface="+mn-ea"/>
              <a:cs typeface="+mn-cs"/>
            </a:endParaRPr>
          </a:p>
        </p:txBody>
      </p:sp>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graphicFrame>
        <p:nvGraphicFramePr>
          <p:cNvPr id="7" name="Tabla 5">
            <a:extLst>
              <a:ext uri="{FF2B5EF4-FFF2-40B4-BE49-F238E27FC236}">
                <a16:creationId xmlns:a16="http://schemas.microsoft.com/office/drawing/2014/main" id="{CFDFA0D8-B085-DF1F-B4D6-CA746D488461}"/>
              </a:ext>
            </a:extLst>
          </p:cNvPr>
          <p:cNvGraphicFramePr>
            <a:graphicFrameLocks noGrp="1"/>
          </p:cNvGraphicFramePr>
          <p:nvPr>
            <p:extLst>
              <p:ext uri="{D42A27DB-BD31-4B8C-83A1-F6EECF244321}">
                <p14:modId xmlns:p14="http://schemas.microsoft.com/office/powerpoint/2010/main" val="1326160576"/>
              </p:ext>
            </p:extLst>
          </p:nvPr>
        </p:nvGraphicFramePr>
        <p:xfrm>
          <a:off x="698751" y="4100874"/>
          <a:ext cx="10794497" cy="1508760"/>
        </p:xfrm>
        <a:graphic>
          <a:graphicData uri="http://schemas.openxmlformats.org/drawingml/2006/table">
            <a:tbl>
              <a:tblPr firstRow="1" bandRow="1">
                <a:tableStyleId>{F5AB1C69-6EDB-4FF4-983F-18BD219EF322}</a:tableStyleId>
              </a:tblPr>
              <a:tblGrid>
                <a:gridCol w="856444">
                  <a:extLst>
                    <a:ext uri="{9D8B030D-6E8A-4147-A177-3AD203B41FA5}">
                      <a16:colId xmlns:a16="http://schemas.microsoft.com/office/drawing/2014/main" val="3967101623"/>
                    </a:ext>
                  </a:extLst>
                </a:gridCol>
                <a:gridCol w="1402582">
                  <a:extLst>
                    <a:ext uri="{9D8B030D-6E8A-4147-A177-3AD203B41FA5}">
                      <a16:colId xmlns:a16="http://schemas.microsoft.com/office/drawing/2014/main" val="2969138316"/>
                    </a:ext>
                  </a:extLst>
                </a:gridCol>
                <a:gridCol w="3636781">
                  <a:extLst>
                    <a:ext uri="{9D8B030D-6E8A-4147-A177-3AD203B41FA5}">
                      <a16:colId xmlns:a16="http://schemas.microsoft.com/office/drawing/2014/main" val="1537003793"/>
                    </a:ext>
                  </a:extLst>
                </a:gridCol>
                <a:gridCol w="1762536">
                  <a:extLst>
                    <a:ext uri="{9D8B030D-6E8A-4147-A177-3AD203B41FA5}">
                      <a16:colId xmlns:a16="http://schemas.microsoft.com/office/drawing/2014/main" val="3776698915"/>
                    </a:ext>
                  </a:extLst>
                </a:gridCol>
                <a:gridCol w="1315695">
                  <a:extLst>
                    <a:ext uri="{9D8B030D-6E8A-4147-A177-3AD203B41FA5}">
                      <a16:colId xmlns:a16="http://schemas.microsoft.com/office/drawing/2014/main" val="1588686941"/>
                    </a:ext>
                  </a:extLst>
                </a:gridCol>
                <a:gridCol w="1820459">
                  <a:extLst>
                    <a:ext uri="{9D8B030D-6E8A-4147-A177-3AD203B41FA5}">
                      <a16:colId xmlns:a16="http://schemas.microsoft.com/office/drawing/2014/main" val="3718549109"/>
                    </a:ext>
                  </a:extLst>
                </a:gridCol>
              </a:tblGrid>
              <a:tr h="508212">
                <a:tc>
                  <a:txBody>
                    <a:bodyPr/>
                    <a:lstStyle/>
                    <a:p>
                      <a:pPr algn="ctr"/>
                      <a:r>
                        <a:rPr lang="es-MX" sz="1400" i="0" dirty="0">
                          <a:solidFill>
                            <a:schemeClr val="bg1"/>
                          </a:solidFill>
                          <a:latin typeface="Montserrat" panose="00000500000000000000" pitchFamily="2" charset="0"/>
                        </a:rPr>
                        <a:t>DPTO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es-MX" sz="1400" i="0" dirty="0">
                          <a:solidFill>
                            <a:schemeClr val="bg1"/>
                          </a:solidFill>
                          <a:latin typeface="Montserrat" panose="00000500000000000000" pitchFamily="2" charset="0"/>
                        </a:rPr>
                        <a:t>MUNICIPIO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es-MX" sz="1400" i="0" dirty="0">
                          <a:solidFill>
                            <a:schemeClr val="bg1"/>
                          </a:solidFill>
                          <a:latin typeface="Montserrat" panose="00000500000000000000" pitchFamily="2" charset="0"/>
                        </a:rPr>
                        <a:t>PROYECTO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es-MX" sz="1400" i="0" dirty="0">
                          <a:solidFill>
                            <a:schemeClr val="bg1"/>
                          </a:solidFill>
                          <a:latin typeface="Montserrat" panose="00000500000000000000" pitchFamily="2" charset="0"/>
                        </a:rPr>
                        <a:t>NUEVO VALOR DEL CONTRATO </a:t>
                      </a:r>
                    </a:p>
                    <a:p>
                      <a:pPr algn="ctr"/>
                      <a:r>
                        <a:rPr lang="es-MX" sz="1400" i="0" dirty="0">
                          <a:solidFill>
                            <a:schemeClr val="bg1"/>
                          </a:solidFill>
                          <a:latin typeface="Montserrat" panose="00000500000000000000" pitchFamily="2" charset="0"/>
                        </a:rPr>
                        <a:t>(APORTES FAER)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es-MX" sz="1400" i="0" dirty="0">
                          <a:solidFill>
                            <a:schemeClr val="bg1"/>
                          </a:solidFill>
                          <a:latin typeface="Montserrat" panose="00000500000000000000" pitchFamily="2" charset="0"/>
                        </a:rPr>
                        <a:t>TOTAL USUARIOS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ctr"/>
                      <a:r>
                        <a:rPr lang="es-MX" sz="1400" i="0" dirty="0">
                          <a:solidFill>
                            <a:schemeClr val="bg1"/>
                          </a:solidFill>
                          <a:latin typeface="Montserrat" panose="00000500000000000000" pitchFamily="2" charset="0"/>
                        </a:rPr>
                        <a:t>COSTO POR USUARIO (CxU)</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extLst>
                  <a:ext uri="{0D108BD9-81ED-4DB2-BD59-A6C34878D82A}">
                    <a16:rowId xmlns:a16="http://schemas.microsoft.com/office/drawing/2014/main" val="1847100915"/>
                  </a:ext>
                </a:extLst>
              </a:tr>
              <a:tr h="585291">
                <a:tc>
                  <a:txBody>
                    <a:bodyPr/>
                    <a:lstStyle/>
                    <a:p>
                      <a:pPr algn="ctr"/>
                      <a:r>
                        <a:rPr lang="es-MX" sz="1500" i="0" dirty="0">
                          <a:latin typeface="Montserrat" panose="00000500000000000000" pitchFamily="2" charset="0"/>
                        </a:rPr>
                        <a:t>Cauca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MX" sz="1500" i="0" dirty="0">
                          <a:latin typeface="Montserrat" panose="00000500000000000000" pitchFamily="2" charset="0"/>
                        </a:rPr>
                        <a:t>La vega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MX" sz="1500" i="0" dirty="0">
                          <a:latin typeface="Montserrat" panose="00000500000000000000" pitchFamily="2" charset="0"/>
                        </a:rPr>
                        <a:t>Ampliación Redes Eléctricas Mt Y Bt En Varias Veredas Del Municipio De La Vega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s-CO" sz="1400" b="1" i="0" u="none" strike="noStrike" dirty="0">
                          <a:solidFill>
                            <a:srgbClr val="000000"/>
                          </a:solidFill>
                          <a:effectLst/>
                          <a:latin typeface="Montserrat" panose="00000500000000000000" pitchFamily="2" charset="0"/>
                        </a:rPr>
                        <a:t>$ 14.673.759.933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MX" sz="1500" i="0" dirty="0">
                          <a:latin typeface="Montserrat" panose="00000500000000000000" pitchFamily="2" charset="0"/>
                        </a:rPr>
                        <a:t>903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es-CO" sz="1400" b="0" i="0" u="none" strike="noStrike" dirty="0">
                          <a:solidFill>
                            <a:srgbClr val="000000"/>
                          </a:solidFill>
                          <a:effectLst/>
                          <a:latin typeface="Montserrat" panose="00000500000000000000" pitchFamily="2" charset="0"/>
                        </a:rPr>
                        <a:t>$ 16.250.011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27657078"/>
                  </a:ext>
                </a:extLst>
              </a:tr>
            </a:tbl>
          </a:graphicData>
        </a:graphic>
      </p:graphicFrame>
      <p:sp>
        <p:nvSpPr>
          <p:cNvPr id="3" name="Título 1">
            <a:extLst>
              <a:ext uri="{FF2B5EF4-FFF2-40B4-BE49-F238E27FC236}">
                <a16:creationId xmlns:a16="http://schemas.microsoft.com/office/drawing/2014/main" id="{D05D29F1-1691-2CBA-852D-582DB3390D32}"/>
              </a:ext>
            </a:extLst>
          </p:cNvPr>
          <p:cNvSpPr txBox="1">
            <a:spLocks/>
          </p:cNvSpPr>
          <p:nvPr/>
        </p:nvSpPr>
        <p:spPr>
          <a:xfrm>
            <a:off x="698750" y="2326277"/>
            <a:ext cx="10794498" cy="1102723"/>
          </a:xfrm>
          <a:prstGeom prst="rect">
            <a:avLst/>
          </a:prstGeom>
          <a:noFill/>
          <a:ln w="38100">
            <a:noFill/>
          </a:ln>
          <a:effectLst>
            <a:glow rad="63500">
              <a:schemeClr val="accent1">
                <a:lumMod val="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s-CO"/>
            </a:defPPr>
            <a:lvl1pPr marR="0" lvl="0" indent="0" algn="ctr" fontAlgn="auto">
              <a:lnSpc>
                <a:spcPct val="100000"/>
              </a:lnSpc>
              <a:spcBef>
                <a:spcPts val="0"/>
              </a:spcBef>
              <a:spcAft>
                <a:spcPts val="0"/>
              </a:spcAft>
              <a:buClrTx/>
              <a:buSzTx/>
              <a:buFontTx/>
              <a:buNone/>
              <a:tabLst/>
              <a:defRPr kumimoji="0" b="0" i="0" u="none" strike="noStrike" cap="none" spc="0" normalizeH="0" baseline="0">
                <a:ln>
                  <a:noFill/>
                </a:ln>
                <a:solidFill>
                  <a:prstClr val="white"/>
                </a:solidFill>
                <a:effectLst/>
                <a:uLnTx/>
                <a:uFillTx/>
                <a:latin typeface="Calibri" panose="020F0502020204030204"/>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lvl="1" algn="just"/>
            <a:r>
              <a:rPr lang="es-CO" sz="1900" dirty="0">
                <a:solidFill>
                  <a:prstClr val="black"/>
                </a:solidFill>
                <a:latin typeface="Montserrat" panose="00000500000000000000" pitchFamily="2" charset="0"/>
              </a:rPr>
              <a:t>En el evento en que el comité opte por la continuidad del proyecto, y acepte las conclusiones realizadas por la Supervisión, los nuevos valores del proyecto serán los siguientes: </a:t>
            </a:r>
          </a:p>
        </p:txBody>
      </p:sp>
    </p:spTree>
    <p:extLst>
      <p:ext uri="{BB962C8B-B14F-4D97-AF65-F5344CB8AC3E}">
        <p14:creationId xmlns:p14="http://schemas.microsoft.com/office/powerpoint/2010/main" val="343276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ED4369D-6414-318E-76F7-57BE0461DE33}"/>
              </a:ext>
            </a:extLst>
          </p:cNvPr>
          <p:cNvSpPr>
            <a:spLocks noGrp="1"/>
          </p:cNvSpPr>
          <p:nvPr>
            <p:ph type="ctrTitle"/>
          </p:nvPr>
        </p:nvSpPr>
        <p:spPr>
          <a:xfrm>
            <a:off x="681790" y="1431758"/>
            <a:ext cx="8560904" cy="1997242"/>
          </a:xfrm>
        </p:spPr>
        <p:txBody>
          <a:bodyPr anchor="ctr">
            <a:normAutofit/>
          </a:bodyPr>
          <a:lstStyle/>
          <a:p>
            <a:r>
              <a:rPr lang="es-CO" sz="4800" b="1" dirty="0">
                <a:solidFill>
                  <a:schemeClr val="bg1"/>
                </a:solidFill>
                <a:latin typeface="Helvetica" pitchFamily="2" charset="0"/>
              </a:rPr>
              <a:t>COMITÉ CAFAER 67</a:t>
            </a:r>
            <a:br>
              <a:rPr lang="es-CO" sz="4800" b="1" dirty="0">
                <a:solidFill>
                  <a:schemeClr val="bg1"/>
                </a:solidFill>
                <a:latin typeface="Helvetica" pitchFamily="2" charset="0"/>
              </a:rPr>
            </a:br>
            <a:endParaRPr lang="es-CO" sz="2700" b="1" dirty="0">
              <a:solidFill>
                <a:schemeClr val="bg1"/>
              </a:solidFill>
              <a:latin typeface="Helvetica" pitchFamily="2" charset="0"/>
            </a:endParaRPr>
          </a:p>
        </p:txBody>
      </p:sp>
      <p:sp>
        <p:nvSpPr>
          <p:cNvPr id="2" name="Título 3">
            <a:extLst>
              <a:ext uri="{FF2B5EF4-FFF2-40B4-BE49-F238E27FC236}">
                <a16:creationId xmlns:a16="http://schemas.microsoft.com/office/drawing/2014/main" id="{77073984-472D-7D4B-3782-A8C030612209}"/>
              </a:ext>
            </a:extLst>
          </p:cNvPr>
          <p:cNvSpPr txBox="1">
            <a:spLocks/>
          </p:cNvSpPr>
          <p:nvPr/>
        </p:nvSpPr>
        <p:spPr>
          <a:xfrm>
            <a:off x="681790" y="5200650"/>
            <a:ext cx="8560904" cy="1194134"/>
          </a:xfrm>
          <a:prstGeom prst="rect">
            <a:avLst/>
          </a:prstGeom>
        </p:spPr>
        <p:txBody>
          <a:bodyPr vert="horz" lIns="91440" tIns="45720" rIns="91440" bIns="45720" rtlCol="0" anchor="ctr">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s-MX" sz="2000" b="1" dirty="0">
                <a:solidFill>
                  <a:schemeClr val="bg1"/>
                </a:solidFill>
                <a:latin typeface="Helvetica" pitchFamily="2" charset="0"/>
              </a:rPr>
              <a:t>MINISTERIO DE MINAS Y ENERGÍA</a:t>
            </a:r>
          </a:p>
          <a:p>
            <a:endParaRPr lang="es-MX" sz="1400" dirty="0">
              <a:solidFill>
                <a:schemeClr val="bg1"/>
              </a:solidFill>
              <a:latin typeface="Helvetica" pitchFamily="2" charset="0"/>
            </a:endParaRPr>
          </a:p>
          <a:p>
            <a:r>
              <a:rPr lang="es-MX" sz="1800" b="1" dirty="0">
                <a:solidFill>
                  <a:schemeClr val="bg1"/>
                </a:solidFill>
                <a:latin typeface="Helvetica" pitchFamily="2" charset="0"/>
              </a:rPr>
              <a:t>Dirección De Energía Eléctrica </a:t>
            </a:r>
          </a:p>
          <a:p>
            <a:endParaRPr lang="es-MX" sz="1800" b="1" dirty="0">
              <a:solidFill>
                <a:schemeClr val="bg1"/>
              </a:solidFill>
              <a:latin typeface="Helvetica" pitchFamily="2" charset="0"/>
            </a:endParaRPr>
          </a:p>
          <a:p>
            <a:r>
              <a:rPr lang="es-CO" sz="1800" b="1" dirty="0">
                <a:solidFill>
                  <a:schemeClr val="bg1"/>
                </a:solidFill>
                <a:latin typeface="Helvetica" pitchFamily="2" charset="0"/>
              </a:rPr>
              <a:t>Julio</a:t>
            </a:r>
          </a:p>
        </p:txBody>
      </p:sp>
    </p:spTree>
    <p:extLst>
      <p:ext uri="{BB962C8B-B14F-4D97-AF65-F5344CB8AC3E}">
        <p14:creationId xmlns:p14="http://schemas.microsoft.com/office/powerpoint/2010/main" val="7944279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8133AD4-183D-5ABD-4C0B-A9975A57A75D}"/>
              </a:ext>
            </a:extLst>
          </p:cNvPr>
          <p:cNvSpPr>
            <a:spLocks noGrp="1"/>
          </p:cNvSpPr>
          <p:nvPr>
            <p:ph type="ctrTitle"/>
          </p:nvPr>
        </p:nvSpPr>
        <p:spPr>
          <a:xfrm>
            <a:off x="2771775" y="438787"/>
            <a:ext cx="6648450" cy="644801"/>
          </a:xfrm>
        </p:spPr>
        <p:txBody>
          <a:bodyPr>
            <a:normAutofit/>
          </a:bodyPr>
          <a:lstStyle/>
          <a:p>
            <a:r>
              <a:rPr lang="es-ES" sz="3200" b="1" dirty="0">
                <a:solidFill>
                  <a:srgbClr val="4472C4">
                    <a:lumMod val="50000"/>
                  </a:srgbClr>
                </a:solidFill>
                <a:latin typeface="Montserrat" pitchFamily="2" charset="77"/>
                <a:ea typeface="+mn-ea"/>
                <a:cs typeface="+mn-cs"/>
              </a:rPr>
              <a:t>ACLARACIÓN AL COMITÉ</a:t>
            </a:r>
            <a:endParaRPr lang="es-CO" sz="3200" b="1" dirty="0">
              <a:solidFill>
                <a:srgbClr val="4472C4">
                  <a:lumMod val="50000"/>
                </a:srgbClr>
              </a:solidFill>
              <a:latin typeface="Montserrat" pitchFamily="2" charset="77"/>
              <a:ea typeface="+mn-ea"/>
              <a:cs typeface="+mn-cs"/>
            </a:endParaRPr>
          </a:p>
        </p:txBody>
      </p:sp>
      <p:sp>
        <p:nvSpPr>
          <p:cNvPr id="5" name="Título 1">
            <a:extLst>
              <a:ext uri="{FF2B5EF4-FFF2-40B4-BE49-F238E27FC236}">
                <a16:creationId xmlns:a16="http://schemas.microsoft.com/office/drawing/2014/main" id="{7C49C2EA-E63E-5E98-8B0E-A08DF49698EE}"/>
              </a:ext>
            </a:extLst>
          </p:cNvPr>
          <p:cNvSpPr txBox="1">
            <a:spLocks/>
          </p:cNvSpPr>
          <p:nvPr/>
        </p:nvSpPr>
        <p:spPr>
          <a:xfrm>
            <a:off x="698751" y="2564817"/>
            <a:ext cx="10794498" cy="2295941"/>
          </a:xfrm>
          <a:prstGeom prst="rect">
            <a:avLst/>
          </a:prstGeom>
          <a:noFill/>
          <a:ln w="38100">
            <a:noFill/>
          </a:ln>
          <a:effectLst>
            <a:glow rad="63500">
              <a:schemeClr val="accent1">
                <a:lumMod val="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defPPr>
              <a:defRPr lang="es-CO"/>
            </a:defPPr>
            <a:lvl1pPr marR="0" lvl="0" indent="0" algn="ctr" fontAlgn="auto">
              <a:lnSpc>
                <a:spcPct val="100000"/>
              </a:lnSpc>
              <a:spcBef>
                <a:spcPts val="0"/>
              </a:spcBef>
              <a:spcAft>
                <a:spcPts val="0"/>
              </a:spcAft>
              <a:buClrTx/>
              <a:buSzTx/>
              <a:buFontTx/>
              <a:buNone/>
              <a:tabLst/>
              <a:defRPr kumimoji="0" b="0" i="0" u="none" strike="noStrike" cap="none" spc="0" normalizeH="0" baseline="0">
                <a:ln>
                  <a:noFill/>
                </a:ln>
                <a:solidFill>
                  <a:prstClr val="white"/>
                </a:solidFill>
                <a:effectLst/>
                <a:uLnTx/>
                <a:uFillTx/>
                <a:latin typeface="Calibri" panose="020F0502020204030204"/>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lvl="1" algn="just"/>
            <a:r>
              <a:rPr lang="es-CO" sz="1900" dirty="0">
                <a:solidFill>
                  <a:prstClr val="black"/>
                </a:solidFill>
                <a:latin typeface="Montserrat" panose="00000500000000000000" pitchFamily="2" charset="0"/>
              </a:rPr>
              <a:t>Se precisa que al momento de informar al comité y posteriormente suscribir Acta CAFAER 64 de fecha </a:t>
            </a:r>
            <a:r>
              <a:rPr lang="es-MX" sz="1900" dirty="0">
                <a:solidFill>
                  <a:prstClr val="black"/>
                </a:solidFill>
                <a:latin typeface="Montserrat" panose="00000500000000000000" pitchFamily="2" charset="0"/>
              </a:rPr>
              <a:t>11 de septiembre de 2023</a:t>
            </a:r>
            <a:r>
              <a:rPr lang="es-CO" sz="1900" dirty="0">
                <a:solidFill>
                  <a:prstClr val="black"/>
                </a:solidFill>
                <a:latin typeface="Montserrat" panose="00000500000000000000" pitchFamily="2" charset="0"/>
              </a:rPr>
              <a:t>, solo se presentó la opción de modificación del valor del </a:t>
            </a:r>
            <a:r>
              <a:rPr lang="es-CO" sz="1900" dirty="0" err="1">
                <a:solidFill>
                  <a:prstClr val="black"/>
                </a:solidFill>
                <a:latin typeface="Montserrat" panose="00000500000000000000" pitchFamily="2" charset="0"/>
              </a:rPr>
              <a:t>CxU</a:t>
            </a:r>
            <a:r>
              <a:rPr lang="es-CO" sz="1900" dirty="0">
                <a:solidFill>
                  <a:prstClr val="black"/>
                </a:solidFill>
                <a:latin typeface="Montserrat" panose="00000500000000000000" pitchFamily="2" charset="0"/>
              </a:rPr>
              <a:t> y no de manera correcta la recomendación de la Supervisión de mantener el valor de </a:t>
            </a:r>
            <a:r>
              <a:rPr lang="es-CO" sz="1900" dirty="0" err="1">
                <a:solidFill>
                  <a:prstClr val="black"/>
                </a:solidFill>
                <a:latin typeface="Montserrat" panose="00000500000000000000" pitchFamily="2" charset="0"/>
              </a:rPr>
              <a:t>CxU</a:t>
            </a:r>
            <a:r>
              <a:rPr lang="es-CO" sz="1900" dirty="0">
                <a:solidFill>
                  <a:prstClr val="black"/>
                </a:solidFill>
                <a:latin typeface="Montserrat" panose="00000500000000000000" pitchFamily="2" charset="0"/>
              </a:rPr>
              <a:t> aprobado inicialmente y reducir el valor del contrato acorde a la cantidad de usuarios encontrados en replanteo y avalados por la interventoría, por lo tanto, en dicho comité quedo aprobado el incremento en el </a:t>
            </a:r>
            <a:r>
              <a:rPr lang="es-CO" sz="1900" dirty="0" err="1">
                <a:solidFill>
                  <a:prstClr val="black"/>
                </a:solidFill>
                <a:latin typeface="Montserrat" panose="00000500000000000000" pitchFamily="2" charset="0"/>
              </a:rPr>
              <a:t>CxU</a:t>
            </a:r>
            <a:r>
              <a:rPr lang="es-CO" sz="1900" dirty="0">
                <a:solidFill>
                  <a:prstClr val="black"/>
                </a:solidFill>
                <a:latin typeface="Montserrat" panose="00000500000000000000" pitchFamily="2" charset="0"/>
              </a:rPr>
              <a:t>, lo cual se identificó previo a remitir el </a:t>
            </a:r>
            <a:r>
              <a:rPr lang="es-CO" sz="1900">
                <a:solidFill>
                  <a:prstClr val="black"/>
                </a:solidFill>
                <a:latin typeface="Montserrat" panose="00000500000000000000" pitchFamily="2" charset="0"/>
              </a:rPr>
              <a:t>trámite ante el </a:t>
            </a:r>
            <a:r>
              <a:rPr lang="es-CO" sz="1900" dirty="0">
                <a:solidFill>
                  <a:prstClr val="black"/>
                </a:solidFill>
                <a:latin typeface="Montserrat" panose="00000500000000000000" pitchFamily="2" charset="0"/>
              </a:rPr>
              <a:t>GGC.</a:t>
            </a:r>
          </a:p>
        </p:txBody>
      </p:sp>
    </p:spTree>
    <p:extLst>
      <p:ext uri="{BB962C8B-B14F-4D97-AF65-F5344CB8AC3E}">
        <p14:creationId xmlns:p14="http://schemas.microsoft.com/office/powerpoint/2010/main" val="1214154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E79E8073-BB25-125A-F97D-1D8C9C1986F7}"/>
              </a:ext>
            </a:extLst>
          </p:cNvPr>
          <p:cNvSpPr txBox="1"/>
          <p:nvPr/>
        </p:nvSpPr>
        <p:spPr>
          <a:xfrm>
            <a:off x="196397" y="5616121"/>
            <a:ext cx="3261178" cy="1015663"/>
          </a:xfrm>
          <a:prstGeom prst="rect">
            <a:avLst/>
          </a:prstGeom>
          <a:noFill/>
        </p:spPr>
        <p:txBody>
          <a:bodyPr wrap="square" rtlCol="0">
            <a:spAutoFit/>
          </a:bodyPr>
          <a:lstStyle/>
          <a:p>
            <a:r>
              <a:rPr lang="es-ES" sz="6000" dirty="0">
                <a:solidFill>
                  <a:schemeClr val="bg1"/>
                </a:solidFill>
              </a:rPr>
              <a:t>Gracias</a:t>
            </a:r>
            <a:endParaRPr lang="es-CO" sz="6000" dirty="0">
              <a:solidFill>
                <a:schemeClr val="bg1"/>
              </a:solidFill>
            </a:endParaRPr>
          </a:p>
        </p:txBody>
      </p:sp>
    </p:spTree>
    <p:extLst>
      <p:ext uri="{BB962C8B-B14F-4D97-AF65-F5344CB8AC3E}">
        <p14:creationId xmlns:p14="http://schemas.microsoft.com/office/powerpoint/2010/main" val="11540212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
        <p:nvSpPr>
          <p:cNvPr id="5" name="Título 1">
            <a:extLst>
              <a:ext uri="{FF2B5EF4-FFF2-40B4-BE49-F238E27FC236}">
                <a16:creationId xmlns:a16="http://schemas.microsoft.com/office/drawing/2014/main" id="{FF85A97B-1535-5D1E-9998-96D43ED34EE1}"/>
              </a:ext>
            </a:extLst>
          </p:cNvPr>
          <p:cNvSpPr>
            <a:spLocks noGrp="1"/>
          </p:cNvSpPr>
          <p:nvPr/>
        </p:nvSpPr>
        <p:spPr>
          <a:xfrm>
            <a:off x="2121309" y="335946"/>
            <a:ext cx="7949381" cy="786019"/>
          </a:xfrm>
          <a:prstGeom prst="rect">
            <a:avLst/>
          </a:prstGeom>
        </p:spPr>
        <p:txBody>
          <a:bodyPr vert="horz" lIns="91440" tIns="45720" rIns="91440" bIns="4572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b="1" dirty="0">
                <a:effectLst>
                  <a:outerShdw blurRad="38100" dist="38100" dir="2700000" algn="tl">
                    <a:srgbClr val="000000">
                      <a:alpha val="43137"/>
                    </a:srgbClr>
                  </a:outerShdw>
                </a:effectLst>
                <a:ea typeface="+mj-lt"/>
                <a:cs typeface="+mj-lt"/>
              </a:rPr>
              <a:t>ORDEN DEL DÍA DEL COMITÉ</a:t>
            </a:r>
            <a:endParaRPr lang="es-ES" dirty="0">
              <a:effectLst>
                <a:outerShdw blurRad="38100" dist="38100" dir="2700000" algn="tl">
                  <a:srgbClr val="000000">
                    <a:alpha val="43137"/>
                  </a:srgbClr>
                </a:outerShdw>
              </a:effectLst>
            </a:endParaRPr>
          </a:p>
        </p:txBody>
      </p:sp>
      <p:sp>
        <p:nvSpPr>
          <p:cNvPr id="6" name="CuadroTexto 2">
            <a:extLst>
              <a:ext uri="{FF2B5EF4-FFF2-40B4-BE49-F238E27FC236}">
                <a16:creationId xmlns:a16="http://schemas.microsoft.com/office/drawing/2014/main" id="{388BF5A4-4947-B58E-0B0C-783C2574C884}"/>
              </a:ext>
            </a:extLst>
          </p:cNvPr>
          <p:cNvSpPr txBox="1"/>
          <p:nvPr/>
        </p:nvSpPr>
        <p:spPr>
          <a:xfrm>
            <a:off x="529888" y="1711434"/>
            <a:ext cx="11272058" cy="4060663"/>
          </a:xfrm>
          <a:prstGeom prst="rect">
            <a:avLst/>
          </a:prstGeom>
          <a:noFill/>
          <a:ln w="38100">
            <a:noFill/>
            <a:prstDash val="sysDot"/>
          </a:ln>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es-MX" sz="2500" dirty="0"/>
              <a:t>Designación de la Secretaría Técnica</a:t>
            </a:r>
          </a:p>
          <a:p>
            <a:pPr marL="457200" indent="-457200">
              <a:lnSpc>
                <a:spcPct val="150000"/>
              </a:lnSpc>
              <a:buAutoNum type="arabicPeriod"/>
            </a:pPr>
            <a:r>
              <a:rPr lang="es-MX" sz="2500" dirty="0"/>
              <a:t>Verificación del quórum</a:t>
            </a:r>
          </a:p>
          <a:p>
            <a:pPr marL="457200" indent="-457200">
              <a:lnSpc>
                <a:spcPct val="150000"/>
              </a:lnSpc>
              <a:buAutoNum type="arabicPeriod"/>
            </a:pPr>
            <a:r>
              <a:rPr lang="es-MX" sz="2500" dirty="0"/>
              <a:t>Normatividad y aspectos generales del FAER</a:t>
            </a:r>
          </a:p>
          <a:p>
            <a:pPr marL="457200" indent="-457200">
              <a:lnSpc>
                <a:spcPct val="150000"/>
              </a:lnSpc>
              <a:buAutoNum type="arabicPeriod"/>
            </a:pPr>
            <a:r>
              <a:rPr lang="es-MX" sz="2500" dirty="0"/>
              <a:t>Análisis Propuesta Reducción Usuarios, Actualización </a:t>
            </a:r>
            <a:r>
              <a:rPr lang="es-MX" sz="2500" dirty="0" err="1"/>
              <a:t>CxU</a:t>
            </a:r>
            <a:r>
              <a:rPr lang="es-MX" sz="2500" dirty="0"/>
              <a:t> y Ajuste del Valor Contrato – FAER 504-22 </a:t>
            </a:r>
          </a:p>
          <a:p>
            <a:pPr marL="457200" indent="-457200">
              <a:lnSpc>
                <a:spcPct val="150000"/>
              </a:lnSpc>
              <a:buAutoNum type="arabicPeriod"/>
            </a:pPr>
            <a:r>
              <a:rPr lang="es-MX" sz="2500" dirty="0"/>
              <a:t>Recomendaciones al comité por parte de la Dirección de Energía Eléctrica</a:t>
            </a:r>
          </a:p>
          <a:p>
            <a:pPr marL="457200" indent="-457200">
              <a:lnSpc>
                <a:spcPct val="150000"/>
              </a:lnSpc>
              <a:buAutoNum type="arabicPeriod"/>
            </a:pPr>
            <a:r>
              <a:rPr lang="es-MX" sz="2500" dirty="0"/>
              <a:t>Decisión del comité</a:t>
            </a:r>
          </a:p>
        </p:txBody>
      </p:sp>
      <p:cxnSp>
        <p:nvCxnSpPr>
          <p:cNvPr id="2" name="Conector recto 1">
            <a:extLst>
              <a:ext uri="{FF2B5EF4-FFF2-40B4-BE49-F238E27FC236}">
                <a16:creationId xmlns:a16="http://schemas.microsoft.com/office/drawing/2014/main" id="{9C26FC9D-93E4-FCBD-F651-BEBBE1D20BF5}"/>
              </a:ext>
            </a:extLst>
          </p:cNvPr>
          <p:cNvCxnSpPr/>
          <p:nvPr/>
        </p:nvCxnSpPr>
        <p:spPr>
          <a:xfrm>
            <a:off x="2258960" y="1085903"/>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 name="Conector recto 2">
            <a:extLst>
              <a:ext uri="{FF2B5EF4-FFF2-40B4-BE49-F238E27FC236}">
                <a16:creationId xmlns:a16="http://schemas.microsoft.com/office/drawing/2014/main" id="{0B814663-44FE-58C6-1550-9235A05D5AA6}"/>
              </a:ext>
            </a:extLst>
          </p:cNvPr>
          <p:cNvCxnSpPr/>
          <p:nvPr/>
        </p:nvCxnSpPr>
        <p:spPr>
          <a:xfrm>
            <a:off x="2258960" y="299884"/>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633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2121309" y="335946"/>
            <a:ext cx="7949381" cy="786019"/>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b="1" dirty="0">
                <a:effectLst>
                  <a:outerShdw blurRad="38100" dist="38100" dir="2700000" algn="tl">
                    <a:srgbClr val="000000">
                      <a:alpha val="43137"/>
                    </a:srgbClr>
                  </a:outerShdw>
                </a:effectLst>
                <a:ea typeface="+mj-lt"/>
                <a:cs typeface="+mj-lt"/>
              </a:rPr>
              <a:t>1. VERIFICACIÓN DEL QUÓRUM</a:t>
            </a:r>
          </a:p>
        </p:txBody>
      </p:sp>
      <p:cxnSp>
        <p:nvCxnSpPr>
          <p:cNvPr id="3" name="Conector recto 2">
            <a:extLst>
              <a:ext uri="{FF2B5EF4-FFF2-40B4-BE49-F238E27FC236}">
                <a16:creationId xmlns:a16="http://schemas.microsoft.com/office/drawing/2014/main" id="{60380DC4-8126-F705-7D0D-FD50A45905C0}"/>
              </a:ext>
            </a:extLst>
          </p:cNvPr>
          <p:cNvCxnSpPr/>
          <p:nvPr/>
        </p:nvCxnSpPr>
        <p:spPr>
          <a:xfrm>
            <a:off x="2258960" y="1085903"/>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5" name="Conector recto 4">
            <a:extLst>
              <a:ext uri="{FF2B5EF4-FFF2-40B4-BE49-F238E27FC236}">
                <a16:creationId xmlns:a16="http://schemas.microsoft.com/office/drawing/2014/main" id="{6E5A544A-BFF7-65F3-F447-D7F89D0D6169}"/>
              </a:ext>
            </a:extLst>
          </p:cNvPr>
          <p:cNvCxnSpPr/>
          <p:nvPr/>
        </p:nvCxnSpPr>
        <p:spPr>
          <a:xfrm>
            <a:off x="2258960" y="299884"/>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1B672D9A-B806-0A84-7292-4B5628D08C73}"/>
              </a:ext>
            </a:extLst>
          </p:cNvPr>
          <p:cNvSpPr txBox="1"/>
          <p:nvPr/>
        </p:nvSpPr>
        <p:spPr>
          <a:xfrm>
            <a:off x="404911" y="1158026"/>
            <a:ext cx="11542520" cy="4893647"/>
          </a:xfrm>
          <a:prstGeom prst="rect">
            <a:avLst/>
          </a:prstGeom>
          <a:noFill/>
        </p:spPr>
        <p:txBody>
          <a:bodyPr wrap="square">
            <a:spAutoFit/>
          </a:bodyPr>
          <a:lstStyle/>
          <a:p>
            <a:pPr marL="0" indent="0" algn="just">
              <a:buNone/>
              <a:defRPr/>
            </a:pPr>
            <a:r>
              <a:rPr lang="es-CO" sz="2400" b="1" dirty="0">
                <a:solidFill>
                  <a:srgbClr val="FFC000"/>
                </a:solidFill>
                <a:latin typeface="Helvetica (Cuerpo)"/>
                <a:ea typeface="Verdana" panose="020B0604030504040204" pitchFamily="34" charset="0"/>
                <a:cs typeface="Verdana" panose="020B0604030504040204" pitchFamily="34" charset="0"/>
                <a:hlinkClick r:id="rId2" action="ppaction://hlinkfile">
                  <a:extLst>
                    <a:ext uri="{A12FA001-AC4F-418D-AE19-62706E023703}">
                      <ahyp:hlinkClr xmlns:ahyp="http://schemas.microsoft.com/office/drawing/2018/hyperlinkcolor" val="tx"/>
                    </a:ext>
                  </a:extLst>
                </a:hlinkClick>
              </a:rPr>
              <a:t>Decreto Único Reglamentario 1073 del 26 de mayo de 2015:</a:t>
            </a:r>
            <a:endParaRPr lang="es-CO" sz="2400" b="1" dirty="0">
              <a:solidFill>
                <a:srgbClr val="FFC000"/>
              </a:solidFill>
              <a:latin typeface="Helvetica (Cuerpo)"/>
              <a:ea typeface="Verdana" panose="020B0604030504040204" pitchFamily="34" charset="0"/>
              <a:cs typeface="Verdana" panose="020B0604030504040204" pitchFamily="34" charset="0"/>
            </a:endParaRPr>
          </a:p>
          <a:p>
            <a:pPr marL="0" indent="0" algn="just">
              <a:buNone/>
              <a:defRPr/>
            </a:pPr>
            <a:endParaRPr lang="es-CO" sz="2400" b="1" dirty="0">
              <a:solidFill>
                <a:srgbClr val="FFC000"/>
              </a:solidFill>
              <a:latin typeface="Helvetica (Cuerpo)"/>
              <a:ea typeface="Verdana" panose="020B0604030504040204" pitchFamily="34" charset="0"/>
              <a:cs typeface="Verdana" panose="020B0604030504040204" pitchFamily="34" charset="0"/>
            </a:endParaRPr>
          </a:p>
          <a:p>
            <a:pPr marL="0" indent="0" algn="just">
              <a:buNone/>
              <a:defRPr/>
            </a:pPr>
            <a:r>
              <a:rPr lang="es-ES" sz="2200" b="1" dirty="0">
                <a:latin typeface="Helvetica (Cuerpo)"/>
                <a:ea typeface="Verdana" panose="020B0604030504040204" pitchFamily="34" charset="0"/>
                <a:cs typeface="Verdana" panose="020B0604030504040204" pitchFamily="34" charset="0"/>
              </a:rPr>
              <a:t>Articulo 2.2.3.3.1.4 Comité de Administración. </a:t>
            </a:r>
            <a:r>
              <a:rPr lang="es-ES" sz="2200" dirty="0">
                <a:latin typeface="Helvetica (Cuerpo)"/>
                <a:ea typeface="Verdana" panose="020B0604030504040204" pitchFamily="34" charset="0"/>
                <a:cs typeface="Verdana" panose="020B0604030504040204" pitchFamily="34" charset="0"/>
              </a:rPr>
              <a:t>El Fondo de Apoyo Financiero para la Energización de las Zonas Rurales Interconectadas, FAER, tendrá un Comité de Administración, cuya sigla será CAFAER, integrado de la siguiente manera:</a:t>
            </a:r>
          </a:p>
          <a:p>
            <a:pPr marL="0" indent="0" algn="just">
              <a:buNone/>
              <a:defRPr/>
            </a:pPr>
            <a:endParaRPr lang="es-CO" sz="2200" dirty="0">
              <a:latin typeface="Helvetica (Cuerpo)"/>
              <a:ea typeface="Verdana" panose="020B0604030504040204" pitchFamily="34" charset="0"/>
              <a:cs typeface="Verdana" panose="020B0604030504040204" pitchFamily="34" charset="0"/>
            </a:endParaRPr>
          </a:p>
          <a:p>
            <a:pPr marL="0" indent="0" algn="just">
              <a:buClr>
                <a:srgbClr val="BDAA1D"/>
              </a:buClr>
              <a:buNone/>
              <a:tabLst>
                <a:tab pos="5203825" algn="l"/>
              </a:tabLst>
              <a:defRPr/>
            </a:pPr>
            <a:r>
              <a:rPr lang="es-CO" sz="2200" b="1" dirty="0">
                <a:latin typeface="Helvetica (Cuerpo)"/>
                <a:ea typeface="Verdana" panose="020B0604030504040204" pitchFamily="34" charset="0"/>
                <a:cs typeface="Verdana" panose="020B0604030504040204" pitchFamily="34" charset="0"/>
              </a:rPr>
              <a:t>1.</a:t>
            </a:r>
            <a:r>
              <a:rPr lang="es-CO" sz="2200" dirty="0">
                <a:latin typeface="Helvetica (Cuerpo)"/>
                <a:ea typeface="Verdana" panose="020B0604030504040204" pitchFamily="34" charset="0"/>
                <a:cs typeface="Verdana" panose="020B0604030504040204" pitchFamily="34" charset="0"/>
              </a:rPr>
              <a:t> Por el Ministro de Minas y Energía, quien lo presidirá, o su delegado.</a:t>
            </a:r>
          </a:p>
          <a:p>
            <a:pPr marL="0" indent="0" algn="just">
              <a:buClr>
                <a:srgbClr val="BDAA1D"/>
              </a:buClr>
              <a:buNone/>
              <a:tabLst>
                <a:tab pos="5203825" algn="l"/>
              </a:tabLst>
              <a:defRPr/>
            </a:pPr>
            <a:r>
              <a:rPr lang="es-CO" sz="2200" b="1" dirty="0">
                <a:latin typeface="Helvetica (Cuerpo)"/>
                <a:ea typeface="Verdana" panose="020B0604030504040204" pitchFamily="34" charset="0"/>
                <a:cs typeface="Verdana" panose="020B0604030504040204" pitchFamily="34" charset="0"/>
              </a:rPr>
              <a:t>2</a:t>
            </a:r>
            <a:r>
              <a:rPr lang="es-CO" sz="2200" dirty="0">
                <a:latin typeface="Helvetica (Cuerpo)"/>
                <a:ea typeface="Verdana" panose="020B0604030504040204" pitchFamily="34" charset="0"/>
                <a:cs typeface="Verdana" panose="020B0604030504040204" pitchFamily="34" charset="0"/>
              </a:rPr>
              <a:t>. Por el Viceministro de Energía, o su delegado.</a:t>
            </a:r>
          </a:p>
          <a:p>
            <a:pPr marL="0" indent="0" algn="just">
              <a:buClr>
                <a:srgbClr val="BDAA1D"/>
              </a:buClr>
              <a:buNone/>
              <a:defRPr/>
            </a:pPr>
            <a:r>
              <a:rPr lang="es-CO" sz="2200" b="1" dirty="0">
                <a:latin typeface="Helvetica (Cuerpo)"/>
                <a:ea typeface="Verdana" panose="020B0604030504040204" pitchFamily="34" charset="0"/>
                <a:cs typeface="Verdana" panose="020B0604030504040204" pitchFamily="34" charset="0"/>
              </a:rPr>
              <a:t>3</a:t>
            </a:r>
            <a:r>
              <a:rPr lang="es-CO" sz="2200" dirty="0">
                <a:latin typeface="Helvetica (Cuerpo)"/>
                <a:ea typeface="Verdana" panose="020B0604030504040204" pitchFamily="34" charset="0"/>
                <a:cs typeface="Verdana" panose="020B0604030504040204" pitchFamily="34" charset="0"/>
              </a:rPr>
              <a:t>. Por el Director de </a:t>
            </a:r>
            <a:r>
              <a:rPr lang="es-ES" sz="2200" dirty="0">
                <a:latin typeface="Helvetica (Cuerpo)"/>
                <a:ea typeface="Verdana" panose="020B0604030504040204" pitchFamily="34" charset="0"/>
                <a:cs typeface="Verdana" panose="020B0604030504040204" pitchFamily="34" charset="0"/>
              </a:rPr>
              <a:t>Energía del Ministerio de Minas y Energía.</a:t>
            </a:r>
            <a:endParaRPr lang="es-CO" sz="2200" dirty="0">
              <a:latin typeface="Helvetica (Cuerpo)"/>
              <a:ea typeface="Verdana" panose="020B0604030504040204" pitchFamily="34" charset="0"/>
              <a:cs typeface="Verdana" panose="020B0604030504040204" pitchFamily="34" charset="0"/>
            </a:endParaRPr>
          </a:p>
          <a:p>
            <a:pPr marL="0" indent="0" algn="just">
              <a:buClr>
                <a:srgbClr val="BDAA1D"/>
              </a:buClr>
              <a:buNone/>
              <a:defRPr/>
            </a:pPr>
            <a:endParaRPr lang="es-CO" sz="2200" dirty="0">
              <a:latin typeface="Helvetica (Cuerpo)"/>
              <a:ea typeface="Verdana" panose="020B0604030504040204" pitchFamily="34" charset="0"/>
              <a:cs typeface="Verdana" panose="020B0604030504040204" pitchFamily="34" charset="0"/>
            </a:endParaRPr>
          </a:p>
          <a:p>
            <a:pPr marL="0" indent="0" algn="just">
              <a:buNone/>
              <a:defRPr/>
            </a:pPr>
            <a:r>
              <a:rPr lang="es-ES" sz="2200" dirty="0">
                <a:latin typeface="Helvetica (Cuerpo)"/>
                <a:ea typeface="Verdana" panose="020B0604030504040204" pitchFamily="34" charset="0"/>
                <a:cs typeface="Verdana" panose="020B0604030504040204" pitchFamily="34" charset="0"/>
              </a:rPr>
              <a:t>El Comité de Administración aprobará, objetará e impartirá instrucciones y recomendaciones sobre los planes, programas o proyectos que hayan sido presentados para financiación con cargo a los recursos del Fondo de Apoyo Financiero para la Energización de las Zonas Rurales Interconectadas, FAER.</a:t>
            </a:r>
            <a:endParaRPr lang="es-CO" sz="2200" dirty="0">
              <a:latin typeface="Helvetica (Cuerpo)"/>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397173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2121309" y="335946"/>
            <a:ext cx="7949381" cy="78601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b="1" dirty="0">
                <a:effectLst>
                  <a:outerShdw blurRad="38100" dist="38100" dir="2700000" algn="tl">
                    <a:srgbClr val="000000">
                      <a:alpha val="43137"/>
                    </a:srgbClr>
                  </a:outerShdw>
                </a:effectLst>
                <a:ea typeface="+mj-lt"/>
                <a:cs typeface="+mj-lt"/>
              </a:rPr>
              <a:t>2. NORMATIVIDAD FAER</a:t>
            </a:r>
          </a:p>
        </p:txBody>
      </p:sp>
      <p:cxnSp>
        <p:nvCxnSpPr>
          <p:cNvPr id="3" name="Conector recto 2">
            <a:extLst>
              <a:ext uri="{FF2B5EF4-FFF2-40B4-BE49-F238E27FC236}">
                <a16:creationId xmlns:a16="http://schemas.microsoft.com/office/drawing/2014/main" id="{60380DC4-8126-F705-7D0D-FD50A45905C0}"/>
              </a:ext>
            </a:extLst>
          </p:cNvPr>
          <p:cNvCxnSpPr/>
          <p:nvPr/>
        </p:nvCxnSpPr>
        <p:spPr>
          <a:xfrm>
            <a:off x="2258960" y="1085903"/>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5" name="Conector recto 4">
            <a:extLst>
              <a:ext uri="{FF2B5EF4-FFF2-40B4-BE49-F238E27FC236}">
                <a16:creationId xmlns:a16="http://schemas.microsoft.com/office/drawing/2014/main" id="{6E5A544A-BFF7-65F3-F447-D7F89D0D6169}"/>
              </a:ext>
            </a:extLst>
          </p:cNvPr>
          <p:cNvCxnSpPr/>
          <p:nvPr/>
        </p:nvCxnSpPr>
        <p:spPr>
          <a:xfrm>
            <a:off x="2258960" y="299884"/>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6" name="Marcador de contenido 2">
            <a:extLst>
              <a:ext uri="{FF2B5EF4-FFF2-40B4-BE49-F238E27FC236}">
                <a16:creationId xmlns:a16="http://schemas.microsoft.com/office/drawing/2014/main" id="{C024C0C9-77D1-68B0-18DB-56F09F3E9B37}"/>
              </a:ext>
            </a:extLst>
          </p:cNvPr>
          <p:cNvSpPr>
            <a:spLocks noGrp="1"/>
          </p:cNvSpPr>
          <p:nvPr/>
        </p:nvSpPr>
        <p:spPr>
          <a:xfrm>
            <a:off x="411190" y="1158025"/>
            <a:ext cx="11492635" cy="544535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80996" indent="-380996" algn="just">
              <a:lnSpc>
                <a:spcPct val="150000"/>
              </a:lnSpc>
              <a:spcBef>
                <a:spcPct val="0"/>
              </a:spcBef>
              <a:defRPr/>
            </a:pPr>
            <a:r>
              <a:rPr lang="es-CO" sz="2300" dirty="0">
                <a:latin typeface="Helvetica (Cuerpo)"/>
                <a:ea typeface="Verdana" panose="020B0604030504040204" pitchFamily="34" charset="0"/>
                <a:cs typeface="Verdana" panose="020B0604030504040204" pitchFamily="34" charset="0"/>
                <a:hlinkClick r:id="rId2"/>
              </a:rPr>
              <a:t>Ley 788 de 2002</a:t>
            </a:r>
            <a:r>
              <a:rPr lang="es-CO" sz="2300" dirty="0">
                <a:latin typeface="Helvetica (Cuerpo)"/>
                <a:ea typeface="Verdana" panose="020B0604030504040204" pitchFamily="34" charset="0"/>
                <a:cs typeface="Verdana" panose="020B0604030504040204" pitchFamily="34" charset="0"/>
              </a:rPr>
              <a:t>, Crea el Fondo de Apoyo </a:t>
            </a:r>
            <a:r>
              <a:rPr lang="es-ES" sz="2300" dirty="0">
                <a:latin typeface="Helvetica (Cuerpo)"/>
                <a:ea typeface="Verdana" panose="020B0604030504040204" pitchFamily="34" charset="0"/>
                <a:cs typeface="Verdana" panose="020B0604030504040204" pitchFamily="34" charset="0"/>
              </a:rPr>
              <a:t>Financiero para la Energización de Zonas Rurales Interconectadas  – FAER,</a:t>
            </a:r>
            <a:r>
              <a:rPr lang="es-CO" sz="2300" dirty="0">
                <a:latin typeface="Helvetica (Cuerpo)"/>
                <a:ea typeface="Verdana" panose="020B0604030504040204" pitchFamily="34" charset="0"/>
                <a:cs typeface="Verdana" panose="020B0604030504040204" pitchFamily="34" charset="0"/>
              </a:rPr>
              <a:t> en el Artículo 105.</a:t>
            </a:r>
          </a:p>
          <a:p>
            <a:pPr marL="380996" indent="-380996" algn="just">
              <a:lnSpc>
                <a:spcPct val="150000"/>
              </a:lnSpc>
              <a:spcBef>
                <a:spcPct val="0"/>
              </a:spcBef>
              <a:defRPr/>
            </a:pPr>
            <a:r>
              <a:rPr lang="es-CO" sz="2300" dirty="0">
                <a:latin typeface="Helvetica (Cuerpo)"/>
                <a:ea typeface="Verdana" panose="020B0604030504040204" pitchFamily="34" charset="0"/>
                <a:cs typeface="Verdana" panose="020B0604030504040204" pitchFamily="34" charset="0"/>
                <a:hlinkClick r:id="rId3"/>
              </a:rPr>
              <a:t>Decreto 1122 de 2008</a:t>
            </a:r>
            <a:r>
              <a:rPr lang="es-CO" sz="2300" dirty="0">
                <a:latin typeface="Helvetica (Cuerpo)"/>
                <a:ea typeface="Verdana" panose="020B0604030504040204" pitchFamily="34" charset="0"/>
                <a:cs typeface="Verdana" panose="020B0604030504040204" pitchFamily="34" charset="0"/>
              </a:rPr>
              <a:t>, </a:t>
            </a:r>
            <a:r>
              <a:rPr lang="es-ES" sz="2300" dirty="0">
                <a:latin typeface="Helvetica (Cuerpo)"/>
                <a:ea typeface="Verdana" panose="020B0604030504040204" pitchFamily="34" charset="0"/>
                <a:cs typeface="Verdana" panose="020B0604030504040204" pitchFamily="34" charset="0"/>
              </a:rPr>
              <a:t>compilado en </a:t>
            </a:r>
            <a:r>
              <a:rPr lang="es-ES" sz="2300" dirty="0">
                <a:latin typeface="Helvetica (Cuerpo)"/>
                <a:ea typeface="Verdana" panose="020B0604030504040204" pitchFamily="34" charset="0"/>
                <a:cs typeface="Verdana" panose="020B0604030504040204" pitchFamily="34" charset="0"/>
                <a:hlinkClick r:id="rId4" action="ppaction://hlinkfile"/>
              </a:rPr>
              <a:t>DUR 1073 de 2015</a:t>
            </a:r>
            <a:r>
              <a:rPr lang="es-ES" sz="2300" dirty="0">
                <a:latin typeface="Helvetica (Cuerpo)"/>
                <a:ea typeface="Verdana" panose="020B0604030504040204" pitchFamily="34" charset="0"/>
                <a:cs typeface="Verdana" panose="020B0604030504040204" pitchFamily="34" charset="0"/>
              </a:rPr>
              <a:t>. Modificado por </a:t>
            </a:r>
            <a:r>
              <a:rPr lang="es-CO" sz="2300" dirty="0">
                <a:latin typeface="Helvetica (Cuerpo)"/>
                <a:ea typeface="Verdana" panose="020B0604030504040204" pitchFamily="34" charset="0"/>
                <a:cs typeface="Verdana" panose="020B0604030504040204" pitchFamily="34" charset="0"/>
              </a:rPr>
              <a:t>Decretos </a:t>
            </a:r>
            <a:r>
              <a:rPr lang="es-CO" sz="2300" dirty="0">
                <a:latin typeface="Helvetica (Cuerpo)"/>
                <a:ea typeface="Verdana" panose="020B0604030504040204" pitchFamily="34" charset="0"/>
                <a:cs typeface="Verdana" panose="020B0604030504040204" pitchFamily="34" charset="0"/>
                <a:hlinkClick r:id="rId5" action="ppaction://hlinkfile"/>
              </a:rPr>
              <a:t>1623 de 2015 </a:t>
            </a:r>
            <a:r>
              <a:rPr lang="es-CO" sz="2300" dirty="0">
                <a:latin typeface="Helvetica (Cuerpo)"/>
                <a:ea typeface="Verdana" panose="020B0604030504040204" pitchFamily="34" charset="0"/>
                <a:cs typeface="Verdana" panose="020B0604030504040204" pitchFamily="34" charset="0"/>
              </a:rPr>
              <a:t>y </a:t>
            </a:r>
            <a:r>
              <a:rPr lang="es-CO" sz="2300" dirty="0">
                <a:latin typeface="Helvetica (Cuerpo)"/>
                <a:ea typeface="Verdana" panose="020B0604030504040204" pitchFamily="34" charset="0"/>
                <a:cs typeface="Verdana" panose="020B0604030504040204" pitchFamily="34" charset="0"/>
                <a:hlinkClick r:id="rId6" action="ppaction://hlinkfile"/>
              </a:rPr>
              <a:t>1513 de 2016</a:t>
            </a:r>
            <a:r>
              <a:rPr lang="es-CO" sz="2300" dirty="0">
                <a:latin typeface="Helvetica (Cuerpo)"/>
                <a:ea typeface="Verdana" panose="020B0604030504040204" pitchFamily="34" charset="0"/>
                <a:cs typeface="Verdana" panose="020B0604030504040204" pitchFamily="34" charset="0"/>
              </a:rPr>
              <a:t>.</a:t>
            </a:r>
            <a:endParaRPr lang="es-ES" sz="2300" dirty="0">
              <a:latin typeface="Helvetica (Cuerpo)"/>
              <a:ea typeface="Verdana" panose="020B0604030504040204" pitchFamily="34" charset="0"/>
              <a:cs typeface="Verdana" panose="020B0604030504040204" pitchFamily="34" charset="0"/>
            </a:endParaRPr>
          </a:p>
          <a:p>
            <a:pPr marL="380996" indent="-380996" algn="just">
              <a:lnSpc>
                <a:spcPct val="150000"/>
              </a:lnSpc>
              <a:spcBef>
                <a:spcPct val="0"/>
              </a:spcBef>
              <a:defRPr/>
            </a:pPr>
            <a:r>
              <a:rPr lang="es-ES" sz="2300" dirty="0">
                <a:latin typeface="Helvetica (Cuerpo)"/>
                <a:ea typeface="Verdana" panose="020B0604030504040204" pitchFamily="34" charset="0"/>
                <a:cs typeface="Verdana" panose="020B0604030504040204" pitchFamily="34" charset="0"/>
              </a:rPr>
              <a:t>Art. 190 </a:t>
            </a:r>
            <a:r>
              <a:rPr lang="es-ES" sz="2300" dirty="0">
                <a:latin typeface="Helvetica (Cuerpo)"/>
                <a:ea typeface="Verdana" panose="020B0604030504040204" pitchFamily="34" charset="0"/>
                <a:cs typeface="Verdana" panose="020B0604030504040204" pitchFamily="34" charset="0"/>
                <a:hlinkClick r:id="rId7" action="ppaction://hlinkfile"/>
              </a:rPr>
              <a:t>Ley 1753 de 2015</a:t>
            </a:r>
            <a:r>
              <a:rPr lang="es-ES" sz="2300" dirty="0">
                <a:latin typeface="Helvetica (Cuerpo)"/>
                <a:ea typeface="Verdana" panose="020B0604030504040204" pitchFamily="34" charset="0"/>
                <a:cs typeface="Verdana" panose="020B0604030504040204" pitchFamily="34" charset="0"/>
              </a:rPr>
              <a:t> </a:t>
            </a:r>
            <a:r>
              <a:rPr lang="es-CO" sz="2300" dirty="0">
                <a:latin typeface="Helvetica (Cuerpo)"/>
                <a:ea typeface="Verdana" panose="020B0604030504040204" pitchFamily="34" charset="0"/>
                <a:cs typeface="Verdana" panose="020B0604030504040204" pitchFamily="34" charset="0"/>
              </a:rPr>
              <a:t>(PND)</a:t>
            </a:r>
            <a:r>
              <a:rPr lang="es-ES" sz="2300" dirty="0">
                <a:latin typeface="Helvetica (Cuerpo)"/>
                <a:ea typeface="Verdana" panose="020B0604030504040204" pitchFamily="34" charset="0"/>
                <a:cs typeface="Verdana" panose="020B0604030504040204" pitchFamily="34" charset="0"/>
              </a:rPr>
              <a:t>, el FAER recibirá a partir del 1 enero de 2016 los recursos que recaude el Administrador del Sistema de Intercambios Comerciales (ASIC) correspondientes a $2,10 por kilovatio hora transportado.</a:t>
            </a:r>
          </a:p>
          <a:p>
            <a:pPr marL="380996" indent="-380996" algn="just">
              <a:lnSpc>
                <a:spcPct val="150000"/>
              </a:lnSpc>
              <a:spcBef>
                <a:spcPct val="0"/>
              </a:spcBef>
              <a:defRPr/>
            </a:pPr>
            <a:r>
              <a:rPr lang="es-ES" sz="2300" dirty="0">
                <a:latin typeface="Helvetica (Cuerpo)"/>
                <a:ea typeface="Verdana" panose="020B0604030504040204" pitchFamily="34" charset="0"/>
                <a:cs typeface="Verdana" panose="020B0604030504040204" pitchFamily="34" charset="0"/>
              </a:rPr>
              <a:t>Art. 21 </a:t>
            </a:r>
            <a:r>
              <a:rPr lang="es-ES" sz="2300" dirty="0">
                <a:latin typeface="Helvetica (Cuerpo)"/>
                <a:ea typeface="Verdana" panose="020B0604030504040204" pitchFamily="34" charset="0"/>
                <a:cs typeface="Verdana" panose="020B0604030504040204" pitchFamily="34" charset="0"/>
                <a:hlinkClick r:id="rId8"/>
              </a:rPr>
              <a:t>Ley 1955 de 2019 </a:t>
            </a:r>
            <a:r>
              <a:rPr lang="es-ES" sz="2300" dirty="0">
                <a:latin typeface="Helvetica (Cuerpo)"/>
                <a:ea typeface="Verdana" panose="020B0604030504040204" pitchFamily="34" charset="0"/>
                <a:cs typeface="Verdana" panose="020B0604030504040204" pitchFamily="34" charset="0"/>
              </a:rPr>
              <a:t>extendió su vigencia hasta el 31 de diciembre de 2030.</a:t>
            </a:r>
          </a:p>
          <a:p>
            <a:pPr marL="380996" indent="-380996" algn="just">
              <a:lnSpc>
                <a:spcPct val="150000"/>
              </a:lnSpc>
              <a:spcBef>
                <a:spcPct val="0"/>
              </a:spcBef>
              <a:defRPr/>
            </a:pPr>
            <a:r>
              <a:rPr lang="es-CO" sz="2300" dirty="0">
                <a:latin typeface="Helvetica (Cuerpo)"/>
                <a:ea typeface="Verdana" panose="020B0604030504040204" pitchFamily="34" charset="0"/>
                <a:cs typeface="Verdana" panose="020B0604030504040204" pitchFamily="34" charset="0"/>
                <a:hlinkClick r:id="rId9"/>
              </a:rPr>
              <a:t>Resolución 4 0379 de 2023 </a:t>
            </a:r>
            <a:r>
              <a:rPr lang="es-CO" sz="2300" dirty="0">
                <a:latin typeface="Helvetica (Cuerpo)"/>
                <a:ea typeface="Verdana" panose="020B0604030504040204" pitchFamily="34" charset="0"/>
                <a:cs typeface="Verdana" panose="020B0604030504040204" pitchFamily="34" charset="0"/>
              </a:rPr>
              <a:t>establece parámetros para asignación de recursos FAER</a:t>
            </a:r>
            <a:r>
              <a:rPr lang="es-CO" sz="2400" dirty="0">
                <a:latin typeface="Helvetica (Cuerpo)"/>
                <a:ea typeface="Verdana" panose="020B0604030504040204" pitchFamily="34" charset="0"/>
                <a:cs typeface="Verdana" panose="020B0604030504040204" pitchFamily="34" charset="0"/>
              </a:rPr>
              <a:t>. </a:t>
            </a:r>
            <a:endParaRPr lang="es-ES" sz="2400" dirty="0">
              <a:latin typeface="Helvetica (Cuerpo)"/>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993209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
        <p:nvSpPr>
          <p:cNvPr id="2" name="Título 1">
            <a:extLst>
              <a:ext uri="{FF2B5EF4-FFF2-40B4-BE49-F238E27FC236}">
                <a16:creationId xmlns:a16="http://schemas.microsoft.com/office/drawing/2014/main" id="{7F150EA2-CA84-107D-3BE9-5FF0F48D2771}"/>
              </a:ext>
            </a:extLst>
          </p:cNvPr>
          <p:cNvSpPr>
            <a:spLocks noGrp="1"/>
          </p:cNvSpPr>
          <p:nvPr/>
        </p:nvSpPr>
        <p:spPr>
          <a:xfrm>
            <a:off x="2121309" y="335946"/>
            <a:ext cx="7949381" cy="78601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b="1" dirty="0">
                <a:effectLst>
                  <a:outerShdw blurRad="38100" dist="38100" dir="2700000" algn="tl">
                    <a:srgbClr val="000000">
                      <a:alpha val="43137"/>
                    </a:srgbClr>
                  </a:outerShdw>
                </a:effectLst>
                <a:ea typeface="+mj-lt"/>
                <a:cs typeface="+mj-lt"/>
              </a:rPr>
              <a:t>2.1. OBJETO FAER </a:t>
            </a:r>
          </a:p>
        </p:txBody>
      </p:sp>
      <p:cxnSp>
        <p:nvCxnSpPr>
          <p:cNvPr id="3" name="Conector recto 2">
            <a:extLst>
              <a:ext uri="{FF2B5EF4-FFF2-40B4-BE49-F238E27FC236}">
                <a16:creationId xmlns:a16="http://schemas.microsoft.com/office/drawing/2014/main" id="{60380DC4-8126-F705-7D0D-FD50A45905C0}"/>
              </a:ext>
            </a:extLst>
          </p:cNvPr>
          <p:cNvCxnSpPr/>
          <p:nvPr/>
        </p:nvCxnSpPr>
        <p:spPr>
          <a:xfrm>
            <a:off x="2258960" y="1085903"/>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5" name="Conector recto 4">
            <a:extLst>
              <a:ext uri="{FF2B5EF4-FFF2-40B4-BE49-F238E27FC236}">
                <a16:creationId xmlns:a16="http://schemas.microsoft.com/office/drawing/2014/main" id="{6E5A544A-BFF7-65F3-F447-D7F89D0D6169}"/>
              </a:ext>
            </a:extLst>
          </p:cNvPr>
          <p:cNvCxnSpPr/>
          <p:nvPr/>
        </p:nvCxnSpPr>
        <p:spPr>
          <a:xfrm>
            <a:off x="2258960" y="299884"/>
            <a:ext cx="7949381"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6" name="Marcador de contenido 2">
            <a:extLst>
              <a:ext uri="{FF2B5EF4-FFF2-40B4-BE49-F238E27FC236}">
                <a16:creationId xmlns:a16="http://schemas.microsoft.com/office/drawing/2014/main" id="{C024C0C9-77D1-68B0-18DB-56F09F3E9B37}"/>
              </a:ext>
            </a:extLst>
          </p:cNvPr>
          <p:cNvSpPr>
            <a:spLocks noGrp="1"/>
          </p:cNvSpPr>
          <p:nvPr/>
        </p:nvSpPr>
        <p:spPr>
          <a:xfrm>
            <a:off x="411190" y="1907982"/>
            <a:ext cx="11369617" cy="344459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spcBef>
                <a:spcPct val="0"/>
              </a:spcBef>
              <a:buNone/>
              <a:defRPr/>
            </a:pPr>
            <a:r>
              <a:rPr lang="es-ES" sz="2400" dirty="0">
                <a:latin typeface="Helvetica (Cuerpo)"/>
                <a:ea typeface="Verdana" panose="020B0604030504040204" pitchFamily="34" charset="0"/>
              </a:rPr>
              <a:t>Todos los recursos del FAER se utilizarán para financiar planes, programas o proyectos de inversión priorizados para la </a:t>
            </a:r>
            <a:r>
              <a:rPr lang="es-ES" sz="2400" b="1" dirty="0">
                <a:latin typeface="Helvetica (Cuerpo)"/>
                <a:ea typeface="Verdana" panose="020B0604030504040204" pitchFamily="34" charset="0"/>
              </a:rPr>
              <a:t>construcción e instalación de nueva infraestructura eléctrica en las zonas rurales interconectadas, que permita ampliar la cobertura y procurar la satisfacción de la demanda de energía. La ampliación de cobertura podrá realizarse a través de i) Redes Físicas o ii) Redes Logísticas y de Servicio. </a:t>
            </a:r>
            <a:endParaRPr lang="es-ES" sz="2400" b="1" dirty="0">
              <a:effectLst>
                <a:outerShdw blurRad="38100" dist="38100" dir="2700000" algn="tl">
                  <a:srgbClr val="000000">
                    <a:alpha val="43137"/>
                  </a:srgbClr>
                </a:outerShdw>
              </a:effectLst>
              <a:latin typeface="Helvetica (Cuerpo)"/>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185246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ED4369D-6414-318E-76F7-57BE0461DE33}"/>
              </a:ext>
            </a:extLst>
          </p:cNvPr>
          <p:cNvSpPr>
            <a:spLocks noGrp="1"/>
          </p:cNvSpPr>
          <p:nvPr>
            <p:ph type="ctrTitle"/>
          </p:nvPr>
        </p:nvSpPr>
        <p:spPr>
          <a:xfrm>
            <a:off x="114300" y="2514601"/>
            <a:ext cx="8706678" cy="1256868"/>
          </a:xfrm>
        </p:spPr>
        <p:txBody>
          <a:bodyPr>
            <a:normAutofit fontScale="90000"/>
          </a:bodyPr>
          <a:lstStyle/>
          <a:p>
            <a:r>
              <a:rPr lang="es-CO" sz="3200" b="1" dirty="0">
                <a:solidFill>
                  <a:schemeClr val="bg1"/>
                </a:solidFill>
                <a:latin typeface="Helvetica" pitchFamily="2" charset="0"/>
              </a:rPr>
              <a:t>3. Análisis Propuesta Reducción Usuarios, Actualización CxU y Ajuste del Valor Contrato – FAER 504-22 </a:t>
            </a:r>
          </a:p>
        </p:txBody>
      </p:sp>
    </p:spTree>
    <p:extLst>
      <p:ext uri="{BB962C8B-B14F-4D97-AF65-F5344CB8AC3E}">
        <p14:creationId xmlns:p14="http://schemas.microsoft.com/office/powerpoint/2010/main" val="1482975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BA228D-C279-3711-0691-E934ABEEC9DC}"/>
              </a:ext>
            </a:extLst>
          </p:cNvPr>
          <p:cNvSpPr>
            <a:spLocks noGrp="1"/>
          </p:cNvSpPr>
          <p:nvPr>
            <p:ph type="ctrTitle"/>
          </p:nvPr>
        </p:nvSpPr>
        <p:spPr>
          <a:xfrm>
            <a:off x="2162587" y="451949"/>
            <a:ext cx="7866822" cy="584894"/>
          </a:xfrm>
        </p:spPr>
        <p:txBody>
          <a:bodyPr>
            <a:normAutofit/>
          </a:bodyPr>
          <a:lstStyle/>
          <a:p>
            <a:r>
              <a:rPr lang="es-ES" sz="3200" b="1" dirty="0">
                <a:solidFill>
                  <a:srgbClr val="4472C4">
                    <a:lumMod val="50000"/>
                  </a:srgbClr>
                </a:solidFill>
                <a:latin typeface="Montserrat" pitchFamily="2" charset="77"/>
                <a:ea typeface="+mn-ea"/>
                <a:cs typeface="+mn-cs"/>
              </a:rPr>
              <a:t>CONTRATO FAER-504-22</a:t>
            </a:r>
            <a:endParaRPr lang="es-CO" sz="3200" b="1" dirty="0">
              <a:solidFill>
                <a:srgbClr val="4472C4">
                  <a:lumMod val="50000"/>
                </a:srgbClr>
              </a:solidFill>
              <a:latin typeface="Montserrat" pitchFamily="2" charset="77"/>
              <a:ea typeface="+mn-ea"/>
              <a:cs typeface="+mn-cs"/>
            </a:endParaRPr>
          </a:p>
        </p:txBody>
      </p:sp>
      <p:sp>
        <p:nvSpPr>
          <p:cNvPr id="3" name="Subtítulo 2">
            <a:extLst>
              <a:ext uri="{FF2B5EF4-FFF2-40B4-BE49-F238E27FC236}">
                <a16:creationId xmlns:a16="http://schemas.microsoft.com/office/drawing/2014/main" id="{F7F345E6-4FF8-3540-A4BE-3B2905C37A3E}"/>
              </a:ext>
            </a:extLst>
          </p:cNvPr>
          <p:cNvSpPr>
            <a:spLocks noGrp="1"/>
          </p:cNvSpPr>
          <p:nvPr>
            <p:ph type="subTitle" idx="1"/>
          </p:nvPr>
        </p:nvSpPr>
        <p:spPr>
          <a:xfrm>
            <a:off x="649354" y="1036842"/>
            <a:ext cx="10893287" cy="3956263"/>
          </a:xfrm>
        </p:spPr>
        <p:txBody>
          <a:bodyPr>
            <a:noAutofit/>
          </a:bodyPr>
          <a:lstStyle/>
          <a:p>
            <a:pPr algn="just"/>
            <a:r>
              <a:rPr kumimoji="0" lang="es-MX" sz="2000" b="1" i="0" u="none" strike="noStrike" kern="1200" cap="none" spc="0" normalizeH="0" baseline="0" noProof="0" dirty="0">
                <a:ln>
                  <a:noFill/>
                </a:ln>
                <a:solidFill>
                  <a:prstClr val="black"/>
                </a:solidFill>
                <a:effectLst/>
                <a:uLnTx/>
                <a:uFillTx/>
                <a:latin typeface="Montserrat" pitchFamily="2" charset="77"/>
                <a:ea typeface="+mn-ea"/>
                <a:cs typeface="+mn-cs"/>
              </a:rPr>
              <a:t>1. Generalidades:</a:t>
            </a:r>
          </a:p>
          <a:p>
            <a:pPr marL="285750" indent="-285750" algn="just">
              <a:buFont typeface="Courier New" panose="02070309020205020404" pitchFamily="49" charset="0"/>
              <a:buChar char="o"/>
            </a:pPr>
            <a:r>
              <a:rPr kumimoji="0" lang="es-MX" sz="2000" b="0" i="0" u="none" strike="noStrike" kern="1200" cap="none" spc="0" normalizeH="0" baseline="0" noProof="0" dirty="0">
                <a:ln>
                  <a:noFill/>
                </a:ln>
                <a:solidFill>
                  <a:prstClr val="black"/>
                </a:solidFill>
                <a:effectLst/>
                <a:uLnTx/>
                <a:uFillTx/>
                <a:latin typeface="Montserrat" pitchFamily="2" charset="77"/>
                <a:ea typeface="+mn-ea"/>
                <a:cs typeface="+mn-cs"/>
              </a:rPr>
              <a:t>Contrato suscrito el </a:t>
            </a:r>
            <a:r>
              <a:rPr kumimoji="0" lang="es-MX" sz="2000" b="1" i="0" u="none" strike="noStrike" kern="1200" cap="none" spc="0" normalizeH="0" baseline="0" noProof="0" dirty="0">
                <a:ln>
                  <a:noFill/>
                </a:ln>
                <a:solidFill>
                  <a:srgbClr val="4472C4">
                    <a:lumMod val="50000"/>
                  </a:srgbClr>
                </a:solidFill>
                <a:effectLst/>
                <a:uLnTx/>
                <a:uFillTx/>
                <a:latin typeface="Montserrat" pitchFamily="2" charset="77"/>
                <a:ea typeface="+mn-ea"/>
                <a:cs typeface="+mn-cs"/>
              </a:rPr>
              <a:t>28 de enero de 2022. </a:t>
            </a:r>
          </a:p>
          <a:p>
            <a:pPr marL="285750" indent="-285750" algn="just">
              <a:buFont typeface="Courier New" panose="02070309020205020404" pitchFamily="49" charset="0"/>
              <a:buChar char="o"/>
            </a:pPr>
            <a:r>
              <a:rPr kumimoji="0" lang="es-MX" sz="2000" b="0" i="0" u="none" strike="noStrike" kern="1200" cap="none" spc="0" normalizeH="0" baseline="0" noProof="0" dirty="0">
                <a:ln>
                  <a:noFill/>
                </a:ln>
                <a:solidFill>
                  <a:prstClr val="black"/>
                </a:solidFill>
                <a:effectLst/>
                <a:uLnTx/>
                <a:uFillTx/>
                <a:latin typeface="Montserrat" pitchFamily="2" charset="77"/>
                <a:ea typeface="+mn-ea"/>
                <a:cs typeface="+mn-cs"/>
              </a:rPr>
              <a:t>Acta de inicio suscrita el </a:t>
            </a:r>
            <a:r>
              <a:rPr lang="es-MX" sz="2000" b="1" dirty="0">
                <a:solidFill>
                  <a:srgbClr val="4472C4">
                    <a:lumMod val="50000"/>
                  </a:srgbClr>
                </a:solidFill>
                <a:latin typeface="Montserrat" pitchFamily="2" charset="77"/>
              </a:rPr>
              <a:t>30</a:t>
            </a:r>
            <a:r>
              <a:rPr kumimoji="0" lang="es-MX" sz="2000" b="1" i="0" u="none" strike="noStrike" kern="1200" cap="none" spc="0" normalizeH="0" baseline="0" noProof="0" dirty="0">
                <a:ln>
                  <a:noFill/>
                </a:ln>
                <a:solidFill>
                  <a:srgbClr val="4472C4">
                    <a:lumMod val="50000"/>
                  </a:srgbClr>
                </a:solidFill>
                <a:effectLst/>
                <a:uLnTx/>
                <a:uFillTx/>
                <a:latin typeface="Montserrat" pitchFamily="2" charset="77"/>
                <a:ea typeface="+mn-ea"/>
                <a:cs typeface="+mn-cs"/>
              </a:rPr>
              <a:t> de </a:t>
            </a:r>
            <a:r>
              <a:rPr lang="es-MX" sz="2000" b="1" dirty="0">
                <a:solidFill>
                  <a:srgbClr val="4472C4">
                    <a:lumMod val="50000"/>
                  </a:srgbClr>
                </a:solidFill>
                <a:latin typeface="Montserrat" pitchFamily="2" charset="77"/>
              </a:rPr>
              <a:t>marzo</a:t>
            </a:r>
            <a:r>
              <a:rPr kumimoji="0" lang="es-MX" sz="2000" b="1" i="0" u="none" strike="noStrike" kern="1200" cap="none" spc="0" normalizeH="0" baseline="0" noProof="0" dirty="0">
                <a:ln>
                  <a:noFill/>
                </a:ln>
                <a:solidFill>
                  <a:srgbClr val="4472C4">
                    <a:lumMod val="50000"/>
                  </a:srgbClr>
                </a:solidFill>
                <a:effectLst/>
                <a:uLnTx/>
                <a:uFillTx/>
                <a:latin typeface="Montserrat" pitchFamily="2" charset="77"/>
                <a:ea typeface="+mn-ea"/>
                <a:cs typeface="+mn-cs"/>
              </a:rPr>
              <a:t> de 2022 </a:t>
            </a:r>
            <a:r>
              <a:rPr lang="es-MX" sz="2000" dirty="0">
                <a:solidFill>
                  <a:prstClr val="black"/>
                </a:solidFill>
                <a:latin typeface="Montserrat" pitchFamily="2" charset="77"/>
              </a:rPr>
              <a:t>contempla fecha de finalización de la </a:t>
            </a:r>
            <a:r>
              <a:rPr lang="es-ES" sz="2000" u="sng" dirty="0">
                <a:solidFill>
                  <a:prstClr val="black"/>
                </a:solidFill>
                <a:latin typeface="Montserrat" pitchFamily="2" charset="77"/>
              </a:rPr>
              <a:t> Actividad de Administración de la Construcción y Puesta en  Operación </a:t>
            </a:r>
            <a:r>
              <a:rPr lang="es-MX" sz="2000" dirty="0">
                <a:solidFill>
                  <a:prstClr val="black"/>
                </a:solidFill>
                <a:latin typeface="Montserrat" pitchFamily="2" charset="77"/>
              </a:rPr>
              <a:t>el </a:t>
            </a:r>
            <a:r>
              <a:rPr lang="es-MX" sz="2000" b="1" dirty="0">
                <a:solidFill>
                  <a:srgbClr val="4472C4">
                    <a:lumMod val="50000"/>
                  </a:srgbClr>
                </a:solidFill>
                <a:latin typeface="Montserrat" pitchFamily="2" charset="77"/>
              </a:rPr>
              <a:t>02</a:t>
            </a:r>
            <a:r>
              <a:rPr kumimoji="0" lang="es-MX" sz="2000" b="1" i="0" u="none" strike="noStrike" kern="1200" cap="none" spc="0" normalizeH="0" baseline="0" noProof="0" dirty="0">
                <a:ln>
                  <a:noFill/>
                </a:ln>
                <a:solidFill>
                  <a:srgbClr val="4472C4">
                    <a:lumMod val="50000"/>
                  </a:srgbClr>
                </a:solidFill>
                <a:effectLst/>
                <a:uLnTx/>
                <a:uFillTx/>
                <a:latin typeface="Montserrat" pitchFamily="2" charset="77"/>
                <a:ea typeface="+mn-ea"/>
                <a:cs typeface="+mn-cs"/>
              </a:rPr>
              <a:t> de </a:t>
            </a:r>
            <a:r>
              <a:rPr lang="es-MX" sz="2000" b="1" dirty="0">
                <a:solidFill>
                  <a:srgbClr val="4472C4">
                    <a:lumMod val="50000"/>
                  </a:srgbClr>
                </a:solidFill>
                <a:latin typeface="Montserrat" pitchFamily="2" charset="77"/>
              </a:rPr>
              <a:t>julio</a:t>
            </a:r>
            <a:r>
              <a:rPr kumimoji="0" lang="es-MX" sz="2000" b="1" i="0" u="none" strike="noStrike" kern="1200" cap="none" spc="0" normalizeH="0" baseline="0" noProof="0" dirty="0">
                <a:ln>
                  <a:noFill/>
                </a:ln>
                <a:solidFill>
                  <a:srgbClr val="4472C4">
                    <a:lumMod val="50000"/>
                  </a:srgbClr>
                </a:solidFill>
                <a:effectLst/>
                <a:uLnTx/>
                <a:uFillTx/>
                <a:latin typeface="Montserrat" pitchFamily="2" charset="77"/>
                <a:ea typeface="+mn-ea"/>
                <a:cs typeface="+mn-cs"/>
              </a:rPr>
              <a:t> de 2023.</a:t>
            </a:r>
          </a:p>
          <a:p>
            <a:pPr marL="285750" indent="-285750" algn="just">
              <a:buFont typeface="Courier New" panose="02070309020205020404" pitchFamily="49" charset="0"/>
              <a:buChar char="o"/>
            </a:pPr>
            <a:r>
              <a:rPr lang="es-MX" sz="2000" dirty="0">
                <a:solidFill>
                  <a:prstClr val="black"/>
                </a:solidFill>
                <a:latin typeface="Montserrat" pitchFamily="2" charset="77"/>
              </a:rPr>
              <a:t>A la fecha se encuentra vigente la prórroga </a:t>
            </a:r>
            <a:r>
              <a:rPr kumimoji="0" lang="es-MX" sz="2000" b="0" i="0" u="none" strike="noStrike" kern="1200" cap="none" spc="0" normalizeH="0" baseline="0" noProof="0" dirty="0">
                <a:ln>
                  <a:noFill/>
                </a:ln>
                <a:solidFill>
                  <a:prstClr val="black"/>
                </a:solidFill>
                <a:effectLst/>
                <a:uLnTx/>
                <a:uFillTx/>
                <a:latin typeface="Montserrat" pitchFamily="2" charset="77"/>
                <a:ea typeface="+mn-ea"/>
                <a:cs typeface="+mn-cs"/>
              </a:rPr>
              <a:t>No. </a:t>
            </a:r>
            <a:r>
              <a:rPr lang="es-MX" sz="2000" dirty="0">
                <a:solidFill>
                  <a:prstClr val="black"/>
                </a:solidFill>
                <a:latin typeface="Montserrat" pitchFamily="2" charset="77"/>
              </a:rPr>
              <a:t>6</a:t>
            </a:r>
            <a:r>
              <a:rPr kumimoji="0" lang="es-MX" sz="2000" b="0" i="0" u="none" strike="noStrike" kern="1200" cap="none" spc="0" normalizeH="0" baseline="0" noProof="0" dirty="0">
                <a:ln>
                  <a:noFill/>
                </a:ln>
                <a:solidFill>
                  <a:prstClr val="black"/>
                </a:solidFill>
                <a:effectLst/>
                <a:uLnTx/>
                <a:uFillTx/>
                <a:latin typeface="Montserrat" pitchFamily="2" charset="77"/>
                <a:ea typeface="+mn-ea"/>
                <a:cs typeface="+mn-cs"/>
              </a:rPr>
              <a:t> la cual fue suscrita entre las partes el  </a:t>
            </a:r>
            <a:r>
              <a:rPr lang="es-MX" sz="2000" dirty="0">
                <a:solidFill>
                  <a:prstClr val="black"/>
                </a:solidFill>
                <a:latin typeface="Montserrat" pitchFamily="2" charset="77"/>
              </a:rPr>
              <a:t>27</a:t>
            </a:r>
            <a:r>
              <a:rPr kumimoji="0" lang="es-MX" sz="2000" b="0" i="0" u="none" strike="noStrike" kern="1200" cap="none" spc="0" normalizeH="0" baseline="0" noProof="0" dirty="0">
                <a:ln>
                  <a:noFill/>
                </a:ln>
                <a:solidFill>
                  <a:prstClr val="black"/>
                </a:solidFill>
                <a:effectLst/>
                <a:uLnTx/>
                <a:uFillTx/>
                <a:latin typeface="Montserrat" pitchFamily="2" charset="77"/>
                <a:ea typeface="+mn-ea"/>
                <a:cs typeface="+mn-cs"/>
              </a:rPr>
              <a:t> de </a:t>
            </a:r>
            <a:r>
              <a:rPr lang="es-MX" sz="2000" dirty="0">
                <a:solidFill>
                  <a:prstClr val="black"/>
                </a:solidFill>
                <a:latin typeface="Montserrat" pitchFamily="2" charset="77"/>
              </a:rPr>
              <a:t>mayo</a:t>
            </a:r>
            <a:r>
              <a:rPr kumimoji="0" lang="es-MX" sz="2000" b="0" i="0" u="none" strike="noStrike" kern="1200" cap="none" spc="0" normalizeH="0" baseline="0" noProof="0" dirty="0">
                <a:ln>
                  <a:noFill/>
                </a:ln>
                <a:solidFill>
                  <a:prstClr val="black"/>
                </a:solidFill>
                <a:effectLst/>
                <a:uLnTx/>
                <a:uFillTx/>
                <a:latin typeface="Montserrat" pitchFamily="2" charset="77"/>
                <a:ea typeface="+mn-ea"/>
                <a:cs typeface="+mn-cs"/>
              </a:rPr>
              <a:t> del 2024, en el cual se estableció como nueva fecha de finalización de la mencionada actividad </a:t>
            </a:r>
            <a:r>
              <a:rPr kumimoji="0" lang="es-ES" sz="2000" b="1" i="0" u="none" strike="noStrike" kern="1200" cap="none" spc="0" normalizeH="0" baseline="0" noProof="0" dirty="0">
                <a:ln>
                  <a:noFill/>
                </a:ln>
                <a:solidFill>
                  <a:schemeClr val="accent1">
                    <a:lumMod val="50000"/>
                  </a:schemeClr>
                </a:solidFill>
                <a:effectLst/>
                <a:uLnTx/>
                <a:uFillTx/>
                <a:latin typeface="Montserrat" pitchFamily="2" charset="77"/>
                <a:ea typeface="+mn-ea"/>
                <a:cs typeface="+mn-cs"/>
              </a:rPr>
              <a:t>hasta el 15 de abril de 2025</a:t>
            </a:r>
            <a:r>
              <a:rPr lang="es-MX" sz="2000" b="1" dirty="0">
                <a:solidFill>
                  <a:srgbClr val="4472C4">
                    <a:lumMod val="50000"/>
                  </a:srgbClr>
                </a:solidFill>
                <a:latin typeface="Montserrat" pitchFamily="2" charset="77"/>
              </a:rPr>
              <a:t>.</a:t>
            </a:r>
            <a:endParaRPr lang="es-MX" sz="2000" b="1" dirty="0">
              <a:solidFill>
                <a:prstClr val="black"/>
              </a:solidFill>
              <a:latin typeface="Montserrat" pitchFamily="2" charset="77"/>
            </a:endParaRPr>
          </a:p>
          <a:p>
            <a:pPr marL="285750" indent="-285750" algn="just">
              <a:buFont typeface="Courier New" panose="02070309020205020404" pitchFamily="49" charset="0"/>
              <a:buChar char="o"/>
            </a:pPr>
            <a:r>
              <a:rPr lang="es-MX" sz="2000" dirty="0">
                <a:solidFill>
                  <a:prstClr val="black"/>
                </a:solidFill>
                <a:latin typeface="Montserrat" pitchFamily="2" charset="77"/>
              </a:rPr>
              <a:t>De acuerdo con el cronograma vigente, se encuentra vigente y en ejecución la </a:t>
            </a:r>
            <a:r>
              <a:rPr lang="es-MX" sz="2000" i="1" u="sng" dirty="0">
                <a:solidFill>
                  <a:prstClr val="black"/>
                </a:solidFill>
                <a:latin typeface="Montserrat" pitchFamily="2" charset="77"/>
              </a:rPr>
              <a:t>“</a:t>
            </a:r>
            <a:r>
              <a:rPr lang="es-ES" sz="2000" i="1" u="sng" dirty="0">
                <a:solidFill>
                  <a:prstClr val="black"/>
                </a:solidFill>
                <a:latin typeface="Montserrat" pitchFamily="2" charset="77"/>
              </a:rPr>
              <a:t>Actividad 1 – Acta de recibo y  entrega de la infraestructura suscrita entre el    MINISTERIO, el OPERADOR DE RED y el  interventor</a:t>
            </a:r>
            <a:r>
              <a:rPr lang="es-ES" sz="2000" b="1" i="1" dirty="0">
                <a:solidFill>
                  <a:prstClr val="black"/>
                </a:solidFill>
                <a:latin typeface="Montserrat" pitchFamily="2" charset="77"/>
              </a:rPr>
              <a:t>, </a:t>
            </a:r>
            <a:r>
              <a:rPr lang="es-ES" sz="2000" dirty="0">
                <a:solidFill>
                  <a:prstClr val="black"/>
                </a:solidFill>
                <a:latin typeface="Montserrat" pitchFamily="2" charset="77"/>
              </a:rPr>
              <a:t>de la </a:t>
            </a:r>
            <a:r>
              <a:rPr lang="es-ES" sz="2000" b="1" i="1" dirty="0">
                <a:solidFill>
                  <a:schemeClr val="accent1">
                    <a:lumMod val="50000"/>
                  </a:schemeClr>
                </a:solidFill>
                <a:latin typeface="Montserrat" pitchFamily="2" charset="77"/>
              </a:rPr>
              <a:t>Etapa 4 – Actividades de recibo y Terminación del contrato de Administración</a:t>
            </a:r>
            <a:r>
              <a:rPr lang="es-MX" sz="2000" b="1" dirty="0">
                <a:solidFill>
                  <a:schemeClr val="accent1">
                    <a:lumMod val="50000"/>
                  </a:schemeClr>
                </a:solidFill>
                <a:latin typeface="Montserrat" pitchFamily="2" charset="77"/>
              </a:rPr>
              <a:t>.</a:t>
            </a:r>
          </a:p>
        </p:txBody>
      </p:sp>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
        <p:nvSpPr>
          <p:cNvPr id="5" name="Subtítulo 2">
            <a:extLst>
              <a:ext uri="{FF2B5EF4-FFF2-40B4-BE49-F238E27FC236}">
                <a16:creationId xmlns:a16="http://schemas.microsoft.com/office/drawing/2014/main" id="{24FB36F0-00DF-AE82-5136-A76FCDFA53F5}"/>
              </a:ext>
            </a:extLst>
          </p:cNvPr>
          <p:cNvSpPr txBox="1">
            <a:spLocks/>
          </p:cNvSpPr>
          <p:nvPr/>
        </p:nvSpPr>
        <p:spPr>
          <a:xfrm>
            <a:off x="649356" y="5338672"/>
            <a:ext cx="10893287" cy="1067379"/>
          </a:xfrm>
          <a:prstGeom prst="rect">
            <a:avLst/>
          </a:prstGeom>
          <a:ln w="19050">
            <a:no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MX" sz="2000" b="1" dirty="0">
                <a:solidFill>
                  <a:prstClr val="black"/>
                </a:solidFill>
                <a:latin typeface="Montserrat" pitchFamily="2" charset="77"/>
              </a:rPr>
              <a:t>2. Avance Cronograma:</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s-MX" sz="2000" b="1" dirty="0">
              <a:solidFill>
                <a:prstClr val="black"/>
              </a:solidFill>
              <a:latin typeface="Montserrat" pitchFamily="2" charset="77"/>
            </a:endParaRP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MX" sz="2000" dirty="0">
                <a:solidFill>
                  <a:prstClr val="black"/>
                </a:solidFill>
                <a:latin typeface="Montserrat" pitchFamily="2" charset="77"/>
              </a:rPr>
              <a:t>A corte del mes de julio, el avance ponderado del contrato es del </a:t>
            </a:r>
            <a:r>
              <a:rPr lang="es-MX" sz="2000" b="1" dirty="0">
                <a:solidFill>
                  <a:srgbClr val="4472C4">
                    <a:lumMod val="50000"/>
                  </a:srgbClr>
                </a:solidFill>
                <a:latin typeface="Montserrat" pitchFamily="2" charset="77"/>
              </a:rPr>
              <a:t>17,39%</a:t>
            </a:r>
            <a:endParaRPr lang="es-MX" sz="2000" dirty="0">
              <a:solidFill>
                <a:srgbClr val="4472C4">
                  <a:lumMod val="50000"/>
                </a:srgbClr>
              </a:solidFill>
              <a:latin typeface="Montserrat" pitchFamily="2" charset="77"/>
            </a:endParaRPr>
          </a:p>
        </p:txBody>
      </p:sp>
    </p:spTree>
    <p:extLst>
      <p:ext uri="{BB962C8B-B14F-4D97-AF65-F5344CB8AC3E}">
        <p14:creationId xmlns:p14="http://schemas.microsoft.com/office/powerpoint/2010/main" val="8532794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F7F345E6-4FF8-3540-A4BE-3B2905C37A3E}"/>
              </a:ext>
            </a:extLst>
          </p:cNvPr>
          <p:cNvSpPr>
            <a:spLocks noGrp="1"/>
          </p:cNvSpPr>
          <p:nvPr>
            <p:ph type="subTitle" idx="1"/>
          </p:nvPr>
        </p:nvSpPr>
        <p:spPr>
          <a:xfrm>
            <a:off x="4349749" y="1470025"/>
            <a:ext cx="6251575" cy="4230688"/>
          </a:xfrm>
          <a:noFill/>
          <a:ln w="31750">
            <a:solidFill>
              <a:schemeClr val="accent4">
                <a:lumMod val="75000"/>
              </a:schemeClr>
            </a:solidFill>
          </a:ln>
        </p:spPr>
        <p:txBody>
          <a:bodyPr>
            <a:normAutofit lnSpcReduction="10000"/>
          </a:bodyPr>
          <a:lstStyle/>
          <a:p>
            <a:pPr algn="just"/>
            <a:r>
              <a:rPr lang="es-ES" sz="2000" dirty="0">
                <a:solidFill>
                  <a:prstClr val="black"/>
                </a:solidFill>
                <a:latin typeface="Montserrat" pitchFamily="2" charset="77"/>
              </a:rPr>
              <a:t>Ampliar la cobertura y prestar el servicio de energía eléctrica, en condiciones de calidad y confiabilidad, en las zonas rurales del Sistema Interconectado Nacional - SIN, conforme los reglamentos técnicos, mediante la ejecución del proyecto </a:t>
            </a:r>
            <a:r>
              <a:rPr lang="es-ES" sz="2000" b="1" dirty="0">
                <a:solidFill>
                  <a:prstClr val="black"/>
                </a:solidFill>
                <a:latin typeface="Montserrat" pitchFamily="2" charset="77"/>
              </a:rPr>
              <a:t>"</a:t>
            </a:r>
            <a:r>
              <a:rPr lang="es-ES" sz="2000" b="1" dirty="0">
                <a:solidFill>
                  <a:srgbClr val="4472C4">
                    <a:lumMod val="50000"/>
                  </a:srgbClr>
                </a:solidFill>
                <a:latin typeface="Montserrat" pitchFamily="2" charset="77"/>
              </a:rPr>
              <a:t>AMPLIACIÓN DE REDES ELÉCTRICAS DE MEDIA Y BAJA TENSIÓN EN VARIAS VEREDAS DEL MUNICIPIO DE LA VEGA EN EL DEPARTAMENTO DEL CAUCA</a:t>
            </a:r>
            <a:r>
              <a:rPr lang="es-ES" sz="2000" b="1" dirty="0">
                <a:solidFill>
                  <a:prstClr val="black"/>
                </a:solidFill>
                <a:latin typeface="Montserrat" pitchFamily="2" charset="77"/>
              </a:rPr>
              <a:t>"</a:t>
            </a:r>
            <a:r>
              <a:rPr lang="es-ES" sz="2000" dirty="0">
                <a:solidFill>
                  <a:prstClr val="black"/>
                </a:solidFill>
                <a:latin typeface="Montserrat" pitchFamily="2" charset="77"/>
              </a:rPr>
              <a:t>, el cual será ejecutado por el OPERADOR DE RED bajo su responsabilidad, en los términos del presente Contrato, para la entrega de la infraestructura al MINISTERIO la cual es financiada con el Fondo de Apoyo Financiero para la Energización de las Zonas Rurales Interconectadas FAER.</a:t>
            </a:r>
            <a:endParaRPr lang="es-CO" sz="2000" dirty="0">
              <a:solidFill>
                <a:prstClr val="black"/>
              </a:solidFill>
              <a:latin typeface="Montserrat" pitchFamily="2" charset="77"/>
            </a:endParaRPr>
          </a:p>
        </p:txBody>
      </p:sp>
      <p:sp>
        <p:nvSpPr>
          <p:cNvPr id="4" name="CuadroTexto 3">
            <a:extLst>
              <a:ext uri="{FF2B5EF4-FFF2-40B4-BE49-F238E27FC236}">
                <a16:creationId xmlns:a16="http://schemas.microsoft.com/office/drawing/2014/main" id="{963E9FF8-726C-C90D-F2BB-C32B8EBE4472}"/>
              </a:ext>
            </a:extLst>
          </p:cNvPr>
          <p:cNvSpPr txBox="1"/>
          <p:nvPr/>
        </p:nvSpPr>
        <p:spPr>
          <a:xfrm>
            <a:off x="5178922" y="6639446"/>
            <a:ext cx="1834156" cy="261610"/>
          </a:xfrm>
          <a:prstGeom prst="rect">
            <a:avLst/>
          </a:prstGeom>
          <a:noFill/>
        </p:spPr>
        <p:txBody>
          <a:bodyPr wrap="none" rtlCol="0">
            <a:spAutoFit/>
          </a:bodyPr>
          <a:lstStyle/>
          <a:p>
            <a:pPr algn="ctr"/>
            <a:r>
              <a:rPr lang="es-CO" sz="1100" b="1" dirty="0">
                <a:solidFill>
                  <a:schemeClr val="bg1"/>
                </a:solidFill>
                <a:latin typeface="Helvetica" pitchFamily="2" charset="0"/>
              </a:rPr>
              <a:t>www. minenergia.gov.co</a:t>
            </a:r>
          </a:p>
        </p:txBody>
      </p:sp>
      <p:sp>
        <p:nvSpPr>
          <p:cNvPr id="6" name="Flecha: a la derecha 27">
            <a:extLst>
              <a:ext uri="{FF2B5EF4-FFF2-40B4-BE49-F238E27FC236}">
                <a16:creationId xmlns:a16="http://schemas.microsoft.com/office/drawing/2014/main" id="{6E097273-3CB5-B5A4-A12C-5B11A29B988B}"/>
              </a:ext>
            </a:extLst>
          </p:cNvPr>
          <p:cNvSpPr/>
          <p:nvPr/>
        </p:nvSpPr>
        <p:spPr>
          <a:xfrm>
            <a:off x="1142123" y="1708377"/>
            <a:ext cx="2684771" cy="2953884"/>
          </a:xfrm>
          <a:prstGeom prst="rightArrow">
            <a:avLst/>
          </a:prstGeom>
          <a:noFill/>
          <a:ln w="317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O"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CuadroTexto 6">
            <a:extLst>
              <a:ext uri="{FF2B5EF4-FFF2-40B4-BE49-F238E27FC236}">
                <a16:creationId xmlns:a16="http://schemas.microsoft.com/office/drawing/2014/main" id="{97BAF7BE-6188-9DAE-C2B6-FDF1C35AEAAB}"/>
              </a:ext>
            </a:extLst>
          </p:cNvPr>
          <p:cNvSpPr txBox="1"/>
          <p:nvPr/>
        </p:nvSpPr>
        <p:spPr>
          <a:xfrm>
            <a:off x="1142123" y="2723654"/>
            <a:ext cx="2260600" cy="1015663"/>
          </a:xfrm>
          <a:prstGeom prst="rect">
            <a:avLst/>
          </a:prstGeom>
          <a:noFill/>
        </p:spPr>
        <p:txBody>
          <a:bodyPr wrap="square" rtlCol="0">
            <a:spAutoFit/>
          </a:bodyPr>
          <a:lstStyle/>
          <a:p>
            <a:r>
              <a:rPr lang="es-ES" sz="2000" b="1" dirty="0">
                <a:solidFill>
                  <a:srgbClr val="4472C4">
                    <a:lumMod val="50000"/>
                  </a:srgbClr>
                </a:solidFill>
                <a:latin typeface="Montserrat" pitchFamily="2" charset="77"/>
              </a:rPr>
              <a:t>3. Objeto del contrato FAER – 504 -22</a:t>
            </a:r>
            <a:endParaRPr lang="es-CO" sz="2000" b="1" dirty="0">
              <a:solidFill>
                <a:srgbClr val="4472C4">
                  <a:lumMod val="50000"/>
                </a:srgbClr>
              </a:solidFill>
              <a:latin typeface="Montserrat" pitchFamily="2" charset="77"/>
            </a:endParaRPr>
          </a:p>
        </p:txBody>
      </p:sp>
      <p:sp>
        <p:nvSpPr>
          <p:cNvPr id="2" name="Título 1">
            <a:extLst>
              <a:ext uri="{FF2B5EF4-FFF2-40B4-BE49-F238E27FC236}">
                <a16:creationId xmlns:a16="http://schemas.microsoft.com/office/drawing/2014/main" id="{70EB5F6A-18C3-80B3-A206-7A4853F4D319}"/>
              </a:ext>
            </a:extLst>
          </p:cNvPr>
          <p:cNvSpPr>
            <a:spLocks noGrp="1"/>
          </p:cNvSpPr>
          <p:nvPr>
            <p:ph type="ctrTitle"/>
          </p:nvPr>
        </p:nvSpPr>
        <p:spPr>
          <a:xfrm>
            <a:off x="2162587" y="451949"/>
            <a:ext cx="7866822" cy="584894"/>
          </a:xfrm>
        </p:spPr>
        <p:txBody>
          <a:bodyPr>
            <a:normAutofit/>
          </a:bodyPr>
          <a:lstStyle/>
          <a:p>
            <a:r>
              <a:rPr lang="es-ES" sz="3200" b="1" dirty="0">
                <a:solidFill>
                  <a:srgbClr val="4472C4">
                    <a:lumMod val="50000"/>
                  </a:srgbClr>
                </a:solidFill>
                <a:latin typeface="Montserrat" pitchFamily="2" charset="77"/>
                <a:ea typeface="+mn-ea"/>
                <a:cs typeface="+mn-cs"/>
              </a:rPr>
              <a:t>CONTRATO FAER-504-22</a:t>
            </a:r>
            <a:endParaRPr lang="es-CO" sz="3200" b="1" dirty="0">
              <a:solidFill>
                <a:srgbClr val="4472C4">
                  <a:lumMod val="50000"/>
                </a:srgbClr>
              </a:solidFill>
              <a:latin typeface="Montserrat" pitchFamily="2" charset="77"/>
              <a:ea typeface="+mn-ea"/>
              <a:cs typeface="+mn-cs"/>
            </a:endParaRPr>
          </a:p>
        </p:txBody>
      </p:sp>
    </p:spTree>
    <p:extLst>
      <p:ext uri="{BB962C8B-B14F-4D97-AF65-F5344CB8AC3E}">
        <p14:creationId xmlns:p14="http://schemas.microsoft.com/office/powerpoint/2010/main" val="281066138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GOBIERNO DEL CAMBIO">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1234</TotalTime>
  <Words>2286</Words>
  <Application>Microsoft Office PowerPoint</Application>
  <PresentationFormat>Panorámica</PresentationFormat>
  <Paragraphs>220</Paragraphs>
  <Slides>21</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21</vt:i4>
      </vt:variant>
    </vt:vector>
  </HeadingPairs>
  <TitlesOfParts>
    <vt:vector size="28" baseType="lpstr">
      <vt:lpstr>Arial</vt:lpstr>
      <vt:lpstr>Calibri</vt:lpstr>
      <vt:lpstr>Courier New</vt:lpstr>
      <vt:lpstr>Helvetica</vt:lpstr>
      <vt:lpstr>Helvetica (Cuerpo)</vt:lpstr>
      <vt:lpstr>Montserrat</vt:lpstr>
      <vt:lpstr>Tema de Office</vt:lpstr>
      <vt:lpstr>Presentación de PowerPoint</vt:lpstr>
      <vt:lpstr>COMITÉ CAFAER 67 </vt:lpstr>
      <vt:lpstr>Presentación de PowerPoint</vt:lpstr>
      <vt:lpstr>Presentación de PowerPoint</vt:lpstr>
      <vt:lpstr>Presentación de PowerPoint</vt:lpstr>
      <vt:lpstr>Presentación de PowerPoint</vt:lpstr>
      <vt:lpstr>3. Análisis Propuesta Reducción Usuarios, Actualización CxU y Ajuste del Valor Contrato – FAER 504-22 </vt:lpstr>
      <vt:lpstr>CONTRATO FAER-504-22</vt:lpstr>
      <vt:lpstr>CONTRATO FAER-504-22</vt:lpstr>
      <vt:lpstr>DESEMBOLSOS Y BALANCE FAER -504-22</vt:lpstr>
      <vt:lpstr>Presentación de PowerPoint</vt:lpstr>
      <vt:lpstr>SOLICITUD REALIZADA POR EL OR AL MME</vt:lpstr>
      <vt:lpstr>SOLICITUD REALIZADA POR EL OR AL MME</vt:lpstr>
      <vt:lpstr>ANALISIS DE LA SUPERVISIÓN</vt:lpstr>
      <vt:lpstr>ANALISIS DE LA SUPERVISIÓN</vt:lpstr>
      <vt:lpstr>ANALISIS DE LA SUPERVISIÓN</vt:lpstr>
      <vt:lpstr>ANALISIS DE LA SUPERVISIÓN</vt:lpstr>
      <vt:lpstr>ANALISIS DE LA SUPERVISIÓN</vt:lpstr>
      <vt:lpstr>4. Recomendaciones al comité por parte de la Dirección de Energía Eléctrica</vt:lpstr>
      <vt:lpstr>ACLARACIÓN AL COMITÉ</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William Camilo  Baracaldo Godoy</dc:creator>
  <cp:lastModifiedBy>MARTHA STEPHANNY BARRETO MANTILLA</cp:lastModifiedBy>
  <cp:revision>87</cp:revision>
  <dcterms:created xsi:type="dcterms:W3CDTF">2023-05-08T00:34:42Z</dcterms:created>
  <dcterms:modified xsi:type="dcterms:W3CDTF">2024-07-18T17:06:14Z</dcterms:modified>
</cp:coreProperties>
</file>