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handoutMasterIdLst>
    <p:handoutMasterId r:id="rId9"/>
  </p:handoutMasterIdLst>
  <p:sldIdLst>
    <p:sldId id="256" r:id="rId2"/>
    <p:sldId id="287" r:id="rId3"/>
    <p:sldId id="297" r:id="rId4"/>
    <p:sldId id="298" r:id="rId5"/>
    <p:sldId id="299" r:id="rId6"/>
    <p:sldId id="300" r:id="rId7"/>
  </p:sldIdLst>
  <p:sldSz cx="12192000" cy="6858000"/>
  <p:notesSz cx="7010400" cy="9296400"/>
  <p:defaultText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CC"/>
    <a:srgbClr val="009280"/>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02" autoAdjust="0"/>
    <p:restoredTop sz="94434" autoAdjust="0"/>
  </p:normalViewPr>
  <p:slideViewPr>
    <p:cSldViewPr snapToGrid="0" snapToObjects="1">
      <p:cViewPr varScale="1">
        <p:scale>
          <a:sx n="105" d="100"/>
          <a:sy n="105" d="100"/>
        </p:scale>
        <p:origin x="672" y="114"/>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s-CO"/>
          </a:p>
        </p:txBody>
      </p:sp>
      <p:sp>
        <p:nvSpPr>
          <p:cNvPr id="3" name="Marcador de fecha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6FA0940C-5111-4041-A732-B638ADB185AF}" type="datetimeFigureOut">
              <a:rPr lang="es-CO" smtClean="0"/>
              <a:t>11/09/2019</a:t>
            </a:fld>
            <a:endParaRPr lang="es-CO"/>
          </a:p>
        </p:txBody>
      </p:sp>
      <p:sp>
        <p:nvSpPr>
          <p:cNvPr id="4" name="Marcador de pie de página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s-CO"/>
          </a:p>
        </p:txBody>
      </p:sp>
      <p:sp>
        <p:nvSpPr>
          <p:cNvPr id="5" name="Marcador de número de diapositiva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AA17FC28-4E41-40CD-802E-0A57EA7189EB}" type="slidenum">
              <a:rPr lang="es-CO" smtClean="0"/>
              <a:t>‹Nº›</a:t>
            </a:fld>
            <a:endParaRPr lang="es-CO"/>
          </a:p>
        </p:txBody>
      </p:sp>
    </p:spTree>
    <p:extLst>
      <p:ext uri="{BB962C8B-B14F-4D97-AF65-F5344CB8AC3E}">
        <p14:creationId xmlns:p14="http://schemas.microsoft.com/office/powerpoint/2010/main" val="36275940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s-CO"/>
          </a:p>
        </p:txBody>
      </p:sp>
      <p:sp>
        <p:nvSpPr>
          <p:cNvPr id="3" name="Marcador de fecha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C383666-3DA1-4CA3-A3C6-F06527B8DC4E}" type="datetimeFigureOut">
              <a:rPr lang="es-CO" smtClean="0"/>
              <a:t>11/09/2019</a:t>
            </a:fld>
            <a:endParaRPr lang="es-CO"/>
          </a:p>
        </p:txBody>
      </p:sp>
      <p:sp>
        <p:nvSpPr>
          <p:cNvPr id="4" name="Marcador de imagen de diapositiva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s-CO"/>
          </a:p>
        </p:txBody>
      </p:sp>
      <p:sp>
        <p:nvSpPr>
          <p:cNvPr id="5" name="Marcador de notas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Marcador de pie de página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8DED9B06-7F0A-4A87-A7BB-FB3A2DC2B821}" type="slidenum">
              <a:rPr lang="es-CO" smtClean="0"/>
              <a:t>‹Nº›</a:t>
            </a:fld>
            <a:endParaRPr lang="es-CO"/>
          </a:p>
        </p:txBody>
      </p:sp>
    </p:spTree>
    <p:extLst>
      <p:ext uri="{BB962C8B-B14F-4D97-AF65-F5344CB8AC3E}">
        <p14:creationId xmlns:p14="http://schemas.microsoft.com/office/powerpoint/2010/main" val="13652129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8DED9B06-7F0A-4A87-A7BB-FB3A2DC2B821}" type="slidenum">
              <a:rPr lang="es-CO" smtClean="0"/>
              <a:t>2</a:t>
            </a:fld>
            <a:endParaRPr lang="es-CO"/>
          </a:p>
        </p:txBody>
      </p:sp>
    </p:spTree>
    <p:extLst>
      <p:ext uri="{BB962C8B-B14F-4D97-AF65-F5344CB8AC3E}">
        <p14:creationId xmlns:p14="http://schemas.microsoft.com/office/powerpoint/2010/main" val="40694324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8DED9B06-7F0A-4A87-A7BB-FB3A2DC2B821}" type="slidenum">
              <a:rPr lang="es-CO" smtClean="0"/>
              <a:t>3</a:t>
            </a:fld>
            <a:endParaRPr lang="es-CO"/>
          </a:p>
        </p:txBody>
      </p:sp>
    </p:spTree>
    <p:extLst>
      <p:ext uri="{BB962C8B-B14F-4D97-AF65-F5344CB8AC3E}">
        <p14:creationId xmlns:p14="http://schemas.microsoft.com/office/powerpoint/2010/main" val="3584997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8DED9B06-7F0A-4A87-A7BB-FB3A2DC2B821}" type="slidenum">
              <a:rPr lang="es-CO" smtClean="0"/>
              <a:t>4</a:t>
            </a:fld>
            <a:endParaRPr lang="es-CO"/>
          </a:p>
        </p:txBody>
      </p:sp>
    </p:spTree>
    <p:extLst>
      <p:ext uri="{BB962C8B-B14F-4D97-AF65-F5344CB8AC3E}">
        <p14:creationId xmlns:p14="http://schemas.microsoft.com/office/powerpoint/2010/main" val="15329928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8DED9B06-7F0A-4A87-A7BB-FB3A2DC2B821}" type="slidenum">
              <a:rPr lang="es-CO" smtClean="0"/>
              <a:t>5</a:t>
            </a:fld>
            <a:endParaRPr lang="es-CO"/>
          </a:p>
        </p:txBody>
      </p:sp>
    </p:spTree>
    <p:extLst>
      <p:ext uri="{BB962C8B-B14F-4D97-AF65-F5344CB8AC3E}">
        <p14:creationId xmlns:p14="http://schemas.microsoft.com/office/powerpoint/2010/main" val="24035088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8DED9B06-7F0A-4A87-A7BB-FB3A2DC2B821}" type="slidenum">
              <a:rPr lang="es-CO" smtClean="0"/>
              <a:t>6</a:t>
            </a:fld>
            <a:endParaRPr lang="es-CO"/>
          </a:p>
        </p:txBody>
      </p:sp>
    </p:spTree>
    <p:extLst>
      <p:ext uri="{BB962C8B-B14F-4D97-AF65-F5344CB8AC3E}">
        <p14:creationId xmlns:p14="http://schemas.microsoft.com/office/powerpoint/2010/main" val="2130936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_tradnl" smtClean="0"/>
              <a:t>Clic para editar título</a:t>
            </a:r>
            <a:endParaRPr lang="es-ES_tradnl"/>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_tradnl" smtClean="0"/>
              <a:t>Haga clic para modificar el estilo de subtítulo del patrón</a:t>
            </a:r>
            <a:endParaRPr lang="es-ES_tradnl"/>
          </a:p>
        </p:txBody>
      </p:sp>
      <p:sp>
        <p:nvSpPr>
          <p:cNvPr id="4" name="Marcador de fecha 3"/>
          <p:cNvSpPr>
            <a:spLocks noGrp="1"/>
          </p:cNvSpPr>
          <p:nvPr>
            <p:ph type="dt" sz="half" idx="10"/>
          </p:nvPr>
        </p:nvSpPr>
        <p:spPr/>
        <p:txBody>
          <a:bodyPr/>
          <a:lstStyle/>
          <a:p>
            <a:fld id="{3F215E2C-FA31-354D-B86F-0397751056A8}" type="datetimeFigureOut">
              <a:rPr lang="es-ES_tradnl" smtClean="0"/>
              <a:t>11/09/2019</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9F0CB02C-2E00-434F-98EE-F0A5A7B5BFB1}" type="slidenum">
              <a:rPr lang="es-ES_tradnl" smtClean="0"/>
              <a:t>‹Nº›</a:t>
            </a:fld>
            <a:endParaRPr lang="es-ES_tradnl"/>
          </a:p>
        </p:txBody>
      </p:sp>
    </p:spTree>
    <p:extLst>
      <p:ext uri="{BB962C8B-B14F-4D97-AF65-F5344CB8AC3E}">
        <p14:creationId xmlns:p14="http://schemas.microsoft.com/office/powerpoint/2010/main" val="1767795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_tradnl"/>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4" name="Marcador de fecha 3"/>
          <p:cNvSpPr>
            <a:spLocks noGrp="1"/>
          </p:cNvSpPr>
          <p:nvPr>
            <p:ph type="dt" sz="half" idx="10"/>
          </p:nvPr>
        </p:nvSpPr>
        <p:spPr/>
        <p:txBody>
          <a:bodyPr/>
          <a:lstStyle/>
          <a:p>
            <a:fld id="{3F215E2C-FA31-354D-B86F-0397751056A8}" type="datetimeFigureOut">
              <a:rPr lang="es-ES_tradnl" smtClean="0"/>
              <a:t>11/09/2019</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9F0CB02C-2E00-434F-98EE-F0A5A7B5BFB1}" type="slidenum">
              <a:rPr lang="es-ES_tradnl" smtClean="0"/>
              <a:t>‹Nº›</a:t>
            </a:fld>
            <a:endParaRPr lang="es-ES_tradnl"/>
          </a:p>
        </p:txBody>
      </p:sp>
    </p:spTree>
    <p:extLst>
      <p:ext uri="{BB962C8B-B14F-4D97-AF65-F5344CB8AC3E}">
        <p14:creationId xmlns:p14="http://schemas.microsoft.com/office/powerpoint/2010/main" val="1161156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_tradnl" smtClean="0"/>
              <a:t>Clic para editar título</a:t>
            </a:r>
            <a:endParaRPr lang="es-ES_tradnl"/>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4" name="Marcador de fecha 3"/>
          <p:cNvSpPr>
            <a:spLocks noGrp="1"/>
          </p:cNvSpPr>
          <p:nvPr>
            <p:ph type="dt" sz="half" idx="10"/>
          </p:nvPr>
        </p:nvSpPr>
        <p:spPr/>
        <p:txBody>
          <a:bodyPr/>
          <a:lstStyle/>
          <a:p>
            <a:fld id="{3F215E2C-FA31-354D-B86F-0397751056A8}" type="datetimeFigureOut">
              <a:rPr lang="es-ES_tradnl" smtClean="0"/>
              <a:t>11/09/2019</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9F0CB02C-2E00-434F-98EE-F0A5A7B5BFB1}" type="slidenum">
              <a:rPr lang="es-ES_tradnl" smtClean="0"/>
              <a:t>‹Nº›</a:t>
            </a:fld>
            <a:endParaRPr lang="es-ES_tradnl"/>
          </a:p>
        </p:txBody>
      </p:sp>
    </p:spTree>
    <p:extLst>
      <p:ext uri="{BB962C8B-B14F-4D97-AF65-F5344CB8AC3E}">
        <p14:creationId xmlns:p14="http://schemas.microsoft.com/office/powerpoint/2010/main" val="1376437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_tradnl"/>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4" name="Marcador de fecha 3"/>
          <p:cNvSpPr>
            <a:spLocks noGrp="1"/>
          </p:cNvSpPr>
          <p:nvPr>
            <p:ph type="dt" sz="half" idx="10"/>
          </p:nvPr>
        </p:nvSpPr>
        <p:spPr/>
        <p:txBody>
          <a:bodyPr/>
          <a:lstStyle/>
          <a:p>
            <a:fld id="{3F215E2C-FA31-354D-B86F-0397751056A8}" type="datetimeFigureOut">
              <a:rPr lang="es-ES_tradnl" smtClean="0"/>
              <a:t>11/09/2019</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9F0CB02C-2E00-434F-98EE-F0A5A7B5BFB1}" type="slidenum">
              <a:rPr lang="es-ES_tradnl" smtClean="0"/>
              <a:t>‹Nº›</a:t>
            </a:fld>
            <a:endParaRPr lang="es-ES_tradnl"/>
          </a:p>
        </p:txBody>
      </p:sp>
      <p:pic>
        <p:nvPicPr>
          <p:cNvPr id="7" name="Imagen 6"/>
          <p:cNvPicPr>
            <a:picLocks noChangeAspect="1"/>
          </p:cNvPicPr>
          <p:nvPr userDrawn="1"/>
        </p:nvPicPr>
        <p:blipFill rotWithShape="1">
          <a:blip r:embed="rId2">
            <a:extLst>
              <a:ext uri="{28A0092B-C50C-407E-A947-70E740481C1C}">
                <a14:useLocalDpi xmlns:a14="http://schemas.microsoft.com/office/drawing/2010/main" val="0"/>
              </a:ext>
            </a:extLst>
          </a:blip>
          <a:srcRect l="1849" t="10714" r="3390" b="7352"/>
          <a:stretch/>
        </p:blipFill>
        <p:spPr>
          <a:xfrm>
            <a:off x="0" y="592427"/>
            <a:ext cx="3034519" cy="582233"/>
          </a:xfrm>
          <a:prstGeom prst="rect">
            <a:avLst/>
          </a:prstGeom>
        </p:spPr>
      </p:pic>
    </p:spTree>
    <p:extLst>
      <p:ext uri="{BB962C8B-B14F-4D97-AF65-F5344CB8AC3E}">
        <p14:creationId xmlns:p14="http://schemas.microsoft.com/office/powerpoint/2010/main" val="469873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_tradnl" smtClean="0"/>
              <a:t>Clic para editar título</a:t>
            </a:r>
            <a:endParaRPr lang="es-ES_tradnl"/>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p>
            <a:fld id="{3F215E2C-FA31-354D-B86F-0397751056A8}" type="datetimeFigureOut">
              <a:rPr lang="es-ES_tradnl" smtClean="0"/>
              <a:t>11/09/2019</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9F0CB02C-2E00-434F-98EE-F0A5A7B5BFB1}" type="slidenum">
              <a:rPr lang="es-ES_tradnl" smtClean="0"/>
              <a:t>‹Nº›</a:t>
            </a:fld>
            <a:endParaRPr lang="es-ES_tradnl"/>
          </a:p>
        </p:txBody>
      </p:sp>
    </p:spTree>
    <p:extLst>
      <p:ext uri="{BB962C8B-B14F-4D97-AF65-F5344CB8AC3E}">
        <p14:creationId xmlns:p14="http://schemas.microsoft.com/office/powerpoint/2010/main" val="862409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_tradnl"/>
          </a:p>
        </p:txBody>
      </p:sp>
      <p:sp>
        <p:nvSpPr>
          <p:cNvPr id="3" name="Marcador de contenido 2"/>
          <p:cNvSpPr>
            <a:spLocks noGrp="1"/>
          </p:cNvSpPr>
          <p:nvPr>
            <p:ph sz="half" idx="1"/>
          </p:nvPr>
        </p:nvSpPr>
        <p:spPr>
          <a:xfrm>
            <a:off x="838200" y="1825625"/>
            <a:ext cx="5181600" cy="4351338"/>
          </a:xfrm>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4" name="Marcador de contenido 3"/>
          <p:cNvSpPr>
            <a:spLocks noGrp="1"/>
          </p:cNvSpPr>
          <p:nvPr>
            <p:ph sz="half" idx="2"/>
          </p:nvPr>
        </p:nvSpPr>
        <p:spPr>
          <a:xfrm>
            <a:off x="6172200" y="1825625"/>
            <a:ext cx="5181600" cy="4351338"/>
          </a:xfrm>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5" name="Marcador de fecha 4"/>
          <p:cNvSpPr>
            <a:spLocks noGrp="1"/>
          </p:cNvSpPr>
          <p:nvPr>
            <p:ph type="dt" sz="half" idx="10"/>
          </p:nvPr>
        </p:nvSpPr>
        <p:spPr/>
        <p:txBody>
          <a:bodyPr/>
          <a:lstStyle/>
          <a:p>
            <a:fld id="{3F215E2C-FA31-354D-B86F-0397751056A8}" type="datetimeFigureOut">
              <a:rPr lang="es-ES_tradnl" smtClean="0"/>
              <a:t>11/09/2019</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9F0CB02C-2E00-434F-98EE-F0A5A7B5BFB1}" type="slidenum">
              <a:rPr lang="es-ES_tradnl" smtClean="0"/>
              <a:t>‹Nº›</a:t>
            </a:fld>
            <a:endParaRPr lang="es-ES_tradnl"/>
          </a:p>
        </p:txBody>
      </p:sp>
    </p:spTree>
    <p:extLst>
      <p:ext uri="{BB962C8B-B14F-4D97-AF65-F5344CB8AC3E}">
        <p14:creationId xmlns:p14="http://schemas.microsoft.com/office/powerpoint/2010/main" val="1157047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_tradnl" smtClean="0"/>
              <a:t>Clic para editar título</a:t>
            </a:r>
            <a:endParaRPr lang="es-ES_tradnl"/>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7" name="Marcador de fecha 6"/>
          <p:cNvSpPr>
            <a:spLocks noGrp="1"/>
          </p:cNvSpPr>
          <p:nvPr>
            <p:ph type="dt" sz="half" idx="10"/>
          </p:nvPr>
        </p:nvSpPr>
        <p:spPr/>
        <p:txBody>
          <a:bodyPr/>
          <a:lstStyle/>
          <a:p>
            <a:fld id="{3F215E2C-FA31-354D-B86F-0397751056A8}" type="datetimeFigureOut">
              <a:rPr lang="es-ES_tradnl" smtClean="0"/>
              <a:t>11/09/2019</a:t>
            </a:fld>
            <a:endParaRPr lang="es-ES_tradnl"/>
          </a:p>
        </p:txBody>
      </p:sp>
      <p:sp>
        <p:nvSpPr>
          <p:cNvPr id="8" name="Marcador de pie de página 7"/>
          <p:cNvSpPr>
            <a:spLocks noGrp="1"/>
          </p:cNvSpPr>
          <p:nvPr>
            <p:ph type="ftr" sz="quarter" idx="11"/>
          </p:nvPr>
        </p:nvSpPr>
        <p:spPr/>
        <p:txBody>
          <a:bodyPr/>
          <a:lstStyle/>
          <a:p>
            <a:endParaRPr lang="es-ES_tradnl"/>
          </a:p>
        </p:txBody>
      </p:sp>
      <p:sp>
        <p:nvSpPr>
          <p:cNvPr id="9" name="Marcador de número de diapositiva 8"/>
          <p:cNvSpPr>
            <a:spLocks noGrp="1"/>
          </p:cNvSpPr>
          <p:nvPr>
            <p:ph type="sldNum" sz="quarter" idx="12"/>
          </p:nvPr>
        </p:nvSpPr>
        <p:spPr/>
        <p:txBody>
          <a:bodyPr/>
          <a:lstStyle/>
          <a:p>
            <a:fld id="{9F0CB02C-2E00-434F-98EE-F0A5A7B5BFB1}" type="slidenum">
              <a:rPr lang="es-ES_tradnl" smtClean="0"/>
              <a:t>‹Nº›</a:t>
            </a:fld>
            <a:endParaRPr lang="es-ES_tradnl"/>
          </a:p>
        </p:txBody>
      </p:sp>
    </p:spTree>
    <p:extLst>
      <p:ext uri="{BB962C8B-B14F-4D97-AF65-F5344CB8AC3E}">
        <p14:creationId xmlns:p14="http://schemas.microsoft.com/office/powerpoint/2010/main" val="1029715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_tradnl"/>
          </a:p>
        </p:txBody>
      </p:sp>
      <p:sp>
        <p:nvSpPr>
          <p:cNvPr id="3" name="Marcador de fecha 2"/>
          <p:cNvSpPr>
            <a:spLocks noGrp="1"/>
          </p:cNvSpPr>
          <p:nvPr>
            <p:ph type="dt" sz="half" idx="10"/>
          </p:nvPr>
        </p:nvSpPr>
        <p:spPr/>
        <p:txBody>
          <a:bodyPr/>
          <a:lstStyle/>
          <a:p>
            <a:fld id="{3F215E2C-FA31-354D-B86F-0397751056A8}" type="datetimeFigureOut">
              <a:rPr lang="es-ES_tradnl" smtClean="0"/>
              <a:t>11/09/2019</a:t>
            </a:fld>
            <a:endParaRPr lang="es-ES_tradnl"/>
          </a:p>
        </p:txBody>
      </p:sp>
      <p:sp>
        <p:nvSpPr>
          <p:cNvPr id="4" name="Marcador de pie de página 3"/>
          <p:cNvSpPr>
            <a:spLocks noGrp="1"/>
          </p:cNvSpPr>
          <p:nvPr>
            <p:ph type="ftr" sz="quarter" idx="11"/>
          </p:nvPr>
        </p:nvSpPr>
        <p:spPr/>
        <p:txBody>
          <a:bodyPr/>
          <a:lstStyle/>
          <a:p>
            <a:endParaRPr lang="es-ES_tradnl"/>
          </a:p>
        </p:txBody>
      </p:sp>
      <p:sp>
        <p:nvSpPr>
          <p:cNvPr id="5" name="Marcador de número de diapositiva 4"/>
          <p:cNvSpPr>
            <a:spLocks noGrp="1"/>
          </p:cNvSpPr>
          <p:nvPr>
            <p:ph type="sldNum" sz="quarter" idx="12"/>
          </p:nvPr>
        </p:nvSpPr>
        <p:spPr/>
        <p:txBody>
          <a:bodyPr/>
          <a:lstStyle/>
          <a:p>
            <a:fld id="{9F0CB02C-2E00-434F-98EE-F0A5A7B5BFB1}" type="slidenum">
              <a:rPr lang="es-ES_tradnl" smtClean="0"/>
              <a:t>‹Nº›</a:t>
            </a:fld>
            <a:endParaRPr lang="es-ES_tradnl"/>
          </a:p>
        </p:txBody>
      </p:sp>
    </p:spTree>
    <p:extLst>
      <p:ext uri="{BB962C8B-B14F-4D97-AF65-F5344CB8AC3E}">
        <p14:creationId xmlns:p14="http://schemas.microsoft.com/office/powerpoint/2010/main" val="2006609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F215E2C-FA31-354D-B86F-0397751056A8}" type="datetimeFigureOut">
              <a:rPr lang="es-ES_tradnl" smtClean="0"/>
              <a:t>11/09/2019</a:t>
            </a:fld>
            <a:endParaRPr lang="es-ES_tradnl"/>
          </a:p>
        </p:txBody>
      </p:sp>
      <p:sp>
        <p:nvSpPr>
          <p:cNvPr id="3" name="Marcador de pie de página 2"/>
          <p:cNvSpPr>
            <a:spLocks noGrp="1"/>
          </p:cNvSpPr>
          <p:nvPr>
            <p:ph type="ftr" sz="quarter" idx="11"/>
          </p:nvPr>
        </p:nvSpPr>
        <p:spPr/>
        <p:txBody>
          <a:bodyPr/>
          <a:lstStyle/>
          <a:p>
            <a:endParaRPr lang="es-ES_tradnl"/>
          </a:p>
        </p:txBody>
      </p:sp>
      <p:sp>
        <p:nvSpPr>
          <p:cNvPr id="4" name="Marcador de número de diapositiva 3"/>
          <p:cNvSpPr>
            <a:spLocks noGrp="1"/>
          </p:cNvSpPr>
          <p:nvPr>
            <p:ph type="sldNum" sz="quarter" idx="12"/>
          </p:nvPr>
        </p:nvSpPr>
        <p:spPr/>
        <p:txBody>
          <a:bodyPr/>
          <a:lstStyle/>
          <a:p>
            <a:fld id="{9F0CB02C-2E00-434F-98EE-F0A5A7B5BFB1}" type="slidenum">
              <a:rPr lang="es-ES_tradnl" smtClean="0"/>
              <a:t>‹Nº›</a:t>
            </a:fld>
            <a:endParaRPr lang="es-ES_tradnl"/>
          </a:p>
        </p:txBody>
      </p:sp>
    </p:spTree>
    <p:extLst>
      <p:ext uri="{BB962C8B-B14F-4D97-AF65-F5344CB8AC3E}">
        <p14:creationId xmlns:p14="http://schemas.microsoft.com/office/powerpoint/2010/main" val="1003833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_tradnl" smtClean="0"/>
              <a:t>Clic para editar título</a:t>
            </a:r>
            <a:endParaRPr lang="es-ES_tradnl"/>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3F215E2C-FA31-354D-B86F-0397751056A8}" type="datetimeFigureOut">
              <a:rPr lang="es-ES_tradnl" smtClean="0"/>
              <a:t>11/09/2019</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9F0CB02C-2E00-434F-98EE-F0A5A7B5BFB1}" type="slidenum">
              <a:rPr lang="es-ES_tradnl" smtClean="0"/>
              <a:t>‹Nº›</a:t>
            </a:fld>
            <a:endParaRPr lang="es-ES_tradnl"/>
          </a:p>
        </p:txBody>
      </p:sp>
    </p:spTree>
    <p:extLst>
      <p:ext uri="{BB962C8B-B14F-4D97-AF65-F5344CB8AC3E}">
        <p14:creationId xmlns:p14="http://schemas.microsoft.com/office/powerpoint/2010/main" val="801381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_tradnl" smtClean="0"/>
              <a:t>Clic para editar título</a:t>
            </a:r>
            <a:endParaRPr lang="es-ES_tradnl"/>
          </a:p>
        </p:txBody>
      </p:sp>
      <p:sp>
        <p:nvSpPr>
          <p:cNvPr id="3" name="Marcador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_tradn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3F215E2C-FA31-354D-B86F-0397751056A8}" type="datetimeFigureOut">
              <a:rPr lang="es-ES_tradnl" smtClean="0"/>
              <a:t>11/09/2019</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9F0CB02C-2E00-434F-98EE-F0A5A7B5BFB1}" type="slidenum">
              <a:rPr lang="es-ES_tradnl" smtClean="0"/>
              <a:t>‹Nº›</a:t>
            </a:fld>
            <a:endParaRPr lang="es-ES_tradnl"/>
          </a:p>
        </p:txBody>
      </p:sp>
    </p:spTree>
    <p:extLst>
      <p:ext uri="{BB962C8B-B14F-4D97-AF65-F5344CB8AC3E}">
        <p14:creationId xmlns:p14="http://schemas.microsoft.com/office/powerpoint/2010/main" val="19410712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_tradnl" smtClean="0"/>
              <a:t>Clic para editar título</a:t>
            </a:r>
            <a:endParaRPr lang="es-ES_tradnl"/>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215E2C-FA31-354D-B86F-0397751056A8}" type="datetimeFigureOut">
              <a:rPr lang="es-ES_tradnl" smtClean="0"/>
              <a:t>11/09/2019</a:t>
            </a:fld>
            <a:endParaRPr lang="es-ES_tradnl"/>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0CB02C-2E00-434F-98EE-F0A5A7B5BFB1}" type="slidenum">
              <a:rPr lang="es-ES_tradnl" smtClean="0"/>
              <a:t>‹Nº›</a:t>
            </a:fld>
            <a:endParaRPr lang="es-ES_tradnl"/>
          </a:p>
        </p:txBody>
      </p:sp>
    </p:spTree>
    <p:extLst>
      <p:ext uri="{BB962C8B-B14F-4D97-AF65-F5344CB8AC3E}">
        <p14:creationId xmlns:p14="http://schemas.microsoft.com/office/powerpoint/2010/main" val="17401201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852408" y="0"/>
            <a:ext cx="1735810" cy="6858000"/>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Rectángulo 5"/>
          <p:cNvSpPr/>
          <p:nvPr/>
        </p:nvSpPr>
        <p:spPr>
          <a:xfrm>
            <a:off x="2588218" y="0"/>
            <a:ext cx="9603782" cy="6858000"/>
          </a:xfrm>
          <a:prstGeom prst="rect">
            <a:avLst/>
          </a:prstGeom>
          <a:solidFill>
            <a:srgbClr val="33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pic>
        <p:nvPicPr>
          <p:cNvPr id="7" name="Imagen 6"/>
          <p:cNvPicPr>
            <a:picLocks noChangeAspect="1"/>
          </p:cNvPicPr>
          <p:nvPr/>
        </p:nvPicPr>
        <p:blipFill rotWithShape="1">
          <a:blip r:embed="rId2">
            <a:extLst>
              <a:ext uri="{28A0092B-C50C-407E-A947-70E740481C1C}">
                <a14:useLocalDpi xmlns:a14="http://schemas.microsoft.com/office/drawing/2010/main" val="0"/>
              </a:ext>
            </a:extLst>
          </a:blip>
          <a:srcRect l="1849" t="10714" r="3390" b="7352"/>
          <a:stretch/>
        </p:blipFill>
        <p:spPr>
          <a:xfrm>
            <a:off x="0" y="480448"/>
            <a:ext cx="4200304" cy="805912"/>
          </a:xfrm>
          <a:prstGeom prst="rect">
            <a:avLst/>
          </a:prstGeom>
        </p:spPr>
      </p:pic>
      <p:sp>
        <p:nvSpPr>
          <p:cNvPr id="8" name="CuadroTexto 7"/>
          <p:cNvSpPr txBox="1"/>
          <p:nvPr/>
        </p:nvSpPr>
        <p:spPr>
          <a:xfrm>
            <a:off x="3418128" y="2222498"/>
            <a:ext cx="7943961" cy="1077218"/>
          </a:xfrm>
          <a:prstGeom prst="rect">
            <a:avLst/>
          </a:prstGeom>
          <a:noFill/>
        </p:spPr>
        <p:txBody>
          <a:bodyPr wrap="square" rtlCol="0">
            <a:spAutoFit/>
          </a:bodyPr>
          <a:lstStyle/>
          <a:p>
            <a:pPr algn="ctr"/>
            <a:r>
              <a:rPr lang="es-CO" sz="3200" b="1" dirty="0" smtClean="0">
                <a:solidFill>
                  <a:schemeClr val="bg1"/>
                </a:solidFill>
              </a:rPr>
              <a:t>PLAN </a:t>
            </a:r>
            <a:r>
              <a:rPr lang="es-CO" sz="3200" b="1" dirty="0">
                <a:solidFill>
                  <a:schemeClr val="bg1"/>
                </a:solidFill>
              </a:rPr>
              <a:t>S</a:t>
            </a:r>
            <a:r>
              <a:rPr lang="es-CO" sz="3200" b="1" dirty="0" smtClean="0">
                <a:solidFill>
                  <a:schemeClr val="bg1"/>
                </a:solidFill>
              </a:rPr>
              <a:t>ECTORIAL PARA LA ATENCIÓN  DE LA POBLACIÓN EN SITUACIÓN DE DISCAPACIDAD</a:t>
            </a:r>
            <a:endParaRPr lang="es-CO" sz="3200" b="1" dirty="0">
              <a:solidFill>
                <a:schemeClr val="bg1"/>
              </a:solidFill>
            </a:endParaRPr>
          </a:p>
        </p:txBody>
      </p:sp>
      <p:sp>
        <p:nvSpPr>
          <p:cNvPr id="9" name="CuadroTexto 8"/>
          <p:cNvSpPr txBox="1"/>
          <p:nvPr/>
        </p:nvSpPr>
        <p:spPr>
          <a:xfrm>
            <a:off x="4912083" y="4910573"/>
            <a:ext cx="3871699" cy="369332"/>
          </a:xfrm>
          <a:prstGeom prst="rect">
            <a:avLst/>
          </a:prstGeom>
          <a:noFill/>
        </p:spPr>
        <p:txBody>
          <a:bodyPr wrap="square" rtlCol="0">
            <a:spAutoFit/>
          </a:bodyPr>
          <a:lstStyle/>
          <a:p>
            <a:pPr algn="r"/>
            <a:r>
              <a:rPr lang="es-CO" dirty="0" smtClean="0">
                <a:solidFill>
                  <a:schemeClr val="bg1"/>
                </a:solidFill>
                <a:latin typeface="Arial" panose="020B0604020202020204" pitchFamily="34" charset="0"/>
                <a:cs typeface="Arial" panose="020B0604020202020204" pitchFamily="34" charset="0"/>
              </a:rPr>
              <a:t>Bogotá, 2019</a:t>
            </a:r>
            <a:endParaRPr lang="es-CO"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62753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redondeado 10"/>
          <p:cNvSpPr/>
          <p:nvPr/>
        </p:nvSpPr>
        <p:spPr>
          <a:xfrm>
            <a:off x="2826166" y="1637663"/>
            <a:ext cx="6437013" cy="455723"/>
          </a:xfrm>
          <a:prstGeom prst="roundRect">
            <a:avLst/>
          </a:prstGeom>
          <a:solidFill>
            <a:srgbClr val="3366CC"/>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a:lstStyle/>
          <a:p>
            <a:pPr algn="ctr"/>
            <a:r>
              <a:rPr lang="es-CO" sz="2400" b="1" dirty="0" smtClean="0"/>
              <a:t>Líneas del Plan Sectorial</a:t>
            </a:r>
            <a:endParaRPr lang="es-CO" sz="2400" b="1" dirty="0"/>
          </a:p>
        </p:txBody>
      </p:sp>
      <p:sp>
        <p:nvSpPr>
          <p:cNvPr id="12" name="Rectángulo redondeado 11"/>
          <p:cNvSpPr/>
          <p:nvPr/>
        </p:nvSpPr>
        <p:spPr>
          <a:xfrm>
            <a:off x="427475" y="2325207"/>
            <a:ext cx="2801546" cy="1370618"/>
          </a:xfrm>
          <a:prstGeom prst="roundRect">
            <a:avLst/>
          </a:prstGeom>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3">
            <a:schemeClr val="accent2"/>
          </a:fillRef>
          <a:effectRef idx="2">
            <a:schemeClr val="accent2"/>
          </a:effectRef>
          <a:fontRef idx="minor">
            <a:schemeClr val="lt1"/>
          </a:fontRef>
        </p:style>
        <p:txBody>
          <a:bodyPr rtlCol="0" anchor="ctr"/>
          <a:lstStyle/>
          <a:p>
            <a:pPr algn="ctr"/>
            <a:r>
              <a:rPr lang="es-CO" dirty="0" smtClean="0"/>
              <a:t>Talento Humano</a:t>
            </a:r>
            <a:endParaRPr lang="es-CO" dirty="0"/>
          </a:p>
        </p:txBody>
      </p:sp>
      <p:sp>
        <p:nvSpPr>
          <p:cNvPr id="13" name="Rectángulo redondeado 12"/>
          <p:cNvSpPr/>
          <p:nvPr/>
        </p:nvSpPr>
        <p:spPr>
          <a:xfrm>
            <a:off x="7720930" y="2359460"/>
            <a:ext cx="4068643" cy="1336365"/>
          </a:xfrm>
          <a:prstGeom prst="roundRect">
            <a:avLst/>
          </a:prstGeom>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3">
            <a:schemeClr val="accent2"/>
          </a:fillRef>
          <a:effectRef idx="2">
            <a:schemeClr val="accent2"/>
          </a:effectRef>
          <a:fontRef idx="minor">
            <a:schemeClr val="lt1"/>
          </a:fontRef>
        </p:style>
        <p:txBody>
          <a:bodyPr rtlCol="0" anchor="ctr"/>
          <a:lstStyle/>
          <a:p>
            <a:pPr algn="ctr"/>
            <a:r>
              <a:rPr lang="es-CO" dirty="0" smtClean="0"/>
              <a:t>Ajustes razonables para la accesibilidad física</a:t>
            </a:r>
            <a:endParaRPr lang="es-CO" dirty="0"/>
          </a:p>
        </p:txBody>
      </p:sp>
      <p:sp>
        <p:nvSpPr>
          <p:cNvPr id="14" name="Rectángulo redondeado 13"/>
          <p:cNvSpPr/>
          <p:nvPr/>
        </p:nvSpPr>
        <p:spPr>
          <a:xfrm>
            <a:off x="3687918" y="2359460"/>
            <a:ext cx="3813495" cy="1336365"/>
          </a:xfrm>
          <a:prstGeom prst="roundRect">
            <a:avLst/>
          </a:prstGeom>
          <a:solidFill>
            <a:srgbClr val="3366CC"/>
          </a:solidFill>
          <a:ln>
            <a:solidFill>
              <a:srgbClr val="3366CC"/>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3">
            <a:schemeClr val="accent2"/>
          </a:fillRef>
          <a:effectRef idx="2">
            <a:schemeClr val="accent2"/>
          </a:effectRef>
          <a:fontRef idx="minor">
            <a:schemeClr val="lt1"/>
          </a:fontRef>
        </p:style>
        <p:txBody>
          <a:bodyPr rtlCol="0" anchor="ctr"/>
          <a:lstStyle/>
          <a:p>
            <a:pPr algn="ctr"/>
            <a:r>
              <a:rPr lang="es-CO" dirty="0" smtClean="0"/>
              <a:t>Servicio al ciudadano – accesibilidad a la información</a:t>
            </a:r>
          </a:p>
        </p:txBody>
      </p:sp>
      <p:sp>
        <p:nvSpPr>
          <p:cNvPr id="16" name="Proceso 15"/>
          <p:cNvSpPr/>
          <p:nvPr/>
        </p:nvSpPr>
        <p:spPr>
          <a:xfrm rot="16200000">
            <a:off x="1718604" y="4831074"/>
            <a:ext cx="797159" cy="1224000"/>
          </a:xfrm>
          <a:prstGeom prst="flowChart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latin typeface="Arial" panose="020B0604020202020204" pitchFamily="34" charset="0"/>
              <a:cs typeface="Arial" panose="020B0604020202020204" pitchFamily="34" charset="0"/>
            </a:endParaRPr>
          </a:p>
        </p:txBody>
      </p:sp>
      <p:pic>
        <p:nvPicPr>
          <p:cNvPr id="39" name="Imagen 38"/>
          <p:cNvPicPr>
            <a:picLocks noChangeAspect="1"/>
          </p:cNvPicPr>
          <p:nvPr/>
        </p:nvPicPr>
        <p:blipFill>
          <a:blip r:embed="rId3"/>
          <a:stretch>
            <a:fillRect/>
          </a:stretch>
        </p:blipFill>
        <p:spPr>
          <a:xfrm>
            <a:off x="1071135" y="3695825"/>
            <a:ext cx="1300160" cy="1584570"/>
          </a:xfrm>
          <a:prstGeom prst="rect">
            <a:avLst/>
          </a:prstGeom>
        </p:spPr>
      </p:pic>
      <p:pic>
        <p:nvPicPr>
          <p:cNvPr id="3" name="Imagen 2"/>
          <p:cNvPicPr>
            <a:picLocks noChangeAspect="1"/>
          </p:cNvPicPr>
          <p:nvPr/>
        </p:nvPicPr>
        <p:blipFill>
          <a:blip r:embed="rId4"/>
          <a:stretch>
            <a:fillRect/>
          </a:stretch>
        </p:blipFill>
        <p:spPr>
          <a:xfrm>
            <a:off x="9123824" y="3695825"/>
            <a:ext cx="1262853" cy="1509504"/>
          </a:xfrm>
          <a:prstGeom prst="rect">
            <a:avLst/>
          </a:prstGeom>
        </p:spPr>
      </p:pic>
      <p:pic>
        <p:nvPicPr>
          <p:cNvPr id="4" name="Imagen 3"/>
          <p:cNvPicPr>
            <a:picLocks noChangeAspect="1"/>
          </p:cNvPicPr>
          <p:nvPr/>
        </p:nvPicPr>
        <p:blipFill>
          <a:blip r:embed="rId5"/>
          <a:stretch>
            <a:fillRect/>
          </a:stretch>
        </p:blipFill>
        <p:spPr>
          <a:xfrm>
            <a:off x="5025025" y="3638375"/>
            <a:ext cx="1406584" cy="1681308"/>
          </a:xfrm>
          <a:prstGeom prst="rect">
            <a:avLst/>
          </a:prstGeom>
        </p:spPr>
      </p:pic>
    </p:spTree>
    <p:extLst>
      <p:ext uri="{BB962C8B-B14F-4D97-AF65-F5344CB8AC3E}">
        <p14:creationId xmlns:p14="http://schemas.microsoft.com/office/powerpoint/2010/main" val="7242136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txBox="1">
            <a:spLocks/>
          </p:cNvSpPr>
          <p:nvPr/>
        </p:nvSpPr>
        <p:spPr>
          <a:xfrm>
            <a:off x="7581441" y="616514"/>
            <a:ext cx="4346041" cy="49161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s-ES_tradnl" sz="3200" b="1" dirty="0">
              <a:solidFill>
                <a:srgbClr val="009280"/>
              </a:solidFill>
              <a:latin typeface="Arial" panose="020B0604020202020204" pitchFamily="34" charset="0"/>
              <a:cs typeface="Arial" panose="020B0604020202020204" pitchFamily="34" charset="0"/>
            </a:endParaRPr>
          </a:p>
        </p:txBody>
      </p:sp>
      <p:cxnSp>
        <p:nvCxnSpPr>
          <p:cNvPr id="7" name="Conector recto 6"/>
          <p:cNvCxnSpPr/>
          <p:nvPr/>
        </p:nvCxnSpPr>
        <p:spPr>
          <a:xfrm>
            <a:off x="7278096" y="1128395"/>
            <a:ext cx="4179420" cy="0"/>
          </a:xfrm>
          <a:prstGeom prst="line">
            <a:avLst/>
          </a:prstGeom>
          <a:ln w="25400">
            <a:solidFill>
              <a:srgbClr val="009280"/>
            </a:solidFill>
          </a:ln>
        </p:spPr>
        <p:style>
          <a:lnRef idx="3">
            <a:schemeClr val="accent6"/>
          </a:lnRef>
          <a:fillRef idx="0">
            <a:schemeClr val="accent6"/>
          </a:fillRef>
          <a:effectRef idx="2">
            <a:schemeClr val="accent6"/>
          </a:effectRef>
          <a:fontRef idx="minor">
            <a:schemeClr val="tx1"/>
          </a:fontRef>
        </p:style>
      </p:cxnSp>
      <p:cxnSp>
        <p:nvCxnSpPr>
          <p:cNvPr id="8" name="Conector recto 7"/>
          <p:cNvCxnSpPr/>
          <p:nvPr/>
        </p:nvCxnSpPr>
        <p:spPr>
          <a:xfrm>
            <a:off x="7266691" y="324538"/>
            <a:ext cx="4202230" cy="0"/>
          </a:xfrm>
          <a:prstGeom prst="line">
            <a:avLst/>
          </a:prstGeom>
          <a:ln w="25400">
            <a:solidFill>
              <a:srgbClr val="009280"/>
            </a:solidFill>
          </a:ln>
        </p:spPr>
        <p:style>
          <a:lnRef idx="3">
            <a:schemeClr val="accent6"/>
          </a:lnRef>
          <a:fillRef idx="0">
            <a:schemeClr val="accent6"/>
          </a:fillRef>
          <a:effectRef idx="2">
            <a:schemeClr val="accent6"/>
          </a:effectRef>
          <a:fontRef idx="minor">
            <a:schemeClr val="tx1"/>
          </a:fontRef>
        </p:style>
      </p:cxnSp>
      <p:sp>
        <p:nvSpPr>
          <p:cNvPr id="16" name="Proceso 15"/>
          <p:cNvSpPr/>
          <p:nvPr/>
        </p:nvSpPr>
        <p:spPr>
          <a:xfrm rot="16200000">
            <a:off x="1718604" y="4831074"/>
            <a:ext cx="797159" cy="1224000"/>
          </a:xfrm>
          <a:prstGeom prst="flowChart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latin typeface="Arial" panose="020B0604020202020204" pitchFamily="34" charset="0"/>
              <a:cs typeface="Arial" panose="020B0604020202020204" pitchFamily="34" charset="0"/>
            </a:endParaRPr>
          </a:p>
        </p:txBody>
      </p:sp>
      <p:graphicFrame>
        <p:nvGraphicFramePr>
          <p:cNvPr id="5" name="Tabla 4"/>
          <p:cNvGraphicFramePr>
            <a:graphicFrameLocks noGrp="1"/>
          </p:cNvGraphicFramePr>
          <p:nvPr>
            <p:extLst>
              <p:ext uri="{D42A27DB-BD31-4B8C-83A1-F6EECF244321}">
                <p14:modId xmlns:p14="http://schemas.microsoft.com/office/powerpoint/2010/main" val="2733044868"/>
              </p:ext>
            </p:extLst>
          </p:nvPr>
        </p:nvGraphicFramePr>
        <p:xfrm>
          <a:off x="482599" y="1473200"/>
          <a:ext cx="10974917" cy="4170758"/>
        </p:xfrm>
        <a:graphic>
          <a:graphicData uri="http://schemas.openxmlformats.org/drawingml/2006/table">
            <a:tbl>
              <a:tblPr/>
              <a:tblGrid>
                <a:gridCol w="808154">
                  <a:extLst>
                    <a:ext uri="{9D8B030D-6E8A-4147-A177-3AD203B41FA5}">
                      <a16:colId xmlns:a16="http://schemas.microsoft.com/office/drawing/2014/main" val="20000"/>
                    </a:ext>
                  </a:extLst>
                </a:gridCol>
                <a:gridCol w="3332047">
                  <a:extLst>
                    <a:ext uri="{9D8B030D-6E8A-4147-A177-3AD203B41FA5}">
                      <a16:colId xmlns:a16="http://schemas.microsoft.com/office/drawing/2014/main" val="20001"/>
                    </a:ext>
                  </a:extLst>
                </a:gridCol>
                <a:gridCol w="1797913">
                  <a:extLst>
                    <a:ext uri="{9D8B030D-6E8A-4147-A177-3AD203B41FA5}">
                      <a16:colId xmlns:a16="http://schemas.microsoft.com/office/drawing/2014/main" val="20002"/>
                    </a:ext>
                  </a:extLst>
                </a:gridCol>
                <a:gridCol w="1263401">
                  <a:extLst>
                    <a:ext uri="{9D8B030D-6E8A-4147-A177-3AD203B41FA5}">
                      <a16:colId xmlns:a16="http://schemas.microsoft.com/office/drawing/2014/main" val="20003"/>
                    </a:ext>
                  </a:extLst>
                </a:gridCol>
                <a:gridCol w="1217562">
                  <a:extLst>
                    <a:ext uri="{9D8B030D-6E8A-4147-A177-3AD203B41FA5}">
                      <a16:colId xmlns:a16="http://schemas.microsoft.com/office/drawing/2014/main" val="20004"/>
                    </a:ext>
                  </a:extLst>
                </a:gridCol>
                <a:gridCol w="1237620">
                  <a:extLst>
                    <a:ext uri="{9D8B030D-6E8A-4147-A177-3AD203B41FA5}">
                      <a16:colId xmlns:a16="http://schemas.microsoft.com/office/drawing/2014/main" val="20005"/>
                    </a:ext>
                  </a:extLst>
                </a:gridCol>
                <a:gridCol w="1318220">
                  <a:extLst>
                    <a:ext uri="{9D8B030D-6E8A-4147-A177-3AD203B41FA5}">
                      <a16:colId xmlns:a16="http://schemas.microsoft.com/office/drawing/2014/main" val="20006"/>
                    </a:ext>
                  </a:extLst>
                </a:gridCol>
              </a:tblGrid>
              <a:tr h="510316">
                <a:tc>
                  <a:txBody>
                    <a:bodyPr/>
                    <a:lstStyle/>
                    <a:p>
                      <a:pPr algn="ctr" fontAlgn="ctr"/>
                      <a:r>
                        <a:rPr lang="es-CO" sz="1200" b="1" i="0" u="none" strike="noStrike" dirty="0">
                          <a:solidFill>
                            <a:srgbClr val="000000"/>
                          </a:solidFill>
                          <a:effectLst/>
                          <a:latin typeface="Arial" panose="020B060402020202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ACCION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META O PRODUCTO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CANTIDAD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RESPONSABLE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FECHA INICIO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UNIDAD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0000"/>
                  </a:ext>
                </a:extLst>
              </a:tr>
              <a:tr h="1305784">
                <a:tc>
                  <a:txBody>
                    <a:bodyPr/>
                    <a:lstStyle/>
                    <a:p>
                      <a:pPr algn="ctr" fontAlgn="ctr"/>
                      <a:r>
                        <a:rPr lang="es-CO" sz="1200" b="0" i="0" u="none" strike="noStrike" dirty="0">
                          <a:solidFill>
                            <a:srgbClr val="000000"/>
                          </a:solidFill>
                          <a:effectLst/>
                          <a:latin typeface="Arial" panose="020B060402020202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400" b="0" i="0" u="none" strike="noStrike" dirty="0">
                          <a:solidFill>
                            <a:srgbClr val="000000"/>
                          </a:solidFill>
                          <a:effectLst/>
                          <a:latin typeface="Arial" panose="020B0604020202020204" pitchFamily="34" charset="0"/>
                        </a:rPr>
                        <a:t>Contar con vinculación laboral de personas con discapacidad en la planta de personal </a:t>
                      </a:r>
                      <a:r>
                        <a:rPr lang="es-CO" sz="1400" b="0" i="0" u="none" strike="noStrike" dirty="0" smtClean="0">
                          <a:solidFill>
                            <a:srgbClr val="000000"/>
                          </a:solidFill>
                          <a:effectLst/>
                          <a:latin typeface="Arial" panose="020B0604020202020204" pitchFamily="34" charset="0"/>
                        </a:rPr>
                        <a:t>del</a:t>
                      </a:r>
                      <a:r>
                        <a:rPr lang="es-CO" sz="1400" b="0" i="0" u="none" strike="noStrike" baseline="0" dirty="0" smtClean="0">
                          <a:solidFill>
                            <a:srgbClr val="000000"/>
                          </a:solidFill>
                          <a:effectLst/>
                          <a:latin typeface="Arial" panose="020B0604020202020204" pitchFamily="34" charset="0"/>
                        </a:rPr>
                        <a:t> Ministerio de Minas y Energía y sus entidades adscritas.</a:t>
                      </a:r>
                      <a:endParaRPr lang="es-CO" sz="14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400" b="0" i="0" u="none" strike="noStrike" dirty="0">
                          <a:solidFill>
                            <a:srgbClr val="000000"/>
                          </a:solidFill>
                          <a:effectLst/>
                          <a:latin typeface="Arial" panose="020B0604020202020204" pitchFamily="34" charset="0"/>
                        </a:rPr>
                        <a:t>2% de la planta de personal son personas con </a:t>
                      </a:r>
                      <a:r>
                        <a:rPr lang="es-CO" sz="1400" b="0" i="0" u="none" strike="noStrike" dirty="0" smtClean="0">
                          <a:solidFill>
                            <a:srgbClr val="000000"/>
                          </a:solidFill>
                          <a:effectLst/>
                          <a:latin typeface="Arial" panose="020B0604020202020204" pitchFamily="34" charset="0"/>
                        </a:rPr>
                        <a:t>discapacidad</a:t>
                      </a:r>
                    </a:p>
                    <a:p>
                      <a:pPr algn="ctr" fontAlgn="ctr"/>
                      <a:r>
                        <a:rPr lang="es-CO" sz="1000" b="0" i="0" u="none" strike="noStrike" dirty="0" smtClean="0">
                          <a:solidFill>
                            <a:srgbClr val="000000"/>
                          </a:solidFill>
                          <a:effectLst/>
                          <a:latin typeface="Arial" panose="020B0604020202020204" pitchFamily="34" charset="0"/>
                        </a:rPr>
                        <a:t>(en cada vigencia en cada entidad)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1" i="0" u="none" strike="noStrike" dirty="0">
                          <a:solidFill>
                            <a:srgbClr val="000000"/>
                          </a:solidFill>
                          <a:effectLst/>
                          <a:latin typeface="Arial" panose="020B0604020202020204" pitchFamily="34" charset="0"/>
                        </a:rPr>
                        <a:t>0,02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dirty="0" smtClean="0">
                          <a:solidFill>
                            <a:srgbClr val="000000"/>
                          </a:solidFill>
                          <a:effectLst/>
                          <a:latin typeface="Arial" panose="020B0604020202020204" pitchFamily="34" charset="0"/>
                        </a:rPr>
                        <a:t>Áreas </a:t>
                      </a:r>
                      <a:r>
                        <a:rPr lang="es-CO" sz="1200" b="0" i="0" u="none" strike="noStrike" dirty="0">
                          <a:solidFill>
                            <a:srgbClr val="000000"/>
                          </a:solidFill>
                          <a:effectLst/>
                          <a:latin typeface="Arial" panose="020B0604020202020204" pitchFamily="34" charset="0"/>
                        </a:rPr>
                        <a:t>de Talento Humano de las entidades adscritas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dirty="0">
                          <a:solidFill>
                            <a:srgbClr val="000000"/>
                          </a:solidFill>
                          <a:effectLst/>
                          <a:latin typeface="Arial" panose="020B0604020202020204" pitchFamily="34" charset="0"/>
                        </a:rPr>
                        <a:t>30/06/2019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Arial" panose="020B0604020202020204" pitchFamily="34" charset="0"/>
                        </a:rPr>
                        <a:t>PORCENTAJE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336427">
                <a:tc>
                  <a:txBody>
                    <a:bodyPr/>
                    <a:lstStyle/>
                    <a:p>
                      <a:pPr algn="ctr" fontAlgn="ctr"/>
                      <a:r>
                        <a:rPr lang="es-CO" sz="1200" b="0" i="0" u="none" strike="noStrike">
                          <a:solidFill>
                            <a:srgbClr val="000000"/>
                          </a:solidFill>
                          <a:effectLst/>
                          <a:latin typeface="Arial" panose="020B0604020202020204" pitchFamily="34"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400" b="0" i="0" u="none" strike="noStrike" dirty="0">
                          <a:solidFill>
                            <a:srgbClr val="000000"/>
                          </a:solidFill>
                          <a:effectLst/>
                          <a:latin typeface="Arial" panose="020B0604020202020204" pitchFamily="34" charset="0"/>
                        </a:rPr>
                        <a:t>Actualizar anualmente la caracterización de los funcionarios con discapacidad </a:t>
                      </a:r>
                      <a:r>
                        <a:rPr lang="es-CO" sz="1400" b="0" i="0" u="none" strike="noStrike" dirty="0" smtClean="0">
                          <a:solidFill>
                            <a:srgbClr val="000000"/>
                          </a:solidFill>
                          <a:effectLst/>
                          <a:latin typeface="Arial" panose="020B0604020202020204" pitchFamily="34" charset="0"/>
                        </a:rPr>
                        <a:t>del Ministerio y sus </a:t>
                      </a:r>
                      <a:r>
                        <a:rPr lang="es-CO" sz="1400" b="0" i="0" u="none" strike="noStrike" dirty="0">
                          <a:solidFill>
                            <a:srgbClr val="000000"/>
                          </a:solidFill>
                          <a:effectLst/>
                          <a:latin typeface="Arial" panose="020B0604020202020204" pitchFamily="34" charset="0"/>
                        </a:rPr>
                        <a:t>entidades </a:t>
                      </a:r>
                      <a:r>
                        <a:rPr lang="es-CO" sz="1400" b="0" i="0" u="none" strike="noStrike" dirty="0" smtClean="0">
                          <a:solidFill>
                            <a:srgbClr val="000000"/>
                          </a:solidFill>
                          <a:effectLst/>
                          <a:latin typeface="Arial" panose="020B0604020202020204" pitchFamily="34" charset="0"/>
                        </a:rPr>
                        <a:t>adscritas.</a:t>
                      </a:r>
                      <a:endParaRPr lang="es-CO" sz="14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400" b="0" i="0" u="none" strike="noStrike" dirty="0">
                          <a:solidFill>
                            <a:srgbClr val="000000"/>
                          </a:solidFill>
                          <a:effectLst/>
                          <a:latin typeface="Arial" panose="020B0604020202020204" pitchFamily="34" charset="0"/>
                        </a:rPr>
                        <a:t>Caracterización de funcionarios </a:t>
                      </a:r>
                      <a:r>
                        <a:rPr lang="es-CO" sz="1400" b="0" i="0" u="none" strike="noStrike" dirty="0" smtClean="0">
                          <a:solidFill>
                            <a:srgbClr val="000000"/>
                          </a:solidFill>
                          <a:effectLst/>
                          <a:latin typeface="Arial" panose="020B0604020202020204" pitchFamily="34" charset="0"/>
                        </a:rPr>
                        <a:t>actualizada</a:t>
                      </a:r>
                    </a:p>
                    <a:p>
                      <a:pPr marL="0" algn="ctr" defTabSz="914400" rtl="0" eaLnBrk="1" fontAlgn="ctr" latinLnBrk="0" hangingPunct="1"/>
                      <a:r>
                        <a:rPr lang="es-CO" sz="1000" b="0" i="0" u="none" strike="noStrike" kern="1200" dirty="0" smtClean="0">
                          <a:solidFill>
                            <a:srgbClr val="000000"/>
                          </a:solidFill>
                          <a:effectLst/>
                          <a:latin typeface="Arial" panose="020B0604020202020204" pitchFamily="34" charset="0"/>
                          <a:ea typeface="+mn-ea"/>
                          <a:cs typeface="+mn-cs"/>
                        </a:rPr>
                        <a:t>(una por año, por cada entidad)</a:t>
                      </a:r>
                      <a:endParaRPr lang="es-CO" sz="1000" b="0" i="0" u="none" strike="noStrike" kern="1200" dirty="0">
                        <a:solidFill>
                          <a:srgbClr val="000000"/>
                        </a:solidFill>
                        <a:effectLst/>
                        <a:latin typeface="Arial" panose="020B0604020202020204" pitchFamily="34" charset="0"/>
                        <a:ea typeface="+mn-ea"/>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1" i="0" u="none" strike="noStrike" dirty="0" smtClean="0">
                          <a:solidFill>
                            <a:srgbClr val="000000"/>
                          </a:solidFill>
                          <a:effectLst/>
                          <a:latin typeface="Arial" panose="020B0604020202020204" pitchFamily="34" charset="0"/>
                        </a:rPr>
                        <a:t>28</a:t>
                      </a:r>
                      <a:endParaRPr lang="es-CO" sz="1200" b="1"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dirty="0" smtClean="0">
                          <a:solidFill>
                            <a:srgbClr val="000000"/>
                          </a:solidFill>
                          <a:effectLst/>
                          <a:latin typeface="Arial" panose="020B0604020202020204" pitchFamily="34" charset="0"/>
                        </a:rPr>
                        <a:t>Áreas </a:t>
                      </a:r>
                      <a:r>
                        <a:rPr lang="es-CO" sz="1200" b="0" i="0" u="none" strike="noStrike" dirty="0">
                          <a:solidFill>
                            <a:srgbClr val="000000"/>
                          </a:solidFill>
                          <a:effectLst/>
                          <a:latin typeface="Arial" panose="020B0604020202020204" pitchFamily="34" charset="0"/>
                        </a:rPr>
                        <a:t>de Talento Humano de las entidades </a:t>
                      </a:r>
                      <a:r>
                        <a:rPr lang="es-CO" sz="1200" b="0" i="0" u="none" strike="noStrike" dirty="0" smtClean="0">
                          <a:solidFill>
                            <a:srgbClr val="000000"/>
                          </a:solidFill>
                          <a:effectLst/>
                          <a:latin typeface="Arial" panose="020B0604020202020204" pitchFamily="34" charset="0"/>
                        </a:rPr>
                        <a:t>adscritas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dirty="0">
                          <a:solidFill>
                            <a:srgbClr val="000000"/>
                          </a:solidFill>
                          <a:effectLst/>
                          <a:latin typeface="Arial" panose="020B0604020202020204" pitchFamily="34" charset="0"/>
                        </a:rPr>
                        <a:t>30/06/2019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Arial" panose="020B0604020202020204" pitchFamily="34" charset="0"/>
                        </a:rPr>
                        <a:t>DOCUMENTO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018231">
                <a:tc>
                  <a:txBody>
                    <a:bodyPr/>
                    <a:lstStyle/>
                    <a:p>
                      <a:pPr algn="ctr" fontAlgn="ctr"/>
                      <a:r>
                        <a:rPr lang="es-CO" sz="1200" b="0" i="0" u="none" strike="noStrike" dirty="0">
                          <a:solidFill>
                            <a:srgbClr val="000000"/>
                          </a:solidFill>
                          <a:effectLst/>
                          <a:latin typeface="Arial" panose="020B0604020202020204" pitchFamily="34" charset="0"/>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400" b="0" i="0" u="none" strike="noStrike" dirty="0">
                          <a:solidFill>
                            <a:srgbClr val="000000"/>
                          </a:solidFill>
                          <a:effectLst/>
                          <a:latin typeface="Arial" panose="020B0604020202020204" pitchFamily="34" charset="0"/>
                        </a:rPr>
                        <a:t>Brindar capacitación a cuidadores de personas con discapacidad que hagan parte del grupo familiar de los servidores de las entidades del sector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400" b="0" i="0" u="none" strike="noStrike" dirty="0" smtClean="0">
                          <a:solidFill>
                            <a:srgbClr val="000000"/>
                          </a:solidFill>
                          <a:effectLst/>
                          <a:latin typeface="Arial" panose="020B0604020202020204" pitchFamily="34" charset="0"/>
                        </a:rPr>
                        <a:t>Capacitaciones</a:t>
                      </a:r>
                      <a:r>
                        <a:rPr lang="es-CO" sz="1400" b="0" i="0" u="none" strike="noStrike" baseline="0" dirty="0" smtClean="0">
                          <a:solidFill>
                            <a:srgbClr val="000000"/>
                          </a:solidFill>
                          <a:effectLst/>
                          <a:latin typeface="Arial" panose="020B0604020202020204" pitchFamily="34" charset="0"/>
                        </a:rPr>
                        <a:t> realizadas</a:t>
                      </a:r>
                      <a:endParaRPr lang="es-CO" sz="1400" b="0" i="0" u="none" strike="noStrike" dirty="0" smtClean="0">
                        <a:solidFill>
                          <a:srgbClr val="000000"/>
                        </a:solidFill>
                        <a:effectLst/>
                        <a:latin typeface="Arial" panose="020B0604020202020204" pitchFamily="34" charset="0"/>
                      </a:endParaRPr>
                    </a:p>
                    <a:p>
                      <a:pPr marL="0" marR="0" indent="0" algn="ctr" defTabSz="914400" rtl="0" eaLnBrk="1" fontAlgn="ctr" latinLnBrk="0" hangingPunct="1">
                        <a:lnSpc>
                          <a:spcPct val="100000"/>
                        </a:lnSpc>
                        <a:spcBef>
                          <a:spcPts val="0"/>
                        </a:spcBef>
                        <a:spcAft>
                          <a:spcPts val="0"/>
                        </a:spcAft>
                        <a:buClrTx/>
                        <a:buSzTx/>
                        <a:buFontTx/>
                        <a:buNone/>
                        <a:tabLst/>
                        <a:defRPr/>
                      </a:pPr>
                      <a:r>
                        <a:rPr lang="es-CO" sz="1000" b="0" i="0" u="none" strike="noStrike" kern="1200" dirty="0" smtClean="0">
                          <a:solidFill>
                            <a:srgbClr val="000000"/>
                          </a:solidFill>
                          <a:effectLst/>
                          <a:latin typeface="Arial" panose="020B0604020202020204" pitchFamily="34" charset="0"/>
                          <a:ea typeface="+mn-ea"/>
                          <a:cs typeface="+mn-cs"/>
                        </a:rPr>
                        <a:t>(una por año, para el sector)</a:t>
                      </a:r>
                    </a:p>
                    <a:p>
                      <a:pPr marL="0" algn="ctr" defTabSz="914400" rtl="0" eaLnBrk="1" fontAlgn="ctr" latinLnBrk="0" hangingPunct="1"/>
                      <a:endParaRPr lang="es-CO" sz="1050" b="0" i="0" u="none" strike="noStrike" kern="1200" dirty="0">
                        <a:solidFill>
                          <a:srgbClr val="000000"/>
                        </a:solidFill>
                        <a:effectLst/>
                        <a:latin typeface="Arial" panose="020B0604020202020204" pitchFamily="34" charset="0"/>
                        <a:ea typeface="+mn-ea"/>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1" i="0" u="none" strike="noStrike">
                          <a:solidFill>
                            <a:srgbClr val="000000"/>
                          </a:solidFill>
                          <a:effectLst/>
                          <a:latin typeface="Arial" panose="020B0604020202020204" pitchFamily="34" charset="0"/>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dirty="0" smtClean="0">
                          <a:solidFill>
                            <a:srgbClr val="000000"/>
                          </a:solidFill>
                          <a:effectLst/>
                          <a:latin typeface="Arial" panose="020B0604020202020204" pitchFamily="34" charset="0"/>
                        </a:rPr>
                        <a:t>Áreas </a:t>
                      </a:r>
                      <a:r>
                        <a:rPr lang="es-CO" sz="1200" b="0" i="0" u="none" strike="noStrike" dirty="0">
                          <a:solidFill>
                            <a:srgbClr val="000000"/>
                          </a:solidFill>
                          <a:effectLst/>
                          <a:latin typeface="Arial" panose="020B0604020202020204" pitchFamily="34" charset="0"/>
                        </a:rPr>
                        <a:t>de Talento Humano de las entidades </a:t>
                      </a:r>
                      <a:r>
                        <a:rPr lang="es-CO" sz="1200" b="0" i="0" u="none" strike="noStrike" dirty="0" smtClean="0">
                          <a:solidFill>
                            <a:srgbClr val="000000"/>
                          </a:solidFill>
                          <a:effectLst/>
                          <a:latin typeface="Arial" panose="020B0604020202020204" pitchFamily="34" charset="0"/>
                        </a:rPr>
                        <a:t>adscritas</a:t>
                      </a:r>
                      <a:endParaRPr lang="es-CO" sz="12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dirty="0">
                          <a:solidFill>
                            <a:srgbClr val="000000"/>
                          </a:solidFill>
                          <a:effectLst/>
                          <a:latin typeface="Arial" panose="020B0604020202020204" pitchFamily="34" charset="0"/>
                        </a:rPr>
                        <a:t>30/06/2019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smtClean="0">
                          <a:solidFill>
                            <a:srgbClr val="000000"/>
                          </a:solidFill>
                          <a:effectLst/>
                          <a:latin typeface="Arial" panose="020B0604020202020204" pitchFamily="34" charset="0"/>
                        </a:rPr>
                        <a:t>CAPACITACION</a:t>
                      </a:r>
                      <a:endParaRPr lang="es-CO" sz="11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2" name="Rectángulo 1"/>
          <p:cNvSpPr/>
          <p:nvPr/>
        </p:nvSpPr>
        <p:spPr>
          <a:xfrm>
            <a:off x="7380723" y="410375"/>
            <a:ext cx="3974165" cy="707886"/>
          </a:xfrm>
          <a:prstGeom prst="rect">
            <a:avLst/>
          </a:prstGeom>
        </p:spPr>
        <p:txBody>
          <a:bodyPr wrap="none">
            <a:spAutoFit/>
          </a:bodyPr>
          <a:lstStyle/>
          <a:p>
            <a:pPr lvl="0" algn="ctr"/>
            <a:r>
              <a:rPr lang="es-ES_tradnl" sz="2000" b="1" dirty="0">
                <a:solidFill>
                  <a:srgbClr val="009280"/>
                </a:solidFill>
                <a:latin typeface="Arial" panose="020B0604020202020204" pitchFamily="34" charset="0"/>
                <a:cs typeface="Arial" panose="020B0604020202020204" pitchFamily="34" charset="0"/>
              </a:rPr>
              <a:t>Plan </a:t>
            </a:r>
            <a:r>
              <a:rPr lang="es-ES_tradnl" sz="2000" b="1" dirty="0" smtClean="0">
                <a:solidFill>
                  <a:srgbClr val="009280"/>
                </a:solidFill>
                <a:latin typeface="Arial" panose="020B0604020202020204" pitchFamily="34" charset="0"/>
                <a:cs typeface="Arial" panose="020B0604020202020204" pitchFamily="34" charset="0"/>
              </a:rPr>
              <a:t>Sectorial </a:t>
            </a:r>
            <a:r>
              <a:rPr lang="es-ES_tradnl" sz="2000" b="1" dirty="0">
                <a:solidFill>
                  <a:srgbClr val="009280"/>
                </a:solidFill>
                <a:latin typeface="Arial" panose="020B0604020202020204" pitchFamily="34" charset="0"/>
                <a:cs typeface="Arial" panose="020B0604020202020204" pitchFamily="34" charset="0"/>
              </a:rPr>
              <a:t>de </a:t>
            </a:r>
            <a:r>
              <a:rPr lang="es-ES_tradnl" sz="2000" b="1" dirty="0" smtClean="0">
                <a:solidFill>
                  <a:srgbClr val="009280"/>
                </a:solidFill>
                <a:latin typeface="Arial" panose="020B0604020202020204" pitchFamily="34" charset="0"/>
                <a:cs typeface="Arial" panose="020B0604020202020204" pitchFamily="34" charset="0"/>
              </a:rPr>
              <a:t>Discapacidad</a:t>
            </a:r>
          </a:p>
          <a:p>
            <a:pPr lvl="0" algn="ctr"/>
            <a:r>
              <a:rPr lang="es-ES_tradnl" sz="2000" b="1" dirty="0" smtClean="0">
                <a:solidFill>
                  <a:srgbClr val="009280"/>
                </a:solidFill>
                <a:latin typeface="Arial" panose="020B0604020202020204" pitchFamily="34" charset="0"/>
                <a:cs typeface="Arial" panose="020B0604020202020204" pitchFamily="34" charset="0"/>
              </a:rPr>
              <a:t>2019 - 2022</a:t>
            </a:r>
            <a:endParaRPr lang="es-ES_tradnl" sz="2000" b="1" dirty="0">
              <a:solidFill>
                <a:srgbClr val="00928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86433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Proceso 15"/>
          <p:cNvSpPr/>
          <p:nvPr/>
        </p:nvSpPr>
        <p:spPr>
          <a:xfrm rot="16200000">
            <a:off x="1718604" y="4831074"/>
            <a:ext cx="797159" cy="1224000"/>
          </a:xfrm>
          <a:prstGeom prst="flowChart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latin typeface="Arial" panose="020B0604020202020204" pitchFamily="34" charset="0"/>
              <a:cs typeface="Arial" panose="020B0604020202020204" pitchFamily="34" charset="0"/>
            </a:endParaRPr>
          </a:p>
        </p:txBody>
      </p:sp>
      <p:graphicFrame>
        <p:nvGraphicFramePr>
          <p:cNvPr id="5" name="Tabla 4"/>
          <p:cNvGraphicFramePr>
            <a:graphicFrameLocks noGrp="1"/>
          </p:cNvGraphicFramePr>
          <p:nvPr>
            <p:extLst>
              <p:ext uri="{D42A27DB-BD31-4B8C-83A1-F6EECF244321}">
                <p14:modId xmlns:p14="http://schemas.microsoft.com/office/powerpoint/2010/main" val="1296658451"/>
              </p:ext>
            </p:extLst>
          </p:nvPr>
        </p:nvGraphicFramePr>
        <p:xfrm>
          <a:off x="482599" y="1233714"/>
          <a:ext cx="10986322" cy="408471"/>
        </p:xfrm>
        <a:graphic>
          <a:graphicData uri="http://schemas.openxmlformats.org/drawingml/2006/table">
            <a:tbl>
              <a:tblPr/>
              <a:tblGrid>
                <a:gridCol w="495301">
                  <a:extLst>
                    <a:ext uri="{9D8B030D-6E8A-4147-A177-3AD203B41FA5}">
                      <a16:colId xmlns:a16="http://schemas.microsoft.com/office/drawing/2014/main" val="20000"/>
                    </a:ext>
                  </a:extLst>
                </a:gridCol>
                <a:gridCol w="3970618">
                  <a:extLst>
                    <a:ext uri="{9D8B030D-6E8A-4147-A177-3AD203B41FA5}">
                      <a16:colId xmlns:a16="http://schemas.microsoft.com/office/drawing/2014/main" val="20001"/>
                    </a:ext>
                  </a:extLst>
                </a:gridCol>
                <a:gridCol w="1580298">
                  <a:extLst>
                    <a:ext uri="{9D8B030D-6E8A-4147-A177-3AD203B41FA5}">
                      <a16:colId xmlns:a16="http://schemas.microsoft.com/office/drawing/2014/main" val="20002"/>
                    </a:ext>
                  </a:extLst>
                </a:gridCol>
                <a:gridCol w="861688">
                  <a:extLst>
                    <a:ext uri="{9D8B030D-6E8A-4147-A177-3AD203B41FA5}">
                      <a16:colId xmlns:a16="http://schemas.microsoft.com/office/drawing/2014/main" val="20003"/>
                    </a:ext>
                  </a:extLst>
                </a:gridCol>
                <a:gridCol w="1861072">
                  <a:extLst>
                    <a:ext uri="{9D8B030D-6E8A-4147-A177-3AD203B41FA5}">
                      <a16:colId xmlns:a16="http://schemas.microsoft.com/office/drawing/2014/main" val="20004"/>
                    </a:ext>
                  </a:extLst>
                </a:gridCol>
                <a:gridCol w="1129553">
                  <a:extLst>
                    <a:ext uri="{9D8B030D-6E8A-4147-A177-3AD203B41FA5}">
                      <a16:colId xmlns:a16="http://schemas.microsoft.com/office/drawing/2014/main" val="20005"/>
                    </a:ext>
                  </a:extLst>
                </a:gridCol>
                <a:gridCol w="1087792">
                  <a:extLst>
                    <a:ext uri="{9D8B030D-6E8A-4147-A177-3AD203B41FA5}">
                      <a16:colId xmlns:a16="http://schemas.microsoft.com/office/drawing/2014/main" val="20006"/>
                    </a:ext>
                  </a:extLst>
                </a:gridCol>
              </a:tblGrid>
              <a:tr h="408471">
                <a:tc>
                  <a:txBody>
                    <a:bodyPr/>
                    <a:lstStyle/>
                    <a:p>
                      <a:pPr algn="ctr" fontAlgn="ctr"/>
                      <a:r>
                        <a:rPr lang="es-CO" sz="1200" b="1" i="0" u="none" strike="noStrike" dirty="0">
                          <a:solidFill>
                            <a:srgbClr val="000000"/>
                          </a:solidFill>
                          <a:effectLst/>
                          <a:latin typeface="Arial" panose="020B060402020202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ACCION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META O PRODUCTO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CANTIDAD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RESPONSABLE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FECHA INICIO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UNIDAD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0000"/>
                  </a:ext>
                </a:extLst>
              </a:tr>
            </a:tbl>
          </a:graphicData>
        </a:graphic>
      </p:graphicFrame>
      <p:graphicFrame>
        <p:nvGraphicFramePr>
          <p:cNvPr id="9" name="Tabla 8"/>
          <p:cNvGraphicFramePr>
            <a:graphicFrameLocks noGrp="1"/>
          </p:cNvGraphicFramePr>
          <p:nvPr>
            <p:extLst>
              <p:ext uri="{D42A27DB-BD31-4B8C-83A1-F6EECF244321}">
                <p14:modId xmlns:p14="http://schemas.microsoft.com/office/powerpoint/2010/main" val="4072263594"/>
              </p:ext>
            </p:extLst>
          </p:nvPr>
        </p:nvGraphicFramePr>
        <p:xfrm>
          <a:off x="482599" y="1642185"/>
          <a:ext cx="10986322" cy="4743375"/>
        </p:xfrm>
        <a:graphic>
          <a:graphicData uri="http://schemas.openxmlformats.org/drawingml/2006/table">
            <a:tbl>
              <a:tblPr/>
              <a:tblGrid>
                <a:gridCol w="508001">
                  <a:extLst>
                    <a:ext uri="{9D8B030D-6E8A-4147-A177-3AD203B41FA5}">
                      <a16:colId xmlns:a16="http://schemas.microsoft.com/office/drawing/2014/main" val="20000"/>
                    </a:ext>
                  </a:extLst>
                </a:gridCol>
                <a:gridCol w="3968675">
                  <a:extLst>
                    <a:ext uri="{9D8B030D-6E8A-4147-A177-3AD203B41FA5}">
                      <a16:colId xmlns:a16="http://schemas.microsoft.com/office/drawing/2014/main" val="20001"/>
                    </a:ext>
                  </a:extLst>
                </a:gridCol>
                <a:gridCol w="1569541">
                  <a:extLst>
                    <a:ext uri="{9D8B030D-6E8A-4147-A177-3AD203B41FA5}">
                      <a16:colId xmlns:a16="http://schemas.microsoft.com/office/drawing/2014/main" val="20002"/>
                    </a:ext>
                  </a:extLst>
                </a:gridCol>
                <a:gridCol w="861688">
                  <a:extLst>
                    <a:ext uri="{9D8B030D-6E8A-4147-A177-3AD203B41FA5}">
                      <a16:colId xmlns:a16="http://schemas.microsoft.com/office/drawing/2014/main" val="20003"/>
                    </a:ext>
                  </a:extLst>
                </a:gridCol>
                <a:gridCol w="1861072">
                  <a:extLst>
                    <a:ext uri="{9D8B030D-6E8A-4147-A177-3AD203B41FA5}">
                      <a16:colId xmlns:a16="http://schemas.microsoft.com/office/drawing/2014/main" val="20004"/>
                    </a:ext>
                  </a:extLst>
                </a:gridCol>
                <a:gridCol w="1118796">
                  <a:extLst>
                    <a:ext uri="{9D8B030D-6E8A-4147-A177-3AD203B41FA5}">
                      <a16:colId xmlns:a16="http://schemas.microsoft.com/office/drawing/2014/main" val="20005"/>
                    </a:ext>
                  </a:extLst>
                </a:gridCol>
                <a:gridCol w="1098549">
                  <a:extLst>
                    <a:ext uri="{9D8B030D-6E8A-4147-A177-3AD203B41FA5}">
                      <a16:colId xmlns:a16="http://schemas.microsoft.com/office/drawing/2014/main" val="20006"/>
                    </a:ext>
                  </a:extLst>
                </a:gridCol>
              </a:tblGrid>
              <a:tr h="1037007">
                <a:tc>
                  <a:txBody>
                    <a:bodyPr/>
                    <a:lstStyle/>
                    <a:p>
                      <a:pPr algn="ctr" fontAlgn="ctr"/>
                      <a:r>
                        <a:rPr lang="es-CO" sz="1200" b="1" i="0" u="none" strike="noStrike" dirty="0">
                          <a:solidFill>
                            <a:srgbClr val="000000"/>
                          </a:solidFill>
                          <a:effectLst/>
                          <a:latin typeface="Arial" panose="020B0604020202020204" pitchFamily="34" charset="0"/>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dirty="0" smtClean="0">
                          <a:solidFill>
                            <a:srgbClr val="000000"/>
                          </a:solidFill>
                          <a:effectLst/>
                          <a:latin typeface="Arial" panose="020B0604020202020204" pitchFamily="34" charset="0"/>
                        </a:rPr>
                        <a:t>Realizar </a:t>
                      </a:r>
                      <a:r>
                        <a:rPr lang="es-CO" sz="1200" b="0" i="0" u="none" strike="noStrike" dirty="0">
                          <a:solidFill>
                            <a:srgbClr val="000000"/>
                          </a:solidFill>
                          <a:effectLst/>
                          <a:latin typeface="Arial" panose="020B0604020202020204" pitchFamily="34" charset="0"/>
                        </a:rPr>
                        <a:t>un encuentro de socialización en temas generales del sector minero energético, dirigida a población en situación de discapacidad, contribuyendo a fomentar su cualificación con respecto al conocimiento de los beneficios que otorga el </a:t>
                      </a:r>
                      <a:r>
                        <a:rPr lang="es-CO" sz="1200" b="0" i="0" u="none" strike="noStrike" dirty="0" smtClean="0">
                          <a:solidFill>
                            <a:srgbClr val="000000"/>
                          </a:solidFill>
                          <a:effectLst/>
                          <a:latin typeface="Arial" panose="020B0604020202020204" pitchFamily="34" charset="0"/>
                        </a:rPr>
                        <a:t>sector</a:t>
                      </a:r>
                      <a:endParaRPr lang="es-CO" sz="12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kern="1200" dirty="0">
                          <a:solidFill>
                            <a:srgbClr val="000000"/>
                          </a:solidFill>
                          <a:effectLst/>
                          <a:latin typeface="Arial" panose="020B0604020202020204" pitchFamily="34" charset="0"/>
                          <a:ea typeface="+mn-ea"/>
                          <a:cs typeface="+mn-cs"/>
                        </a:rPr>
                        <a:t>Socialización </a:t>
                      </a:r>
                      <a:r>
                        <a:rPr lang="es-CO" sz="1200" b="0" i="0" u="none" strike="noStrike" kern="1200" dirty="0" smtClean="0">
                          <a:solidFill>
                            <a:srgbClr val="000000"/>
                          </a:solidFill>
                          <a:effectLst/>
                          <a:latin typeface="Arial" panose="020B0604020202020204" pitchFamily="34" charset="0"/>
                          <a:ea typeface="+mn-ea"/>
                          <a:cs typeface="+mn-cs"/>
                        </a:rPr>
                        <a:t>realizada</a:t>
                      </a:r>
                    </a:p>
                    <a:p>
                      <a:pPr marL="0" marR="0" indent="0" algn="ctr" defTabSz="914400" rtl="0" eaLnBrk="1" fontAlgn="ctr" latinLnBrk="0" hangingPunct="1">
                        <a:lnSpc>
                          <a:spcPct val="100000"/>
                        </a:lnSpc>
                        <a:spcBef>
                          <a:spcPts val="0"/>
                        </a:spcBef>
                        <a:spcAft>
                          <a:spcPts val="0"/>
                        </a:spcAft>
                        <a:buClrTx/>
                        <a:buSzTx/>
                        <a:buFontTx/>
                        <a:buNone/>
                        <a:tabLst/>
                        <a:defRPr/>
                      </a:pPr>
                      <a:r>
                        <a:rPr lang="es-CO" sz="1000" b="0" i="0" u="none" strike="noStrike" kern="1200" dirty="0" smtClean="0">
                          <a:solidFill>
                            <a:srgbClr val="000000"/>
                          </a:solidFill>
                          <a:effectLst/>
                          <a:latin typeface="Arial" panose="020B0604020202020204" pitchFamily="34" charset="0"/>
                          <a:ea typeface="+mn-ea"/>
                          <a:cs typeface="+mn-cs"/>
                        </a:rPr>
                        <a:t>(una por año, para el sector)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1" i="0" u="none" strike="noStrike" dirty="0">
                          <a:solidFill>
                            <a:srgbClr val="000000"/>
                          </a:solidFill>
                          <a:effectLst/>
                          <a:latin typeface="Arial" panose="020B0604020202020204" pitchFamily="34" charset="0"/>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Arial" panose="020B0604020202020204" pitchFamily="34" charset="0"/>
                        </a:rPr>
                        <a:t>Grupos de Participación y Servicio al Ciudadano o sus equivalentes en el </a:t>
                      </a:r>
                      <a:r>
                        <a:rPr lang="es-CO" sz="1100" b="0" i="0" u="none" strike="noStrike" dirty="0" smtClean="0">
                          <a:solidFill>
                            <a:srgbClr val="000000"/>
                          </a:solidFill>
                          <a:effectLst/>
                          <a:latin typeface="Arial" panose="020B0604020202020204" pitchFamily="34" charset="0"/>
                        </a:rPr>
                        <a:t>sector</a:t>
                      </a:r>
                      <a:endParaRPr lang="es-CO" sz="11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Arial" panose="020B0604020202020204" pitchFamily="34" charset="0"/>
                        </a:rPr>
                        <a:t>30/06/2019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smtClean="0">
                          <a:solidFill>
                            <a:srgbClr val="000000"/>
                          </a:solidFill>
                          <a:effectLst/>
                          <a:latin typeface="Arial" panose="020B0604020202020204" pitchFamily="34" charset="0"/>
                        </a:rPr>
                        <a:t>SOCAILIZACIÓN</a:t>
                      </a:r>
                      <a:endParaRPr lang="es-CO" sz="11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886968">
                <a:tc>
                  <a:txBody>
                    <a:bodyPr/>
                    <a:lstStyle/>
                    <a:p>
                      <a:pPr algn="ctr" fontAlgn="ctr"/>
                      <a:r>
                        <a:rPr lang="es-CO" sz="1200" b="1" i="0" u="none" strike="noStrike" dirty="0">
                          <a:solidFill>
                            <a:srgbClr val="000000"/>
                          </a:solidFill>
                          <a:effectLst/>
                          <a:latin typeface="Arial" panose="020B0604020202020204" pitchFamily="34" charset="0"/>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kern="1200" dirty="0">
                          <a:solidFill>
                            <a:srgbClr val="000000"/>
                          </a:solidFill>
                          <a:effectLst/>
                          <a:latin typeface="Arial" panose="020B0604020202020204" pitchFamily="34" charset="0"/>
                          <a:ea typeface="+mn-ea"/>
                          <a:cs typeface="+mn-cs"/>
                        </a:rPr>
                        <a:t>Difundir en la población con discapacidad auditiva, información relevante del quehacer del sector minero energético, y los mecanismos de acceso para facilitarles su ejercicio del derecho a la participación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kern="1200" dirty="0">
                          <a:solidFill>
                            <a:srgbClr val="000000"/>
                          </a:solidFill>
                          <a:effectLst/>
                          <a:latin typeface="Arial" panose="020B0604020202020204" pitchFamily="34" charset="0"/>
                          <a:ea typeface="+mn-ea"/>
                          <a:cs typeface="+mn-cs"/>
                        </a:rPr>
                        <a:t>Piezas </a:t>
                      </a:r>
                      <a:r>
                        <a:rPr lang="es-CO" sz="1200" b="0" i="0" u="none" strike="noStrike" kern="1200" dirty="0" smtClean="0">
                          <a:solidFill>
                            <a:srgbClr val="000000"/>
                          </a:solidFill>
                          <a:effectLst/>
                          <a:latin typeface="Arial" panose="020B0604020202020204" pitchFamily="34" charset="0"/>
                          <a:ea typeface="+mn-ea"/>
                          <a:cs typeface="+mn-cs"/>
                        </a:rPr>
                        <a:t>audiovisuales</a:t>
                      </a:r>
                    </a:p>
                    <a:p>
                      <a:pPr algn="ctr" fontAlgn="ctr"/>
                      <a:r>
                        <a:rPr lang="es-CO" sz="1000" b="0" i="0" u="none" strike="noStrike" dirty="0" smtClean="0">
                          <a:solidFill>
                            <a:srgbClr val="000000"/>
                          </a:solidFill>
                          <a:effectLst/>
                          <a:latin typeface="Arial" panose="020B0604020202020204" pitchFamily="34" charset="0"/>
                        </a:rPr>
                        <a:t>(cuatro</a:t>
                      </a:r>
                      <a:r>
                        <a:rPr lang="es-CO" sz="1000" b="0" i="0" u="none" strike="noStrike" baseline="0" dirty="0" smtClean="0">
                          <a:solidFill>
                            <a:srgbClr val="000000"/>
                          </a:solidFill>
                          <a:effectLst/>
                          <a:latin typeface="Arial" panose="020B0604020202020204" pitchFamily="34" charset="0"/>
                        </a:rPr>
                        <a:t> para el sector en el cuatrienio)</a:t>
                      </a:r>
                      <a:endParaRPr lang="es-CO" sz="10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1" i="0" u="none" strike="noStrike" dirty="0">
                          <a:solidFill>
                            <a:srgbClr val="000000"/>
                          </a:solidFill>
                          <a:effectLst/>
                          <a:latin typeface="Arial" panose="020B0604020202020204" pitchFamily="34" charset="0"/>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Arial" panose="020B0604020202020204" pitchFamily="34" charset="0"/>
                        </a:rPr>
                        <a:t>Grupos de Participación y Servicio al Ciudadano o sus equivalentes en el </a:t>
                      </a:r>
                      <a:r>
                        <a:rPr lang="es-CO" sz="1100" b="0" i="0" u="none" strike="noStrike" dirty="0" smtClean="0">
                          <a:solidFill>
                            <a:srgbClr val="000000"/>
                          </a:solidFill>
                          <a:effectLst/>
                          <a:latin typeface="Arial" panose="020B0604020202020204" pitchFamily="34" charset="0"/>
                        </a:rPr>
                        <a:t>sector</a:t>
                      </a:r>
                      <a:endParaRPr lang="es-CO" sz="11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Arial" panose="020B0604020202020204" pitchFamily="34" charset="0"/>
                        </a:rPr>
                        <a:t>30/06/2019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smtClean="0">
                          <a:solidFill>
                            <a:srgbClr val="000000"/>
                          </a:solidFill>
                          <a:effectLst/>
                          <a:latin typeface="Arial" panose="020B0604020202020204" pitchFamily="34" charset="0"/>
                        </a:rPr>
                        <a:t>PIEZA AUDIOVISUAL</a:t>
                      </a:r>
                      <a:endParaRPr lang="es-CO" sz="11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393857">
                <a:tc>
                  <a:txBody>
                    <a:bodyPr/>
                    <a:lstStyle/>
                    <a:p>
                      <a:pPr algn="ctr" fontAlgn="ctr"/>
                      <a:r>
                        <a:rPr lang="es-CO" sz="1200" b="1" i="0" u="none" strike="noStrike">
                          <a:solidFill>
                            <a:srgbClr val="000000"/>
                          </a:solidFill>
                          <a:effectLst/>
                          <a:latin typeface="Arial" panose="020B0604020202020204" pitchFamily="34" charset="0"/>
                        </a:rPr>
                        <a:t>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dirty="0">
                          <a:solidFill>
                            <a:srgbClr val="000000"/>
                          </a:solidFill>
                          <a:effectLst/>
                          <a:latin typeface="Arial" panose="020B0604020202020204" pitchFamily="34" charset="0"/>
                        </a:rPr>
                        <a:t>Facilitar que la población en situación de discapacidad visual y auditiva, cuente con mecanismos de accesibilidad en las entidades del sector minero energético, que les permita de manera inclusiva, hacer uso de los mecanismos de participación ciudadana, dentro de los diferentes ciclos de la gestión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kern="1200" dirty="0" smtClean="0">
                          <a:solidFill>
                            <a:srgbClr val="000000"/>
                          </a:solidFill>
                          <a:effectLst/>
                          <a:latin typeface="Arial" panose="020B0604020202020204" pitchFamily="34" charset="0"/>
                          <a:ea typeface="+mn-ea"/>
                          <a:cs typeface="+mn-cs"/>
                        </a:rPr>
                        <a:t>Centro de Relevo y </a:t>
                      </a:r>
                      <a:r>
                        <a:rPr lang="es-CO" sz="1200" b="0" i="0" u="none" strike="noStrike" kern="1200" dirty="0" err="1">
                          <a:solidFill>
                            <a:srgbClr val="000000"/>
                          </a:solidFill>
                          <a:effectLst/>
                          <a:latin typeface="Arial" panose="020B0604020202020204" pitchFamily="34" charset="0"/>
                          <a:ea typeface="+mn-ea"/>
                          <a:cs typeface="+mn-cs"/>
                        </a:rPr>
                        <a:t>Convertic</a:t>
                      </a:r>
                      <a:r>
                        <a:rPr lang="es-CO" sz="1200" b="0" i="0" u="none" strike="noStrike" kern="1200" dirty="0">
                          <a:solidFill>
                            <a:srgbClr val="000000"/>
                          </a:solidFill>
                          <a:effectLst/>
                          <a:latin typeface="Arial" panose="020B0604020202020204" pitchFamily="34" charset="0"/>
                          <a:ea typeface="+mn-ea"/>
                          <a:cs typeface="+mn-cs"/>
                        </a:rPr>
                        <a:t> implementados en los diversos </a:t>
                      </a:r>
                      <a:r>
                        <a:rPr lang="es-CO" sz="1200" b="0" i="0" u="none" strike="noStrike" kern="1200" dirty="0" smtClean="0">
                          <a:solidFill>
                            <a:srgbClr val="000000"/>
                          </a:solidFill>
                          <a:effectLst/>
                          <a:latin typeface="Arial" panose="020B0604020202020204" pitchFamily="34" charset="0"/>
                          <a:ea typeface="+mn-ea"/>
                          <a:cs typeface="+mn-cs"/>
                        </a:rPr>
                        <a:t>portales </a:t>
                      </a:r>
                      <a:r>
                        <a:rPr lang="es-CO" sz="1200" b="0" i="0" u="none" strike="noStrike" kern="1200" dirty="0">
                          <a:solidFill>
                            <a:srgbClr val="000000"/>
                          </a:solidFill>
                          <a:effectLst/>
                          <a:latin typeface="Arial" panose="020B0604020202020204" pitchFamily="34" charset="0"/>
                          <a:ea typeface="+mn-ea"/>
                          <a:cs typeface="+mn-cs"/>
                        </a:rPr>
                        <a:t>de las entidades </a:t>
                      </a:r>
                      <a:r>
                        <a:rPr lang="es-CO" sz="1200" b="0" i="0" u="none" strike="noStrike" kern="1200" dirty="0" smtClean="0">
                          <a:solidFill>
                            <a:srgbClr val="000000"/>
                          </a:solidFill>
                          <a:effectLst/>
                          <a:latin typeface="Arial" panose="020B0604020202020204" pitchFamily="34" charset="0"/>
                          <a:ea typeface="+mn-ea"/>
                          <a:cs typeface="+mn-cs"/>
                        </a:rPr>
                        <a:t>del </a:t>
                      </a:r>
                      <a:r>
                        <a:rPr lang="es-CO" sz="1200" b="0" i="0" u="none" strike="noStrike" kern="1200" dirty="0">
                          <a:solidFill>
                            <a:srgbClr val="000000"/>
                          </a:solidFill>
                          <a:effectLst/>
                          <a:latin typeface="Arial" panose="020B0604020202020204" pitchFamily="34" charset="0"/>
                          <a:ea typeface="+mn-ea"/>
                          <a:cs typeface="+mn-cs"/>
                        </a:rPr>
                        <a:t>sector </a:t>
                      </a:r>
                      <a:r>
                        <a:rPr lang="es-CO" sz="1000" b="0" i="0" u="none" strike="noStrike" dirty="0" smtClean="0">
                          <a:solidFill>
                            <a:srgbClr val="000000"/>
                          </a:solidFill>
                          <a:effectLst/>
                          <a:latin typeface="Arial" panose="020B0604020202020204" pitchFamily="34" charset="0"/>
                        </a:rPr>
                        <a:t>(2 herramientas implementadas en cada entidad</a:t>
                      </a:r>
                      <a:r>
                        <a:rPr lang="es-CO" sz="1000" b="0" i="0" u="none" strike="noStrike" baseline="0" dirty="0" smtClean="0">
                          <a:solidFill>
                            <a:srgbClr val="000000"/>
                          </a:solidFill>
                          <a:effectLst/>
                          <a:latin typeface="Arial" panose="020B0604020202020204" pitchFamily="34" charset="0"/>
                        </a:rPr>
                        <a:t> en el cuatrienio)</a:t>
                      </a:r>
                      <a:endParaRPr lang="es-CO" sz="10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1" i="0" u="none" strike="noStrike" dirty="0">
                          <a:solidFill>
                            <a:srgbClr val="000000"/>
                          </a:solidFill>
                          <a:effectLst/>
                          <a:latin typeface="Arial" panose="020B0604020202020204" pitchFamily="34" charset="0"/>
                        </a:rPr>
                        <a:t>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Arial" panose="020B0604020202020204" pitchFamily="34" charset="0"/>
                        </a:rPr>
                        <a:t>Grupos de Participación y Servicio al Ciudadano o sus equivalentes en el </a:t>
                      </a:r>
                      <a:r>
                        <a:rPr lang="es-CO" sz="1100" b="0" i="0" u="none" strike="noStrike" dirty="0" smtClean="0">
                          <a:solidFill>
                            <a:srgbClr val="000000"/>
                          </a:solidFill>
                          <a:effectLst/>
                          <a:latin typeface="Arial" panose="020B0604020202020204" pitchFamily="34" charset="0"/>
                        </a:rPr>
                        <a:t>sector</a:t>
                      </a:r>
                      <a:endParaRPr lang="es-CO" sz="11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Arial" panose="020B0604020202020204" pitchFamily="34" charset="0"/>
                        </a:rPr>
                        <a:t>30/06/2019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smtClean="0">
                          <a:solidFill>
                            <a:srgbClr val="000000"/>
                          </a:solidFill>
                          <a:effectLst/>
                          <a:latin typeface="Arial" panose="020B0604020202020204" pitchFamily="34" charset="0"/>
                        </a:rPr>
                        <a:t>HERRAMIENTA</a:t>
                      </a:r>
                      <a:endParaRPr lang="es-CO" sz="11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950599">
                <a:tc>
                  <a:txBody>
                    <a:bodyPr/>
                    <a:lstStyle/>
                    <a:p>
                      <a:pPr algn="ctr" fontAlgn="ctr"/>
                      <a:r>
                        <a:rPr lang="es-CO" sz="1200" b="1" i="0" u="none" strike="noStrike" dirty="0">
                          <a:solidFill>
                            <a:srgbClr val="000000"/>
                          </a:solidFill>
                          <a:effectLst/>
                          <a:latin typeface="Arial" panose="020B0604020202020204" pitchFamily="34" charset="0"/>
                        </a:rPr>
                        <a:t>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dirty="0">
                          <a:solidFill>
                            <a:srgbClr val="000000"/>
                          </a:solidFill>
                          <a:effectLst/>
                          <a:latin typeface="Arial" panose="020B0604020202020204" pitchFamily="34" charset="0"/>
                        </a:rPr>
                        <a:t>Elaborar un protocolo sectorial de atención a población en situación de discapacidad, para ser difundido en cada entidad adscrita al sector minero energético con sus funcionarios y contratistas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kern="1200" dirty="0">
                          <a:solidFill>
                            <a:srgbClr val="000000"/>
                          </a:solidFill>
                          <a:effectLst/>
                          <a:latin typeface="Arial" panose="020B0604020202020204" pitchFamily="34" charset="0"/>
                          <a:ea typeface="+mn-ea"/>
                          <a:cs typeface="+mn-cs"/>
                        </a:rPr>
                        <a:t>Protocolo de atención de personas en situación de discapacidad difundido en las entidades adscritas del </a:t>
                      </a:r>
                      <a:r>
                        <a:rPr lang="es-CO" sz="1200" b="0" i="0" u="none" strike="noStrike" kern="1200" dirty="0" smtClean="0">
                          <a:solidFill>
                            <a:srgbClr val="000000"/>
                          </a:solidFill>
                          <a:effectLst/>
                          <a:latin typeface="Arial" panose="020B0604020202020204" pitchFamily="34" charset="0"/>
                          <a:ea typeface="+mn-ea"/>
                          <a:cs typeface="+mn-cs"/>
                        </a:rPr>
                        <a:t>sector </a:t>
                      </a:r>
                      <a:r>
                        <a:rPr lang="es-CO" sz="1050" b="0" i="0" u="none" strike="noStrike" dirty="0" smtClean="0">
                          <a:solidFill>
                            <a:srgbClr val="000000"/>
                          </a:solidFill>
                          <a:effectLst/>
                          <a:latin typeface="Arial" panose="020B0604020202020204" pitchFamily="34" charset="0"/>
                        </a:rPr>
                        <a:t>(1 para el sector</a:t>
                      </a:r>
                      <a:r>
                        <a:rPr lang="es-CO" sz="1050" b="0" i="0" u="none" strike="noStrike" baseline="0" dirty="0" smtClean="0">
                          <a:solidFill>
                            <a:srgbClr val="000000"/>
                          </a:solidFill>
                          <a:effectLst/>
                          <a:latin typeface="Arial" panose="020B0604020202020204" pitchFamily="34" charset="0"/>
                        </a:rPr>
                        <a:t> en el cuatrienio)</a:t>
                      </a:r>
                      <a:endParaRPr lang="es-CO" sz="105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1" i="0" u="none" strike="noStrike">
                          <a:solidFill>
                            <a:srgbClr val="000000"/>
                          </a:solidFill>
                          <a:effectLst/>
                          <a:latin typeface="Arial" panose="020B060402020202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Arial" panose="020B0604020202020204" pitchFamily="34" charset="0"/>
                        </a:rPr>
                        <a:t>Grupos de Participación y Servicio al Ciudadano o sus equivalentes en el sector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Arial" panose="020B0604020202020204" pitchFamily="34" charset="0"/>
                        </a:rPr>
                        <a:t>30/06/2019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Arial" panose="020B0604020202020204" pitchFamily="34" charset="0"/>
                        </a:rPr>
                        <a:t>DOCUMENTO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cxnSp>
        <p:nvCxnSpPr>
          <p:cNvPr id="10" name="Conector recto 9"/>
          <p:cNvCxnSpPr/>
          <p:nvPr/>
        </p:nvCxnSpPr>
        <p:spPr>
          <a:xfrm>
            <a:off x="7068250" y="1063633"/>
            <a:ext cx="4179420" cy="0"/>
          </a:xfrm>
          <a:prstGeom prst="line">
            <a:avLst/>
          </a:prstGeom>
          <a:ln w="25400">
            <a:solidFill>
              <a:srgbClr val="009280"/>
            </a:solidFill>
          </a:ln>
        </p:spPr>
        <p:style>
          <a:lnRef idx="3">
            <a:schemeClr val="accent6"/>
          </a:lnRef>
          <a:fillRef idx="0">
            <a:schemeClr val="accent6"/>
          </a:fillRef>
          <a:effectRef idx="2">
            <a:schemeClr val="accent6"/>
          </a:effectRef>
          <a:fontRef idx="minor">
            <a:schemeClr val="tx1"/>
          </a:fontRef>
        </p:style>
      </p:cxnSp>
      <p:cxnSp>
        <p:nvCxnSpPr>
          <p:cNvPr id="11" name="Conector recto 10"/>
          <p:cNvCxnSpPr/>
          <p:nvPr/>
        </p:nvCxnSpPr>
        <p:spPr>
          <a:xfrm>
            <a:off x="7068250" y="287510"/>
            <a:ext cx="4202230" cy="0"/>
          </a:xfrm>
          <a:prstGeom prst="line">
            <a:avLst/>
          </a:prstGeom>
          <a:ln w="25400">
            <a:solidFill>
              <a:srgbClr val="009280"/>
            </a:solidFill>
          </a:ln>
        </p:spPr>
        <p:style>
          <a:lnRef idx="3">
            <a:schemeClr val="accent6"/>
          </a:lnRef>
          <a:fillRef idx="0">
            <a:schemeClr val="accent6"/>
          </a:fillRef>
          <a:effectRef idx="2">
            <a:schemeClr val="accent6"/>
          </a:effectRef>
          <a:fontRef idx="minor">
            <a:schemeClr val="tx1"/>
          </a:fontRef>
        </p:style>
      </p:cxnSp>
      <p:sp>
        <p:nvSpPr>
          <p:cNvPr id="12" name="Rectángulo 11"/>
          <p:cNvSpPr/>
          <p:nvPr/>
        </p:nvSpPr>
        <p:spPr>
          <a:xfrm>
            <a:off x="7182284" y="355747"/>
            <a:ext cx="3974165" cy="707886"/>
          </a:xfrm>
          <a:prstGeom prst="rect">
            <a:avLst/>
          </a:prstGeom>
        </p:spPr>
        <p:txBody>
          <a:bodyPr wrap="none">
            <a:spAutoFit/>
          </a:bodyPr>
          <a:lstStyle/>
          <a:p>
            <a:pPr lvl="0" algn="ctr"/>
            <a:r>
              <a:rPr lang="es-ES_tradnl" sz="2000" b="1" dirty="0">
                <a:solidFill>
                  <a:srgbClr val="009280"/>
                </a:solidFill>
                <a:latin typeface="Arial" panose="020B0604020202020204" pitchFamily="34" charset="0"/>
                <a:cs typeface="Arial" panose="020B0604020202020204" pitchFamily="34" charset="0"/>
              </a:rPr>
              <a:t>Plan </a:t>
            </a:r>
            <a:r>
              <a:rPr lang="es-ES_tradnl" sz="2000" b="1" dirty="0" smtClean="0">
                <a:solidFill>
                  <a:srgbClr val="009280"/>
                </a:solidFill>
                <a:latin typeface="Arial" panose="020B0604020202020204" pitchFamily="34" charset="0"/>
                <a:cs typeface="Arial" panose="020B0604020202020204" pitchFamily="34" charset="0"/>
              </a:rPr>
              <a:t>Sectorial de Discapacidad</a:t>
            </a:r>
          </a:p>
          <a:p>
            <a:pPr lvl="0" algn="ctr"/>
            <a:r>
              <a:rPr lang="es-ES_tradnl" sz="2000" b="1" dirty="0" smtClean="0">
                <a:solidFill>
                  <a:srgbClr val="009280"/>
                </a:solidFill>
                <a:latin typeface="Arial" panose="020B0604020202020204" pitchFamily="34" charset="0"/>
                <a:cs typeface="Arial" panose="020B0604020202020204" pitchFamily="34" charset="0"/>
              </a:rPr>
              <a:t>2019 - 2022</a:t>
            </a:r>
            <a:endParaRPr lang="es-ES_tradnl" sz="2000" b="1" dirty="0">
              <a:solidFill>
                <a:srgbClr val="00928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93189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txBox="1">
            <a:spLocks/>
          </p:cNvSpPr>
          <p:nvPr/>
        </p:nvSpPr>
        <p:spPr>
          <a:xfrm>
            <a:off x="7581441" y="616514"/>
            <a:ext cx="4346041" cy="49161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s-ES_tradnl" sz="3200" b="1" dirty="0">
              <a:solidFill>
                <a:srgbClr val="009280"/>
              </a:solidFill>
              <a:latin typeface="Arial" panose="020B0604020202020204" pitchFamily="34" charset="0"/>
              <a:cs typeface="Arial" panose="020B0604020202020204" pitchFamily="34" charset="0"/>
            </a:endParaRPr>
          </a:p>
        </p:txBody>
      </p:sp>
      <p:sp>
        <p:nvSpPr>
          <p:cNvPr id="16" name="Proceso 15"/>
          <p:cNvSpPr/>
          <p:nvPr/>
        </p:nvSpPr>
        <p:spPr>
          <a:xfrm rot="16200000">
            <a:off x="1718604" y="4831074"/>
            <a:ext cx="797159" cy="1224000"/>
          </a:xfrm>
          <a:prstGeom prst="flowChart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latin typeface="Arial" panose="020B0604020202020204" pitchFamily="34" charset="0"/>
              <a:cs typeface="Arial" panose="020B0604020202020204" pitchFamily="34" charset="0"/>
            </a:endParaRPr>
          </a:p>
        </p:txBody>
      </p:sp>
      <p:graphicFrame>
        <p:nvGraphicFramePr>
          <p:cNvPr id="5" name="Tabla 4"/>
          <p:cNvGraphicFramePr>
            <a:graphicFrameLocks noGrp="1"/>
          </p:cNvGraphicFramePr>
          <p:nvPr/>
        </p:nvGraphicFramePr>
        <p:xfrm>
          <a:off x="482599" y="1218042"/>
          <a:ext cx="10986322" cy="510316"/>
        </p:xfrm>
        <a:graphic>
          <a:graphicData uri="http://schemas.openxmlformats.org/drawingml/2006/table">
            <a:tbl>
              <a:tblPr/>
              <a:tblGrid>
                <a:gridCol w="495301">
                  <a:extLst>
                    <a:ext uri="{9D8B030D-6E8A-4147-A177-3AD203B41FA5}">
                      <a16:colId xmlns:a16="http://schemas.microsoft.com/office/drawing/2014/main" val="20000"/>
                    </a:ext>
                  </a:extLst>
                </a:gridCol>
                <a:gridCol w="3970618">
                  <a:extLst>
                    <a:ext uri="{9D8B030D-6E8A-4147-A177-3AD203B41FA5}">
                      <a16:colId xmlns:a16="http://schemas.microsoft.com/office/drawing/2014/main" val="20001"/>
                    </a:ext>
                  </a:extLst>
                </a:gridCol>
                <a:gridCol w="1473797">
                  <a:extLst>
                    <a:ext uri="{9D8B030D-6E8A-4147-A177-3AD203B41FA5}">
                      <a16:colId xmlns:a16="http://schemas.microsoft.com/office/drawing/2014/main" val="20002"/>
                    </a:ext>
                  </a:extLst>
                </a:gridCol>
                <a:gridCol w="968189">
                  <a:extLst>
                    <a:ext uri="{9D8B030D-6E8A-4147-A177-3AD203B41FA5}">
                      <a16:colId xmlns:a16="http://schemas.microsoft.com/office/drawing/2014/main" val="20003"/>
                    </a:ext>
                  </a:extLst>
                </a:gridCol>
                <a:gridCol w="1861072">
                  <a:extLst>
                    <a:ext uri="{9D8B030D-6E8A-4147-A177-3AD203B41FA5}">
                      <a16:colId xmlns:a16="http://schemas.microsoft.com/office/drawing/2014/main" val="20004"/>
                    </a:ext>
                  </a:extLst>
                </a:gridCol>
                <a:gridCol w="1129553">
                  <a:extLst>
                    <a:ext uri="{9D8B030D-6E8A-4147-A177-3AD203B41FA5}">
                      <a16:colId xmlns:a16="http://schemas.microsoft.com/office/drawing/2014/main" val="20005"/>
                    </a:ext>
                  </a:extLst>
                </a:gridCol>
                <a:gridCol w="1087792">
                  <a:extLst>
                    <a:ext uri="{9D8B030D-6E8A-4147-A177-3AD203B41FA5}">
                      <a16:colId xmlns:a16="http://schemas.microsoft.com/office/drawing/2014/main" val="20006"/>
                    </a:ext>
                  </a:extLst>
                </a:gridCol>
              </a:tblGrid>
              <a:tr h="510316">
                <a:tc>
                  <a:txBody>
                    <a:bodyPr/>
                    <a:lstStyle/>
                    <a:p>
                      <a:pPr algn="ctr" fontAlgn="ctr"/>
                      <a:r>
                        <a:rPr lang="es-CO" sz="1200" b="1" i="0" u="none" strike="noStrike" dirty="0">
                          <a:solidFill>
                            <a:srgbClr val="000000"/>
                          </a:solidFill>
                          <a:effectLst/>
                          <a:latin typeface="Arial" panose="020B060402020202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ACCION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META O PRODUCTO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CANTIDAD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RESPONSABLE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FECHA INICIO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UNIDAD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0000"/>
                  </a:ext>
                </a:extLst>
              </a:tr>
            </a:tbl>
          </a:graphicData>
        </a:graphic>
      </p:graphicFrame>
      <p:graphicFrame>
        <p:nvGraphicFramePr>
          <p:cNvPr id="12" name="Tabla 11"/>
          <p:cNvGraphicFramePr>
            <a:graphicFrameLocks noGrp="1"/>
          </p:cNvGraphicFramePr>
          <p:nvPr>
            <p:extLst>
              <p:ext uri="{D42A27DB-BD31-4B8C-83A1-F6EECF244321}">
                <p14:modId xmlns:p14="http://schemas.microsoft.com/office/powerpoint/2010/main" val="3632048513"/>
              </p:ext>
            </p:extLst>
          </p:nvPr>
        </p:nvGraphicFramePr>
        <p:xfrm>
          <a:off x="482598" y="1728358"/>
          <a:ext cx="10974917" cy="4590069"/>
        </p:xfrm>
        <a:graphic>
          <a:graphicData uri="http://schemas.openxmlformats.org/drawingml/2006/table">
            <a:tbl>
              <a:tblPr/>
              <a:tblGrid>
                <a:gridCol w="502140">
                  <a:extLst>
                    <a:ext uri="{9D8B030D-6E8A-4147-A177-3AD203B41FA5}">
                      <a16:colId xmlns:a16="http://schemas.microsoft.com/office/drawing/2014/main" val="20000"/>
                    </a:ext>
                  </a:extLst>
                </a:gridCol>
                <a:gridCol w="3981157">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970671">
                  <a:extLst>
                    <a:ext uri="{9D8B030D-6E8A-4147-A177-3AD203B41FA5}">
                      <a16:colId xmlns:a16="http://schemas.microsoft.com/office/drawing/2014/main" val="20003"/>
                    </a:ext>
                  </a:extLst>
                </a:gridCol>
                <a:gridCol w="1856936">
                  <a:extLst>
                    <a:ext uri="{9D8B030D-6E8A-4147-A177-3AD203B41FA5}">
                      <a16:colId xmlns:a16="http://schemas.microsoft.com/office/drawing/2014/main" val="20004"/>
                    </a:ext>
                  </a:extLst>
                </a:gridCol>
                <a:gridCol w="1139483">
                  <a:extLst>
                    <a:ext uri="{9D8B030D-6E8A-4147-A177-3AD203B41FA5}">
                      <a16:colId xmlns:a16="http://schemas.microsoft.com/office/drawing/2014/main" val="20005"/>
                    </a:ext>
                  </a:extLst>
                </a:gridCol>
                <a:gridCol w="1061490">
                  <a:extLst>
                    <a:ext uri="{9D8B030D-6E8A-4147-A177-3AD203B41FA5}">
                      <a16:colId xmlns:a16="http://schemas.microsoft.com/office/drawing/2014/main" val="20006"/>
                    </a:ext>
                  </a:extLst>
                </a:gridCol>
              </a:tblGrid>
              <a:tr h="1355084">
                <a:tc>
                  <a:txBody>
                    <a:bodyPr/>
                    <a:lstStyle/>
                    <a:p>
                      <a:pPr algn="ctr" fontAlgn="ctr"/>
                      <a:r>
                        <a:rPr lang="es-CO" sz="1200" b="1" i="0" u="none" strike="noStrike" dirty="0">
                          <a:solidFill>
                            <a:srgbClr val="000000"/>
                          </a:solidFill>
                          <a:effectLst/>
                          <a:latin typeface="Arial" panose="020B0604020202020204" pitchFamily="34" charset="0"/>
                        </a:rPr>
                        <a:t>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300" b="0" i="0" u="none" strike="noStrike" dirty="0">
                          <a:solidFill>
                            <a:srgbClr val="000000"/>
                          </a:solidFill>
                          <a:effectLst/>
                          <a:latin typeface="Arial" panose="020B0604020202020204" pitchFamily="34" charset="0"/>
                        </a:rPr>
                        <a:t>Elaborar </a:t>
                      </a:r>
                      <a:r>
                        <a:rPr lang="es-CO" sz="1300" b="0" i="0" u="none" strike="noStrike" dirty="0" smtClean="0">
                          <a:solidFill>
                            <a:srgbClr val="000000"/>
                          </a:solidFill>
                          <a:effectLst/>
                          <a:latin typeface="Arial" panose="020B0604020202020204" pitchFamily="34" charset="0"/>
                        </a:rPr>
                        <a:t>diagnóstico con </a:t>
                      </a:r>
                      <a:r>
                        <a:rPr lang="es-CO" sz="1300" b="0" i="0" u="none" strike="noStrike" dirty="0">
                          <a:solidFill>
                            <a:srgbClr val="000000"/>
                          </a:solidFill>
                          <a:effectLst/>
                          <a:latin typeface="Arial" panose="020B0604020202020204" pitchFamily="34" charset="0"/>
                        </a:rPr>
                        <a:t>respecto a la accesibilidad física para la atención incluyente hacia la población en situación de discapacidad, que facilite la formulación del plan de acción de accesibilidad física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kern="1200" dirty="0">
                          <a:solidFill>
                            <a:srgbClr val="000000"/>
                          </a:solidFill>
                          <a:effectLst/>
                          <a:latin typeface="Arial" panose="020B0604020202020204" pitchFamily="34" charset="0"/>
                          <a:ea typeface="+mn-ea"/>
                          <a:cs typeface="+mn-cs"/>
                        </a:rPr>
                        <a:t>Diagnóstico </a:t>
                      </a:r>
                      <a:r>
                        <a:rPr lang="es-CO" sz="1200" b="0" i="0" u="none" strike="noStrike" kern="1200" dirty="0" smtClean="0">
                          <a:solidFill>
                            <a:srgbClr val="000000"/>
                          </a:solidFill>
                          <a:effectLst/>
                          <a:latin typeface="Arial" panose="020B0604020202020204" pitchFamily="34" charset="0"/>
                          <a:ea typeface="+mn-ea"/>
                          <a:cs typeface="+mn-cs"/>
                        </a:rPr>
                        <a:t>de </a:t>
                      </a:r>
                      <a:r>
                        <a:rPr lang="es-CO" sz="1200" b="0" i="0" u="none" strike="noStrike" kern="1200" dirty="0">
                          <a:solidFill>
                            <a:srgbClr val="000000"/>
                          </a:solidFill>
                          <a:effectLst/>
                          <a:latin typeface="Arial" panose="020B0604020202020204" pitchFamily="34" charset="0"/>
                          <a:ea typeface="+mn-ea"/>
                          <a:cs typeface="+mn-cs"/>
                        </a:rPr>
                        <a:t>las </a:t>
                      </a:r>
                      <a:r>
                        <a:rPr lang="es-CO" sz="1200" b="0" i="0" u="none" strike="noStrike" kern="1200" dirty="0" smtClean="0">
                          <a:solidFill>
                            <a:srgbClr val="000000"/>
                          </a:solidFill>
                          <a:effectLst/>
                          <a:latin typeface="Arial" panose="020B0604020202020204" pitchFamily="34" charset="0"/>
                          <a:ea typeface="+mn-ea"/>
                          <a:cs typeface="+mn-cs"/>
                        </a:rPr>
                        <a:t>siete </a:t>
                      </a:r>
                      <a:r>
                        <a:rPr lang="es-CO" sz="1200" b="0" i="0" u="none" strike="noStrike" kern="1200" dirty="0">
                          <a:solidFill>
                            <a:srgbClr val="000000"/>
                          </a:solidFill>
                          <a:effectLst/>
                          <a:latin typeface="Arial" panose="020B0604020202020204" pitchFamily="34" charset="0"/>
                          <a:ea typeface="+mn-ea"/>
                          <a:cs typeface="+mn-cs"/>
                        </a:rPr>
                        <a:t>(7) entidades del </a:t>
                      </a:r>
                      <a:r>
                        <a:rPr lang="es-CO" sz="1200" b="0" i="0" u="none" strike="noStrike" kern="1200" dirty="0" smtClean="0">
                          <a:solidFill>
                            <a:srgbClr val="000000"/>
                          </a:solidFill>
                          <a:effectLst/>
                          <a:latin typeface="Arial" panose="020B0604020202020204" pitchFamily="34" charset="0"/>
                          <a:ea typeface="+mn-ea"/>
                          <a:cs typeface="+mn-cs"/>
                        </a:rPr>
                        <a:t>Sector.</a:t>
                      </a:r>
                    </a:p>
                    <a:p>
                      <a:pPr algn="ctr" fontAlgn="ctr"/>
                      <a:r>
                        <a:rPr lang="es-CO" sz="1000" b="0" i="0" u="none" strike="noStrike" dirty="0" smtClean="0">
                          <a:solidFill>
                            <a:srgbClr val="000000"/>
                          </a:solidFill>
                          <a:effectLst/>
                          <a:latin typeface="Arial" panose="020B0604020202020204" pitchFamily="34" charset="0"/>
                        </a:rPr>
                        <a:t>(uno por cada entidad en el cuatrienio)</a:t>
                      </a:r>
                      <a:endParaRPr lang="es-CO" sz="10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1" i="0" u="none" strike="noStrike" dirty="0">
                          <a:solidFill>
                            <a:srgbClr val="000000"/>
                          </a:solidFill>
                          <a:effectLst/>
                          <a:latin typeface="Arial" panose="020B0604020202020204" pitchFamily="34" charset="0"/>
                        </a:rPr>
                        <a:t>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err="1" smtClean="0">
                          <a:solidFill>
                            <a:srgbClr val="000000"/>
                          </a:solidFill>
                          <a:effectLst/>
                          <a:latin typeface="Arial" panose="020B0604020202020204" pitchFamily="34" charset="0"/>
                        </a:rPr>
                        <a:t>Subd</a:t>
                      </a:r>
                      <a:r>
                        <a:rPr lang="es-CO" sz="1100" b="0" i="0" u="none" strike="noStrike" dirty="0" smtClean="0">
                          <a:solidFill>
                            <a:srgbClr val="000000"/>
                          </a:solidFill>
                          <a:effectLst/>
                          <a:latin typeface="Arial" panose="020B0604020202020204" pitchFamily="34" charset="0"/>
                        </a:rPr>
                        <a:t>. </a:t>
                      </a:r>
                      <a:r>
                        <a:rPr lang="es-CO" sz="1100" b="0" i="0" u="none" strike="noStrike" dirty="0">
                          <a:solidFill>
                            <a:srgbClr val="000000"/>
                          </a:solidFill>
                          <a:effectLst/>
                          <a:latin typeface="Arial" panose="020B0604020202020204" pitchFamily="34" charset="0"/>
                        </a:rPr>
                        <a:t>Administrativa y </a:t>
                      </a:r>
                      <a:r>
                        <a:rPr lang="es-CO" sz="1100" b="0" i="0" u="none" strike="noStrike" dirty="0" smtClean="0">
                          <a:solidFill>
                            <a:srgbClr val="000000"/>
                          </a:solidFill>
                          <a:effectLst/>
                          <a:latin typeface="Arial" panose="020B0604020202020204" pitchFamily="34" charset="0"/>
                        </a:rPr>
                        <a:t>Financiera </a:t>
                      </a:r>
                      <a:r>
                        <a:rPr lang="es-CO" sz="1100" b="0" i="0" u="none" strike="noStrike" dirty="0">
                          <a:solidFill>
                            <a:srgbClr val="000000"/>
                          </a:solidFill>
                          <a:effectLst/>
                          <a:latin typeface="Arial" panose="020B0604020202020204" pitchFamily="34" charset="0"/>
                        </a:rPr>
                        <a:t>o sus equivalentes en el </a:t>
                      </a:r>
                      <a:r>
                        <a:rPr lang="es-CO" sz="1100" b="0" i="0" u="none" strike="noStrike" dirty="0" smtClean="0">
                          <a:solidFill>
                            <a:srgbClr val="000000"/>
                          </a:solidFill>
                          <a:effectLst/>
                          <a:latin typeface="Arial" panose="020B0604020202020204" pitchFamily="34" charset="0"/>
                        </a:rPr>
                        <a:t>sector</a:t>
                      </a:r>
                      <a:endParaRPr lang="es-CO" sz="11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a:solidFill>
                            <a:srgbClr val="000000"/>
                          </a:solidFill>
                          <a:effectLst/>
                          <a:latin typeface="Arial" panose="020B0604020202020204" pitchFamily="34" charset="0"/>
                        </a:rPr>
                        <a:t>30/06/2019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Arial" panose="020B0604020202020204" pitchFamily="34" charset="0"/>
                        </a:rPr>
                        <a:t>DOCUMENTO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878625">
                <a:tc>
                  <a:txBody>
                    <a:bodyPr/>
                    <a:lstStyle/>
                    <a:p>
                      <a:pPr algn="ctr" fontAlgn="ctr"/>
                      <a:r>
                        <a:rPr lang="es-CO" sz="1200" b="1" i="0" u="none" strike="noStrike">
                          <a:solidFill>
                            <a:srgbClr val="000000"/>
                          </a:solidFill>
                          <a:effectLst/>
                          <a:latin typeface="Arial" panose="020B0604020202020204" pitchFamily="34" charset="0"/>
                        </a:rPr>
                        <a:t>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300" b="0" i="0" u="none" strike="noStrike" dirty="0">
                          <a:solidFill>
                            <a:srgbClr val="000000"/>
                          </a:solidFill>
                          <a:effectLst/>
                          <a:latin typeface="Arial" panose="020B0604020202020204" pitchFamily="34" charset="0"/>
                        </a:rPr>
                        <a:t>Buscar el acompañamiento de entidades </a:t>
                      </a:r>
                      <a:r>
                        <a:rPr lang="es-CO" sz="1300" b="0" i="0" u="none" strike="noStrike" dirty="0" smtClean="0">
                          <a:solidFill>
                            <a:srgbClr val="000000"/>
                          </a:solidFill>
                          <a:effectLst/>
                          <a:latin typeface="Arial" panose="020B0604020202020204" pitchFamily="34" charset="0"/>
                        </a:rPr>
                        <a:t>líderes </a:t>
                      </a:r>
                      <a:r>
                        <a:rPr lang="es-CO" sz="1300" b="0" i="0" u="none" strike="noStrike" dirty="0">
                          <a:solidFill>
                            <a:srgbClr val="000000"/>
                          </a:solidFill>
                          <a:effectLst/>
                          <a:latin typeface="Arial" panose="020B0604020202020204" pitchFamily="34" charset="0"/>
                        </a:rPr>
                        <a:t>en temas de Discapacidad (DAFP, DNP, Alta Consejería para la Discapacidad) para lograr asesoría, orientación y capacitación a las entidades para la implementación de programas y estrategias para la población en situación de discapacidad.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kern="1200" dirty="0">
                          <a:solidFill>
                            <a:srgbClr val="000000"/>
                          </a:solidFill>
                          <a:effectLst/>
                          <a:latin typeface="Arial" panose="020B0604020202020204" pitchFamily="34" charset="0"/>
                          <a:ea typeface="+mn-ea"/>
                          <a:cs typeface="+mn-cs"/>
                        </a:rPr>
                        <a:t>Encuentro de </a:t>
                      </a:r>
                      <a:r>
                        <a:rPr lang="es-CO" sz="1200" b="0" i="0" u="none" strike="noStrike" kern="1200" dirty="0" smtClean="0">
                          <a:solidFill>
                            <a:srgbClr val="000000"/>
                          </a:solidFill>
                          <a:effectLst/>
                          <a:latin typeface="Arial" panose="020B0604020202020204" pitchFamily="34" charset="0"/>
                          <a:ea typeface="+mn-ea"/>
                          <a:cs typeface="+mn-cs"/>
                        </a:rPr>
                        <a:t>socialización </a:t>
                      </a:r>
                      <a:r>
                        <a:rPr lang="es-CO" sz="1200" b="0" i="0" u="none" strike="noStrike" kern="1200" dirty="0">
                          <a:solidFill>
                            <a:srgbClr val="000000"/>
                          </a:solidFill>
                          <a:effectLst/>
                          <a:latin typeface="Arial" panose="020B0604020202020204" pitchFamily="34" charset="0"/>
                          <a:ea typeface="+mn-ea"/>
                          <a:cs typeface="+mn-cs"/>
                        </a:rPr>
                        <a:t>con las áreas de </a:t>
                      </a:r>
                      <a:r>
                        <a:rPr lang="es-CO" sz="1200" b="0" i="0" u="none" strike="noStrike" kern="1200" dirty="0" smtClean="0">
                          <a:solidFill>
                            <a:srgbClr val="000000"/>
                          </a:solidFill>
                          <a:effectLst/>
                          <a:latin typeface="Arial" panose="020B0604020202020204" pitchFamily="34" charset="0"/>
                          <a:ea typeface="+mn-ea"/>
                          <a:cs typeface="+mn-cs"/>
                        </a:rPr>
                        <a:t>Servicio </a:t>
                      </a:r>
                      <a:r>
                        <a:rPr lang="es-CO" sz="1200" b="0" i="0" u="none" strike="noStrike" kern="1200" dirty="0">
                          <a:solidFill>
                            <a:srgbClr val="000000"/>
                          </a:solidFill>
                          <a:effectLst/>
                          <a:latin typeface="Arial" panose="020B0604020202020204" pitchFamily="34" charset="0"/>
                          <a:ea typeface="+mn-ea"/>
                          <a:cs typeface="+mn-cs"/>
                        </a:rPr>
                        <a:t>al </a:t>
                      </a:r>
                      <a:r>
                        <a:rPr lang="es-CO" sz="1200" b="0" i="0" u="none" strike="noStrike" kern="1200" dirty="0" smtClean="0">
                          <a:solidFill>
                            <a:srgbClr val="000000"/>
                          </a:solidFill>
                          <a:effectLst/>
                          <a:latin typeface="Arial" panose="020B0604020202020204" pitchFamily="34" charset="0"/>
                          <a:ea typeface="+mn-ea"/>
                          <a:cs typeface="+mn-cs"/>
                        </a:rPr>
                        <a:t>Ciudadano</a:t>
                      </a:r>
                      <a:r>
                        <a:rPr lang="es-CO" sz="1200" b="0" i="0" u="none" strike="noStrike" kern="1200" dirty="0">
                          <a:solidFill>
                            <a:srgbClr val="000000"/>
                          </a:solidFill>
                          <a:effectLst/>
                          <a:latin typeface="Arial" panose="020B0604020202020204" pitchFamily="34" charset="0"/>
                          <a:ea typeface="+mn-ea"/>
                          <a:cs typeface="+mn-cs"/>
                        </a:rPr>
                        <a:t>, </a:t>
                      </a:r>
                      <a:r>
                        <a:rPr lang="es-CO" sz="1200" b="0" i="0" u="none" strike="noStrike" kern="1200" dirty="0" smtClean="0">
                          <a:solidFill>
                            <a:srgbClr val="000000"/>
                          </a:solidFill>
                          <a:effectLst/>
                          <a:latin typeface="Arial" panose="020B0604020202020204" pitchFamily="34" charset="0"/>
                          <a:ea typeface="+mn-ea"/>
                          <a:cs typeface="+mn-cs"/>
                        </a:rPr>
                        <a:t>Talento </a:t>
                      </a:r>
                      <a:r>
                        <a:rPr lang="es-CO" sz="1200" b="0" i="0" u="none" strike="noStrike" kern="1200" dirty="0">
                          <a:solidFill>
                            <a:srgbClr val="000000"/>
                          </a:solidFill>
                          <a:effectLst/>
                          <a:latin typeface="Arial" panose="020B0604020202020204" pitchFamily="34" charset="0"/>
                          <a:ea typeface="+mn-ea"/>
                          <a:cs typeface="+mn-cs"/>
                        </a:rPr>
                        <a:t>Humano y Servicios Administrativos, del Sector Minero Energético. </a:t>
                      </a:r>
                      <a:r>
                        <a:rPr lang="es-CO" sz="1100" b="0" i="0" u="none" strike="noStrike" dirty="0" smtClean="0">
                          <a:solidFill>
                            <a:srgbClr val="000000"/>
                          </a:solidFill>
                          <a:effectLst/>
                          <a:latin typeface="Arial" panose="020B0604020202020204" pitchFamily="34" charset="0"/>
                        </a:rPr>
                        <a:t>(dos encuentros en el cuatrienio)</a:t>
                      </a:r>
                      <a:endParaRPr lang="es-CO" sz="11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1" i="0" u="none" strike="noStrike" dirty="0">
                          <a:solidFill>
                            <a:srgbClr val="000000"/>
                          </a:solidFill>
                          <a:effectLst/>
                          <a:latin typeface="Arial" panose="020B0604020202020204" pitchFamily="34"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Arial" panose="020B0604020202020204" pitchFamily="34" charset="0"/>
                        </a:rPr>
                        <a:t>Subdirección de Talento Humano-Subdirección Administrativa y Financiera-Grupos de Participación y Servicio al Ciudadano.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dirty="0">
                          <a:solidFill>
                            <a:srgbClr val="000000"/>
                          </a:solidFill>
                          <a:effectLst/>
                          <a:latin typeface="Arial" panose="020B0604020202020204" pitchFamily="34" charset="0"/>
                        </a:rPr>
                        <a:t>30/06/2019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smtClean="0">
                          <a:solidFill>
                            <a:srgbClr val="000000"/>
                          </a:solidFill>
                          <a:effectLst/>
                          <a:latin typeface="Arial" panose="020B0604020202020204" pitchFamily="34" charset="0"/>
                        </a:rPr>
                        <a:t>ENCUENTRO</a:t>
                      </a:r>
                      <a:endParaRPr lang="es-CO" sz="11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algn="ctr" fontAlgn="ctr"/>
                      <a:r>
                        <a:rPr lang="es-CO" sz="1200" b="1" i="0" u="none" strike="noStrike">
                          <a:solidFill>
                            <a:srgbClr val="000000"/>
                          </a:solidFill>
                          <a:effectLst/>
                          <a:latin typeface="Arial" panose="020B0604020202020204" pitchFamily="34" charset="0"/>
                        </a:rPr>
                        <a:t>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300" b="0" i="0" u="none" strike="noStrike" dirty="0">
                          <a:solidFill>
                            <a:srgbClr val="000000"/>
                          </a:solidFill>
                          <a:effectLst/>
                          <a:latin typeface="Arial" panose="020B0604020202020204" pitchFamily="34" charset="0"/>
                        </a:rPr>
                        <a:t>Difundir al interior de cada entidad del sector las formas adecuadas para un correcto relacionamiento entre personas con y sin </a:t>
                      </a:r>
                      <a:r>
                        <a:rPr lang="es-CO" sz="1300" b="0" i="0" u="none" strike="noStrike" dirty="0" smtClean="0">
                          <a:solidFill>
                            <a:srgbClr val="000000"/>
                          </a:solidFill>
                          <a:effectLst/>
                          <a:latin typeface="Arial" panose="020B0604020202020204" pitchFamily="34" charset="0"/>
                        </a:rPr>
                        <a:t>condición </a:t>
                      </a:r>
                      <a:r>
                        <a:rPr lang="es-CO" sz="1300" b="0" i="0" u="none" strike="noStrike" dirty="0">
                          <a:solidFill>
                            <a:srgbClr val="000000"/>
                          </a:solidFill>
                          <a:effectLst/>
                          <a:latin typeface="Arial" panose="020B0604020202020204" pitchFamily="34" charset="0"/>
                        </a:rPr>
                        <a:t>de discapacidad, a través de piezas informativas internas.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kern="1200" dirty="0">
                          <a:solidFill>
                            <a:srgbClr val="000000"/>
                          </a:solidFill>
                          <a:effectLst/>
                          <a:latin typeface="Arial" panose="020B0604020202020204" pitchFamily="34" charset="0"/>
                          <a:ea typeface="+mn-ea"/>
                          <a:cs typeface="+mn-cs"/>
                        </a:rPr>
                        <a:t>Piezas comunicativas internas elaboradas y </a:t>
                      </a:r>
                      <a:r>
                        <a:rPr lang="es-CO" sz="1200" b="0" i="0" u="none" strike="noStrike" kern="1200" dirty="0" smtClean="0">
                          <a:solidFill>
                            <a:srgbClr val="000000"/>
                          </a:solidFill>
                          <a:effectLst/>
                          <a:latin typeface="Arial" panose="020B0604020202020204" pitchFamily="34" charset="0"/>
                          <a:ea typeface="+mn-ea"/>
                          <a:cs typeface="+mn-cs"/>
                        </a:rPr>
                        <a:t>difundidas</a:t>
                      </a:r>
                    </a:p>
                    <a:p>
                      <a:pPr algn="ctr" fontAlgn="ctr"/>
                      <a:r>
                        <a:rPr lang="es-CO" sz="1050" b="0" i="0" u="none" strike="noStrike" dirty="0" smtClean="0">
                          <a:solidFill>
                            <a:srgbClr val="000000"/>
                          </a:solidFill>
                          <a:effectLst/>
                          <a:latin typeface="Arial" panose="020B0604020202020204" pitchFamily="34" charset="0"/>
                        </a:rPr>
                        <a:t>(cuatro difusiones por año en cada entidad)</a:t>
                      </a:r>
                      <a:endParaRPr lang="es-CO" sz="105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1" i="0" u="none" strike="noStrike" dirty="0">
                          <a:solidFill>
                            <a:srgbClr val="000000"/>
                          </a:solidFill>
                          <a:effectLst/>
                          <a:latin typeface="Arial" panose="020B0604020202020204" pitchFamily="34" charset="0"/>
                        </a:rPr>
                        <a:t>28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Arial" panose="020B0604020202020204" pitchFamily="34" charset="0"/>
                        </a:rPr>
                        <a:t>Subdirección de Talento Humano-Subdirección Administrativa y Financiera-Grupos de Participación y Servicio al Ciudadano (4 difusiones por año en cada entidad)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a:solidFill>
                            <a:srgbClr val="000000"/>
                          </a:solidFill>
                          <a:effectLst/>
                          <a:latin typeface="Arial" panose="020B0604020202020204" pitchFamily="34" charset="0"/>
                        </a:rPr>
                        <a:t>30/06/2019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Arial" panose="020B0604020202020204" pitchFamily="34" charset="0"/>
                        </a:rPr>
                        <a:t>PIEZA DE DIVULGACIÓN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algn="ctr" fontAlgn="ctr"/>
                      <a:endParaRPr lang="es-CO" sz="1200" b="1" i="0" u="none" strike="noStrike">
                        <a:solidFill>
                          <a:srgbClr val="000000"/>
                        </a:solidFill>
                        <a:effectLst/>
                        <a:latin typeface="Arial" panose="020B060402020202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CO" sz="1200" b="0" i="0" u="none" strike="noStrike" dirty="0">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CO" sz="12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CO" sz="1200" b="1"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CO" sz="1200" b="0" i="0" u="none" strike="noStrike" dirty="0">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es-CO" sz="1200" b="0" i="0" u="none" strike="noStrike">
                        <a:solidFill>
                          <a:srgbClr val="000000"/>
                        </a:solidFill>
                        <a:effectLst/>
                        <a:latin typeface="Arial" panose="020B060402020202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es-CO" sz="1200" b="0" i="0" u="none" strike="noStrike" dirty="0">
                        <a:solidFill>
                          <a:srgbClr val="000000"/>
                        </a:solidFill>
                        <a:effectLst/>
                        <a:latin typeface="Arial" panose="020B060402020202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3"/>
                  </a:ext>
                </a:extLst>
              </a:tr>
            </a:tbl>
          </a:graphicData>
        </a:graphic>
      </p:graphicFrame>
      <p:cxnSp>
        <p:nvCxnSpPr>
          <p:cNvPr id="9" name="Conector recto 8"/>
          <p:cNvCxnSpPr/>
          <p:nvPr/>
        </p:nvCxnSpPr>
        <p:spPr>
          <a:xfrm>
            <a:off x="7278096" y="1128395"/>
            <a:ext cx="4179420" cy="0"/>
          </a:xfrm>
          <a:prstGeom prst="line">
            <a:avLst/>
          </a:prstGeom>
          <a:ln w="25400">
            <a:solidFill>
              <a:srgbClr val="009280"/>
            </a:solidFill>
          </a:ln>
        </p:spPr>
        <p:style>
          <a:lnRef idx="3">
            <a:schemeClr val="accent6"/>
          </a:lnRef>
          <a:fillRef idx="0">
            <a:schemeClr val="accent6"/>
          </a:fillRef>
          <a:effectRef idx="2">
            <a:schemeClr val="accent6"/>
          </a:effectRef>
          <a:fontRef idx="minor">
            <a:schemeClr val="tx1"/>
          </a:fontRef>
        </p:style>
      </p:cxnSp>
      <p:cxnSp>
        <p:nvCxnSpPr>
          <p:cNvPr id="10" name="Conector recto 9"/>
          <p:cNvCxnSpPr/>
          <p:nvPr/>
        </p:nvCxnSpPr>
        <p:spPr>
          <a:xfrm>
            <a:off x="7266691" y="324538"/>
            <a:ext cx="4202230" cy="0"/>
          </a:xfrm>
          <a:prstGeom prst="line">
            <a:avLst/>
          </a:prstGeom>
          <a:ln w="25400">
            <a:solidFill>
              <a:srgbClr val="009280"/>
            </a:solidFill>
          </a:ln>
        </p:spPr>
        <p:style>
          <a:lnRef idx="3">
            <a:schemeClr val="accent6"/>
          </a:lnRef>
          <a:fillRef idx="0">
            <a:schemeClr val="accent6"/>
          </a:fillRef>
          <a:effectRef idx="2">
            <a:schemeClr val="accent6"/>
          </a:effectRef>
          <a:fontRef idx="minor">
            <a:schemeClr val="tx1"/>
          </a:fontRef>
        </p:style>
      </p:cxnSp>
      <p:sp>
        <p:nvSpPr>
          <p:cNvPr id="11" name="Rectángulo 10"/>
          <p:cNvSpPr/>
          <p:nvPr/>
        </p:nvSpPr>
        <p:spPr>
          <a:xfrm>
            <a:off x="7444731" y="400241"/>
            <a:ext cx="3974165" cy="707886"/>
          </a:xfrm>
          <a:prstGeom prst="rect">
            <a:avLst/>
          </a:prstGeom>
        </p:spPr>
        <p:txBody>
          <a:bodyPr wrap="none">
            <a:spAutoFit/>
          </a:bodyPr>
          <a:lstStyle/>
          <a:p>
            <a:pPr lvl="0" algn="ctr"/>
            <a:r>
              <a:rPr lang="es-ES_tradnl" sz="2000" b="1" dirty="0">
                <a:solidFill>
                  <a:srgbClr val="009280"/>
                </a:solidFill>
                <a:latin typeface="Arial" panose="020B0604020202020204" pitchFamily="34" charset="0"/>
                <a:cs typeface="Arial" panose="020B0604020202020204" pitchFamily="34" charset="0"/>
              </a:rPr>
              <a:t>Plan </a:t>
            </a:r>
            <a:r>
              <a:rPr lang="es-ES_tradnl" sz="2000" b="1" dirty="0" smtClean="0">
                <a:solidFill>
                  <a:srgbClr val="009280"/>
                </a:solidFill>
                <a:latin typeface="Arial" panose="020B0604020202020204" pitchFamily="34" charset="0"/>
                <a:cs typeface="Arial" panose="020B0604020202020204" pitchFamily="34" charset="0"/>
              </a:rPr>
              <a:t>Sectorial </a:t>
            </a:r>
            <a:r>
              <a:rPr lang="es-ES_tradnl" sz="2000" b="1" dirty="0">
                <a:solidFill>
                  <a:srgbClr val="009280"/>
                </a:solidFill>
                <a:latin typeface="Arial" panose="020B0604020202020204" pitchFamily="34" charset="0"/>
                <a:cs typeface="Arial" panose="020B0604020202020204" pitchFamily="34" charset="0"/>
              </a:rPr>
              <a:t>de D</a:t>
            </a:r>
            <a:r>
              <a:rPr lang="es-ES_tradnl" sz="2000" b="1" dirty="0" smtClean="0">
                <a:solidFill>
                  <a:srgbClr val="009280"/>
                </a:solidFill>
                <a:latin typeface="Arial" panose="020B0604020202020204" pitchFamily="34" charset="0"/>
                <a:cs typeface="Arial" panose="020B0604020202020204" pitchFamily="34" charset="0"/>
              </a:rPr>
              <a:t>iscapacidad</a:t>
            </a:r>
          </a:p>
          <a:p>
            <a:pPr lvl="0" algn="ctr"/>
            <a:r>
              <a:rPr lang="es-ES_tradnl" sz="2000" b="1" dirty="0" smtClean="0">
                <a:solidFill>
                  <a:srgbClr val="009280"/>
                </a:solidFill>
                <a:latin typeface="Arial" panose="020B0604020202020204" pitchFamily="34" charset="0"/>
                <a:cs typeface="Arial" panose="020B0604020202020204" pitchFamily="34" charset="0"/>
              </a:rPr>
              <a:t>2019 - 2022</a:t>
            </a:r>
            <a:endParaRPr lang="es-ES_tradnl" sz="2000" b="1" dirty="0">
              <a:solidFill>
                <a:srgbClr val="00928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039854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txBox="1">
            <a:spLocks/>
          </p:cNvSpPr>
          <p:nvPr/>
        </p:nvSpPr>
        <p:spPr>
          <a:xfrm>
            <a:off x="7581441" y="616514"/>
            <a:ext cx="4346041" cy="49161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s-ES_tradnl" sz="3200" b="1" dirty="0">
              <a:solidFill>
                <a:srgbClr val="009280"/>
              </a:solidFill>
              <a:latin typeface="Arial" panose="020B0604020202020204" pitchFamily="34" charset="0"/>
              <a:cs typeface="Arial" panose="020B0604020202020204" pitchFamily="34" charset="0"/>
            </a:endParaRPr>
          </a:p>
        </p:txBody>
      </p:sp>
      <p:sp>
        <p:nvSpPr>
          <p:cNvPr id="11" name="Rectángulo redondeado 10"/>
          <p:cNvSpPr/>
          <p:nvPr/>
        </p:nvSpPr>
        <p:spPr>
          <a:xfrm>
            <a:off x="2826166" y="1409801"/>
            <a:ext cx="6437013" cy="455723"/>
          </a:xfrm>
          <a:prstGeom prst="roundRect">
            <a:avLst/>
          </a:prstGeom>
          <a:solidFill>
            <a:srgbClr val="3366CC"/>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a:lstStyle/>
          <a:p>
            <a:pPr algn="ctr"/>
            <a:r>
              <a:rPr lang="es-CO" sz="2400" b="1" dirty="0" smtClean="0"/>
              <a:t>ROLES</a:t>
            </a:r>
            <a:endParaRPr lang="es-CO" sz="2400" b="1" dirty="0"/>
          </a:p>
        </p:txBody>
      </p:sp>
      <p:sp>
        <p:nvSpPr>
          <p:cNvPr id="12" name="Rectángulo redondeado 11"/>
          <p:cNvSpPr/>
          <p:nvPr/>
        </p:nvSpPr>
        <p:spPr>
          <a:xfrm>
            <a:off x="427475" y="2325207"/>
            <a:ext cx="2801546" cy="1370618"/>
          </a:xfrm>
          <a:prstGeom prst="roundRect">
            <a:avLst/>
          </a:prstGeom>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3">
            <a:schemeClr val="accent2"/>
          </a:fillRef>
          <a:effectRef idx="2">
            <a:schemeClr val="accent2"/>
          </a:effectRef>
          <a:fontRef idx="minor">
            <a:schemeClr val="lt1"/>
          </a:fontRef>
        </p:style>
        <p:txBody>
          <a:bodyPr rtlCol="0" anchor="ctr"/>
          <a:lstStyle/>
          <a:p>
            <a:pPr algn="ctr"/>
            <a:r>
              <a:rPr lang="es-CO" dirty="0" smtClean="0"/>
              <a:t>Talento Humano</a:t>
            </a:r>
          </a:p>
          <a:p>
            <a:pPr algn="ctr"/>
            <a:r>
              <a:rPr lang="es-CO" dirty="0" smtClean="0"/>
              <a:t>(con pares entidades)</a:t>
            </a:r>
            <a:endParaRPr lang="es-CO" dirty="0"/>
          </a:p>
        </p:txBody>
      </p:sp>
      <p:sp>
        <p:nvSpPr>
          <p:cNvPr id="13" name="Rectángulo redondeado 12"/>
          <p:cNvSpPr/>
          <p:nvPr/>
        </p:nvSpPr>
        <p:spPr>
          <a:xfrm>
            <a:off x="7720930" y="2359460"/>
            <a:ext cx="4068643" cy="1336365"/>
          </a:xfrm>
          <a:prstGeom prst="roundRect">
            <a:avLst/>
          </a:prstGeom>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3">
            <a:schemeClr val="accent2"/>
          </a:fillRef>
          <a:effectRef idx="2">
            <a:schemeClr val="accent2"/>
          </a:effectRef>
          <a:fontRef idx="minor">
            <a:schemeClr val="lt1"/>
          </a:fontRef>
        </p:style>
        <p:txBody>
          <a:bodyPr rtlCol="0" anchor="ctr"/>
          <a:lstStyle/>
          <a:p>
            <a:pPr algn="ctr"/>
            <a:r>
              <a:rPr lang="es-CO" dirty="0" smtClean="0"/>
              <a:t>Ajustes razonables para la accesibilidad física</a:t>
            </a:r>
          </a:p>
          <a:p>
            <a:pPr algn="ctr"/>
            <a:r>
              <a:rPr lang="es-CO" dirty="0" smtClean="0"/>
              <a:t>(Grupo Servicios administrativos con pares entidades)</a:t>
            </a:r>
            <a:endParaRPr lang="es-CO" dirty="0"/>
          </a:p>
        </p:txBody>
      </p:sp>
      <p:sp>
        <p:nvSpPr>
          <p:cNvPr id="14" name="Rectángulo redondeado 13"/>
          <p:cNvSpPr/>
          <p:nvPr/>
        </p:nvSpPr>
        <p:spPr>
          <a:xfrm>
            <a:off x="3687918" y="2359460"/>
            <a:ext cx="3813495" cy="1336365"/>
          </a:xfrm>
          <a:prstGeom prst="roundRect">
            <a:avLst/>
          </a:prstGeom>
          <a:solidFill>
            <a:srgbClr val="3366CC"/>
          </a:solidFill>
          <a:ln>
            <a:solidFill>
              <a:srgbClr val="3366CC"/>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3">
            <a:schemeClr val="accent2"/>
          </a:fillRef>
          <a:effectRef idx="2">
            <a:schemeClr val="accent2"/>
          </a:effectRef>
          <a:fontRef idx="minor">
            <a:schemeClr val="lt1"/>
          </a:fontRef>
        </p:style>
        <p:txBody>
          <a:bodyPr rtlCol="0" anchor="ctr"/>
          <a:lstStyle/>
          <a:p>
            <a:pPr algn="ctr"/>
            <a:r>
              <a:rPr lang="es-CO" dirty="0" smtClean="0"/>
              <a:t>Servicio al ciudadano – accesibilidad a la información</a:t>
            </a:r>
          </a:p>
          <a:p>
            <a:pPr algn="ctr"/>
            <a:r>
              <a:rPr lang="es-CO" dirty="0" smtClean="0"/>
              <a:t>(Grupo Gestión de la información y servicio al ciudadano con pares entidades)</a:t>
            </a:r>
          </a:p>
        </p:txBody>
      </p:sp>
      <p:sp>
        <p:nvSpPr>
          <p:cNvPr id="16" name="Proceso 15"/>
          <p:cNvSpPr/>
          <p:nvPr/>
        </p:nvSpPr>
        <p:spPr>
          <a:xfrm rot="16200000">
            <a:off x="1718604" y="4831074"/>
            <a:ext cx="797159" cy="1224000"/>
          </a:xfrm>
          <a:prstGeom prst="flowChart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latin typeface="Arial" panose="020B0604020202020204" pitchFamily="34" charset="0"/>
              <a:cs typeface="Arial" panose="020B0604020202020204" pitchFamily="34" charset="0"/>
            </a:endParaRPr>
          </a:p>
        </p:txBody>
      </p:sp>
      <p:pic>
        <p:nvPicPr>
          <p:cNvPr id="39" name="Imagen 38"/>
          <p:cNvPicPr>
            <a:picLocks noChangeAspect="1"/>
          </p:cNvPicPr>
          <p:nvPr/>
        </p:nvPicPr>
        <p:blipFill>
          <a:blip r:embed="rId3"/>
          <a:stretch>
            <a:fillRect/>
          </a:stretch>
        </p:blipFill>
        <p:spPr>
          <a:xfrm>
            <a:off x="1071135" y="3695825"/>
            <a:ext cx="1300160" cy="1584570"/>
          </a:xfrm>
          <a:prstGeom prst="rect">
            <a:avLst/>
          </a:prstGeom>
        </p:spPr>
      </p:pic>
      <p:pic>
        <p:nvPicPr>
          <p:cNvPr id="3" name="Imagen 2"/>
          <p:cNvPicPr>
            <a:picLocks noChangeAspect="1"/>
          </p:cNvPicPr>
          <p:nvPr/>
        </p:nvPicPr>
        <p:blipFill>
          <a:blip r:embed="rId4"/>
          <a:stretch>
            <a:fillRect/>
          </a:stretch>
        </p:blipFill>
        <p:spPr>
          <a:xfrm>
            <a:off x="9123824" y="3695825"/>
            <a:ext cx="1262853" cy="1509504"/>
          </a:xfrm>
          <a:prstGeom prst="rect">
            <a:avLst/>
          </a:prstGeom>
        </p:spPr>
      </p:pic>
      <p:pic>
        <p:nvPicPr>
          <p:cNvPr id="4" name="Imagen 3"/>
          <p:cNvPicPr>
            <a:picLocks noChangeAspect="1"/>
          </p:cNvPicPr>
          <p:nvPr/>
        </p:nvPicPr>
        <p:blipFill>
          <a:blip r:embed="rId5"/>
          <a:stretch>
            <a:fillRect/>
          </a:stretch>
        </p:blipFill>
        <p:spPr>
          <a:xfrm>
            <a:off x="5025025" y="3638375"/>
            <a:ext cx="1406584" cy="1681308"/>
          </a:xfrm>
          <a:prstGeom prst="rect">
            <a:avLst/>
          </a:prstGeom>
        </p:spPr>
      </p:pic>
      <p:sp>
        <p:nvSpPr>
          <p:cNvPr id="15" name="Rectángulo redondeado 14"/>
          <p:cNvSpPr/>
          <p:nvPr/>
        </p:nvSpPr>
        <p:spPr>
          <a:xfrm>
            <a:off x="624223" y="5451860"/>
            <a:ext cx="11043139" cy="903220"/>
          </a:xfrm>
          <a:prstGeom prst="roundRect">
            <a:avLst/>
          </a:prstGeom>
          <a:solidFill>
            <a:srgbClr val="3366CC"/>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a:lstStyle/>
          <a:p>
            <a:pPr algn="ctr"/>
            <a:r>
              <a:rPr lang="es-CO" sz="2400" b="1" dirty="0" smtClean="0"/>
              <a:t>Oficina de Planeación y Gestión Internacional</a:t>
            </a:r>
          </a:p>
          <a:p>
            <a:pPr algn="ctr"/>
            <a:r>
              <a:rPr lang="es-CO" sz="2400" b="1" dirty="0" smtClean="0"/>
              <a:t>coordina formulación plan, actualización anual y seguimiento trimestral</a:t>
            </a:r>
            <a:endParaRPr lang="es-CO" sz="2400" b="1" dirty="0"/>
          </a:p>
        </p:txBody>
      </p:sp>
      <p:cxnSp>
        <p:nvCxnSpPr>
          <p:cNvPr id="17" name="Conector recto 16"/>
          <p:cNvCxnSpPr/>
          <p:nvPr/>
        </p:nvCxnSpPr>
        <p:spPr>
          <a:xfrm>
            <a:off x="7278096" y="1128395"/>
            <a:ext cx="4179420" cy="0"/>
          </a:xfrm>
          <a:prstGeom prst="line">
            <a:avLst/>
          </a:prstGeom>
          <a:ln w="25400">
            <a:solidFill>
              <a:srgbClr val="009280"/>
            </a:solidFill>
          </a:ln>
        </p:spPr>
        <p:style>
          <a:lnRef idx="3">
            <a:schemeClr val="accent6"/>
          </a:lnRef>
          <a:fillRef idx="0">
            <a:schemeClr val="accent6"/>
          </a:fillRef>
          <a:effectRef idx="2">
            <a:schemeClr val="accent6"/>
          </a:effectRef>
          <a:fontRef idx="minor">
            <a:schemeClr val="tx1"/>
          </a:fontRef>
        </p:style>
      </p:cxnSp>
      <p:cxnSp>
        <p:nvCxnSpPr>
          <p:cNvPr id="18" name="Conector recto 17"/>
          <p:cNvCxnSpPr/>
          <p:nvPr/>
        </p:nvCxnSpPr>
        <p:spPr>
          <a:xfrm>
            <a:off x="7266691" y="324538"/>
            <a:ext cx="4202230" cy="0"/>
          </a:xfrm>
          <a:prstGeom prst="line">
            <a:avLst/>
          </a:prstGeom>
          <a:ln w="25400">
            <a:solidFill>
              <a:srgbClr val="009280"/>
            </a:solidFill>
          </a:ln>
        </p:spPr>
        <p:style>
          <a:lnRef idx="3">
            <a:schemeClr val="accent6"/>
          </a:lnRef>
          <a:fillRef idx="0">
            <a:schemeClr val="accent6"/>
          </a:fillRef>
          <a:effectRef idx="2">
            <a:schemeClr val="accent6"/>
          </a:effectRef>
          <a:fontRef idx="minor">
            <a:schemeClr val="tx1"/>
          </a:fontRef>
        </p:style>
      </p:cxnSp>
      <p:sp>
        <p:nvSpPr>
          <p:cNvPr id="19" name="Rectángulo 18"/>
          <p:cNvSpPr/>
          <p:nvPr/>
        </p:nvSpPr>
        <p:spPr>
          <a:xfrm>
            <a:off x="7444731" y="400241"/>
            <a:ext cx="3974165" cy="707886"/>
          </a:xfrm>
          <a:prstGeom prst="rect">
            <a:avLst/>
          </a:prstGeom>
        </p:spPr>
        <p:txBody>
          <a:bodyPr wrap="none">
            <a:spAutoFit/>
          </a:bodyPr>
          <a:lstStyle/>
          <a:p>
            <a:pPr lvl="0" algn="ctr"/>
            <a:r>
              <a:rPr lang="es-ES_tradnl" sz="2000" b="1" dirty="0">
                <a:solidFill>
                  <a:srgbClr val="009280"/>
                </a:solidFill>
                <a:latin typeface="Arial" panose="020B0604020202020204" pitchFamily="34" charset="0"/>
                <a:cs typeface="Arial" panose="020B0604020202020204" pitchFamily="34" charset="0"/>
              </a:rPr>
              <a:t>Plan </a:t>
            </a:r>
            <a:r>
              <a:rPr lang="es-ES_tradnl" sz="2000" b="1" dirty="0" smtClean="0">
                <a:solidFill>
                  <a:srgbClr val="009280"/>
                </a:solidFill>
                <a:latin typeface="Arial" panose="020B0604020202020204" pitchFamily="34" charset="0"/>
                <a:cs typeface="Arial" panose="020B0604020202020204" pitchFamily="34" charset="0"/>
              </a:rPr>
              <a:t>Sectorial </a:t>
            </a:r>
            <a:r>
              <a:rPr lang="es-ES_tradnl" sz="2000" b="1" dirty="0">
                <a:solidFill>
                  <a:srgbClr val="009280"/>
                </a:solidFill>
                <a:latin typeface="Arial" panose="020B0604020202020204" pitchFamily="34" charset="0"/>
                <a:cs typeface="Arial" panose="020B0604020202020204" pitchFamily="34" charset="0"/>
              </a:rPr>
              <a:t>de D</a:t>
            </a:r>
            <a:r>
              <a:rPr lang="es-ES_tradnl" sz="2000" b="1" dirty="0" smtClean="0">
                <a:solidFill>
                  <a:srgbClr val="009280"/>
                </a:solidFill>
                <a:latin typeface="Arial" panose="020B0604020202020204" pitchFamily="34" charset="0"/>
                <a:cs typeface="Arial" panose="020B0604020202020204" pitchFamily="34" charset="0"/>
              </a:rPr>
              <a:t>iscapacidad</a:t>
            </a:r>
          </a:p>
          <a:p>
            <a:pPr lvl="0" algn="ctr"/>
            <a:r>
              <a:rPr lang="es-ES_tradnl" sz="2000" b="1" dirty="0" smtClean="0">
                <a:solidFill>
                  <a:srgbClr val="009280"/>
                </a:solidFill>
                <a:latin typeface="Arial" panose="020B0604020202020204" pitchFamily="34" charset="0"/>
                <a:cs typeface="Arial" panose="020B0604020202020204" pitchFamily="34" charset="0"/>
              </a:rPr>
              <a:t>2019 - 2022</a:t>
            </a:r>
            <a:endParaRPr lang="es-ES_tradnl" sz="2000" b="1" dirty="0">
              <a:solidFill>
                <a:srgbClr val="00928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461395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2600</TotalTime>
  <Words>816</Words>
  <Application>Microsoft Office PowerPoint</Application>
  <PresentationFormat>Panorámica</PresentationFormat>
  <Paragraphs>126</Paragraphs>
  <Slides>6</Slides>
  <Notes>5</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6</vt:i4>
      </vt:variant>
    </vt:vector>
  </HeadingPairs>
  <TitlesOfParts>
    <vt:vector size="10" baseType="lpstr">
      <vt:lpstr>Arial</vt:lpstr>
      <vt:lpstr>Calibri</vt:lpstr>
      <vt:lpstr>Calibri Light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Microsoft Office</dc:creator>
  <cp:lastModifiedBy>AIDA MARCELA NIETO PENAGOS</cp:lastModifiedBy>
  <cp:revision>173</cp:revision>
  <cp:lastPrinted>2019-09-10T17:04:11Z</cp:lastPrinted>
  <dcterms:created xsi:type="dcterms:W3CDTF">2019-02-18T15:50:50Z</dcterms:created>
  <dcterms:modified xsi:type="dcterms:W3CDTF">2019-09-11T13:58:16Z</dcterms:modified>
</cp:coreProperties>
</file>