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35" r:id="rId2"/>
    <p:sldMasterId id="2147483766" r:id="rId3"/>
    <p:sldMasterId id="2147483811" r:id="rId4"/>
    <p:sldMasterId id="2147483823" r:id="rId5"/>
    <p:sldMasterId id="2147483829" r:id="rId6"/>
    <p:sldMasterId id="2147483835" r:id="rId7"/>
  </p:sldMasterIdLst>
  <p:notesMasterIdLst>
    <p:notesMasterId r:id="rId73"/>
  </p:notesMasterIdLst>
  <p:handoutMasterIdLst>
    <p:handoutMasterId r:id="rId74"/>
  </p:handoutMasterIdLst>
  <p:sldIdLst>
    <p:sldId id="836" r:id="rId8"/>
    <p:sldId id="837" r:id="rId9"/>
    <p:sldId id="838" r:id="rId10"/>
    <p:sldId id="842" r:id="rId11"/>
    <p:sldId id="691" r:id="rId12"/>
    <p:sldId id="955" r:id="rId13"/>
    <p:sldId id="956" r:id="rId14"/>
    <p:sldId id="957" r:id="rId15"/>
    <p:sldId id="958" r:id="rId16"/>
    <p:sldId id="959" r:id="rId17"/>
    <p:sldId id="960" r:id="rId18"/>
    <p:sldId id="961" r:id="rId19"/>
    <p:sldId id="962" r:id="rId20"/>
    <p:sldId id="963" r:id="rId21"/>
    <p:sldId id="964" r:id="rId22"/>
    <p:sldId id="843" r:id="rId23"/>
    <p:sldId id="992" r:id="rId24"/>
    <p:sldId id="993" r:id="rId25"/>
    <p:sldId id="994" r:id="rId26"/>
    <p:sldId id="995" r:id="rId27"/>
    <p:sldId id="996" r:id="rId28"/>
    <p:sldId id="997" r:id="rId29"/>
    <p:sldId id="853" r:id="rId30"/>
    <p:sldId id="886" r:id="rId31"/>
    <p:sldId id="980" r:id="rId32"/>
    <p:sldId id="981" r:id="rId33"/>
    <p:sldId id="982" r:id="rId34"/>
    <p:sldId id="858" r:id="rId35"/>
    <p:sldId id="966" r:id="rId36"/>
    <p:sldId id="967" r:id="rId37"/>
    <p:sldId id="968" r:id="rId38"/>
    <p:sldId id="1013" r:id="rId39"/>
    <p:sldId id="1014" r:id="rId40"/>
    <p:sldId id="985" r:id="rId41"/>
    <p:sldId id="969" r:id="rId42"/>
    <p:sldId id="970" r:id="rId43"/>
    <p:sldId id="971" r:id="rId44"/>
    <p:sldId id="972" r:id="rId45"/>
    <p:sldId id="973" r:id="rId46"/>
    <p:sldId id="974" r:id="rId47"/>
    <p:sldId id="975" r:id="rId48"/>
    <p:sldId id="976" r:id="rId49"/>
    <p:sldId id="977" r:id="rId50"/>
    <p:sldId id="978" r:id="rId51"/>
    <p:sldId id="868" r:id="rId52"/>
    <p:sldId id="1004" r:id="rId53"/>
    <p:sldId id="1005" r:id="rId54"/>
    <p:sldId id="1006" r:id="rId55"/>
    <p:sldId id="1007" r:id="rId56"/>
    <p:sldId id="1008" r:id="rId57"/>
    <p:sldId id="1009" r:id="rId58"/>
    <p:sldId id="1010" r:id="rId59"/>
    <p:sldId id="1011" r:id="rId60"/>
    <p:sldId id="1012" r:id="rId61"/>
    <p:sldId id="877" r:id="rId62"/>
    <p:sldId id="998" r:id="rId63"/>
    <p:sldId id="1016" r:id="rId64"/>
    <p:sldId id="1015" r:id="rId65"/>
    <p:sldId id="878" r:id="rId66"/>
    <p:sldId id="879" r:id="rId67"/>
    <p:sldId id="999" r:id="rId68"/>
    <p:sldId id="1000" r:id="rId69"/>
    <p:sldId id="1001" r:id="rId70"/>
    <p:sldId id="1002" r:id="rId71"/>
    <p:sldId id="1003" r:id="rId72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 Mahecha Barrios" initials="DMB" lastIdx="4" clrIdx="0">
    <p:extLst>
      <p:ext uri="{19B8F6BF-5375-455C-9EA6-DF929625EA0E}">
        <p15:presenceInfo xmlns:p15="http://schemas.microsoft.com/office/powerpoint/2012/main" userId="S-1-5-21-2732958385-1553597709-645026296-13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AE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35" autoAdjust="0"/>
  </p:normalViewPr>
  <p:slideViewPr>
    <p:cSldViewPr>
      <p:cViewPr varScale="1">
        <p:scale>
          <a:sx n="102" d="100"/>
          <a:sy n="102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HOGAR\LUIS\POLITCA%20PDA%20No.%201\Marzo2017\PresentacionComite_MINMINAS-SECTOR_3-May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HOGAR\LUIS\POLITCA%20PDA%20No.%201\Marzo2017\PresentacionComite_MINMINAS-SECTOR_3-May-201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Estado</a:t>
            </a:r>
            <a:r>
              <a:rPr lang="es-CO" baseline="0"/>
              <a:t> de Avance de </a:t>
            </a:r>
            <a:r>
              <a:rPr lang="es-CO"/>
              <a:t>Indicadores</a:t>
            </a:r>
            <a:r>
              <a:rPr lang="es-CO" baseline="0"/>
              <a:t> SINERGIA por Dependencia</a:t>
            </a:r>
            <a:endParaRPr lang="es-CO"/>
          </a:p>
        </c:rich>
      </c:tx>
      <c:layout>
        <c:manualLayout>
          <c:xMode val="edge"/>
          <c:yMode val="edge"/>
          <c:x val="0.3139398971983266"/>
          <c:y val="2.1661692357755828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89962618309076E-2"/>
          <c:y val="9.6440635665903399E-2"/>
          <c:w val="0.61675643209175657"/>
          <c:h val="0.8374640267603528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'Grafica2-2_MINISTERIO'!$F$20:$F$21</c:f>
              <c:strCache>
                <c:ptCount val="2"/>
                <c:pt idx="0">
                  <c:v>Indicadores  por Dependencias de MINMINAS</c:v>
                </c:pt>
                <c:pt idx="1">
                  <c:v>Retraso significativo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'Grafica2-2_MINISTERIO'!$C$22:$C$25</c:f>
              <c:strCache>
                <c:ptCount val="4"/>
                <c:pt idx="0">
                  <c:v>Dirección de Hidrocarburos</c:v>
                </c:pt>
                <c:pt idx="1">
                  <c:v>Dirección de Energía</c:v>
                </c:pt>
                <c:pt idx="2">
                  <c:v>Dirección de Formalización</c:v>
                </c:pt>
                <c:pt idx="3">
                  <c:v>Ofic. de Asuntos Regulatorios</c:v>
                </c:pt>
              </c:strCache>
              <c:extLst/>
            </c:strRef>
          </c:cat>
          <c:val>
            <c:numRef>
              <c:f>'Grafica2-2_MINISTERIO'!$F$22:$F$26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8</c:v>
                </c:pt>
                <c:pt idx="3">
                  <c:v>0</c:v>
                </c:pt>
              </c:numCache>
              <c:extLst/>
            </c:numRef>
          </c:val>
        </c:ser>
        <c:ser>
          <c:idx val="2"/>
          <c:order val="1"/>
          <c:tx>
            <c:strRef>
              <c:f>'Grafica2-2_MINISTERIO'!$G$20:$G$21</c:f>
              <c:strCache>
                <c:ptCount val="2"/>
                <c:pt idx="0">
                  <c:v>Indicadores  por Dependencias de MINMINAS</c:v>
                </c:pt>
                <c:pt idx="1">
                  <c:v>Retraso Moderado 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'Grafica2-2_MINISTERIO'!$C$22:$C$25</c:f>
              <c:strCache>
                <c:ptCount val="4"/>
                <c:pt idx="0">
                  <c:v>Dirección de Hidrocarburos</c:v>
                </c:pt>
                <c:pt idx="1">
                  <c:v>Dirección de Energía</c:v>
                </c:pt>
                <c:pt idx="2">
                  <c:v>Dirección de Formalización</c:v>
                </c:pt>
                <c:pt idx="3">
                  <c:v>Ofic. de Asuntos Regulatorios</c:v>
                </c:pt>
              </c:strCache>
              <c:extLst/>
            </c:strRef>
          </c:cat>
          <c:val>
            <c:numRef>
              <c:f>'Grafica2-2_MINISTERIO'!$G$22:$G$26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</c:ser>
        <c:ser>
          <c:idx val="3"/>
          <c:order val="2"/>
          <c:tx>
            <c:strRef>
              <c:f>'Grafica2-2_MINISTERIO'!$H$20:$H$21</c:f>
              <c:strCache>
                <c:ptCount val="2"/>
                <c:pt idx="0">
                  <c:v>Indicadores  por Dependencias de MINMINAS</c:v>
                </c:pt>
                <c:pt idx="1">
                  <c:v>Retraso leve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cat>
            <c:strRef>
              <c:f>'Grafica2-2_MINISTERIO'!$C$22:$C$25</c:f>
              <c:strCache>
                <c:ptCount val="4"/>
                <c:pt idx="0">
                  <c:v>Dirección de Hidrocarburos</c:v>
                </c:pt>
                <c:pt idx="1">
                  <c:v>Dirección de Energía</c:v>
                </c:pt>
                <c:pt idx="2">
                  <c:v>Dirección de Formalización</c:v>
                </c:pt>
                <c:pt idx="3">
                  <c:v>Ofic. de Asuntos Regulatorios</c:v>
                </c:pt>
              </c:strCache>
              <c:extLst/>
            </c:strRef>
          </c:cat>
          <c:val>
            <c:numRef>
              <c:f>'Grafica2-2_MINISTERIO'!$H$22:$H$26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</c:ser>
        <c:ser>
          <c:idx val="4"/>
          <c:order val="3"/>
          <c:tx>
            <c:strRef>
              <c:f>'Grafica2-2_MINISTERIO'!$I$20:$I$21</c:f>
              <c:strCache>
                <c:ptCount val="2"/>
                <c:pt idx="0">
                  <c:v>Indicadores  por Dependencias de MINMINAS</c:v>
                </c:pt>
                <c:pt idx="1">
                  <c:v>Cumplimiento de Meta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Pt>
            <c:idx val="0"/>
            <c:invertIfNegative val="0"/>
            <c:bubble3D val="0"/>
          </c:dPt>
          <c:cat>
            <c:strRef>
              <c:f>'Grafica2-2_MINISTERIO'!$C$22:$C$25</c:f>
              <c:strCache>
                <c:ptCount val="4"/>
                <c:pt idx="0">
                  <c:v>Dirección de Hidrocarburos</c:v>
                </c:pt>
                <c:pt idx="1">
                  <c:v>Dirección de Energía</c:v>
                </c:pt>
                <c:pt idx="2">
                  <c:v>Dirección de Formalización</c:v>
                </c:pt>
                <c:pt idx="3">
                  <c:v>Ofic. de Asuntos Regulatorios</c:v>
                </c:pt>
              </c:strCache>
              <c:extLst/>
            </c:strRef>
          </c:cat>
          <c:val>
            <c:numRef>
              <c:f>'Grafica2-2_MINISTERIO'!$I$22:$I$26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</c:numCache>
              <c:extLst/>
            </c:numRef>
          </c:val>
        </c:ser>
        <c:ser>
          <c:idx val="0"/>
          <c:order val="5"/>
          <c:tx>
            <c:strRef>
              <c:f>'Grafica2-2_MINISTERIO'!$J$21</c:f>
              <c:strCache>
                <c:ptCount val="1"/>
                <c:pt idx="0">
                  <c:v>Sin Reportar 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cat>
            <c:strRef>
              <c:f>'Grafica2-2_MINISTERIO'!$C$22:$C$25</c:f>
              <c:strCache>
                <c:ptCount val="4"/>
                <c:pt idx="0">
                  <c:v>Dirección de Hidrocarburos</c:v>
                </c:pt>
                <c:pt idx="1">
                  <c:v>Dirección de Energía</c:v>
                </c:pt>
                <c:pt idx="2">
                  <c:v>Dirección de Formalización</c:v>
                </c:pt>
                <c:pt idx="3">
                  <c:v>Ofic. de Asuntos Regulatorios</c:v>
                </c:pt>
              </c:strCache>
              <c:extLst/>
            </c:strRef>
          </c:cat>
          <c:val>
            <c:numRef>
              <c:f>'Grafica2-2_MINISTERIO'!$J$22:$J$26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123424"/>
        <c:axId val="252125600"/>
        <c:axId val="0"/>
        <c:extLst>
          <c:ext xmlns:c15="http://schemas.microsoft.com/office/drawing/2012/chart" uri="{02D57815-91ED-43cb-92C2-25804820EDAC}">
            <c15:filteredBarSeries>
              <c15:ser>
                <c:idx val="5"/>
                <c:order val="4"/>
                <c:tx>
                  <c:strRef>
                    <c:extLst>
                      <c:ext uri="{02D57815-91ED-43cb-92C2-25804820EDAC}">
                        <c15:formulaRef>
                          <c15:sqref>'Grafica2-2_MINISTERIO'!$K$20:$K$21</c15:sqref>
                        </c15:formulaRef>
                      </c:ext>
                    </c:extLst>
                    <c:strCache>
                      <c:ptCount val="2"/>
                      <c:pt idx="0">
                        <c:v>Indicadores  por Dependencias de MINMINAS</c:v>
                      </c:pt>
                      <c:pt idx="1">
                        <c:v>Sin Reportar 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'Grafica2-2_MINISTERIO'!$C$22:$C$25</c15:sqref>
                        </c15:formulaRef>
                      </c:ext>
                    </c:extLst>
                    <c:strCache>
                      <c:ptCount val="4"/>
                      <c:pt idx="0">
                        <c:v>Dirección de Hidrocarburos</c:v>
                      </c:pt>
                      <c:pt idx="1">
                        <c:v>Dirección de Energía</c:v>
                      </c:pt>
                      <c:pt idx="2">
                        <c:v>Dirección de Formalización</c:v>
                      </c:pt>
                      <c:pt idx="3">
                        <c:v>Ofic. de Asuntos Regulatorios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'Grafica2-2_MINISTERIO'!$K$22:$K$26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3DChart>
      <c:catAx>
        <c:axId val="25212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252125600"/>
        <c:crosses val="autoZero"/>
        <c:auto val="1"/>
        <c:lblAlgn val="ctr"/>
        <c:lblOffset val="100"/>
        <c:noMultiLvlLbl val="0"/>
      </c:catAx>
      <c:valAx>
        <c:axId val="25212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123424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2215936174122433"/>
          <c:y val="0.22586511941102916"/>
          <c:w val="0.36537791710205503"/>
          <c:h val="0.4861136974332696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Estado</a:t>
            </a:r>
            <a:r>
              <a:rPr lang="es-CO" baseline="0"/>
              <a:t> de Avance de </a:t>
            </a:r>
            <a:r>
              <a:rPr lang="es-CO"/>
              <a:t>Indicadores</a:t>
            </a:r>
            <a:r>
              <a:rPr lang="es-CO" baseline="0"/>
              <a:t> por Entidad</a:t>
            </a:r>
            <a:endParaRPr lang="es-CO"/>
          </a:p>
        </c:rich>
      </c:tx>
      <c:layout>
        <c:manualLayout>
          <c:xMode val="edge"/>
          <c:yMode val="edge"/>
          <c:x val="0.31393994246017048"/>
          <c:y val="1.6962706019288471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89962618309076E-2"/>
          <c:y val="9.6440635665903399E-2"/>
          <c:w val="0.61675643209175657"/>
          <c:h val="0.79856652826810892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'Grafica1-2_SECTOR'!$F$20:$F$21</c:f>
              <c:strCache>
                <c:ptCount val="2"/>
                <c:pt idx="0">
                  <c:v> Indicadores por Entidades del Sector </c:v>
                </c:pt>
                <c:pt idx="1">
                  <c:v>Retraso significativo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'Grafica1-2_SECTOR'!$C$22:$C$27</c:f>
              <c:strCache>
                <c:ptCount val="6"/>
                <c:pt idx="0">
                  <c:v>MINMINAS</c:v>
                </c:pt>
                <c:pt idx="1">
                  <c:v>ANH</c:v>
                </c:pt>
                <c:pt idx="2">
                  <c:v>ANM</c:v>
                </c:pt>
                <c:pt idx="3">
                  <c:v>SGC</c:v>
                </c:pt>
                <c:pt idx="4">
                  <c:v>UPME</c:v>
                </c:pt>
                <c:pt idx="5">
                  <c:v>IPSE</c:v>
                </c:pt>
              </c:strCache>
            </c:strRef>
          </c:cat>
          <c:val>
            <c:numRef>
              <c:f>'Grafica1-2_SECTOR'!$F$22:$F$27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</c:ser>
        <c:ser>
          <c:idx val="2"/>
          <c:order val="1"/>
          <c:tx>
            <c:strRef>
              <c:f>'Grafica1-2_SECTOR'!$G$20:$G$21</c:f>
              <c:strCache>
                <c:ptCount val="2"/>
                <c:pt idx="0">
                  <c:v> Indicadores por Entidades del Sector </c:v>
                </c:pt>
                <c:pt idx="1">
                  <c:v>Retraso Moderado 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'Grafica1-2_SECTOR'!$C$22:$C$27</c:f>
              <c:strCache>
                <c:ptCount val="6"/>
                <c:pt idx="0">
                  <c:v>MINMINAS</c:v>
                </c:pt>
                <c:pt idx="1">
                  <c:v>ANH</c:v>
                </c:pt>
                <c:pt idx="2">
                  <c:v>ANM</c:v>
                </c:pt>
                <c:pt idx="3">
                  <c:v>SGC</c:v>
                </c:pt>
                <c:pt idx="4">
                  <c:v>UPME</c:v>
                </c:pt>
                <c:pt idx="5">
                  <c:v>IPSE</c:v>
                </c:pt>
              </c:strCache>
            </c:strRef>
          </c:cat>
          <c:val>
            <c:numRef>
              <c:f>'Grafica1-2_SECTOR'!$G$22:$G$27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2"/>
          <c:tx>
            <c:strRef>
              <c:f>'Grafica1-2_SECTOR'!$H$20:$H$21</c:f>
              <c:strCache>
                <c:ptCount val="2"/>
                <c:pt idx="0">
                  <c:v> Indicadores por Entidades del Sector </c:v>
                </c:pt>
                <c:pt idx="1">
                  <c:v>Retraso leve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cat>
            <c:strRef>
              <c:f>'Grafica1-2_SECTOR'!$C$22:$C$27</c:f>
              <c:strCache>
                <c:ptCount val="6"/>
                <c:pt idx="0">
                  <c:v>MINMINAS</c:v>
                </c:pt>
                <c:pt idx="1">
                  <c:v>ANH</c:v>
                </c:pt>
                <c:pt idx="2">
                  <c:v>ANM</c:v>
                </c:pt>
                <c:pt idx="3">
                  <c:v>SGC</c:v>
                </c:pt>
                <c:pt idx="4">
                  <c:v>UPME</c:v>
                </c:pt>
                <c:pt idx="5">
                  <c:v>IPSE</c:v>
                </c:pt>
              </c:strCache>
            </c:strRef>
          </c:cat>
          <c:val>
            <c:numRef>
              <c:f>'Grafica1-2_SECTOR'!$H$22:$H$27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3"/>
          <c:tx>
            <c:strRef>
              <c:f>'Grafica1-2_SECTOR'!$I$20:$I$21</c:f>
              <c:strCache>
                <c:ptCount val="2"/>
                <c:pt idx="0">
                  <c:v> Indicadores por Entidades del Sector </c:v>
                </c:pt>
                <c:pt idx="1">
                  <c:v>Cumplimiento de Meta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Pt>
            <c:idx val="0"/>
            <c:invertIfNegative val="0"/>
            <c:bubble3D val="0"/>
          </c:dPt>
          <c:cat>
            <c:strRef>
              <c:f>'Grafica1-2_SECTOR'!$C$22:$C$27</c:f>
              <c:strCache>
                <c:ptCount val="6"/>
                <c:pt idx="0">
                  <c:v>MINMINAS</c:v>
                </c:pt>
                <c:pt idx="1">
                  <c:v>ANH</c:v>
                </c:pt>
                <c:pt idx="2">
                  <c:v>ANM</c:v>
                </c:pt>
                <c:pt idx="3">
                  <c:v>SGC</c:v>
                </c:pt>
                <c:pt idx="4">
                  <c:v>UPME</c:v>
                </c:pt>
                <c:pt idx="5">
                  <c:v>IPSE</c:v>
                </c:pt>
              </c:strCache>
            </c:strRef>
          </c:cat>
          <c:val>
            <c:numRef>
              <c:f>'Grafica1-2_SECTOR'!$I$22:$I$27</c:f>
              <c:numCache>
                <c:formatCode>General</c:formatCode>
                <c:ptCount val="6"/>
                <c:pt idx="0">
                  <c:v>19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0"/>
          <c:order val="5"/>
          <c:tx>
            <c:strRef>
              <c:f>'Grafica1-2_SECTOR'!$J$21</c:f>
              <c:strCache>
                <c:ptCount val="1"/>
                <c:pt idx="0">
                  <c:v>Sin Reportar 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cat>
            <c:strRef>
              <c:f>'Grafica1-2_SECTOR'!$C$22:$C$27</c:f>
              <c:strCache>
                <c:ptCount val="6"/>
                <c:pt idx="0">
                  <c:v>MINMINAS</c:v>
                </c:pt>
                <c:pt idx="1">
                  <c:v>ANH</c:v>
                </c:pt>
                <c:pt idx="2">
                  <c:v>ANM</c:v>
                </c:pt>
                <c:pt idx="3">
                  <c:v>SGC</c:v>
                </c:pt>
                <c:pt idx="4">
                  <c:v>UPME</c:v>
                </c:pt>
                <c:pt idx="5">
                  <c:v>IPSE</c:v>
                </c:pt>
              </c:strCache>
            </c:strRef>
          </c:cat>
          <c:val>
            <c:numRef>
              <c:f>'Grafica1-2_SECTOR'!$J$22:$J$27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123968"/>
        <c:axId val="252132128"/>
        <c:axId val="0"/>
        <c:extLst>
          <c:ext xmlns:c15="http://schemas.microsoft.com/office/drawing/2012/chart" uri="{02D57815-91ED-43cb-92C2-25804820EDAC}">
            <c15:filteredBarSeries>
              <c15:ser>
                <c:idx val="5"/>
                <c:order val="4"/>
                <c:tx>
                  <c:strRef>
                    <c:extLst>
                      <c:ext uri="{02D57815-91ED-43cb-92C2-25804820EDAC}">
                        <c15:formulaRef>
                          <c15:sqref>'Grafica1-2_SECTOR'!$K$20:$K$21</c15:sqref>
                        </c15:formulaRef>
                      </c:ext>
                    </c:extLst>
                    <c:strCache>
                      <c:ptCount val="2"/>
                      <c:pt idx="0">
                        <c:v> Indicadores por Entidades del Sector </c:v>
                      </c:pt>
                      <c:pt idx="1">
                        <c:v>Sin Reportar 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'Grafica1-2_SECTOR'!$C$22:$C$27</c15:sqref>
                        </c15:formulaRef>
                      </c:ext>
                    </c:extLst>
                    <c:strCache>
                      <c:ptCount val="6"/>
                      <c:pt idx="0">
                        <c:v>MINMINAS</c:v>
                      </c:pt>
                      <c:pt idx="1">
                        <c:v>ANH</c:v>
                      </c:pt>
                      <c:pt idx="2">
                        <c:v>ANM</c:v>
                      </c:pt>
                      <c:pt idx="3">
                        <c:v>SGC</c:v>
                      </c:pt>
                      <c:pt idx="4">
                        <c:v>UPME</c:v>
                      </c:pt>
                      <c:pt idx="5">
                        <c:v>IPSE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'Grafica1-2_SECTOR'!$K$22:$K$27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3DChart>
      <c:catAx>
        <c:axId val="25212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132128"/>
        <c:crosses val="autoZero"/>
        <c:auto val="1"/>
        <c:lblAlgn val="ctr"/>
        <c:lblOffset val="100"/>
        <c:noMultiLvlLbl val="0"/>
      </c:catAx>
      <c:valAx>
        <c:axId val="25213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123968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2215936174122433"/>
          <c:y val="0.22586511941102916"/>
          <c:w val="0.36537791710205503"/>
          <c:h val="0.4861136974332696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025590551181108E-2"/>
          <c:y val="0.17171296296296298"/>
          <c:w val="0.86608552055993004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C0000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666633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'Inidicador 1'!$F$2:$L$2</c:f>
              <c:strCache>
                <c:ptCount val="7"/>
                <c:pt idx="0">
                  <c:v>ANH</c:v>
                </c:pt>
                <c:pt idx="1">
                  <c:v>CREG</c:v>
                </c:pt>
                <c:pt idx="2">
                  <c:v>SGC</c:v>
                </c:pt>
                <c:pt idx="3">
                  <c:v>IPSE</c:v>
                </c:pt>
                <c:pt idx="4">
                  <c:v>UPME</c:v>
                </c:pt>
                <c:pt idx="5">
                  <c:v>ANM</c:v>
                </c:pt>
                <c:pt idx="6">
                  <c:v>MME</c:v>
                </c:pt>
              </c:strCache>
            </c:strRef>
          </c:cat>
          <c:val>
            <c:numRef>
              <c:f>'Inidicador 1'!$F$4:$L$4</c:f>
              <c:numCache>
                <c:formatCode>0.00%</c:formatCode>
                <c:ptCount val="7"/>
                <c:pt idx="0">
                  <c:v>0.20833333333333334</c:v>
                </c:pt>
                <c:pt idx="1">
                  <c:v>0.18333333333333335</c:v>
                </c:pt>
                <c:pt idx="2">
                  <c:v>0.15475833333333333</c:v>
                </c:pt>
                <c:pt idx="3">
                  <c:v>0.15</c:v>
                </c:pt>
                <c:pt idx="4">
                  <c:v>0.12499999999999999</c:v>
                </c:pt>
                <c:pt idx="5">
                  <c:v>0.19047500000000003</c:v>
                </c:pt>
                <c:pt idx="6">
                  <c:v>0.17659166666666667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546512"/>
        <c:axId val="344545968"/>
      </c:barChart>
      <c:catAx>
        <c:axId val="34454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4545968"/>
        <c:crosses val="autoZero"/>
        <c:auto val="1"/>
        <c:lblAlgn val="ctr"/>
        <c:lblOffset val="100"/>
        <c:noMultiLvlLbl val="0"/>
      </c:catAx>
      <c:valAx>
        <c:axId val="34454596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454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666633"/>
              </a:solidFill>
              <a:ln>
                <a:solidFill>
                  <a:srgbClr val="666633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'Inidicador 2 '!$F$3:$L$3</c:f>
              <c:strCache>
                <c:ptCount val="7"/>
                <c:pt idx="0">
                  <c:v>ANH</c:v>
                </c:pt>
                <c:pt idx="1">
                  <c:v>CREG</c:v>
                </c:pt>
                <c:pt idx="2">
                  <c:v>SGC</c:v>
                </c:pt>
                <c:pt idx="3">
                  <c:v>IPSE</c:v>
                </c:pt>
                <c:pt idx="4">
                  <c:v>UPME</c:v>
                </c:pt>
                <c:pt idx="5">
                  <c:v>ANM</c:v>
                </c:pt>
                <c:pt idx="6">
                  <c:v>MME</c:v>
                </c:pt>
              </c:strCache>
            </c:strRef>
          </c:cat>
          <c:val>
            <c:numRef>
              <c:f>'Inidicador 2 '!$F$5:$L$5</c:f>
              <c:numCache>
                <c:formatCode>0.00%</c:formatCode>
                <c:ptCount val="7"/>
                <c:pt idx="0">
                  <c:v>0</c:v>
                </c:pt>
                <c:pt idx="1">
                  <c:v>0.23499999999999999</c:v>
                </c:pt>
                <c:pt idx="2">
                  <c:v>0.11668965517241377</c:v>
                </c:pt>
                <c:pt idx="3">
                  <c:v>0.23499999999999999</c:v>
                </c:pt>
                <c:pt idx="4">
                  <c:v>0.23499999999999999</c:v>
                </c:pt>
                <c:pt idx="5">
                  <c:v>0.18035578144853873</c:v>
                </c:pt>
                <c:pt idx="6">
                  <c:v>0.23499999999999999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544880"/>
        <c:axId val="344547056"/>
      </c:barChart>
      <c:catAx>
        <c:axId val="34454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4547056"/>
        <c:crosses val="autoZero"/>
        <c:auto val="1"/>
        <c:lblAlgn val="ctr"/>
        <c:lblOffset val="100"/>
        <c:noMultiLvlLbl val="0"/>
      </c:catAx>
      <c:valAx>
        <c:axId val="34454705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454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C0000"/>
              </a:solidFill>
              <a:ln>
                <a:solidFill>
                  <a:srgbClr val="C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666633"/>
              </a:solidFill>
              <a:ln>
                <a:solidFill>
                  <a:srgbClr val="666633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 3 '!$F$2:$L$2</c:f>
              <c:strCache>
                <c:ptCount val="7"/>
                <c:pt idx="0">
                  <c:v>ANH</c:v>
                </c:pt>
                <c:pt idx="1">
                  <c:v>CREG</c:v>
                </c:pt>
                <c:pt idx="2">
                  <c:v>SGC</c:v>
                </c:pt>
                <c:pt idx="3">
                  <c:v>IPSE</c:v>
                </c:pt>
                <c:pt idx="4">
                  <c:v>UPME</c:v>
                </c:pt>
                <c:pt idx="5">
                  <c:v>ANM</c:v>
                </c:pt>
                <c:pt idx="6">
                  <c:v>MME</c:v>
                </c:pt>
              </c:strCache>
            </c:strRef>
          </c:cat>
          <c:val>
            <c:numRef>
              <c:f>'Indicador 3 '!$F$4:$L$4</c:f>
              <c:numCache>
                <c:formatCode>0.00%</c:formatCode>
                <c:ptCount val="7"/>
                <c:pt idx="0">
                  <c:v>0.25</c:v>
                </c:pt>
                <c:pt idx="1">
                  <c:v>0.23924999999999999</c:v>
                </c:pt>
                <c:pt idx="2">
                  <c:v>0.24567499999999998</c:v>
                </c:pt>
                <c:pt idx="3">
                  <c:v>0.25</c:v>
                </c:pt>
                <c:pt idx="4">
                  <c:v>0.22125</c:v>
                </c:pt>
                <c:pt idx="5">
                  <c:v>0.24954999999999997</c:v>
                </c:pt>
                <c:pt idx="6">
                  <c:v>0.24795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558480"/>
        <c:axId val="344554672"/>
      </c:barChart>
      <c:catAx>
        <c:axId val="34455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4554672"/>
        <c:crosses val="autoZero"/>
        <c:auto val="1"/>
        <c:lblAlgn val="ctr"/>
        <c:lblOffset val="100"/>
        <c:noMultiLvlLbl val="0"/>
      </c:catAx>
      <c:valAx>
        <c:axId val="34455467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455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666633"/>
              </a:solidFill>
              <a:ln>
                <a:solidFill>
                  <a:srgbClr val="666633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'Inidcador 4'!$F$2:$L$2</c:f>
              <c:strCache>
                <c:ptCount val="7"/>
                <c:pt idx="0">
                  <c:v>ANH</c:v>
                </c:pt>
                <c:pt idx="1">
                  <c:v>CREG</c:v>
                </c:pt>
                <c:pt idx="2">
                  <c:v>SGC</c:v>
                </c:pt>
                <c:pt idx="3">
                  <c:v>IPSE</c:v>
                </c:pt>
                <c:pt idx="4">
                  <c:v>UPME</c:v>
                </c:pt>
                <c:pt idx="5">
                  <c:v>ANM</c:v>
                </c:pt>
                <c:pt idx="6">
                  <c:v>MME</c:v>
                </c:pt>
              </c:strCache>
            </c:strRef>
          </c:cat>
          <c:val>
            <c:numRef>
              <c:f>'Inidcador 4'!$F$4:$L$4</c:f>
              <c:numCache>
                <c:formatCode>0.00%</c:formatCode>
                <c:ptCount val="7"/>
                <c:pt idx="0">
                  <c:v>0.24697392837432916</c:v>
                </c:pt>
                <c:pt idx="1">
                  <c:v>0.22500000000000001</c:v>
                </c:pt>
                <c:pt idx="2">
                  <c:v>0.23250000000000001</c:v>
                </c:pt>
                <c:pt idx="3">
                  <c:v>0.24742500000000003</c:v>
                </c:pt>
                <c:pt idx="4">
                  <c:v>0.2293</c:v>
                </c:pt>
                <c:pt idx="5">
                  <c:v>0.2049</c:v>
                </c:pt>
                <c:pt idx="6">
                  <c:v>0.24104999999999999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4548144"/>
        <c:axId val="344553584"/>
      </c:barChart>
      <c:catAx>
        <c:axId val="3445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4553584"/>
        <c:crosses val="autoZero"/>
        <c:auto val="1"/>
        <c:lblAlgn val="ctr"/>
        <c:lblOffset val="100"/>
        <c:noMultiLvlLbl val="0"/>
      </c:catAx>
      <c:valAx>
        <c:axId val="34455358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45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'Avance Trimestre'!$C$2:$C$5</c:f>
              <c:strCache>
                <c:ptCount val="4"/>
                <c:pt idx="0">
                  <c:v>Indicacor 1</c:v>
                </c:pt>
                <c:pt idx="1">
                  <c:v>Indicacor 2</c:v>
                </c:pt>
                <c:pt idx="2">
                  <c:v>Indicacor 3</c:v>
                </c:pt>
                <c:pt idx="3">
                  <c:v>Indicacor 4</c:v>
                </c:pt>
              </c:strCache>
            </c:strRef>
          </c:cat>
          <c:val>
            <c:numRef>
              <c:f>'Avance Trimestre'!$D$2:$D$5</c:f>
              <c:numCache>
                <c:formatCode>0.00%</c:formatCode>
                <c:ptCount val="4"/>
                <c:pt idx="0">
                  <c:v>0.16978452380952383</c:v>
                </c:pt>
                <c:pt idx="1">
                  <c:v>0.17672077666013605</c:v>
                </c:pt>
                <c:pt idx="2">
                  <c:v>0.24338214285714285</c:v>
                </c:pt>
                <c:pt idx="3">
                  <c:v>0.23244984691061846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4555216"/>
        <c:axId val="344555760"/>
      </c:barChart>
      <c:catAx>
        <c:axId val="3445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4555760"/>
        <c:crosses val="autoZero"/>
        <c:auto val="1"/>
        <c:lblAlgn val="ctr"/>
        <c:lblOffset val="100"/>
        <c:noMultiLvlLbl val="0"/>
      </c:catAx>
      <c:valAx>
        <c:axId val="34455576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455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ED20A-FC5F-4895-8878-E3D341850BE7}" type="datetimeFigureOut">
              <a:rPr lang="es-CO" smtClean="0"/>
              <a:t>07/06/2017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70182-D331-44A9-9AD1-07130EBDF8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0627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13FB45-A4C8-49A1-8F27-8415D32F455E}" type="datetimeFigureOut">
              <a:rPr lang="es-CO" smtClean="0"/>
              <a:t>07/06/2017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8DCE99-B3A9-472A-8F4A-5EBAA7349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959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CE99-B3A9-472A-8F4A-5EBAA73495F3}" type="slidenum">
              <a:rPr lang="es-CO" smtClean="0">
                <a:solidFill>
                  <a:prstClr val="black"/>
                </a:solidFill>
              </a:rPr>
              <a:pPr/>
              <a:t>46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66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2F4E-85CD-4620-BFC5-62CD4541895D}" type="slidenum">
              <a:rPr lang="es-CO" smtClean="0">
                <a:solidFill>
                  <a:prstClr val="black"/>
                </a:solidFill>
              </a:rPr>
              <a:pPr/>
              <a:t>61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6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CE99-B3A9-472A-8F4A-5EBAA73495F3}" type="slidenum">
              <a:rPr lang="es-CO" smtClean="0">
                <a:solidFill>
                  <a:prstClr val="black"/>
                </a:solidFill>
              </a:rPr>
              <a:pPr/>
              <a:t>47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2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CE99-B3A9-472A-8F4A-5EBAA73495F3}" type="slidenum">
              <a:rPr lang="es-CO" smtClean="0">
                <a:solidFill>
                  <a:prstClr val="black"/>
                </a:solidFill>
              </a:rPr>
              <a:pPr/>
              <a:t>48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1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CE99-B3A9-472A-8F4A-5EBAA73495F3}" type="slidenum">
              <a:rPr lang="es-CO" smtClean="0">
                <a:solidFill>
                  <a:prstClr val="black"/>
                </a:solidFill>
              </a:rPr>
              <a:pPr/>
              <a:t>49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9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6BE8F43-C01D-40F9-8786-36BA0C36969E}" type="slidenum">
              <a:rPr lang="es-CO" altLang="es-CO">
                <a:solidFill>
                  <a:prstClr val="black"/>
                </a:solidFill>
                <a:latin typeface="Futura Std Book" pitchFamily="34" charset="0"/>
              </a:rPr>
              <a:pPr>
                <a:spcBef>
                  <a:spcPct val="0"/>
                </a:spcBef>
              </a:pPr>
              <a:t>50</a:t>
            </a:fld>
            <a:endParaRPr lang="es-CO" altLang="es-CO">
              <a:solidFill>
                <a:prstClr val="black"/>
              </a:solidFill>
              <a:latin typeface="Futura Std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99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6BE8F43-C01D-40F9-8786-36BA0C36969E}" type="slidenum">
              <a:rPr lang="es-CO" altLang="es-CO">
                <a:solidFill>
                  <a:prstClr val="black"/>
                </a:solidFill>
                <a:latin typeface="Futura Std Book" pitchFamily="34" charset="0"/>
              </a:rPr>
              <a:pPr>
                <a:spcBef>
                  <a:spcPct val="0"/>
                </a:spcBef>
              </a:pPr>
              <a:t>51</a:t>
            </a:fld>
            <a:endParaRPr lang="es-CO" altLang="es-CO">
              <a:solidFill>
                <a:prstClr val="black"/>
              </a:solidFill>
              <a:latin typeface="Futura Std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2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CE99-B3A9-472A-8F4A-5EBAA73495F3}" type="slidenum">
              <a:rPr lang="es-CO" smtClean="0">
                <a:solidFill>
                  <a:prstClr val="black"/>
                </a:solidFill>
              </a:rPr>
              <a:pPr/>
              <a:t>52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22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CE99-B3A9-472A-8F4A-5EBAA73495F3}" type="slidenum">
              <a:rPr lang="es-CO" smtClean="0">
                <a:solidFill>
                  <a:prstClr val="black"/>
                </a:solidFill>
              </a:rPr>
              <a:pPr/>
              <a:t>53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41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CE99-B3A9-472A-8F4A-5EBAA73495F3}" type="slidenum">
              <a:rPr lang="es-CO" smtClean="0">
                <a:solidFill>
                  <a:prstClr val="black"/>
                </a:solidFill>
              </a:rPr>
              <a:pPr/>
              <a:t>54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637737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81270" y="2637737"/>
            <a:ext cx="7772400" cy="1312623"/>
          </a:xfrm>
          <a:prstGeom prst="rect">
            <a:avLst/>
          </a:prstGeo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Capítulo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654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12170" y="476673"/>
            <a:ext cx="5279910" cy="576064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8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3923928" y="1268413"/>
            <a:ext cx="4751760" cy="4537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91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987422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 hasCustomPrompt="1"/>
          </p:nvPr>
        </p:nvSpPr>
        <p:spPr>
          <a:xfrm>
            <a:off x="467544" y="987422"/>
            <a:ext cx="8186126" cy="131262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4811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637737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81270" y="2637737"/>
            <a:ext cx="7772400" cy="1312623"/>
          </a:xfrm>
          <a:prstGeom prst="rect">
            <a:avLst/>
          </a:prstGeo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Capítulo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743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3563888" y="2637737"/>
            <a:ext cx="5580112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067944" y="2624797"/>
            <a:ext cx="46463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62691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0" y="2420888"/>
            <a:ext cx="2088232" cy="2102753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0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2339752" y="188640"/>
            <a:ext cx="6264696" cy="5400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8754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12170" y="476673"/>
            <a:ext cx="5279910" cy="576064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8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3923928" y="1268413"/>
            <a:ext cx="4751760" cy="4537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2705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987422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 hasCustomPrompt="1"/>
          </p:nvPr>
        </p:nvSpPr>
        <p:spPr>
          <a:xfrm>
            <a:off x="467544" y="987422"/>
            <a:ext cx="8186126" cy="131262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0130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637739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81270" y="2637739"/>
            <a:ext cx="7772400" cy="1312623"/>
          </a:xfrm>
          <a:prstGeom prst="rect">
            <a:avLst/>
          </a:prstGeo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Capítulo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328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3563889" y="2637739"/>
            <a:ext cx="5580112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067944" y="2624799"/>
            <a:ext cx="46463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1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6493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0" y="2420890"/>
            <a:ext cx="2088232" cy="2102753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39304" indent="0" algn="l">
              <a:defRPr sz="15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2339752" y="188640"/>
            <a:ext cx="6264696" cy="5400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8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3563888" y="2637737"/>
            <a:ext cx="5580112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067944" y="2624797"/>
            <a:ext cx="46463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2638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12170" y="476673"/>
            <a:ext cx="5279910" cy="576064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39304" indent="0" algn="l">
              <a:defRPr sz="21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3923928" y="1268414"/>
            <a:ext cx="4751760" cy="4537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7357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987424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 hasCustomPrompt="1"/>
          </p:nvPr>
        </p:nvSpPr>
        <p:spPr>
          <a:xfrm>
            <a:off x="467545" y="987424"/>
            <a:ext cx="8186126" cy="131262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900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637737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81270" y="2637737"/>
            <a:ext cx="7772400" cy="1312623"/>
          </a:xfrm>
          <a:prstGeom prst="rect">
            <a:avLst/>
          </a:prstGeo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Capítulo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2016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3563888" y="2637737"/>
            <a:ext cx="5580112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067944" y="2624797"/>
            <a:ext cx="46463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5632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0" y="2420888"/>
            <a:ext cx="2088232" cy="2102753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0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2339752" y="188640"/>
            <a:ext cx="6264696" cy="5400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5455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12170" y="476673"/>
            <a:ext cx="5279910" cy="576064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8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3923928" y="1268413"/>
            <a:ext cx="4751760" cy="4537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0994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987422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 hasCustomPrompt="1"/>
          </p:nvPr>
        </p:nvSpPr>
        <p:spPr>
          <a:xfrm>
            <a:off x="467544" y="987422"/>
            <a:ext cx="8186126" cy="131262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10937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637737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81270" y="2637737"/>
            <a:ext cx="7772400" cy="1312623"/>
          </a:xfrm>
          <a:prstGeom prst="rect">
            <a:avLst/>
          </a:prstGeo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Capítulo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756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3563888" y="2637737"/>
            <a:ext cx="5580112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067944" y="2624797"/>
            <a:ext cx="46463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3173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0" y="2420888"/>
            <a:ext cx="2088232" cy="2102753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0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2339752" y="188640"/>
            <a:ext cx="6264696" cy="5400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497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0" y="2420888"/>
            <a:ext cx="2088232" cy="2102753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0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2339752" y="188640"/>
            <a:ext cx="6264696" cy="5400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0956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12170" y="476673"/>
            <a:ext cx="5279910" cy="576064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8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3923928" y="1268413"/>
            <a:ext cx="4751760" cy="4537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2834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987422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 hasCustomPrompt="1"/>
          </p:nvPr>
        </p:nvSpPr>
        <p:spPr>
          <a:xfrm>
            <a:off x="467544" y="987422"/>
            <a:ext cx="8186126" cy="131262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696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637737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81270" y="2637737"/>
            <a:ext cx="7772400" cy="1312623"/>
          </a:xfrm>
          <a:prstGeom prst="rect">
            <a:avLst/>
          </a:prstGeo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Capítulo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583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3563888" y="2637737"/>
            <a:ext cx="5580112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067944" y="2624797"/>
            <a:ext cx="46463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057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0" y="2420888"/>
            <a:ext cx="2088232" cy="2102753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0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2339752" y="188640"/>
            <a:ext cx="6264696" cy="5400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0866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12170" y="476673"/>
            <a:ext cx="5279910" cy="576064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8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3923928" y="1268413"/>
            <a:ext cx="4751760" cy="4537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387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987422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 hasCustomPrompt="1"/>
          </p:nvPr>
        </p:nvSpPr>
        <p:spPr>
          <a:xfrm>
            <a:off x="467544" y="987422"/>
            <a:ext cx="8186126" cy="131262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9779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4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44AB-1C33-4507-9FEE-7EF99176A006}" type="datetimeFigureOut">
              <a:rPr lang="es-CO">
                <a:solidFill>
                  <a:srgbClr val="262626"/>
                </a:solidFill>
              </a:rPr>
              <a:pPr>
                <a:defRPr/>
              </a:pPr>
              <a:t>07/06/2017</a:t>
            </a:fld>
            <a:endParaRPr lang="es-CO">
              <a:solidFill>
                <a:srgbClr val="26262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26262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48D2A-D6D6-4564-88F9-7EF5ABF179D3}" type="slidenum">
              <a:rPr lang="es-CO">
                <a:solidFill>
                  <a:srgbClr val="262626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2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12170" y="476673"/>
            <a:ext cx="5279910" cy="576064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8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3923928" y="1268413"/>
            <a:ext cx="4751760" cy="4537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935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987422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 hasCustomPrompt="1"/>
          </p:nvPr>
        </p:nvSpPr>
        <p:spPr>
          <a:xfrm>
            <a:off x="467544" y="987422"/>
            <a:ext cx="8186126" cy="131262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600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680E9C6-113E-5441-A0EC-67C3755E9C8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07/06/2017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2FB3F91-338C-D34D-AF43-03DF055A2C7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1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637737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81270" y="2637737"/>
            <a:ext cx="7772400" cy="1312623"/>
          </a:xfrm>
          <a:prstGeom prst="rect">
            <a:avLst/>
          </a:prstGeo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Capítulo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866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3563888" y="2637737"/>
            <a:ext cx="5580112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067944" y="2624797"/>
            <a:ext cx="46463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582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0" y="2420888"/>
            <a:ext cx="2088232" cy="2102753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0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2339752" y="188640"/>
            <a:ext cx="6264696" cy="5400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976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86390E-A369-47C8-82AD-D961993E8F0F}" type="slidenum">
              <a:rPr lang="es-CO" smtClean="0">
                <a:solidFill>
                  <a:srgbClr val="262626">
                    <a:tint val="75000"/>
                  </a:srgbClr>
                </a:solidFill>
              </a:rPr>
              <a:pPr algn="l"/>
              <a:t>‹Nº›</a:t>
            </a:fld>
            <a:endParaRPr lang="es-CO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52" y="5949280"/>
            <a:ext cx="3538736" cy="7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9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810" r:id="rId6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86390E-A369-47C8-82AD-D961993E8F0F}" type="slidenum">
              <a:rPr lang="es-CO" smtClean="0">
                <a:solidFill>
                  <a:srgbClr val="262626">
                    <a:tint val="75000"/>
                  </a:srgbClr>
                </a:solidFill>
              </a:rPr>
              <a:pPr algn="l"/>
              <a:t>‹Nº›</a:t>
            </a:fld>
            <a:endParaRPr lang="es-CO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52" y="5949280"/>
            <a:ext cx="3538736" cy="7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8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86390E-A369-47C8-82AD-D961993E8F0F}" type="slidenum">
              <a:rPr lang="es-CO" smtClean="0">
                <a:solidFill>
                  <a:srgbClr val="262626">
                    <a:tint val="75000"/>
                  </a:srgbClr>
                </a:solidFill>
              </a:rPr>
              <a:pPr algn="l"/>
              <a:t>‹Nº›</a:t>
            </a:fld>
            <a:endParaRPr lang="es-CO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52" y="5949280"/>
            <a:ext cx="3538736" cy="7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0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395536" y="6356352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86390E-A369-47C8-82AD-D961993E8F0F}" type="slidenum">
              <a:rPr lang="es-CO" sz="900" smtClean="0">
                <a:solidFill>
                  <a:srgbClr val="262626">
                    <a:tint val="75000"/>
                  </a:srgbClr>
                </a:solidFill>
              </a:rPr>
              <a:pPr algn="l"/>
              <a:t>‹Nº›</a:t>
            </a:fld>
            <a:endParaRPr lang="es-CO" sz="900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53" y="5949280"/>
            <a:ext cx="3538736" cy="7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</p:sldLayoutIdLst>
  <p:txStyles>
    <p:titleStyle>
      <a:lvl1pPr algn="r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86390E-A369-47C8-82AD-D961993E8F0F}" type="slidenum">
              <a:rPr lang="es-CO" smtClean="0">
                <a:solidFill>
                  <a:srgbClr val="262626">
                    <a:tint val="75000"/>
                  </a:srgbClr>
                </a:solidFill>
              </a:rPr>
              <a:pPr algn="l"/>
              <a:t>‹Nº›</a:t>
            </a:fld>
            <a:endParaRPr lang="es-CO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52" y="5949280"/>
            <a:ext cx="3538736" cy="7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2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86390E-A369-47C8-82AD-D961993E8F0F}" type="slidenum">
              <a:rPr lang="es-CO" smtClean="0">
                <a:solidFill>
                  <a:srgbClr val="262626">
                    <a:tint val="75000"/>
                  </a:srgbClr>
                </a:solidFill>
              </a:rPr>
              <a:pPr algn="l"/>
              <a:t>‹Nº›</a:t>
            </a:fld>
            <a:endParaRPr lang="es-CO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52" y="5949280"/>
            <a:ext cx="3538736" cy="7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2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86390E-A369-47C8-82AD-D961993E8F0F}" type="slidenum">
              <a:rPr lang="es-CO" smtClean="0">
                <a:solidFill>
                  <a:srgbClr val="262626">
                    <a:tint val="75000"/>
                  </a:srgbClr>
                </a:solidFill>
              </a:rPr>
              <a:pPr algn="l"/>
              <a:t>‹Nº›</a:t>
            </a:fld>
            <a:endParaRPr lang="es-CO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52" y="5949280"/>
            <a:ext cx="3538736" cy="7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9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28.png"/><Relationship Id="rId4" Type="http://schemas.openxmlformats.org/officeDocument/2006/relationships/image" Target="../media/image23.emf"/><Relationship Id="rId9" Type="http://schemas.openxmlformats.org/officeDocument/2006/relationships/hyperlink" Target="http://www.anh.gov.co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m.gov.co/?q=Datos_Abiertos_ANM" TargetMode="External"/><Relationship Id="rId7" Type="http://schemas.openxmlformats.org/officeDocument/2006/relationships/hyperlink" Target="http://www.datos.gov.co/" TargetMode="External"/><Relationship Id="rId2" Type="http://schemas.openxmlformats.org/officeDocument/2006/relationships/hyperlink" Target="http://www.anm.gov.co/?q=content/registro-de-publicaciones-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atos.gov.co/Mapas-Nacionales/%C3%81reas-liberadas-de-propuestas-de-contratos-de-conc/fque-n37u" TargetMode="External"/><Relationship Id="rId5" Type="http://schemas.openxmlformats.org/officeDocument/2006/relationships/hyperlink" Target="https://www.datos.gov.co/Minas-y-Energ%C3%ADa/Indice-De-Informacion-Clasificada-Y-Reservada/ruh6-rxa5" TargetMode="External"/><Relationship Id="rId4" Type="http://schemas.openxmlformats.org/officeDocument/2006/relationships/hyperlink" Target="https://www.datos.gov.co/Minas-y-Energ%C3%ADa/Registro-Activos-de-Informaci%C3%B3n-ANM/2q5m-ay3q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na01.safelinks.protection.outlook.com/?url=https://www.datos.gov.co/Minas-y-Energ-a/Registro-Activos-del-Servicio-Geol-gico-Colombiano/s796-rtjg&amp;data=01|01|jdevia@mintic.gov.co|65cdbe95b78e48b6e25e08d455e5b122|1a0673c624e1476dbb4dba6a91a3c588|0&amp;sdata=K6ojuHXivtCXc5JyLk2FQqlMBEFB/i3jCZPQSW/vySo%3D&amp;reserved=0" TargetMode="External"/><Relationship Id="rId13" Type="http://schemas.openxmlformats.org/officeDocument/2006/relationships/hyperlink" Target="https://www.datos.gov.co/Minas-y-Energ-a/Cat-logo-de-Dataciones-Radiom-tricas-de-Colombia/44yt-2ns8" TargetMode="External"/><Relationship Id="rId3" Type="http://schemas.openxmlformats.org/officeDocument/2006/relationships/hyperlink" Target="http://www2.sgc.gov.co/Noticias/Boletin-Informativo.aspx" TargetMode="External"/><Relationship Id="rId7" Type="http://schemas.openxmlformats.org/officeDocument/2006/relationships/hyperlink" Target="https://na01.safelinks.protection.outlook.com/?url=https://www.datos.gov.co/Minas-y-Energ-a/Estaciones-Red-Sismol-gica-Nacional-de-Colombia-Se/vp6h-3k3f&amp;data=01|01|jdevia@mintic.gov.co|65cdbe95b78e48b6e25e08d455e5b122|1a0673c624e1476dbb4dba6a91a3c588|0&amp;sdata=edgEsQvuKoPE/P8j7V1DSTMQaZxUrL0dwWv979Q7kr0%3D&amp;reserved=0" TargetMode="External"/><Relationship Id="rId12" Type="http://schemas.openxmlformats.org/officeDocument/2006/relationships/hyperlink" Target="https://na01.safelinks.protection.outlook.com/?url=https://www.datos.gov.co/Minas-y-Energ-a/Metadatos-Geogr-ficos-del-Servicio-Geol-gico-Colom/kmxi-akd9&amp;data=01|01|jdevia@mintic.gov.co|65cdbe95b78e48b6e25e08d455e5b122|1a0673c624e1476dbb4dba6a91a3c588|0&amp;sdata=RmI7aCd1a9GjS%2Bx4IFrXX6504UFJDiLsHII0k8bpXcE%3D&amp;reserved=0" TargetMode="External"/><Relationship Id="rId2" Type="http://schemas.openxmlformats.org/officeDocument/2006/relationships/hyperlink" Target="http://srvags.sgc.gov.co/Archivos_Geoportal/Politicas/RegistrodeactivosSGC.xls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a01.safelinks.protection.outlook.com/?url=https://www.datos.gov.co/Minas-y-Energ-a/Reporte-de-Sismicidad-del-Servicio-Geol-gico-Colom/c6z5-qfp4&amp;data=01|01|jdevia@mintic.gov.co|65cdbe95b78e48b6e25e08d455e5b122|1a0673c624e1476dbb4dba6a91a3c588|0&amp;sdata=e6Y2obzSCqWWCUqjep2xwex0Z6d4AzqAG14CdUqVztI%3D&amp;reserved=0" TargetMode="External"/><Relationship Id="rId11" Type="http://schemas.openxmlformats.org/officeDocument/2006/relationships/hyperlink" Target="https://na01.safelinks.protection.outlook.com/?url=https://www.datos.gov.co/Minas-y-Energ-a/Estado-de-la-Cartograf-a-Geol-gica-de-Colombia/asan-b9v8&amp;data=01|01|jdevia@mintic.gov.co|65cdbe95b78e48b6e25e08d455e5b122|1a0673c624e1476dbb4dba6a91a3c588|0&amp;sdata=KLG3mOjCQlBBcSfTCtTkffaGGu9NZSDYKTDMsXGOr6E%3D&amp;reserved=0" TargetMode="External"/><Relationship Id="rId5" Type="http://schemas.openxmlformats.org/officeDocument/2006/relationships/hyperlink" Target="https://na01.safelinks.protection.outlook.com/?url=https://www.datos.gov.co/Minas-y-Energ-a/Estaciones-GNSS-del-Servicio-Geol-gico-Colombiano/wk85-jbir&amp;data=01|01|jdevia@mintic.gov.co|65cdbe95b78e48b6e25e08d455e5b122|1a0673c624e1476dbb4dba6a91a3c588|0&amp;sdata=XnUcubjoaiGiS60d9JiG0unFGKpmHyLUz1PxgV5FoLU%3D&amp;reserved=0" TargetMode="External"/><Relationship Id="rId10" Type="http://schemas.openxmlformats.org/officeDocument/2006/relationships/hyperlink" Target="https://www.datos.gov.co/Minas-y-Energ-a/Estaciones-Red-Nacional-de-Aceler-grafos/ss86-47c7" TargetMode="External"/><Relationship Id="rId4" Type="http://schemas.openxmlformats.org/officeDocument/2006/relationships/hyperlink" Target="https://na01.safelinks.protection.outlook.com/?url=https://www.datos.gov.co/Minas-y-Energ-a/Atlas-Geol-gico-de-Colombia/2swu-wi2z?category%3DMinas-y-Energ-a%26view_name%3DAtlas-Geol-gico-de-Colombia&amp;data=01|01|jdevia@mintic.gov.co|65cdbe95b78e48b6e25e08d455e5b122|1a0673c624e1476dbb4dba6a91a3c588|0&amp;sdata=nLOZ8i1swUWgnIUVE22HM3rxYoZ9zzWTDUbhiMqZPo4%3D&amp;reserved=0" TargetMode="External"/><Relationship Id="rId9" Type="http://schemas.openxmlformats.org/officeDocument/2006/relationships/hyperlink" Target="https://na01.safelinks.protection.outlook.com/?url=https://www.datos.gov.co/Minas-y-Energ-a/Inventario-de-Muestras-de-Litoteca/v23g-7p2k&amp;data=01|01|jdevia@mintic.gov.co|65cdbe95b78e48b6e25e08d455e5b122|1a0673c624e1476dbb4dba6a91a3c588|0&amp;sdata=1URnCRBvar5Hq91JTTsh%2B1zXlbN2jJFaps7Aca8iass%3D&amp;reserved=0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os.gov.co/Minas-y-Energ-a/-NDICE-INFORMACI-N-CLASIFICADA-Y-RESERVADA-ANH/q9m8-unnc" TargetMode="External"/><Relationship Id="rId3" Type="http://schemas.openxmlformats.org/officeDocument/2006/relationships/hyperlink" Target="http://www.anh.gov.co/la-anh/Paginas/Trasparencia.aspx" TargetMode="External"/><Relationship Id="rId7" Type="http://schemas.openxmlformats.org/officeDocument/2006/relationships/hyperlink" Target="https://www.datos.gov.co/Minas-y-Energ-a/Reservas-De-Gas/jrgq-tt7e" TargetMode="External"/><Relationship Id="rId2" Type="http://schemas.openxmlformats.org/officeDocument/2006/relationships/hyperlink" Target="https://www.datos.gov.co/Minas-y-Energ-a/REGISTRO-DE-ACTIVOS-DE-INFORMACI-N-ANH-DEFINITIVO/7nsu-mfub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atos.gov.co/Minas-y-Energ-a/Reservas-De-Petroleo/2njd-akei" TargetMode="External"/><Relationship Id="rId5" Type="http://schemas.openxmlformats.org/officeDocument/2006/relationships/hyperlink" Target="https://www.datos.gov.co/Minas-y-Energ-a/Cantidad-Pozos-Exploratorios-Anuales/5qc3-ct7h" TargetMode="External"/><Relationship Id="rId4" Type="http://schemas.openxmlformats.org/officeDocument/2006/relationships/hyperlink" Target="https://www.datos.gov.co/Minas-y-Energ-a/Mapa-de-Tierras/xsik-w4k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se.gov.co/datosabiertos-2/normatividaddatosabiertos-2/cat_view/386-datos-abiertos" TargetMode="External"/><Relationship Id="rId2" Type="http://schemas.openxmlformats.org/officeDocument/2006/relationships/hyperlink" Target="http://www.ipse.gov.co/atencion-ciudadano/datos-abiertos/inventariodatos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g.gov.co/index.php/es/ciudadano/datos-abiertos" TargetMode="External"/><Relationship Id="rId2" Type="http://schemas.openxmlformats.org/officeDocument/2006/relationships/hyperlink" Target="https://www.datos.gov.co/Minas-y-Energ-a/Inventario-de-activos-de-Informacion-CREG/naf4-8kmj?category=Minas-y-Energ-a&amp;view_name=Inventario-de-activos-de-Informacion-CRE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atos.gov.co/Minas-y-Energ-a/Tarifas-aplicadas-de-Gas-Natural/ek3f-5wn4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os.gov.co/Minas-y-Energ-a/Precios-base-de-minerales-para-la-Liquidaci-n-de-R/ni93-8mm5" TargetMode="External"/><Relationship Id="rId2" Type="http://schemas.openxmlformats.org/officeDocument/2006/relationships/hyperlink" Target="https://www.datos.gov.co/Minas-y-Energ-a/Costos-de-Racionamiento-de-Energ-a/ptj2-kj7i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138" y="2492896"/>
            <a:ext cx="9177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O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O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Plan Estratégico Sectorial </a:t>
            </a:r>
            <a:r>
              <a:rPr lang="es-CO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Institucional</a:t>
            </a:r>
            <a:endParaRPr lang="es-CO" b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O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CO" b="1" kern="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Políticas de Desarrollo Administrativo – </a:t>
            </a:r>
            <a:r>
              <a:rPr lang="es-CO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MIPG </a:t>
            </a:r>
            <a:r>
              <a:rPr lang="es-CO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-) 2015- </a:t>
            </a:r>
            <a:r>
              <a:rPr lang="es-CO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  <a:p>
            <a:pPr algn="ctr"/>
            <a:r>
              <a:rPr lang="es-CO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avance a </a:t>
            </a:r>
            <a:r>
              <a:rPr lang="es-CO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marzo 31 </a:t>
            </a:r>
            <a:r>
              <a:rPr lang="es-CO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O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  <a:p>
            <a:pPr algn="ctr"/>
            <a:endParaRPr lang="es-CO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O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31640" y="3927944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600" b="1" kern="0" dirty="0">
                <a:solidFill>
                  <a:srgbClr val="002060"/>
                </a:solidFill>
                <a:latin typeface="Futura Std Book"/>
                <a:cs typeface="Arial" pitchFamily="34" charset="0"/>
              </a:rPr>
              <a:t/>
            </a:r>
            <a:br>
              <a:rPr lang="es-CO" sz="2600" b="1" kern="0" dirty="0">
                <a:solidFill>
                  <a:srgbClr val="002060"/>
                </a:solidFill>
                <a:latin typeface="Futura Std Book"/>
                <a:cs typeface="Arial" pitchFamily="34" charset="0"/>
              </a:rPr>
            </a:br>
            <a:endParaRPr lang="es-CO" dirty="0">
              <a:solidFill>
                <a:srgbClr val="262626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0843" y="550131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CO" dirty="0">
                <a:solidFill>
                  <a:srgbClr val="262626"/>
                </a:solidFill>
              </a:rPr>
              <a:t>Bogotá,  </a:t>
            </a:r>
            <a:r>
              <a:rPr lang="es-CO" dirty="0" smtClean="0">
                <a:solidFill>
                  <a:srgbClr val="262626"/>
                </a:solidFill>
              </a:rPr>
              <a:t> 4 de mayo de 2017 </a:t>
            </a:r>
            <a:endParaRPr lang="es-CO" dirty="0">
              <a:solidFill>
                <a:srgbClr val="262626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7544" y="4741922"/>
            <a:ext cx="842688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CO" sz="1600" b="1" kern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CO" sz="1600" b="1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75656" y="90872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rgbClr val="262626"/>
                </a:solidFill>
              </a:rPr>
              <a:t>Comité Institucional de Desarrollo Administrativo</a:t>
            </a:r>
            <a:endParaRPr lang="es-CO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3470" y="0"/>
            <a:ext cx="9144000" cy="90872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2400" dirty="0" smtClean="0">
                <a:solidFill>
                  <a:prstClr val="white"/>
                </a:solidFill>
              </a:rPr>
              <a:t>SINERGIA</a:t>
            </a:r>
          </a:p>
          <a:p>
            <a:pPr algn="ctr" defTabSz="457200"/>
            <a:r>
              <a:rPr lang="es-CO" sz="2400" dirty="0" smtClean="0">
                <a:solidFill>
                  <a:prstClr val="white"/>
                </a:solidFill>
              </a:rPr>
              <a:t>Indicadores Sector </a:t>
            </a:r>
            <a:endParaRPr lang="es-CO" sz="2400" dirty="0">
              <a:solidFill>
                <a:prstClr val="white"/>
              </a:solidFill>
            </a:endParaRPr>
          </a:p>
        </p:txBody>
      </p:sp>
      <p:sp>
        <p:nvSpPr>
          <p:cNvPr id="8" name="Rectángulo 192"/>
          <p:cNvSpPr/>
          <p:nvPr/>
        </p:nvSpPr>
        <p:spPr>
          <a:xfrm>
            <a:off x="-3470" y="6741368"/>
            <a:ext cx="9144000" cy="12432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5" name="Triángulo isósceles 71"/>
          <p:cNvSpPr/>
          <p:nvPr/>
        </p:nvSpPr>
        <p:spPr>
          <a:xfrm rot="10800000">
            <a:off x="4175865" y="764703"/>
            <a:ext cx="785327" cy="303877"/>
          </a:xfrm>
          <a:prstGeom prst="triangl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  <p:graphicFrame>
        <p:nvGraphicFramePr>
          <p:cNvPr id="10" name="3 Gráfico"/>
          <p:cNvGraphicFramePr>
            <a:graphicFrameLocks/>
          </p:cNvGraphicFramePr>
          <p:nvPr>
            <p:extLst/>
          </p:nvPr>
        </p:nvGraphicFramePr>
        <p:xfrm>
          <a:off x="0" y="1068580"/>
          <a:ext cx="8892480" cy="308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123383"/>
            <a:ext cx="6561172" cy="2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0" y="620688"/>
            <a:ext cx="6084168" cy="601942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s-CO" altLang="es-CO" sz="1800" dirty="0" smtClean="0">
                <a:solidFill>
                  <a:prstClr val="white"/>
                </a:solidFill>
              </a:rPr>
              <a:t>SEGUIMIENTO - SINERGIA</a:t>
            </a:r>
          </a:p>
          <a:p>
            <a:pPr>
              <a:defRPr/>
            </a:pPr>
            <a:r>
              <a:rPr lang="es-CO" sz="1100" dirty="0" smtClean="0">
                <a:solidFill>
                  <a:prstClr val="white"/>
                </a:solidFill>
              </a:rPr>
              <a:t>AÑO 2017</a:t>
            </a:r>
            <a:endParaRPr lang="es-CO" sz="1100" dirty="0">
              <a:solidFill>
                <a:prstClr val="white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-3425825" y="-17033875"/>
          <a:ext cx="7886699" cy="1423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9037"/>
                <a:gridCol w="549733"/>
                <a:gridCol w="942399"/>
                <a:gridCol w="636119"/>
                <a:gridCol w="606669"/>
                <a:gridCol w="620413"/>
                <a:gridCol w="620413"/>
                <a:gridCol w="667532"/>
                <a:gridCol w="667532"/>
                <a:gridCol w="596852"/>
              </a:tblGrid>
              <a:tr h="18465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INDICADOR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Meta </a:t>
                      </a:r>
                      <a:br>
                        <a:rPr lang="es-CO" sz="800" u="none" strike="noStrike">
                          <a:effectLst/>
                        </a:rPr>
                      </a:br>
                      <a:r>
                        <a:rPr lang="es-CO" sz="800" u="none" strike="noStrike">
                          <a:effectLst/>
                        </a:rPr>
                        <a:t>2017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AVANCE PROGRAMADO PDA 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AVANCES POR ENTIDAD - I TRIMESTRE 2017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AVANCE SECTOR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395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MME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SGC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ANM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ANH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UPME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u="none" strike="noStrike">
                          <a:effectLst/>
                        </a:rPr>
                        <a:t>IPSE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539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Promedio de Cumplimiento de los</a:t>
                      </a:r>
                      <a:br>
                        <a:rPr lang="es-CO" sz="800" u="none" strike="noStrike">
                          <a:effectLst/>
                        </a:rPr>
                      </a:br>
                      <a:r>
                        <a:rPr lang="es-CO" sz="800" u="none" strike="noStrike">
                          <a:effectLst/>
                        </a:rPr>
                        <a:t>Indicadores SINERGIA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90%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sng" strike="noStrike">
                          <a:effectLst/>
                        </a:rPr>
                        <a:t>20% / I Trimestre</a:t>
                      </a:r>
                      <a:r>
                        <a:rPr lang="es-CO" sz="700" u="none" strike="noStrike">
                          <a:effectLst/>
                        </a:rPr>
                        <a:t/>
                      </a:r>
                      <a:br>
                        <a:rPr lang="es-CO" sz="700" u="none" strike="noStrike">
                          <a:effectLst/>
                        </a:rPr>
                      </a:br>
                      <a:r>
                        <a:rPr lang="es-CO" sz="700" u="none" strike="noStrike">
                          <a:effectLst/>
                        </a:rPr>
                        <a:t>40% / II Trimestre</a:t>
                      </a:r>
                      <a:br>
                        <a:rPr lang="es-CO" sz="700" u="none" strike="noStrike">
                          <a:effectLst/>
                        </a:rPr>
                      </a:br>
                      <a:r>
                        <a:rPr lang="es-CO" sz="700" u="none" strike="noStrike">
                          <a:effectLst/>
                        </a:rPr>
                        <a:t>60% / III Trimestre</a:t>
                      </a:r>
                      <a:br>
                        <a:rPr lang="es-CO" sz="700" u="none" strike="noStrike">
                          <a:effectLst/>
                        </a:rPr>
                      </a:br>
                      <a:r>
                        <a:rPr lang="es-CO" sz="700" u="none" strike="noStrike">
                          <a:effectLst/>
                        </a:rPr>
                        <a:t>90% / IV Trimestre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8%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0%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15%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8%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20%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0%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9%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549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Análisis Semáforo -  Acumulado </a:t>
                      </a:r>
                      <a:br>
                        <a:rPr lang="es-CO" sz="800" u="none" strike="noStrike">
                          <a:effectLst/>
                        </a:rPr>
                      </a:br>
                      <a:r>
                        <a:rPr lang="es-CO" sz="800" u="none" strike="noStrike">
                          <a:effectLst/>
                        </a:rPr>
                        <a:t>Indicadores (44)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5649913" y="23406100"/>
            <a:ext cx="392112" cy="161925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800" b="1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7" name="Elipse 6"/>
          <p:cNvSpPr/>
          <p:nvPr/>
        </p:nvSpPr>
        <p:spPr>
          <a:xfrm>
            <a:off x="6140450" y="23466425"/>
            <a:ext cx="425450" cy="1492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800" b="1">
                <a:solidFill>
                  <a:sysClr val="windowText" lastClr="000000"/>
                </a:solidFill>
              </a:rPr>
              <a:t>14</a:t>
            </a:r>
          </a:p>
        </p:txBody>
      </p:sp>
      <p:sp>
        <p:nvSpPr>
          <p:cNvPr id="8" name="Elipse 7"/>
          <p:cNvSpPr/>
          <p:nvPr/>
        </p:nvSpPr>
        <p:spPr>
          <a:xfrm>
            <a:off x="9205913" y="23537863"/>
            <a:ext cx="293687" cy="1857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20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9" name="Elipse 8"/>
          <p:cNvSpPr/>
          <p:nvPr/>
        </p:nvSpPr>
        <p:spPr>
          <a:xfrm>
            <a:off x="9650413" y="23572788"/>
            <a:ext cx="365125" cy="15081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200">
                <a:solidFill>
                  <a:sysClr val="window" lastClr="FFFFFF"/>
                </a:solidFill>
              </a:rPr>
              <a:t>1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1672888" y="23442613"/>
            <a:ext cx="361950" cy="1619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b="1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2238038" y="23437850"/>
            <a:ext cx="331787" cy="190500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b="1">
                <a:solidFill>
                  <a:sysClr val="windowText" lastClr="000000"/>
                </a:solidFill>
              </a:rPr>
              <a:t>17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2238038" y="23685500"/>
            <a:ext cx="327025" cy="98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b="1">
                <a:solidFill>
                  <a:sysClr val="windowText" lastClr="000000"/>
                </a:solidFill>
              </a:rPr>
              <a:t>13</a:t>
            </a:r>
          </a:p>
        </p:txBody>
      </p:sp>
      <p:sp>
        <p:nvSpPr>
          <p:cNvPr id="13" name="Elipse 12"/>
          <p:cNvSpPr/>
          <p:nvPr/>
        </p:nvSpPr>
        <p:spPr>
          <a:xfrm>
            <a:off x="10664825" y="23504525"/>
            <a:ext cx="327025" cy="2762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20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1118850" y="23575963"/>
            <a:ext cx="431800" cy="158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b="1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899400" y="23733125"/>
            <a:ext cx="431800" cy="158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b="1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1685588" y="23639463"/>
            <a:ext cx="338137" cy="15557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b="1">
                <a:solidFill>
                  <a:srgbClr val="262626"/>
                </a:solidFill>
              </a:rPr>
              <a:t>2</a:t>
            </a:r>
          </a:p>
        </p:txBody>
      </p:sp>
      <p:sp>
        <p:nvSpPr>
          <p:cNvPr id="17" name="Elipse 16"/>
          <p:cNvSpPr/>
          <p:nvPr/>
        </p:nvSpPr>
        <p:spPr>
          <a:xfrm>
            <a:off x="5627688" y="23604538"/>
            <a:ext cx="390525" cy="155575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191250" y="23648988"/>
            <a:ext cx="361950" cy="146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800" b="1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9" name="Elipse 18"/>
          <p:cNvSpPr/>
          <p:nvPr/>
        </p:nvSpPr>
        <p:spPr>
          <a:xfrm>
            <a:off x="5970588" y="23747413"/>
            <a:ext cx="203200" cy="130175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80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904038" y="23533100"/>
            <a:ext cx="487362" cy="2016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b="1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1" name="Elipse 20"/>
          <p:cNvSpPr/>
          <p:nvPr/>
        </p:nvSpPr>
        <p:spPr>
          <a:xfrm>
            <a:off x="7683500" y="23509288"/>
            <a:ext cx="450850" cy="130175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00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2" name="Elipse 21"/>
          <p:cNvSpPr/>
          <p:nvPr/>
        </p:nvSpPr>
        <p:spPr>
          <a:xfrm>
            <a:off x="8167688" y="23533100"/>
            <a:ext cx="323850" cy="142875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80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3" name="Elipse 22"/>
          <p:cNvSpPr/>
          <p:nvPr/>
        </p:nvSpPr>
        <p:spPr>
          <a:xfrm>
            <a:off x="8680450" y="23521988"/>
            <a:ext cx="323850" cy="141287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80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826500" y="23712488"/>
            <a:ext cx="431800" cy="158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b="1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0088563" y="23556913"/>
            <a:ext cx="431800" cy="158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b="1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2023725" y="23723600"/>
            <a:ext cx="254000" cy="1651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b="1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5" y="1988840"/>
            <a:ext cx="891108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0" y="2420888"/>
            <a:ext cx="4788024" cy="2102753"/>
          </a:xfrm>
        </p:spPr>
        <p:txBody>
          <a:bodyPr/>
          <a:lstStyle/>
          <a:p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dirty="0"/>
              <a:t/>
            </a:r>
            <a:br>
              <a:rPr lang="es-CO" sz="1600" dirty="0"/>
            </a:br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dirty="0" smtClean="0"/>
              <a:t>INDICADORES NO SINERGIA</a:t>
            </a:r>
            <a:br>
              <a:rPr lang="es-CO" sz="1600" dirty="0" smtClean="0"/>
            </a:br>
            <a:r>
              <a:rPr lang="es-CO" sz="1600" dirty="0"/>
              <a:t/>
            </a:r>
            <a:br>
              <a:rPr lang="es-CO" sz="1600" dirty="0"/>
            </a:br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dirty="0" smtClean="0"/>
              <a:t>                                        </a:t>
            </a:r>
            <a:r>
              <a:rPr lang="es-CO" sz="1000" dirty="0" smtClean="0"/>
              <a:t> Marzo 2017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4947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3470" y="0"/>
            <a:ext cx="9144000" cy="90872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2400" dirty="0" smtClean="0">
                <a:solidFill>
                  <a:prstClr val="white"/>
                </a:solidFill>
              </a:rPr>
              <a:t>NO SINERGIA</a:t>
            </a:r>
          </a:p>
          <a:p>
            <a:pPr algn="ctr" defTabSz="457200"/>
            <a:r>
              <a:rPr lang="es-CO" sz="2400" dirty="0" smtClean="0">
                <a:solidFill>
                  <a:prstClr val="white"/>
                </a:solidFill>
              </a:rPr>
              <a:t>Indicadores Ministerio </a:t>
            </a:r>
            <a:endParaRPr lang="es-CO" sz="2400" dirty="0">
              <a:solidFill>
                <a:prstClr val="white"/>
              </a:solidFill>
            </a:endParaRPr>
          </a:p>
        </p:txBody>
      </p:sp>
      <p:sp>
        <p:nvSpPr>
          <p:cNvPr id="8" name="Rectángulo 192"/>
          <p:cNvSpPr/>
          <p:nvPr/>
        </p:nvSpPr>
        <p:spPr>
          <a:xfrm>
            <a:off x="-3470" y="6741368"/>
            <a:ext cx="9144000" cy="12432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5" name="Triángulo isósceles 71"/>
          <p:cNvSpPr/>
          <p:nvPr/>
        </p:nvSpPr>
        <p:spPr>
          <a:xfrm rot="10800000">
            <a:off x="4175865" y="764703"/>
            <a:ext cx="785327" cy="303877"/>
          </a:xfrm>
          <a:prstGeom prst="triangl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16641"/>
            <a:ext cx="7960356" cy="35541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470743"/>
            <a:ext cx="7200800" cy="20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3470" y="0"/>
            <a:ext cx="9144000" cy="90872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2400" dirty="0" smtClean="0">
                <a:solidFill>
                  <a:prstClr val="white"/>
                </a:solidFill>
              </a:rPr>
              <a:t>NO SINERGIA</a:t>
            </a:r>
          </a:p>
          <a:p>
            <a:pPr algn="ctr" defTabSz="457200"/>
            <a:r>
              <a:rPr lang="es-CO" sz="2400" dirty="0" smtClean="0">
                <a:solidFill>
                  <a:prstClr val="white"/>
                </a:solidFill>
              </a:rPr>
              <a:t>Indicadores Sector </a:t>
            </a:r>
            <a:endParaRPr lang="es-CO" sz="2400" dirty="0">
              <a:solidFill>
                <a:prstClr val="white"/>
              </a:solidFill>
            </a:endParaRPr>
          </a:p>
        </p:txBody>
      </p:sp>
      <p:sp>
        <p:nvSpPr>
          <p:cNvPr id="8" name="Rectángulo 192"/>
          <p:cNvSpPr/>
          <p:nvPr/>
        </p:nvSpPr>
        <p:spPr>
          <a:xfrm>
            <a:off x="-3470" y="6741368"/>
            <a:ext cx="9144000" cy="12432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5" name="Triángulo isósceles 71"/>
          <p:cNvSpPr/>
          <p:nvPr/>
        </p:nvSpPr>
        <p:spPr>
          <a:xfrm rot="10800000">
            <a:off x="4175865" y="764703"/>
            <a:ext cx="785327" cy="303877"/>
          </a:xfrm>
          <a:prstGeom prst="triangl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03" y="914337"/>
            <a:ext cx="7060257" cy="34650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379383"/>
            <a:ext cx="5907256" cy="22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-7567" y="162762"/>
            <a:ext cx="6084168" cy="601942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s-CO" altLang="es-CO" sz="1800" dirty="0" smtClean="0">
                <a:solidFill>
                  <a:prstClr val="white"/>
                </a:solidFill>
              </a:rPr>
              <a:t>SEGUIMIENTO - NO SINERGIA</a:t>
            </a:r>
          </a:p>
          <a:p>
            <a:pPr>
              <a:defRPr/>
            </a:pPr>
            <a:r>
              <a:rPr lang="es-CO" sz="1100" dirty="0" smtClean="0">
                <a:solidFill>
                  <a:prstClr val="white"/>
                </a:solidFill>
              </a:rPr>
              <a:t>AÑO 2017</a:t>
            </a:r>
            <a:endParaRPr lang="es-CO" sz="1100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2" y="2276873"/>
            <a:ext cx="888684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0" y="2060848"/>
            <a:ext cx="2555776" cy="2102753"/>
          </a:xfrm>
        </p:spPr>
        <p:txBody>
          <a:bodyPr/>
          <a:lstStyle/>
          <a:p>
            <a:r>
              <a:rPr lang="es-CO" altLang="es-CO" sz="1600" dirty="0" smtClean="0"/>
              <a:t>Política No.   </a:t>
            </a:r>
            <a:r>
              <a:rPr lang="es-CO" altLang="es-CO" sz="1600" dirty="0"/>
              <a:t>2 Transparencia, Participación y Servicio al ciudadano</a:t>
            </a:r>
            <a:br>
              <a:rPr lang="es-CO" altLang="es-CO" sz="1600" dirty="0"/>
            </a:br>
            <a:endParaRPr lang="es-CO" sz="1600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1979712" y="2066979"/>
            <a:ext cx="6120680" cy="2664296"/>
          </a:xfrm>
        </p:spPr>
        <p:txBody>
          <a:bodyPr/>
          <a:lstStyle/>
          <a:p>
            <a:pPr marL="1520825" lvl="0" algn="ctr">
              <a:defRPr/>
            </a:pPr>
            <a:r>
              <a:rPr lang="es-CO" altLang="es-CO" sz="1600" dirty="0" smtClean="0">
                <a:solidFill>
                  <a:srgbClr val="C8B300"/>
                </a:solidFill>
              </a:rPr>
              <a:t>Estrategias</a:t>
            </a:r>
          </a:p>
          <a:p>
            <a:pPr marL="1520825" lvl="0" algn="ctr">
              <a:defRPr/>
            </a:pPr>
            <a:endParaRPr lang="es-CO" altLang="es-CO" sz="1600" dirty="0" smtClean="0">
              <a:solidFill>
                <a:srgbClr val="C8B300"/>
              </a:solidFill>
            </a:endParaRPr>
          </a:p>
          <a:p>
            <a:pPr marL="1806575" lvl="0" indent="-285750" algn="just">
              <a:buFont typeface="Wingdings" panose="05000000000000000000" pitchFamily="2" charset="2"/>
              <a:buChar char="ü"/>
              <a:defRPr/>
            </a:pPr>
            <a:endParaRPr lang="es-CO" altLang="es-CO" sz="1600" dirty="0">
              <a:solidFill>
                <a:srgbClr val="C8B300"/>
              </a:solidFill>
            </a:endParaRPr>
          </a:p>
          <a:p>
            <a:pPr marL="1806575" lvl="0" indent="-285750" algn="just">
              <a:buFont typeface="Wingdings" panose="05000000000000000000" pitchFamily="2" charset="2"/>
              <a:buChar char="ü"/>
              <a:defRPr/>
            </a:pPr>
            <a:r>
              <a:rPr lang="es-CO" altLang="es-CO" sz="1600" dirty="0" smtClean="0">
                <a:solidFill>
                  <a:srgbClr val="C8B300"/>
                </a:solidFill>
              </a:rPr>
              <a:t>Lucha </a:t>
            </a:r>
            <a:r>
              <a:rPr lang="es-CO" altLang="es-CO" sz="1600" dirty="0">
                <a:solidFill>
                  <a:srgbClr val="C8B300"/>
                </a:solidFill>
              </a:rPr>
              <a:t>contra la corrupción, transparencia y rendición de </a:t>
            </a:r>
            <a:r>
              <a:rPr lang="es-CO" altLang="es-CO" sz="1600" dirty="0" smtClean="0">
                <a:solidFill>
                  <a:srgbClr val="C8B300"/>
                </a:solidFill>
              </a:rPr>
              <a:t>cuentas</a:t>
            </a:r>
          </a:p>
          <a:p>
            <a:pPr marL="1806575" lvl="0" indent="-285750" algn="just">
              <a:buFont typeface="Wingdings" panose="05000000000000000000" pitchFamily="2" charset="2"/>
              <a:buChar char="ü"/>
              <a:defRPr/>
            </a:pPr>
            <a:r>
              <a:rPr lang="es-CO" altLang="es-CO" sz="1600" dirty="0" smtClean="0">
                <a:solidFill>
                  <a:srgbClr val="C8B300"/>
                </a:solidFill>
              </a:rPr>
              <a:t>Modernización del Estado</a:t>
            </a:r>
          </a:p>
          <a:p>
            <a:pPr marL="1520825" lvl="0" algn="just">
              <a:defRPr/>
            </a:pPr>
            <a:endParaRPr lang="es-CO" altLang="es-CO" sz="1600" dirty="0" smtClean="0">
              <a:solidFill>
                <a:srgbClr val="C8B3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87824" y="5157192"/>
            <a:ext cx="5904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1300" dirty="0" smtClean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Líder </a:t>
            </a:r>
            <a:r>
              <a:rPr lang="es-CO" altLang="es-CO" sz="1300" dirty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política:  Secretaría General y Grupo de Participación y Servicio al </a:t>
            </a:r>
            <a:r>
              <a:rPr lang="es-CO" altLang="es-CO" sz="1300" dirty="0" smtClean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Ciudadano</a:t>
            </a:r>
            <a:endParaRPr lang="es-CO" altLang="es-CO" sz="1300" dirty="0">
              <a:solidFill>
                <a:srgbClr val="C8B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8460432" cy="648071"/>
          </a:xfrm>
        </p:spPr>
        <p:txBody>
          <a:bodyPr/>
          <a:lstStyle/>
          <a:p>
            <a:r>
              <a:rPr lang="es-CO" sz="1800" dirty="0" smtClean="0"/>
              <a:t>Modelo </a:t>
            </a:r>
            <a:r>
              <a:rPr lang="es-CO" sz="1800" dirty="0"/>
              <a:t>Integrado de Planeación y Gestión – MIPG Plan Estratégico Sectorial – PES 2015-2018 Sector Minas y </a:t>
            </a:r>
            <a:r>
              <a:rPr lang="es-CO" sz="1800" dirty="0" smtClean="0"/>
              <a:t>Energía</a:t>
            </a:r>
            <a:endParaRPr lang="es-CO" sz="18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052736"/>
            <a:ext cx="8064897" cy="43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170" y="476673"/>
            <a:ext cx="6720070" cy="576064"/>
          </a:xfrm>
        </p:spPr>
        <p:txBody>
          <a:bodyPr/>
          <a:lstStyle/>
          <a:p>
            <a:r>
              <a:rPr lang="es-CO" dirty="0" smtClean="0"/>
              <a:t>Avance acumulado – </a:t>
            </a:r>
            <a:r>
              <a:rPr lang="es-CO" dirty="0"/>
              <a:t>Trimestre </a:t>
            </a:r>
            <a:r>
              <a:rPr lang="es-CO" dirty="0" smtClean="0"/>
              <a:t>1 </a:t>
            </a:r>
            <a:r>
              <a:rPr lang="es-CO" dirty="0"/>
              <a:t>/ </a:t>
            </a:r>
            <a:r>
              <a:rPr lang="es-CO" dirty="0" smtClean="0"/>
              <a:t>2017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24" y="1417466"/>
            <a:ext cx="8322151" cy="40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170" y="476673"/>
            <a:ext cx="6720070" cy="576064"/>
          </a:xfrm>
        </p:spPr>
        <p:txBody>
          <a:bodyPr/>
          <a:lstStyle/>
          <a:p>
            <a:r>
              <a:rPr lang="es-CO" dirty="0" smtClean="0"/>
              <a:t>Estrategia de Rendición de Cuentas</a:t>
            </a:r>
            <a:endParaRPr lang="es-CO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32235" t="11673" r="33088" b="8731"/>
          <a:stretch/>
        </p:blipFill>
        <p:spPr bwMode="auto">
          <a:xfrm>
            <a:off x="5508104" y="1700808"/>
            <a:ext cx="2520280" cy="3416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27584" y="1700808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 smtClean="0">
                <a:solidFill>
                  <a:srgbClr val="262626"/>
                </a:solidFill>
              </a:rPr>
              <a:t>El </a:t>
            </a:r>
            <a:r>
              <a:rPr lang="es-CO" sz="1600" b="1" dirty="0" smtClean="0">
                <a:solidFill>
                  <a:srgbClr val="262626"/>
                </a:solidFill>
              </a:rPr>
              <a:t>Ministerio de Minas y Energía</a:t>
            </a:r>
            <a:r>
              <a:rPr lang="es-CO" sz="1600" dirty="0" smtClean="0">
                <a:solidFill>
                  <a:srgbClr val="262626"/>
                </a:solidFill>
              </a:rPr>
              <a:t> realizó la formulación y publicación del Plan Estratégico de Participación Ciudadana y Rendición de Cuentas 2017.</a:t>
            </a:r>
          </a:p>
          <a:p>
            <a:pPr algn="just"/>
            <a:endParaRPr lang="es-CO" sz="1600" dirty="0" smtClean="0">
              <a:solidFill>
                <a:srgbClr val="26262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 smtClean="0">
                <a:solidFill>
                  <a:srgbClr val="262626"/>
                </a:solidFill>
              </a:rPr>
              <a:t>Las entidades adscritas al Ministerio </a:t>
            </a:r>
            <a:r>
              <a:rPr lang="es-CO" sz="1600" b="1" dirty="0" smtClean="0">
                <a:solidFill>
                  <a:srgbClr val="262626"/>
                </a:solidFill>
              </a:rPr>
              <a:t>ANH, ANM, CREG, IPSE, UPME y SGC</a:t>
            </a:r>
            <a:r>
              <a:rPr lang="es-CO" sz="1600" dirty="0" smtClean="0">
                <a:solidFill>
                  <a:srgbClr val="262626"/>
                </a:solidFill>
              </a:rPr>
              <a:t>, cumplieron con la respectiva formulación de la Estrategia de Rendición de Cuentas en sus entidades de acuerdo a la programación de la Política.</a:t>
            </a:r>
          </a:p>
          <a:p>
            <a:pPr algn="just"/>
            <a:endParaRPr lang="es-CO" sz="1600" dirty="0" smtClean="0">
              <a:solidFill>
                <a:srgbClr val="26262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 smtClean="0">
                <a:solidFill>
                  <a:srgbClr val="262626"/>
                </a:solidFill>
              </a:rPr>
              <a:t>El </a:t>
            </a:r>
            <a:r>
              <a:rPr lang="es-CO" sz="1600" b="1" dirty="0" smtClean="0">
                <a:solidFill>
                  <a:srgbClr val="262626"/>
                </a:solidFill>
              </a:rPr>
              <a:t>SGC</a:t>
            </a:r>
            <a:r>
              <a:rPr lang="es-CO" sz="1600" dirty="0" smtClean="0">
                <a:solidFill>
                  <a:srgbClr val="262626"/>
                </a:solidFill>
              </a:rPr>
              <a:t> realizó reunión </a:t>
            </a:r>
            <a:r>
              <a:rPr lang="es-CO" sz="1600" dirty="0">
                <a:solidFill>
                  <a:srgbClr val="262626"/>
                </a:solidFill>
              </a:rPr>
              <a:t>de coordinación para la definición de la estrategia de rendición de cuentas sectorial y se está aplicando las consulta a los ciudadanos sobre los temas de interés para la organización de la misma; iniciando de esta manera con las actividades preparatorias.</a:t>
            </a:r>
          </a:p>
        </p:txBody>
      </p:sp>
    </p:spTree>
    <p:extLst>
      <p:ext uri="{BB962C8B-B14F-4D97-AF65-F5344CB8AC3E}">
        <p14:creationId xmlns:p14="http://schemas.microsoft.com/office/powerpoint/2010/main" val="976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0" y="2420888"/>
            <a:ext cx="2699792" cy="2102753"/>
          </a:xfrm>
        </p:spPr>
        <p:txBody>
          <a:bodyPr/>
          <a:lstStyle/>
          <a:p>
            <a:r>
              <a:rPr lang="es-CO" altLang="es-CO" sz="1800" dirty="0" smtClean="0"/>
              <a:t>Agenda</a:t>
            </a:r>
            <a:endParaRPr lang="es-CO" sz="1800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1691680" y="1902311"/>
            <a:ext cx="7250504" cy="2966849"/>
          </a:xfrm>
        </p:spPr>
        <p:txBody>
          <a:bodyPr/>
          <a:lstStyle/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 smtClean="0">
              <a:solidFill>
                <a:srgbClr val="C8B300"/>
              </a:solidFill>
            </a:endParaRPr>
          </a:p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 smtClean="0">
              <a:solidFill>
                <a:srgbClr val="C8B300"/>
              </a:solidFill>
            </a:endParaRPr>
          </a:p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>
              <a:solidFill>
                <a:srgbClr val="C8B300"/>
              </a:solidFill>
            </a:endParaRPr>
          </a:p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>
              <a:solidFill>
                <a:srgbClr val="C8B3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00031" y="400302"/>
            <a:ext cx="612068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O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Seguimiento a compromisos </a:t>
            </a:r>
            <a:r>
              <a:rPr lang="es-CO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anteriores</a:t>
            </a:r>
          </a:p>
          <a:p>
            <a:pPr marL="342900" indent="-342900" algn="just">
              <a:buFont typeface="+mj-lt"/>
              <a:buAutoNum type="arabicPeriod"/>
            </a:pPr>
            <a:endParaRPr lang="es-CO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 Plan Estratégico Sectorial (Políticas de Desarrollo Administrativo) 2015-2018,  a marzo 31 de 2017</a:t>
            </a:r>
          </a:p>
          <a:p>
            <a:pPr marL="342900" indent="-342900" algn="just">
              <a:buFontTx/>
              <a:buAutoNum type="arabicPeriod" startAt="4"/>
            </a:pPr>
            <a:r>
              <a:rPr lang="es-CO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Proposiciones y varios (MME)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comunidades étnicas Circular externa 07-4 del 17 marzo 2016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ITN 2015-2016</a:t>
            </a:r>
          </a:p>
          <a:p>
            <a:pPr algn="just"/>
            <a:endParaRPr lang="es-CO" dirty="0" smtClean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Ministerio de Minas (30 minutos)</a:t>
            </a:r>
          </a:p>
          <a:p>
            <a:pPr algn="just"/>
            <a:endParaRPr lang="es-CO" dirty="0" smtClean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Estratégico Institucional 2015-2018, avance a marzo  31 de 2017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 </a:t>
            </a:r>
            <a:r>
              <a:rPr lang="es-CO" sz="14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Gestión Ambiental Operativa a </a:t>
            </a:r>
            <a:r>
              <a:rPr lang="es-CO" sz="140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marzo 31 </a:t>
            </a:r>
            <a:r>
              <a:rPr lang="es-CO" sz="14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O" sz="140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Aprobación Documento “Políticas y Lineamientos de Operación” marzo 2017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Auditoría externa 2017</a:t>
            </a:r>
            <a:endParaRPr lang="es-CO" sz="140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1400" dirty="0" smtClean="0">
              <a:solidFill>
                <a:srgbClr val="262626"/>
              </a:solidFill>
            </a:endParaRPr>
          </a:p>
          <a:p>
            <a:r>
              <a:rPr lang="es-CO" dirty="0">
                <a:solidFill>
                  <a:srgbClr val="262626"/>
                </a:solidFill>
              </a:rPr>
              <a:t/>
            </a:r>
            <a:br>
              <a:rPr lang="es-CO" dirty="0">
                <a:solidFill>
                  <a:srgbClr val="262626"/>
                </a:solidFill>
              </a:rPr>
            </a:br>
            <a:endParaRPr lang="es-CO" dirty="0" smtClean="0">
              <a:solidFill>
                <a:srgbClr val="26262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CO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170" y="476673"/>
            <a:ext cx="6720070" cy="576064"/>
          </a:xfrm>
        </p:spPr>
        <p:txBody>
          <a:bodyPr/>
          <a:lstStyle/>
          <a:p>
            <a:r>
              <a:rPr lang="es-CO" dirty="0" smtClean="0"/>
              <a:t>Plan Anticorrupción y de Atención al Ciudadano 2017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827584" y="1700808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rgbClr val="262626"/>
                </a:solidFill>
              </a:rPr>
              <a:t>El </a:t>
            </a:r>
            <a:r>
              <a:rPr lang="es-CO" b="1" dirty="0" smtClean="0">
                <a:solidFill>
                  <a:srgbClr val="262626"/>
                </a:solidFill>
              </a:rPr>
              <a:t>Ministerio de Minas y Energía</a:t>
            </a:r>
            <a:r>
              <a:rPr lang="es-CO" dirty="0" smtClean="0">
                <a:solidFill>
                  <a:srgbClr val="262626"/>
                </a:solidFill>
              </a:rPr>
              <a:t>, </a:t>
            </a:r>
            <a:r>
              <a:rPr lang="es-CO" dirty="0">
                <a:solidFill>
                  <a:srgbClr val="262626"/>
                </a:solidFill>
              </a:rPr>
              <a:t>de acuerdo con el art 73 de la </a:t>
            </a:r>
            <a:r>
              <a:rPr lang="es-CO" dirty="0" smtClean="0">
                <a:solidFill>
                  <a:srgbClr val="262626"/>
                </a:solidFill>
              </a:rPr>
              <a:t>Ley </a:t>
            </a:r>
            <a:r>
              <a:rPr lang="es-CO" dirty="0">
                <a:solidFill>
                  <a:srgbClr val="262626"/>
                </a:solidFill>
              </a:rPr>
              <a:t>1474 de </a:t>
            </a:r>
            <a:r>
              <a:rPr lang="es-CO" dirty="0" smtClean="0">
                <a:solidFill>
                  <a:srgbClr val="262626"/>
                </a:solidFill>
              </a:rPr>
              <a:t>2011</a:t>
            </a:r>
            <a:r>
              <a:rPr lang="es-CO" dirty="0">
                <a:solidFill>
                  <a:srgbClr val="262626"/>
                </a:solidFill>
              </a:rPr>
              <a:t>,</a:t>
            </a:r>
            <a:r>
              <a:rPr lang="es-CO" b="1" dirty="0" smtClean="0">
                <a:solidFill>
                  <a:srgbClr val="262626"/>
                </a:solidFill>
              </a:rPr>
              <a:t> </a:t>
            </a:r>
            <a:r>
              <a:rPr lang="es-CO" dirty="0" smtClean="0">
                <a:solidFill>
                  <a:srgbClr val="262626"/>
                </a:solidFill>
              </a:rPr>
              <a:t>realizó la formulación y respectiva publicación del Plan Anticorrupción y de Atención al Ciudadano 2017 en el portal web de la entidad.</a:t>
            </a:r>
          </a:p>
          <a:p>
            <a:pPr algn="just"/>
            <a:endParaRPr lang="es-CO" dirty="0" smtClean="0">
              <a:solidFill>
                <a:srgbClr val="26262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rgbClr val="262626"/>
                </a:solidFill>
              </a:rPr>
              <a:t>Las entidades adscritas al Ministerio </a:t>
            </a:r>
            <a:r>
              <a:rPr lang="es-CO" b="1" dirty="0" smtClean="0">
                <a:solidFill>
                  <a:srgbClr val="262626"/>
                </a:solidFill>
              </a:rPr>
              <a:t>ANH, ANM, CREG, IPSE, SGC y UPM</a:t>
            </a:r>
            <a:r>
              <a:rPr lang="es-CO" dirty="0" smtClean="0">
                <a:solidFill>
                  <a:srgbClr val="262626"/>
                </a:solidFill>
              </a:rPr>
              <a:t>E, cumplieron con la respectiva formulación y publicación de sus planes anticorrupción de acuerdo a las exigencias de ley 1474 frente al tema.</a:t>
            </a:r>
            <a:endParaRPr lang="es-CO" dirty="0">
              <a:solidFill>
                <a:srgbClr val="262626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694584"/>
            <a:ext cx="2625532" cy="33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79512" y="1196752"/>
            <a:ext cx="5256584" cy="5040560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 smtClean="0">
                <a:latin typeface="+mj-lt"/>
              </a:rPr>
              <a:t>El </a:t>
            </a:r>
            <a:r>
              <a:rPr lang="es-CO" sz="1600" b="1" dirty="0" smtClean="0">
                <a:latin typeface="+mj-lt"/>
              </a:rPr>
              <a:t>Ministerio de Minas y Energía</a:t>
            </a:r>
            <a:r>
              <a:rPr lang="es-CO" sz="1600" dirty="0" smtClean="0">
                <a:latin typeface="+mj-lt"/>
              </a:rPr>
              <a:t>, teniendo como referencia los resultados del proceso de caracterización realizado en el año 2016, definió sus usuarios para la aplicación de la encuesta en el segundo semestre del año.</a:t>
            </a:r>
          </a:p>
          <a:p>
            <a:pPr algn="just"/>
            <a:endParaRPr lang="es-CO" sz="16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 smtClean="0">
                <a:latin typeface="+mj-lt"/>
              </a:rPr>
              <a:t>La </a:t>
            </a:r>
            <a:r>
              <a:rPr lang="es-CO" sz="1600" b="1" dirty="0" smtClean="0">
                <a:latin typeface="+mj-lt"/>
              </a:rPr>
              <a:t>CREG</a:t>
            </a:r>
            <a:r>
              <a:rPr lang="es-CO" sz="1600" dirty="0" smtClean="0">
                <a:latin typeface="+mj-lt"/>
              </a:rPr>
              <a:t> en </a:t>
            </a:r>
            <a:r>
              <a:rPr lang="es-CO" sz="1600" dirty="0">
                <a:latin typeface="+mj-lt"/>
              </a:rPr>
              <a:t>lo corrido del primer </a:t>
            </a:r>
            <a:r>
              <a:rPr lang="es-CO" sz="1600" dirty="0" smtClean="0">
                <a:latin typeface="+mj-lt"/>
              </a:rPr>
              <a:t>trimestre ha </a:t>
            </a:r>
            <a:r>
              <a:rPr lang="es-CO" sz="1600" dirty="0">
                <a:latin typeface="+mj-lt"/>
              </a:rPr>
              <a:t>aplicado encuestas a los diferentes públicos objetivos. </a:t>
            </a:r>
          </a:p>
          <a:p>
            <a:pPr algn="just"/>
            <a:endParaRPr lang="es-CO" sz="16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+mj-lt"/>
              </a:rPr>
              <a:t>El </a:t>
            </a:r>
            <a:r>
              <a:rPr lang="es-CO" sz="1600" b="1" dirty="0">
                <a:latin typeface="+mj-lt"/>
              </a:rPr>
              <a:t>IPSE</a:t>
            </a:r>
            <a:r>
              <a:rPr lang="es-CO" sz="1600" dirty="0">
                <a:latin typeface="+mj-lt"/>
              </a:rPr>
              <a:t> tiene proyectada la aplicación de la encuesta para la calidad del servicio para el mes de junio y diciembre de la vigencia 2017</a:t>
            </a:r>
            <a:r>
              <a:rPr lang="es-CO" sz="1600" dirty="0" smtClean="0">
                <a:latin typeface="+mj-lt"/>
              </a:rPr>
              <a:t>.</a:t>
            </a:r>
          </a:p>
          <a:p>
            <a:pPr algn="just"/>
            <a:endParaRPr lang="es-CO" sz="16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+mj-lt"/>
              </a:rPr>
              <a:t>La </a:t>
            </a:r>
            <a:r>
              <a:rPr lang="es-CO" sz="1600" b="1" dirty="0">
                <a:latin typeface="+mj-lt"/>
              </a:rPr>
              <a:t>UPME</a:t>
            </a:r>
            <a:r>
              <a:rPr lang="es-CO" sz="1600" dirty="0">
                <a:latin typeface="+mj-lt"/>
              </a:rPr>
              <a:t> viene </a:t>
            </a:r>
            <a:r>
              <a:rPr lang="es-CO" sz="1600" dirty="0" smtClean="0">
                <a:latin typeface="+mj-lt"/>
              </a:rPr>
              <a:t>desarrollando </a:t>
            </a:r>
            <a:r>
              <a:rPr lang="es-CO" sz="1600" dirty="0">
                <a:latin typeface="+mj-lt"/>
              </a:rPr>
              <a:t>análisis </a:t>
            </a:r>
            <a:r>
              <a:rPr lang="es-CO" sz="1600" dirty="0" smtClean="0">
                <a:latin typeface="+mj-lt"/>
              </a:rPr>
              <a:t>y acciones de mejora según los resultados </a:t>
            </a:r>
            <a:r>
              <a:rPr lang="es-CO" sz="1600" dirty="0">
                <a:latin typeface="+mj-lt"/>
              </a:rPr>
              <a:t>de la encuesta de satisfacción realizada en </a:t>
            </a:r>
            <a:r>
              <a:rPr lang="es-CO" sz="1600" dirty="0" smtClean="0">
                <a:latin typeface="+mj-lt"/>
              </a:rPr>
              <a:t>2016, como punto de partida de la encuesta a desarrollar en 2017.</a:t>
            </a:r>
          </a:p>
          <a:p>
            <a:pPr algn="just"/>
            <a:endParaRPr lang="es-CO" sz="16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 smtClean="0">
                <a:latin typeface="+mj-lt"/>
              </a:rPr>
              <a:t>El </a:t>
            </a:r>
            <a:r>
              <a:rPr lang="es-CO" sz="1600" b="1" dirty="0" smtClean="0">
                <a:latin typeface="+mj-lt"/>
              </a:rPr>
              <a:t>SGC</a:t>
            </a:r>
            <a:r>
              <a:rPr lang="es-CO" sz="1600" dirty="0" smtClean="0">
                <a:latin typeface="+mj-lt"/>
              </a:rPr>
              <a:t> definió </a:t>
            </a:r>
            <a:r>
              <a:rPr lang="es-CO" sz="1600" dirty="0">
                <a:latin typeface="+mj-lt"/>
              </a:rPr>
              <a:t>el formato y el contenido para la aplicación de la encuesta tanto en físico como en digital</a:t>
            </a:r>
            <a:r>
              <a:rPr lang="es-CO" sz="1600" dirty="0" smtClean="0">
                <a:latin typeface="+mj-lt"/>
              </a:rPr>
              <a:t>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170" y="476673"/>
            <a:ext cx="6720070" cy="576064"/>
          </a:xfrm>
        </p:spPr>
        <p:txBody>
          <a:bodyPr/>
          <a:lstStyle/>
          <a:p>
            <a:r>
              <a:rPr lang="es-CO" dirty="0" smtClean="0"/>
              <a:t>Encuesta de Calidad del Servicio 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533932"/>
            <a:ext cx="3312368" cy="41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51520" y="1556792"/>
            <a:ext cx="3960440" cy="4680520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 smtClean="0">
                <a:latin typeface="+mj-lt"/>
              </a:rPr>
              <a:t>El </a:t>
            </a:r>
            <a:r>
              <a:rPr lang="es-CO" sz="1600" b="1" dirty="0">
                <a:latin typeface="+mj-lt"/>
              </a:rPr>
              <a:t>Ministerio de Minas y Energía</a:t>
            </a:r>
            <a:r>
              <a:rPr lang="es-CO" sz="1600" dirty="0">
                <a:latin typeface="+mj-lt"/>
              </a:rPr>
              <a:t>, </a:t>
            </a:r>
            <a:r>
              <a:rPr lang="es-CO" sz="1600" dirty="0" smtClean="0">
                <a:latin typeface="+mj-lt"/>
              </a:rPr>
              <a:t>en trabajo conjunto de varias dependencias, definió los temas de impacto para el servicio al ciudadano que serán fortalecidos en los funcionarios de la entidad. </a:t>
            </a:r>
            <a:endParaRPr lang="es-CO" sz="1600" dirty="0">
              <a:latin typeface="+mj-lt"/>
            </a:endParaRPr>
          </a:p>
          <a:p>
            <a:pPr algn="just"/>
            <a:endParaRPr lang="es-CO" sz="16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+mj-lt"/>
              </a:rPr>
              <a:t>La </a:t>
            </a:r>
            <a:r>
              <a:rPr lang="es-CO" sz="1600" b="1" dirty="0">
                <a:latin typeface="+mj-lt"/>
              </a:rPr>
              <a:t>CREG</a:t>
            </a:r>
            <a:r>
              <a:rPr lang="es-CO" sz="1600" dirty="0">
                <a:latin typeface="+mj-lt"/>
              </a:rPr>
              <a:t> elaboró una estrategia de comunicación que permitirá fortalecer la cultura de servicio en los funcionarios. </a:t>
            </a:r>
            <a:endParaRPr lang="es-CO" sz="1600" dirty="0" smtClean="0">
              <a:latin typeface="+mj-lt"/>
            </a:endParaRPr>
          </a:p>
          <a:p>
            <a:pPr algn="just"/>
            <a:endParaRPr lang="es-CO" sz="16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 smtClean="0">
                <a:latin typeface="+mj-lt"/>
              </a:rPr>
              <a:t>El </a:t>
            </a:r>
            <a:r>
              <a:rPr lang="es-CO" sz="1600" dirty="0">
                <a:latin typeface="+mj-lt"/>
              </a:rPr>
              <a:t>04 de marzo de 2017 se llevó a cabo el día </a:t>
            </a:r>
            <a:r>
              <a:rPr lang="es-CO" sz="1600" b="1" dirty="0" smtClean="0">
                <a:latin typeface="+mj-lt"/>
              </a:rPr>
              <a:t>UPME</a:t>
            </a:r>
            <a:r>
              <a:rPr lang="es-CO" sz="1600" dirty="0" smtClean="0">
                <a:latin typeface="+mj-lt"/>
              </a:rPr>
              <a:t>, la </a:t>
            </a:r>
            <a:r>
              <a:rPr lang="es-CO" sz="1600" dirty="0">
                <a:latin typeface="+mj-lt"/>
              </a:rPr>
              <a:t>actividad promueve la cultura de servicio de cada uno de los funcionarios hacia los ciudadanos, usuarios y partes interesadas.</a:t>
            </a:r>
            <a:endParaRPr lang="es-CO" sz="1600" dirty="0" smtClean="0">
              <a:latin typeface="+mj-lt"/>
            </a:endParaRPr>
          </a:p>
          <a:p>
            <a:pPr algn="just"/>
            <a:endParaRPr lang="es-CO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170" y="476673"/>
            <a:ext cx="6720070" cy="576064"/>
          </a:xfrm>
        </p:spPr>
        <p:txBody>
          <a:bodyPr/>
          <a:lstStyle/>
          <a:p>
            <a:r>
              <a:rPr lang="es-CO" dirty="0" smtClean="0"/>
              <a:t>Actividades de Fortalecimiento de Cultura del Servicio en los Funcionarios</a:t>
            </a:r>
            <a:endParaRPr lang="es-CO" dirty="0"/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12733" t="35681" r="47977" b="20033"/>
          <a:stretch/>
        </p:blipFill>
        <p:spPr bwMode="auto">
          <a:xfrm>
            <a:off x="4644008" y="2329812"/>
            <a:ext cx="3866773" cy="2558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21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0" y="2420888"/>
            <a:ext cx="2699792" cy="2102753"/>
          </a:xfrm>
        </p:spPr>
        <p:txBody>
          <a:bodyPr/>
          <a:lstStyle/>
          <a:p>
            <a:r>
              <a:rPr lang="es-CO" altLang="es-CO" sz="1600" dirty="0" smtClean="0"/>
              <a:t>Política No. 3</a:t>
            </a:r>
            <a:br>
              <a:rPr lang="es-CO" altLang="es-CO" sz="1600" dirty="0" smtClean="0"/>
            </a:br>
            <a:r>
              <a:rPr lang="es-CO" altLang="es-CO" sz="1600" dirty="0" smtClean="0"/>
              <a:t>Gestión del </a:t>
            </a:r>
            <a:r>
              <a:rPr lang="es-CO" altLang="es-CO" sz="1600" dirty="0"/>
              <a:t>Talento </a:t>
            </a:r>
            <a:r>
              <a:rPr lang="es-CO" altLang="es-CO" sz="1600" dirty="0" smtClean="0"/>
              <a:t>Humano</a:t>
            </a:r>
            <a:endParaRPr lang="es-CO" sz="1600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1763688" y="1556792"/>
            <a:ext cx="6962472" cy="2966849"/>
          </a:xfrm>
        </p:spPr>
        <p:txBody>
          <a:bodyPr/>
          <a:lstStyle/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 smtClean="0">
              <a:solidFill>
                <a:srgbClr val="C8B300"/>
              </a:solidFill>
            </a:endParaRPr>
          </a:p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>
              <a:solidFill>
                <a:srgbClr val="C8B300"/>
              </a:solidFill>
            </a:endParaRPr>
          </a:p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>
              <a:solidFill>
                <a:srgbClr val="C8B300"/>
              </a:solidFill>
            </a:endParaRPr>
          </a:p>
          <a:p>
            <a:pPr marL="1520825" lvl="0" algn="ctr">
              <a:defRPr/>
            </a:pPr>
            <a:r>
              <a:rPr lang="es-ES_tradnl" sz="1200" dirty="0" smtClean="0">
                <a:solidFill>
                  <a:srgbClr val="C8B300"/>
                </a:solidFill>
              </a:rPr>
              <a:t>Estrategia</a:t>
            </a:r>
          </a:p>
          <a:p>
            <a:pPr marL="1520825" lvl="0" algn="ctr">
              <a:defRPr/>
            </a:pPr>
            <a:endParaRPr lang="es-ES_tradnl" sz="1200" dirty="0">
              <a:solidFill>
                <a:srgbClr val="C8B300"/>
              </a:solidFill>
            </a:endParaRPr>
          </a:p>
          <a:p>
            <a:pPr marL="1520825" lvl="0" algn="just">
              <a:defRPr/>
            </a:pPr>
            <a:r>
              <a:rPr lang="es-CO" sz="1200" dirty="0">
                <a:solidFill>
                  <a:srgbClr val="C8B300"/>
                </a:solidFill>
              </a:rPr>
              <a:t>Promover la eficiencia y eficacia administrativa del Buen </a:t>
            </a:r>
            <a:r>
              <a:rPr lang="es-CO" sz="1200" dirty="0" smtClean="0">
                <a:solidFill>
                  <a:srgbClr val="C8B300"/>
                </a:solidFill>
              </a:rPr>
              <a:t>Gobierno </a:t>
            </a:r>
            <a:r>
              <a:rPr lang="es-CO" sz="1200" dirty="0">
                <a:solidFill>
                  <a:srgbClr val="C8B300"/>
                </a:solidFill>
              </a:rPr>
              <a:t>del PND</a:t>
            </a:r>
            <a:endParaRPr lang="es-ES_tradnl" sz="1200" dirty="0">
              <a:solidFill>
                <a:srgbClr val="C8B3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59832" y="4869160"/>
            <a:ext cx="5904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1300" dirty="0" smtClean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Líder </a:t>
            </a:r>
            <a:r>
              <a:rPr lang="es-CO" altLang="es-CO" sz="1300" dirty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política:  Secretaría General y Subdirección de Talento </a:t>
            </a:r>
            <a:r>
              <a:rPr lang="es-CO" altLang="es-CO" sz="1300" dirty="0" smtClean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Humano</a:t>
            </a:r>
            <a:endParaRPr lang="es-CO" altLang="es-CO" sz="1300" dirty="0">
              <a:solidFill>
                <a:srgbClr val="C8B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84711"/>
              </p:ext>
            </p:extLst>
          </p:nvPr>
        </p:nvGraphicFramePr>
        <p:xfrm>
          <a:off x="467544" y="1052734"/>
          <a:ext cx="8208912" cy="4032449"/>
        </p:xfrm>
        <a:graphic>
          <a:graphicData uri="http://schemas.openxmlformats.org/drawingml/2006/table">
            <a:tbl>
              <a:tblPr/>
              <a:tblGrid>
                <a:gridCol w="1226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5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56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16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0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15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814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601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45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321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0703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94771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85707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MODELO INTEGRADO DE PLANEACIÓN Y GESTIÓN- MIPG-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07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 ESTRATÉGICO SECTORIAL - PES-  MINAS Y ENERGIA  2015-2018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753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SECTOR MINAS Y ENERGIA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70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Líder de política:  Secretaría General y Subdirección de Talento Humano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18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POLÍTICA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ESTRATEGIA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HERRAMIENTA DE SEGUIMIENTO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Metas anuales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METAS CUATRIENIO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OBSERVACIONES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9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68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DEL TALENTO HUMANO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Promover la eficiencia y eficacia administrativa del Buen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Gobierno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 PND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Cumplimiento de la Gestión Estrategica del Talento Humano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FURAG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68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Servidores Públicos formados en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énfasis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la  Paz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 de seguimiento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6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48680"/>
            <a:ext cx="6610839" cy="379469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3528" y="4653136"/>
            <a:ext cx="849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rgbClr val="262626"/>
                </a:solidFill>
              </a:rPr>
              <a:t>El avance promedio de las actividades de </a:t>
            </a:r>
            <a:r>
              <a:rPr lang="es-CO" sz="1400" b="1" dirty="0" smtClean="0">
                <a:solidFill>
                  <a:srgbClr val="262626"/>
                </a:solidFill>
              </a:rPr>
              <a:t>Gestión Estratégica</a:t>
            </a:r>
            <a:r>
              <a:rPr lang="es-CO" sz="1400" dirty="0" smtClean="0">
                <a:solidFill>
                  <a:srgbClr val="262626"/>
                </a:solidFill>
              </a:rPr>
              <a:t> en los tres (3) años es del 72,0 %, sobre el Indicador </a:t>
            </a:r>
            <a:r>
              <a:rPr lang="es-CO" sz="1400" b="1" dirty="0" smtClean="0">
                <a:solidFill>
                  <a:srgbClr val="262626"/>
                </a:solidFill>
              </a:rPr>
              <a:t>Formación en Paz </a:t>
            </a:r>
            <a:r>
              <a:rPr lang="es-CO" sz="1400" dirty="0" smtClean="0">
                <a:solidFill>
                  <a:srgbClr val="262626"/>
                </a:solidFill>
              </a:rPr>
              <a:t>se lleva un 52,3 % pero esta actividad solo se ha realizado en los años 2016 y 2017. </a:t>
            </a:r>
          </a:p>
        </p:txBody>
      </p:sp>
    </p:spTree>
    <p:extLst>
      <p:ext uri="{BB962C8B-B14F-4D97-AF65-F5344CB8AC3E}">
        <p14:creationId xmlns:p14="http://schemas.microsoft.com/office/powerpoint/2010/main" val="265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4437112"/>
            <a:ext cx="8490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rgbClr val="262626"/>
                </a:solidFill>
              </a:rPr>
              <a:t>En el primer Trimestre del año las Entidades del Sector realizaron sus actividades de </a:t>
            </a:r>
            <a:r>
              <a:rPr lang="es-CO" sz="1400" b="1" dirty="0" smtClean="0">
                <a:solidFill>
                  <a:srgbClr val="262626"/>
                </a:solidFill>
              </a:rPr>
              <a:t>Gestión Estratégica</a:t>
            </a:r>
            <a:r>
              <a:rPr lang="es-CO" sz="1400" dirty="0" smtClean="0">
                <a:solidFill>
                  <a:srgbClr val="262626"/>
                </a:solidFill>
              </a:rPr>
              <a:t> acorde a los cronogramas establecidos, sobre el Indicador </a:t>
            </a:r>
            <a:r>
              <a:rPr lang="es-CO" sz="1400" b="1" dirty="0" smtClean="0">
                <a:solidFill>
                  <a:srgbClr val="262626"/>
                </a:solidFill>
              </a:rPr>
              <a:t>Formación en Paz </a:t>
            </a:r>
            <a:r>
              <a:rPr lang="es-CO" sz="1400" dirty="0" smtClean="0">
                <a:solidFill>
                  <a:srgbClr val="262626"/>
                </a:solidFill>
              </a:rPr>
              <a:t>las Entidades (ANH y MME) ya establecieron el cronograma e iniciaron el contacto con las Entidades que pueden realizar las actividades de sensibilización de paz.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03" y="188640"/>
            <a:ext cx="761235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7" y="151301"/>
            <a:ext cx="7122999" cy="522191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677526" y="967627"/>
            <a:ext cx="288032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21542" y="712842"/>
            <a:ext cx="319528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6" y="764704"/>
            <a:ext cx="955740" cy="3820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r="32326"/>
          <a:stretch/>
        </p:blipFill>
        <p:spPr>
          <a:xfrm>
            <a:off x="1043286" y="1366054"/>
            <a:ext cx="1008112" cy="4067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2" y="1960949"/>
            <a:ext cx="1425539" cy="315923"/>
          </a:xfrm>
          <a:prstGeom prst="rect">
            <a:avLst/>
          </a:prstGeom>
        </p:spPr>
      </p:pic>
      <p:pic>
        <p:nvPicPr>
          <p:cNvPr id="10" name="Picture 2" descr="inici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5"/>
          <a:stretch/>
        </p:blipFill>
        <p:spPr bwMode="auto">
          <a:xfrm>
            <a:off x="746789" y="2564904"/>
            <a:ext cx="127680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81"/>
          <a:stretch/>
        </p:blipFill>
        <p:spPr>
          <a:xfrm>
            <a:off x="1085596" y="3140968"/>
            <a:ext cx="879962" cy="2880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31"/>
          <a:stretch/>
        </p:blipFill>
        <p:spPr>
          <a:xfrm>
            <a:off x="957446" y="3717032"/>
            <a:ext cx="1080120" cy="344231"/>
          </a:xfrm>
          <a:prstGeom prst="rect">
            <a:avLst/>
          </a:prstGeom>
        </p:spPr>
      </p:pic>
      <p:pic>
        <p:nvPicPr>
          <p:cNvPr id="13" name="Imagen 12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3" y="4221088"/>
            <a:ext cx="996028" cy="40724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7504" y="5574859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 smtClean="0">
                <a:solidFill>
                  <a:srgbClr val="262626"/>
                </a:solidFill>
              </a:rPr>
              <a:t>Todas las Entidades del Sector en los indicadores de </a:t>
            </a:r>
            <a:r>
              <a:rPr lang="es-CO" sz="1200" b="1" dirty="0" smtClean="0">
                <a:solidFill>
                  <a:srgbClr val="262626"/>
                </a:solidFill>
              </a:rPr>
              <a:t>Gestión Estratégica </a:t>
            </a:r>
            <a:r>
              <a:rPr lang="es-CO" sz="1200" dirty="0">
                <a:solidFill>
                  <a:srgbClr val="262626"/>
                </a:solidFill>
              </a:rPr>
              <a:t>y</a:t>
            </a:r>
            <a:r>
              <a:rPr lang="es-CO" sz="1200" b="1" dirty="0">
                <a:solidFill>
                  <a:srgbClr val="262626"/>
                </a:solidFill>
              </a:rPr>
              <a:t> Formación en Paz </a:t>
            </a:r>
            <a:r>
              <a:rPr lang="es-CO" sz="1200" dirty="0" smtClean="0">
                <a:solidFill>
                  <a:srgbClr val="262626"/>
                </a:solidFill>
              </a:rPr>
              <a:t>están realizando las actividades requeridas para el primer trimestre del año.</a:t>
            </a:r>
            <a:endParaRPr lang="es-CO" sz="1200" dirty="0">
              <a:solidFill>
                <a:srgbClr val="26262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1"/>
          <a:srcRect l="26375" t="2751" r="24899" b="29328"/>
          <a:stretch/>
        </p:blipFill>
        <p:spPr>
          <a:xfrm>
            <a:off x="626960" y="3645024"/>
            <a:ext cx="30994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0" y="1844824"/>
            <a:ext cx="2699792" cy="2102753"/>
          </a:xfrm>
        </p:spPr>
        <p:txBody>
          <a:bodyPr/>
          <a:lstStyle/>
          <a:p>
            <a:r>
              <a:rPr lang="es-CO" altLang="es-CO" sz="1600" dirty="0" smtClean="0"/>
              <a:t> Política No. 4 Eficiencia Administrativa</a:t>
            </a:r>
            <a:endParaRPr lang="es-CO" sz="1600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3239344" y="1924092"/>
            <a:ext cx="5365104" cy="1944216"/>
          </a:xfrm>
        </p:spPr>
        <p:txBody>
          <a:bodyPr/>
          <a:lstStyle/>
          <a:p>
            <a:pPr marL="342900" lvl="0" indent="-342900" algn="ctr">
              <a:spcBef>
                <a:spcPts val="0"/>
              </a:spcBef>
              <a:defRPr/>
            </a:pPr>
            <a:r>
              <a:rPr lang="es-ES_tradnl" sz="1200" dirty="0" smtClean="0">
                <a:solidFill>
                  <a:srgbClr val="C8B300"/>
                </a:solidFill>
              </a:rPr>
              <a:t>Estrategia</a:t>
            </a:r>
          </a:p>
          <a:p>
            <a:pPr marL="342900" lvl="0" indent="-342900" algn="ctr">
              <a:spcBef>
                <a:spcPts val="0"/>
              </a:spcBef>
              <a:defRPr/>
            </a:pPr>
            <a:endParaRPr lang="es-ES_tradnl" sz="1200" dirty="0">
              <a:solidFill>
                <a:srgbClr val="C8B300"/>
              </a:solidFill>
            </a:endParaRPr>
          </a:p>
          <a:p>
            <a:pPr marL="342900" lvl="0" indent="-342900" algn="just">
              <a:spcBef>
                <a:spcPts val="0"/>
              </a:spcBef>
              <a:defRPr/>
            </a:pPr>
            <a:r>
              <a:rPr lang="es-CO" sz="1200" dirty="0">
                <a:solidFill>
                  <a:srgbClr val="C8B300"/>
                </a:solidFill>
              </a:rPr>
              <a:t>Estrategia Gobierno en Línea -GEL-</a:t>
            </a:r>
            <a:endParaRPr lang="es-ES_tradnl" sz="1200" dirty="0">
              <a:solidFill>
                <a:srgbClr val="C8B3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39344" y="4365104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1200" dirty="0" smtClean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Líderes </a:t>
            </a:r>
            <a:r>
              <a:rPr lang="es-CO" altLang="es-CO" sz="1200" dirty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política</a:t>
            </a:r>
            <a:r>
              <a:rPr lang="es-CO" altLang="es-CO" sz="1200" dirty="0" smtClean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es-CO" altLang="es-CO" sz="1200" dirty="0">
              <a:solidFill>
                <a:srgbClr val="C8B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altLang="es-CO" sz="1200" dirty="0" smtClean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Secretaría </a:t>
            </a:r>
            <a:r>
              <a:rPr lang="es-CO" altLang="es-CO" sz="1200" dirty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General, Subdirección Administrativa y </a:t>
            </a:r>
            <a:r>
              <a:rPr lang="es-CO" altLang="es-CO" sz="1200" dirty="0" smtClean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Financiera (Grupo Administración Documental y Grupo Servicios Administrativos),  </a:t>
            </a:r>
            <a:r>
              <a:rPr lang="es-CO" altLang="es-CO" sz="1200" dirty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TIC </a:t>
            </a:r>
            <a:r>
              <a:rPr lang="es-CO" altLang="es-CO" sz="1200" dirty="0" smtClean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Oficina </a:t>
            </a:r>
            <a:r>
              <a:rPr lang="es-CO" altLang="es-CO" sz="1200" dirty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Planeación y Gestión Internacional</a:t>
            </a:r>
          </a:p>
          <a:p>
            <a:pPr algn="just"/>
            <a:endParaRPr lang="es-CO" altLang="es-CO" sz="1200" dirty="0">
              <a:solidFill>
                <a:srgbClr val="C8B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67548" y="-4713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262626"/>
                </a:solidFill>
              </a:rPr>
              <a:t>MODELO INTEGRADO DE PLANEACIÓN Y GESTIÓN – </a:t>
            </a:r>
            <a:endParaRPr lang="es-CO" sz="1600" dirty="0" smtClean="0">
              <a:solidFill>
                <a:srgbClr val="262626"/>
              </a:solidFill>
            </a:endParaRPr>
          </a:p>
          <a:p>
            <a:pPr algn="ctr"/>
            <a:r>
              <a:rPr lang="es-CO" sz="1600" dirty="0" smtClean="0">
                <a:solidFill>
                  <a:srgbClr val="262626"/>
                </a:solidFill>
              </a:rPr>
              <a:t>PLAN </a:t>
            </a:r>
            <a:r>
              <a:rPr lang="es-CO" sz="1600" dirty="0">
                <a:solidFill>
                  <a:srgbClr val="262626"/>
                </a:solidFill>
              </a:rPr>
              <a:t>ESTRATÉGICO SECTOR MINAS Y ENERGÍA, 2015- 2018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57955"/>
              </p:ext>
            </p:extLst>
          </p:nvPr>
        </p:nvGraphicFramePr>
        <p:xfrm>
          <a:off x="395537" y="537642"/>
          <a:ext cx="8496946" cy="5912827"/>
        </p:xfrm>
        <a:graphic>
          <a:graphicData uri="http://schemas.openxmlformats.org/drawingml/2006/table">
            <a:tbl>
              <a:tblPr/>
              <a:tblGrid>
                <a:gridCol w="1008109"/>
                <a:gridCol w="847672"/>
                <a:gridCol w="1185353"/>
                <a:gridCol w="672975"/>
                <a:gridCol w="822395"/>
                <a:gridCol w="523556"/>
                <a:gridCol w="556565"/>
                <a:gridCol w="648072"/>
                <a:gridCol w="576064"/>
                <a:gridCol w="648072"/>
                <a:gridCol w="1008113"/>
              </a:tblGrid>
              <a:tr h="282134"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Líderes de Política: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Secretaría General, Subdirección Administrativa y Financiera (Grupo Administración Documental y Grupo Servicios Administrativos),  Grupo TIC y Oficina de Planeación y Gestión Internacional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95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POLÍTICA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ESTRATEGIA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HERRAMIENTA DE SEGUIMIENTO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Metas anuales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METAS CUATRIENIO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OBSERVACIONES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</a:tr>
              <a:tr h="1746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32375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EFICIENCIA ADMINISTRATIVA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Estrategia Gobierno en Línea -GEL-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de cumplimiento de la Integración de los Sistemas de Gestión del 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MECI</a:t>
                      </a:r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Plan de acción entidades, </a:t>
                      </a:r>
                      <a:r>
                        <a:rPr lang="es-CO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Bateria</a:t>
                      </a:r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Indicadores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racionalización de trámites y servicios, para su automatización será trabajado en el  Plan anticorrupción y de atención al ciudadano, Componente # 2 - Estrategia Antitrámites, por cada una de las entidades.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5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Documentos </a:t>
                      </a:r>
                      <a:r>
                        <a:rPr lang="es-CO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Electrónicos(implementación</a:t>
                      </a:r>
                      <a:r>
                        <a:rPr lang="es-CO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sistemas de gestión, sustitución de memorandos y comunicaciones internas)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074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Definición e Implementación de buenas practicas para el uso eficiente de papel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904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Automatización de procesos y procedimientos internos (Certificaciones y Constancias en </a:t>
                      </a:r>
                      <a:r>
                        <a:rPr lang="es-CO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Línea, </a:t>
                      </a:r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internos)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991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</a:t>
                      </a:r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y/o </a:t>
                      </a:r>
                      <a:r>
                        <a:rPr lang="es-CO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actualización e implementación de </a:t>
                      </a:r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Estrategia de TI.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43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Definición</a:t>
                      </a:r>
                      <a:r>
                        <a:rPr lang="es-CO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</a:t>
                      </a:r>
                      <a:r>
                        <a:rPr lang="es-CO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del </a:t>
                      </a:r>
                      <a:r>
                        <a:rPr lang="es-CO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SGSI(Información y sistemas de información)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43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Elaboración e Implementación del Plan Protocolo IPv6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-----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----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486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Apertura de Datos (Inventario de Activos de Información, Definición y Publicación de Datos Abiertos, Obtención Sello de Excelencia - Datos Publicados)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----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----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485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Cumplir con los porcentajes establecidos en el Plan de Implementación </a:t>
                      </a:r>
                      <a:r>
                        <a:rPr lang="es-CO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 Estrategias de Gobierno en Línea - </a:t>
                      </a:r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826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Cumplimiento del Plan Sectorial de Gestión Documental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Instrumentos </a:t>
                      </a:r>
                      <a:r>
                        <a:rPr lang="es-CO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archivísticos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539552" y="1268413"/>
            <a:ext cx="8136136" cy="4537075"/>
          </a:xfrm>
        </p:spPr>
        <p:txBody>
          <a:bodyPr/>
          <a:lstStyle/>
          <a:p>
            <a:pPr algn="just"/>
            <a:endParaRPr lang="es-CO" b="1" dirty="0" smtClean="0"/>
          </a:p>
          <a:p>
            <a:pPr algn="just"/>
            <a:endParaRPr lang="es-CO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0279" y="33052"/>
            <a:ext cx="5279910" cy="576064"/>
          </a:xfrm>
        </p:spPr>
        <p:txBody>
          <a:bodyPr/>
          <a:lstStyle/>
          <a:p>
            <a:r>
              <a:rPr lang="es-CO" sz="1600" dirty="0" smtClean="0"/>
              <a:t>1. Seguimiento a compromisos anteriores</a:t>
            </a:r>
            <a:endParaRPr lang="es-CO" sz="1600" dirty="0"/>
          </a:p>
        </p:txBody>
      </p:sp>
      <p:sp>
        <p:nvSpPr>
          <p:cNvPr id="5" name="Rectángulo 4"/>
          <p:cNvSpPr/>
          <p:nvPr/>
        </p:nvSpPr>
        <p:spPr>
          <a:xfrm>
            <a:off x="462009" y="68363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es-CO" sz="1600" dirty="0">
              <a:solidFill>
                <a:srgbClr val="262626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3528" y="709645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Compromiso </a:t>
            </a: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respecto a las comunicaciones oficiales sin imagen de los años 2012 al </a:t>
            </a:r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</a:p>
          <a:p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 GGD</a:t>
            </a:r>
          </a:p>
          <a:p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realizaron varias reuniones del Grupo Control Interno Disciplinario, Oficina Asesora Jurídica y Grupo de Administración Documental, con el fin de determinar un flujograma de conformidad con el Acuerdo 007 de 2014 del Archivo General de la Nación.  El día 6 de abril se citó a los jefes de las dependencias, gestores y responsables de archivos de las dependencias que tienen faltantes de imágenes de 2012 a 2014, a una reunión el día 20 de abril en el Salón Manotas.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día 20 de abril se realizó la socialización del Acuerdo 007 de 2014, así como los antecedentes del tema y la decisión del Comité Institucional de Desarrollo Administrativo. Se entregó a cada dependencia el listado de los radicados faltantes de imágenes y se dio la instrucción que tienen 8 días hábiles para hacer la entrega de los documentos al CADA para ser digitalizados.</a:t>
            </a:r>
            <a:endParaRPr lang="es-CO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1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55576" y="404664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 smtClean="0">
              <a:solidFill>
                <a:srgbClr val="262626"/>
              </a:solidFill>
            </a:endParaRPr>
          </a:p>
          <a:p>
            <a:endParaRPr lang="es-CO" dirty="0">
              <a:solidFill>
                <a:srgbClr val="262626"/>
              </a:solidFill>
            </a:endParaRPr>
          </a:p>
          <a:p>
            <a:endParaRPr lang="es-CO" dirty="0">
              <a:solidFill>
                <a:srgbClr val="262626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05059"/>
              </p:ext>
            </p:extLst>
          </p:nvPr>
        </p:nvGraphicFramePr>
        <p:xfrm>
          <a:off x="251520" y="188640"/>
          <a:ext cx="8568948" cy="5750031"/>
        </p:xfrm>
        <a:graphic>
          <a:graphicData uri="http://schemas.openxmlformats.org/drawingml/2006/table">
            <a:tbl>
              <a:tblPr/>
              <a:tblGrid>
                <a:gridCol w="1008112"/>
                <a:gridCol w="1872208"/>
                <a:gridCol w="576064"/>
                <a:gridCol w="1080120"/>
                <a:gridCol w="576064"/>
                <a:gridCol w="648072"/>
                <a:gridCol w="648072"/>
                <a:gridCol w="624760"/>
                <a:gridCol w="767738"/>
                <a:gridCol w="767738"/>
              </a:tblGrid>
              <a:tr h="2503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ESTRATEGIA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INDICADOR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 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HERRAMIENTA DE SEGUIMIENTO 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 2017 por trimestres, ejecutada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Ejecución  2017 Acumulada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Ejecución  Cuatrienio a 2018 acumulada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</a:tr>
              <a:tr h="1197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2673">
                <a:tc rowSpan="14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Estrategia Gobierno en Línea -GEL-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de cumplimiento de la Integración de los Sistemas de Gestión del sector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MECI, Plan de acción entidades, </a:t>
                      </a:r>
                      <a:r>
                        <a:rPr lang="es-CO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Bateria</a:t>
                      </a: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Indicadores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CO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3.68%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CO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3.68%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Documentos Electrónicos 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1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Definición e Implementación de buenas practicas para el uso eficiente de papel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52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Automatización de procesos y procedimientos internos (Certificaciones y Constancias en Línea, procesos internos)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26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y/o actualización, implementación y seguimiento a la Estrategia de TI.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e Implementación del SGSI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9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Elaboración e Implementación del Plan Protocolo IPv6 - Elaboración  del Plan , 40 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81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Elaboración e Implementación del </a:t>
                      </a:r>
                      <a:r>
                        <a:rPr lang="es-CO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PlanProtocolo</a:t>
                      </a: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IPv6 - Implementación del Plan,  60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Apertura de Datos - Inventario de Activos de Información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1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Apertura de Datos - Definición y Publicación de Datos Abiertos Portal de la Entidad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1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Apertura de Datos - Obtención Sello de Excelencia - Datos Publicados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Apertura de Datos - Datos Publicados, en Datos.gov.co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1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Cumplir con los porcentajes establecidos en el Plan de Implementación de GEL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Matriz de Implementación GEL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Cumplimiento del Plan Sectorial de Gestión Documental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Semestral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Instrumentos archivísticos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8" marR="4208" marT="4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5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499" y="44624"/>
            <a:ext cx="8856984" cy="576064"/>
          </a:xfrm>
        </p:spPr>
        <p:txBody>
          <a:bodyPr/>
          <a:lstStyle/>
          <a:p>
            <a:r>
              <a:rPr lang="es-CO" sz="1600" dirty="0"/>
              <a:t>Avance de cumplimiento de la Integración de los Sistemas de Gestión del sector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4022" y="1196752"/>
            <a:ext cx="843393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IPSE : Se </a:t>
            </a:r>
            <a:r>
              <a:rPr lang="es-CO" dirty="0"/>
              <a:t>encuentra 100</a:t>
            </a:r>
            <a:r>
              <a:rPr lang="es-CO" dirty="0" smtClean="0"/>
              <a:t>%. Se </a:t>
            </a:r>
            <a:r>
              <a:rPr lang="es-CO" dirty="0"/>
              <a:t>encuentra certificado en las Normas ISO: 9001, 14001 y OSHAS 18001. Así las cosas, el Sistema de Gestión está debidamente integrado.  En este momento </a:t>
            </a:r>
            <a:r>
              <a:rPr lang="es-CO" dirty="0" smtClean="0"/>
              <a:t>están </a:t>
            </a:r>
            <a:r>
              <a:rPr lang="es-CO" dirty="0"/>
              <a:t>en proceso de Auditoria de Seguimiento.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/>
              <a:t>La ANH tiene programa cumplir al 100% este indicar a diciembre de 2017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Las demás entidades tienen programadas sus actividades para terminar en la vigencia 2018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El sector lleva un avance a marzo 31 de 2017 del 3.68% de un programado del 3.77%.</a:t>
            </a:r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137417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83568" y="188640"/>
            <a:ext cx="7920880" cy="5400600"/>
          </a:xfrm>
        </p:spPr>
        <p:txBody>
          <a:bodyPr/>
          <a:lstStyle/>
          <a:p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13088"/>
              </p:ext>
            </p:extLst>
          </p:nvPr>
        </p:nvGraphicFramePr>
        <p:xfrm>
          <a:off x="628650" y="1196752"/>
          <a:ext cx="7886700" cy="4079333"/>
        </p:xfrm>
        <a:graphic>
          <a:graphicData uri="http://schemas.openxmlformats.org/drawingml/2006/table">
            <a:tbl>
              <a:tblPr/>
              <a:tblGrid>
                <a:gridCol w="1115754"/>
                <a:gridCol w="545140"/>
                <a:gridCol w="545140"/>
                <a:gridCol w="545140"/>
                <a:gridCol w="557028"/>
                <a:gridCol w="557028"/>
                <a:gridCol w="557028"/>
                <a:gridCol w="577407"/>
                <a:gridCol w="577407"/>
                <a:gridCol w="577407"/>
                <a:gridCol w="577407"/>
                <a:gridCol w="577407"/>
                <a:gridCol w="577407"/>
              </a:tblGrid>
              <a:tr h="4895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ENTIDADES: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ANH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CREG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IPSE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SGC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098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Programado año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</a:t>
                      </a:r>
                      <a:b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Programado  acumulado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Ejecutado  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Programado año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</a:t>
                      </a:r>
                      <a:b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Programado  acumulado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Ejecutado  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Programado año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</a:t>
                      </a:r>
                      <a:b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Programado  acumulado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Ejecutado  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Programado año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</a:t>
                      </a:r>
                      <a:b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Programado  acumulado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Ejecutado  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7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de cumplimiento de la Integración de los Sistemas de Gestión del 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8981">
                <a:tc>
                  <a:txBody>
                    <a:bodyPr/>
                    <a:lstStyle/>
                    <a:p>
                      <a:pPr algn="l" fontAlgn="ctr"/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895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SECTOR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95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sector programado acumulado a  marzo   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Entidades del sector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ANH, CREG, IPSE, SGC, UPME, ANM Y MME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808"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34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sector ejecutado acumulado a marzo  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680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628650" y="2040078"/>
          <a:ext cx="7886700" cy="3922432"/>
        </p:xfrm>
        <a:graphic>
          <a:graphicData uri="http://schemas.openxmlformats.org/drawingml/2006/table">
            <a:tbl>
              <a:tblPr/>
              <a:tblGrid>
                <a:gridCol w="899544"/>
                <a:gridCol w="899544"/>
                <a:gridCol w="899544"/>
                <a:gridCol w="899544"/>
                <a:gridCol w="899544"/>
                <a:gridCol w="899544"/>
                <a:gridCol w="815866"/>
                <a:gridCol w="847245"/>
                <a:gridCol w="826325"/>
              </a:tblGrid>
              <a:tr h="4706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UPME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ANM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MINISTERIO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825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Programado año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Programado  acumulado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Ejecutado  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Programado año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Programado  acumulado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Ejecutado  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Programado año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Programado  acumulado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Ejecutado  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694"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51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70692"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0692"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77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708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613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499" y="44624"/>
            <a:ext cx="8856984" cy="576064"/>
          </a:xfrm>
        </p:spPr>
        <p:txBody>
          <a:bodyPr/>
          <a:lstStyle/>
          <a:p>
            <a:r>
              <a:rPr lang="es-CO" sz="1600" dirty="0" smtClean="0"/>
              <a:t>Elaboración e Implementación del Plan Protocolo IPv6</a:t>
            </a:r>
            <a:endParaRPr lang="es-CO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14526" y="908720"/>
            <a:ext cx="84339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>
                <a:solidFill>
                  <a:srgbClr val="C0AE00"/>
                </a:solidFill>
              </a:rPr>
              <a:t>MINMINAS</a:t>
            </a:r>
            <a:endParaRPr lang="es-CO" b="1" dirty="0" smtClean="0">
              <a:solidFill>
                <a:srgbClr val="C0AE00"/>
              </a:solidFill>
            </a:endParaRPr>
          </a:p>
          <a:p>
            <a:r>
              <a:rPr lang="es-CO" sz="1600" dirty="0">
                <a:solidFill>
                  <a:srgbClr val="262626"/>
                </a:solidFill>
              </a:rPr>
              <a:t>Mediante contrato de </a:t>
            </a:r>
            <a:r>
              <a:rPr lang="es-CO" sz="1600" dirty="0" smtClean="0">
                <a:solidFill>
                  <a:srgbClr val="262626"/>
                </a:solidFill>
              </a:rPr>
              <a:t>Consultoría </a:t>
            </a:r>
            <a:r>
              <a:rPr lang="es-CO" sz="1600" dirty="0">
                <a:solidFill>
                  <a:srgbClr val="262626"/>
                </a:solidFill>
              </a:rPr>
              <a:t>se formuló el Plan de Implementación del Protocolo  </a:t>
            </a:r>
            <a:r>
              <a:rPr lang="es-CO" sz="1600" dirty="0" smtClean="0">
                <a:solidFill>
                  <a:srgbClr val="262626"/>
                </a:solidFill>
              </a:rPr>
              <a:t>IPV6.</a:t>
            </a:r>
            <a:endParaRPr lang="es-CO" sz="1600" dirty="0">
              <a:solidFill>
                <a:srgbClr val="262626"/>
              </a:solidFill>
            </a:endParaRPr>
          </a:p>
          <a:p>
            <a:pPr algn="just"/>
            <a:r>
              <a:rPr lang="es-CO" sz="1600" dirty="0">
                <a:solidFill>
                  <a:srgbClr val="262626"/>
                </a:solidFill>
              </a:rPr>
              <a:t>Se configuraron los equipos de red, seguridad y equipos de cómputo para habilitar servicios </a:t>
            </a:r>
            <a:r>
              <a:rPr lang="es-CO" sz="1600" dirty="0" err="1">
                <a:solidFill>
                  <a:srgbClr val="262626"/>
                </a:solidFill>
              </a:rPr>
              <a:t>DHCP</a:t>
            </a:r>
            <a:r>
              <a:rPr lang="es-CO" sz="1600" dirty="0">
                <a:solidFill>
                  <a:srgbClr val="262626"/>
                </a:solidFill>
              </a:rPr>
              <a:t>, DNS, acceso a internet a través de IPV6 y configuraciones de seguridad sobre este protocolo. Estas pruebas se realizaron en un segmento de red piloto en la entidad</a:t>
            </a:r>
            <a:r>
              <a:rPr lang="es-CO" sz="1600" dirty="0" smtClean="0">
                <a:solidFill>
                  <a:srgbClr val="262626"/>
                </a:solidFill>
              </a:rPr>
              <a:t>.</a:t>
            </a:r>
          </a:p>
          <a:p>
            <a:r>
              <a:rPr lang="es-CO" sz="1600" dirty="0">
                <a:solidFill>
                  <a:srgbClr val="262626"/>
                </a:solidFill>
              </a:rPr>
              <a:t>Se realizó prueba piloto en el </a:t>
            </a:r>
            <a:r>
              <a:rPr lang="es-CO" sz="1600" dirty="0" smtClean="0">
                <a:solidFill>
                  <a:srgbClr val="262626"/>
                </a:solidFill>
              </a:rPr>
              <a:t>aplicativo </a:t>
            </a:r>
            <a:r>
              <a:rPr lang="es-CO" sz="1600" dirty="0">
                <a:solidFill>
                  <a:srgbClr val="262626"/>
                </a:solidFill>
              </a:rPr>
              <a:t>de ARANDA  de la entidad, las pruebas fueron exitosas en los dos </a:t>
            </a:r>
            <a:r>
              <a:rPr lang="es-CO" sz="1600" dirty="0" smtClean="0">
                <a:solidFill>
                  <a:srgbClr val="262626"/>
                </a:solidFill>
              </a:rPr>
              <a:t>protocolos.</a:t>
            </a:r>
            <a:endParaRPr lang="es-CO" sz="1600" dirty="0">
              <a:solidFill>
                <a:srgbClr val="262626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3691" y="2761853"/>
            <a:ext cx="84156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>
                <a:solidFill>
                  <a:srgbClr val="C0AE00"/>
                </a:solidFill>
              </a:rPr>
              <a:t>ANM</a:t>
            </a:r>
            <a:endParaRPr lang="es-CO" b="1" dirty="0" smtClean="0">
              <a:solidFill>
                <a:srgbClr val="C0AE00"/>
              </a:solidFill>
            </a:endParaRPr>
          </a:p>
          <a:p>
            <a:pPr algn="just" fontAlgn="t"/>
            <a:r>
              <a:rPr lang="es-CO" sz="1600" dirty="0">
                <a:solidFill>
                  <a:srgbClr val="262626"/>
                </a:solidFill>
              </a:rPr>
              <a:t>Se tiene a la fecha el documento Plan_V1, no obstante se está adelantando por la </a:t>
            </a:r>
            <a:r>
              <a:rPr lang="es-CO" sz="1600" dirty="0" err="1">
                <a:solidFill>
                  <a:srgbClr val="262626"/>
                </a:solidFill>
              </a:rPr>
              <a:t>OTI</a:t>
            </a:r>
            <a:r>
              <a:rPr lang="es-CO" sz="1600" dirty="0">
                <a:solidFill>
                  <a:srgbClr val="262626"/>
                </a:solidFill>
              </a:rPr>
              <a:t>, el proceso precontractual cuyo objeto es: “Realizar una consultoría para el diagnóstico, diseño e implementación de un plan para la  adopción del protocolo de internet IPV6”</a:t>
            </a:r>
          </a:p>
          <a:p>
            <a:pPr fontAlgn="t"/>
            <a:r>
              <a:rPr lang="es-CO" sz="1600" dirty="0">
                <a:solidFill>
                  <a:srgbClr val="262626"/>
                </a:solidFill>
              </a:rPr>
              <a:t>La expectativa es que incluya el acompañamiento al proceso de adopción del nuevo protocolo a los sistemas y redes definidas en el </a:t>
            </a:r>
            <a:r>
              <a:rPr lang="es-CO" sz="1600" dirty="0" smtClean="0">
                <a:solidFill>
                  <a:srgbClr val="262626"/>
                </a:solidFill>
              </a:rPr>
              <a:t>plan.</a:t>
            </a:r>
            <a:endParaRPr lang="es-CO" dirty="0">
              <a:solidFill>
                <a:srgbClr val="262626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4678" y="4368765"/>
            <a:ext cx="83529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>
                <a:solidFill>
                  <a:srgbClr val="C0AE00"/>
                </a:solidFill>
              </a:rPr>
              <a:t>SGC</a:t>
            </a:r>
            <a:endParaRPr lang="es-CO" b="1" dirty="0" smtClean="0">
              <a:solidFill>
                <a:srgbClr val="C0AE00"/>
              </a:solidFill>
            </a:endParaRPr>
          </a:p>
          <a:p>
            <a:pPr fontAlgn="t"/>
            <a:r>
              <a:rPr lang="es-CO" sz="1600" dirty="0">
                <a:solidFill>
                  <a:srgbClr val="262626"/>
                </a:solidFill>
              </a:rPr>
              <a:t>1- Ya hay un presupuesto asignado para iniciar el </a:t>
            </a:r>
            <a:r>
              <a:rPr lang="es-CO" sz="1600" dirty="0" smtClean="0">
                <a:solidFill>
                  <a:srgbClr val="262626"/>
                </a:solidFill>
              </a:rPr>
              <a:t>tema del Protocolo IPv6</a:t>
            </a:r>
            <a:endParaRPr lang="es-CO" sz="1600" dirty="0">
              <a:solidFill>
                <a:srgbClr val="262626"/>
              </a:solidFill>
            </a:endParaRPr>
          </a:p>
          <a:p>
            <a:pPr algn="just" fontAlgn="t"/>
            <a:r>
              <a:rPr lang="es-CO" sz="1600" dirty="0">
                <a:solidFill>
                  <a:srgbClr val="262626"/>
                </a:solidFill>
              </a:rPr>
              <a:t>2- Se gestionó el acompañamiento por parte de </a:t>
            </a:r>
            <a:r>
              <a:rPr lang="es-CO" sz="1600" dirty="0" err="1">
                <a:solidFill>
                  <a:srgbClr val="262626"/>
                </a:solidFill>
              </a:rPr>
              <a:t>MINTIC</a:t>
            </a:r>
            <a:r>
              <a:rPr lang="es-CO" sz="1600" dirty="0">
                <a:solidFill>
                  <a:srgbClr val="262626"/>
                </a:solidFill>
              </a:rPr>
              <a:t>. Resultado de ello, hubo uno reunión con el ing. Fernando Contreras de </a:t>
            </a:r>
            <a:r>
              <a:rPr lang="es-CO" sz="1600" dirty="0" err="1">
                <a:solidFill>
                  <a:srgbClr val="262626"/>
                </a:solidFill>
              </a:rPr>
              <a:t>Mintic</a:t>
            </a:r>
            <a:r>
              <a:rPr lang="es-CO" sz="1600" dirty="0">
                <a:solidFill>
                  <a:srgbClr val="262626"/>
                </a:solidFill>
              </a:rPr>
              <a:t>.</a:t>
            </a:r>
          </a:p>
          <a:p>
            <a:pPr algn="just" fontAlgn="t"/>
            <a:r>
              <a:rPr lang="es-CO" sz="1600" dirty="0">
                <a:solidFill>
                  <a:srgbClr val="262626"/>
                </a:solidFill>
              </a:rPr>
              <a:t>3- Se establecen mesas de trabajo para el diseño de la red IPV6 (topología) y estudio de mercado de un proceso de contratación para el desarrollo de IPV6.</a:t>
            </a:r>
          </a:p>
          <a:p>
            <a:endParaRPr lang="es-CO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63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499" y="44624"/>
            <a:ext cx="8856984" cy="576064"/>
          </a:xfrm>
        </p:spPr>
        <p:txBody>
          <a:bodyPr/>
          <a:lstStyle/>
          <a:p>
            <a:r>
              <a:rPr lang="es-CO" sz="1600" dirty="0" smtClean="0"/>
              <a:t>Elaboración e Implementación del Plan Protocolo IPv6</a:t>
            </a:r>
            <a:endParaRPr lang="es-CO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79512" y="908720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>
                <a:solidFill>
                  <a:srgbClr val="C0AE00"/>
                </a:solidFill>
              </a:rPr>
              <a:t>ANH</a:t>
            </a:r>
            <a:endParaRPr lang="es-CO" b="1" dirty="0" smtClean="0">
              <a:solidFill>
                <a:srgbClr val="C0AE00"/>
              </a:solidFill>
            </a:endParaRPr>
          </a:p>
          <a:p>
            <a:pPr algn="just"/>
            <a:r>
              <a:rPr lang="es-CO" sz="1600" dirty="0">
                <a:solidFill>
                  <a:srgbClr val="262626"/>
                </a:solidFill>
              </a:rPr>
              <a:t>Se encuentra implementada en un 70%, y los canales con direccionamiento IPv6 fueron adquiridos a </a:t>
            </a:r>
            <a:r>
              <a:rPr lang="es-CO" sz="1600" dirty="0" err="1" smtClean="0">
                <a:solidFill>
                  <a:srgbClr val="262626"/>
                </a:solidFill>
              </a:rPr>
              <a:t>CCE</a:t>
            </a:r>
            <a:r>
              <a:rPr lang="es-CO" sz="1600" dirty="0">
                <a:solidFill>
                  <a:srgbClr val="262626"/>
                </a:solidFill>
              </a:rPr>
              <a:t>.</a:t>
            </a:r>
            <a:r>
              <a:rPr lang="es-CO" sz="1600" b="1" dirty="0" smtClean="0">
                <a:solidFill>
                  <a:srgbClr val="C0AE00"/>
                </a:solidFill>
              </a:rPr>
              <a:t> </a:t>
            </a:r>
            <a:endParaRPr lang="es-CO" sz="1600" b="1" dirty="0">
              <a:solidFill>
                <a:srgbClr val="C0AE00"/>
              </a:solidFill>
            </a:endParaRPr>
          </a:p>
          <a:p>
            <a:endParaRPr lang="es-CO" dirty="0">
              <a:solidFill>
                <a:srgbClr val="262626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9512" y="1935416"/>
            <a:ext cx="83529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>
                <a:solidFill>
                  <a:srgbClr val="C0AE00"/>
                </a:solidFill>
              </a:rPr>
              <a:t>IPSE</a:t>
            </a:r>
            <a:endParaRPr lang="es-CO" b="1" dirty="0" smtClean="0">
              <a:solidFill>
                <a:srgbClr val="C0AE00"/>
              </a:solidFill>
            </a:endParaRPr>
          </a:p>
          <a:p>
            <a:pPr algn="just"/>
            <a:r>
              <a:rPr lang="es-CO" sz="1600" dirty="0">
                <a:solidFill>
                  <a:srgbClr val="262626"/>
                </a:solidFill>
              </a:rPr>
              <a:t>Se trabajó en el PROYECTO IPV6 </a:t>
            </a:r>
            <a:r>
              <a:rPr lang="es-CO" sz="1600" dirty="0" err="1">
                <a:solidFill>
                  <a:srgbClr val="262626"/>
                </a:solidFill>
              </a:rPr>
              <a:t>IPSE</a:t>
            </a:r>
            <a:r>
              <a:rPr lang="es-CO" sz="1600" dirty="0">
                <a:solidFill>
                  <a:srgbClr val="262626"/>
                </a:solidFill>
              </a:rPr>
              <a:t> - PLAN OPERATIVO para la implementación de IPV6, hay un contrato vigente con la empresa LEVEL3, quien es la encargada de realizar el acompañamiento. Ya se realizó una prueba del protocolo y se hizo una revisión de la </a:t>
            </a:r>
            <a:r>
              <a:rPr lang="es-CO" sz="1600" dirty="0" err="1">
                <a:solidFill>
                  <a:srgbClr val="262626"/>
                </a:solidFill>
              </a:rPr>
              <a:t>IT</a:t>
            </a:r>
            <a:r>
              <a:rPr lang="es-CO" sz="1600" dirty="0">
                <a:solidFill>
                  <a:srgbClr val="262626"/>
                </a:solidFill>
              </a:rPr>
              <a:t>, donde se evidencio que la </a:t>
            </a:r>
            <a:r>
              <a:rPr lang="es-CO" sz="1600" dirty="0" err="1">
                <a:solidFill>
                  <a:srgbClr val="262626"/>
                </a:solidFill>
              </a:rPr>
              <a:t>IT</a:t>
            </a:r>
            <a:r>
              <a:rPr lang="es-CO" sz="1600" dirty="0">
                <a:solidFill>
                  <a:srgbClr val="262626"/>
                </a:solidFill>
              </a:rPr>
              <a:t> es apta para la implementación - el documento evidencia no se encuentra publicado.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10850" y="3429000"/>
            <a:ext cx="84156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CO" b="1" dirty="0" err="1" smtClean="0">
                <a:solidFill>
                  <a:srgbClr val="C0AE00"/>
                </a:solidFill>
              </a:rPr>
              <a:t>CREG</a:t>
            </a:r>
            <a:endParaRPr lang="es-CO" b="1" dirty="0">
              <a:solidFill>
                <a:srgbClr val="C0AE00"/>
              </a:solidFill>
            </a:endParaRPr>
          </a:p>
          <a:p>
            <a:pPr algn="just" fontAlgn="t"/>
            <a:r>
              <a:rPr lang="es-CO" sz="1600" dirty="0" smtClean="0">
                <a:solidFill>
                  <a:srgbClr val="262626"/>
                </a:solidFill>
              </a:rPr>
              <a:t>Se </a:t>
            </a:r>
            <a:r>
              <a:rPr lang="es-CO" sz="1600" dirty="0">
                <a:solidFill>
                  <a:srgbClr val="262626"/>
                </a:solidFill>
              </a:rPr>
              <a:t>adelantan reuniones técnicas con proveedores- Se prepara documentación para solicitud de cotizaciones</a:t>
            </a:r>
          </a:p>
          <a:p>
            <a:endParaRPr lang="es-CO" dirty="0">
              <a:solidFill>
                <a:srgbClr val="262626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6853" y="4383974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>
                <a:solidFill>
                  <a:srgbClr val="C0AE00"/>
                </a:solidFill>
              </a:rPr>
              <a:t>UPME</a:t>
            </a:r>
            <a:endParaRPr lang="es-CO" b="1" dirty="0" smtClean="0">
              <a:solidFill>
                <a:srgbClr val="C0AE00"/>
              </a:solidFill>
            </a:endParaRPr>
          </a:p>
          <a:p>
            <a:r>
              <a:rPr lang="es-CO" sz="1600" dirty="0">
                <a:solidFill>
                  <a:srgbClr val="262626"/>
                </a:solidFill>
              </a:rPr>
              <a:t>Se esta elaborando el Plan para implementar IPv6 dentro de la </a:t>
            </a:r>
            <a:r>
              <a:rPr lang="es-CO" sz="1600" dirty="0" err="1">
                <a:solidFill>
                  <a:srgbClr val="262626"/>
                </a:solidFill>
              </a:rPr>
              <a:t>UPME</a:t>
            </a:r>
            <a:endParaRPr lang="es-CO" sz="16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43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499" y="44624"/>
            <a:ext cx="8856984" cy="576064"/>
          </a:xfrm>
        </p:spPr>
        <p:txBody>
          <a:bodyPr/>
          <a:lstStyle/>
          <a:p>
            <a:r>
              <a:rPr lang="es-CO" sz="1600" dirty="0" smtClean="0"/>
              <a:t>Apertura de Datos</a:t>
            </a:r>
            <a:endParaRPr lang="es-CO" sz="1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74022" y="1052736"/>
            <a:ext cx="843393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>
                <a:solidFill>
                  <a:srgbClr val="C0AE00"/>
                </a:solidFill>
              </a:rPr>
              <a:t>MINMINAS</a:t>
            </a:r>
            <a:endParaRPr lang="es-CO" b="1" dirty="0" smtClean="0">
              <a:solidFill>
                <a:srgbClr val="C0AE00"/>
              </a:solidFill>
            </a:endParaRPr>
          </a:p>
          <a:p>
            <a:endParaRPr lang="es-CO" sz="1400" b="1" dirty="0" smtClean="0">
              <a:solidFill>
                <a:srgbClr val="C0AE00"/>
              </a:solidFill>
            </a:endParaRPr>
          </a:p>
          <a:p>
            <a:pPr>
              <a:buFontTx/>
              <a:buAutoNum type="arabicPeriod"/>
            </a:pPr>
            <a:r>
              <a:rPr lang="es-CO" sz="1600" dirty="0">
                <a:solidFill>
                  <a:srgbClr val="C0AE00"/>
                </a:solidFill>
              </a:rPr>
              <a:t> Inventario de Activos de Información: </a:t>
            </a:r>
            <a:r>
              <a:rPr lang="es-CO" sz="1200" dirty="0" smtClean="0">
                <a:solidFill>
                  <a:srgbClr val="262626"/>
                </a:solidFill>
              </a:rPr>
              <a:t>Se encuentra  en revisión y actualización. https</a:t>
            </a:r>
            <a:r>
              <a:rPr lang="es-CO" sz="1200" dirty="0">
                <a:solidFill>
                  <a:srgbClr val="262626"/>
                </a:solidFill>
              </a:rPr>
              <a:t>://www.minminas.gov.co/documents/10180/23727894/INVENTARIO_ACTIVOS_PORTAL.pdf/572abfeb-703c-43b6-a0e7-ba0ebface697</a:t>
            </a:r>
          </a:p>
          <a:p>
            <a:pPr marL="342900" indent="-342900">
              <a:buFontTx/>
              <a:buAutoNum type="arabicPeriod"/>
            </a:pPr>
            <a:endParaRPr lang="es-CO" sz="1000" dirty="0">
              <a:solidFill>
                <a:srgbClr val="262626"/>
              </a:solidFill>
            </a:endParaRPr>
          </a:p>
          <a:p>
            <a:pPr>
              <a:buFontTx/>
              <a:buAutoNum type="arabicPeriod"/>
            </a:pPr>
            <a:r>
              <a:rPr lang="es-CO" sz="1600" dirty="0">
                <a:solidFill>
                  <a:srgbClr val="C0AE00"/>
                </a:solidFill>
              </a:rPr>
              <a:t> Datos abiertos en Portal de la Entidad: </a:t>
            </a:r>
            <a:r>
              <a:rPr lang="es-CO" sz="1200" dirty="0" smtClean="0">
                <a:solidFill>
                  <a:srgbClr val="262626"/>
                </a:solidFill>
              </a:rPr>
              <a:t>se encuentra en el vínculo https</a:t>
            </a:r>
            <a:r>
              <a:rPr lang="es-CO" sz="1200" dirty="0">
                <a:solidFill>
                  <a:srgbClr val="262626"/>
                </a:solidFill>
              </a:rPr>
              <a:t>://www.minminas.gov.co/datos-abiertos1_old</a:t>
            </a:r>
          </a:p>
          <a:p>
            <a:endParaRPr lang="es-CO" sz="900" dirty="0">
              <a:solidFill>
                <a:prstClr val="white">
                  <a:lumMod val="65000"/>
                </a:prstClr>
              </a:solidFill>
            </a:endParaRPr>
          </a:p>
          <a:p>
            <a:r>
              <a:rPr lang="es-CO" sz="1600" dirty="0">
                <a:solidFill>
                  <a:srgbClr val="C0AE00"/>
                </a:solidFill>
              </a:rPr>
              <a:t>3. Sello de Excelencia</a:t>
            </a:r>
            <a:r>
              <a:rPr lang="es-CO" sz="1600" dirty="0" smtClean="0">
                <a:solidFill>
                  <a:srgbClr val="C0AE00"/>
                </a:solidFill>
              </a:rPr>
              <a:t>: </a:t>
            </a:r>
            <a:r>
              <a:rPr lang="es-CO" sz="1200" dirty="0" smtClean="0">
                <a:solidFill>
                  <a:srgbClr val="262626"/>
                </a:solidFill>
              </a:rPr>
              <a:t>Los </a:t>
            </a:r>
            <a:r>
              <a:rPr lang="es-CO" sz="1200" dirty="0" err="1" smtClean="0">
                <a:solidFill>
                  <a:srgbClr val="262626"/>
                </a:solidFill>
              </a:rPr>
              <a:t>datasets</a:t>
            </a:r>
            <a:r>
              <a:rPr lang="es-CO" sz="1200" dirty="0" smtClean="0">
                <a:solidFill>
                  <a:srgbClr val="262626"/>
                </a:solidFill>
              </a:rPr>
              <a:t> con Sello Nivel 1 son: Precios </a:t>
            </a:r>
            <a:r>
              <a:rPr lang="es-CO" sz="1200" dirty="0">
                <a:solidFill>
                  <a:srgbClr val="262626"/>
                </a:solidFill>
              </a:rPr>
              <a:t>de </a:t>
            </a:r>
            <a:r>
              <a:rPr lang="es-CO" sz="1200" dirty="0" smtClean="0">
                <a:solidFill>
                  <a:srgbClr val="262626"/>
                </a:solidFill>
              </a:rPr>
              <a:t>Combustibles, </a:t>
            </a:r>
            <a:r>
              <a:rPr lang="es-CO" sz="1200" dirty="0">
                <a:solidFill>
                  <a:srgbClr val="262626"/>
                </a:solidFill>
              </a:rPr>
              <a:t>Impuesto de </a:t>
            </a:r>
            <a:r>
              <a:rPr lang="es-CO" sz="1200" dirty="0" smtClean="0">
                <a:solidFill>
                  <a:srgbClr val="262626"/>
                </a:solidFill>
              </a:rPr>
              <a:t>Transporte, Barequeros </a:t>
            </a:r>
            <a:r>
              <a:rPr lang="es-CO" sz="1200" dirty="0">
                <a:solidFill>
                  <a:srgbClr val="262626"/>
                </a:solidFill>
              </a:rPr>
              <a:t>Legalizados en el </a:t>
            </a:r>
            <a:r>
              <a:rPr lang="es-CO" sz="1200" dirty="0" smtClean="0">
                <a:solidFill>
                  <a:srgbClr val="262626"/>
                </a:solidFill>
              </a:rPr>
              <a:t>país, </a:t>
            </a:r>
            <a:r>
              <a:rPr lang="es-CO" sz="1200" dirty="0">
                <a:solidFill>
                  <a:srgbClr val="262626"/>
                </a:solidFill>
              </a:rPr>
              <a:t>Control de Ilegalidad </a:t>
            </a:r>
            <a:r>
              <a:rPr lang="es-CO" sz="1200" dirty="0" smtClean="0">
                <a:solidFill>
                  <a:srgbClr val="262626"/>
                </a:solidFill>
              </a:rPr>
              <a:t>Minera.</a:t>
            </a:r>
            <a:endParaRPr lang="es-CO" sz="1200" dirty="0">
              <a:solidFill>
                <a:srgbClr val="262626"/>
              </a:solidFill>
            </a:endParaRPr>
          </a:p>
          <a:p>
            <a:endParaRPr lang="es-CO" sz="900" dirty="0">
              <a:solidFill>
                <a:srgbClr val="C0AE00"/>
              </a:solidFill>
            </a:endParaRPr>
          </a:p>
          <a:p>
            <a:r>
              <a:rPr lang="es-CO" sz="1600" dirty="0">
                <a:solidFill>
                  <a:srgbClr val="C0AE00"/>
                </a:solidFill>
              </a:rPr>
              <a:t>4. Datos abiertos en datos.gov.co</a:t>
            </a:r>
            <a:r>
              <a:rPr lang="es-CO" sz="1600" dirty="0" smtClean="0">
                <a:solidFill>
                  <a:srgbClr val="C0AE00"/>
                </a:solidFill>
              </a:rPr>
              <a:t>:</a:t>
            </a:r>
          </a:p>
          <a:p>
            <a:r>
              <a:rPr lang="es-CO" sz="1200" dirty="0" smtClean="0">
                <a:solidFill>
                  <a:srgbClr val="262626"/>
                </a:solidFill>
              </a:rPr>
              <a:t>Precios de Combustibles</a:t>
            </a:r>
            <a:r>
              <a:rPr lang="es-CO" sz="1200" dirty="0">
                <a:solidFill>
                  <a:srgbClr val="262626"/>
                </a:solidFill>
              </a:rPr>
              <a:t>: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https://www.datos.gov.co/Econom-a-y-Finanzas/Precios-de-Combustibles/7pcy-5vx9</a:t>
            </a:r>
            <a:endParaRPr lang="es-CO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s-CO" sz="1200" dirty="0" smtClean="0">
                <a:solidFill>
                  <a:srgbClr val="262626"/>
                </a:solidFill>
              </a:rPr>
              <a:t>Impuesto de </a:t>
            </a:r>
            <a:r>
              <a:rPr lang="es-CO" sz="1200" dirty="0">
                <a:solidFill>
                  <a:srgbClr val="262626"/>
                </a:solidFill>
              </a:rPr>
              <a:t>Transporte: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https://www.datos.gov.co/Transporte/Impuesto-de-transporte/7s8e-7zcb</a:t>
            </a:r>
            <a:endParaRPr lang="es-CO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s-CO" sz="1200" dirty="0" smtClean="0">
                <a:solidFill>
                  <a:srgbClr val="262626"/>
                </a:solidFill>
              </a:rPr>
              <a:t>Barequeros Legalizados en el </a:t>
            </a:r>
            <a:r>
              <a:rPr lang="es-CO" sz="1200" dirty="0">
                <a:solidFill>
                  <a:srgbClr val="262626"/>
                </a:solidFill>
              </a:rPr>
              <a:t>país: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https://www.datos.gov.co/Econom-a-y-Finanzas/BAREQUEROS-LEGALIZADOS-EN-EL-PA-S/y26x-cdjt</a:t>
            </a:r>
            <a:endParaRPr lang="es-CO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s-CO" sz="1200" dirty="0" smtClean="0">
                <a:solidFill>
                  <a:srgbClr val="262626"/>
                </a:solidFill>
              </a:rPr>
              <a:t>Control de Ilegalidad </a:t>
            </a:r>
            <a:r>
              <a:rPr lang="es-CO" sz="1200" dirty="0">
                <a:solidFill>
                  <a:srgbClr val="262626"/>
                </a:solidFill>
              </a:rPr>
              <a:t>Minera: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https://www.datos.gov.co/Minas-y-Energ-a/CONTROL-DE-ILEGAL-MINERA-EN-EL-PAIS/r6jv-dcrx</a:t>
            </a:r>
            <a:endParaRPr lang="es-CO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s-CO" sz="1200" dirty="0" smtClean="0">
                <a:solidFill>
                  <a:srgbClr val="262626"/>
                </a:solidFill>
              </a:rPr>
              <a:t>Proyectos ejecutados con Recursos del Incentivo a la </a:t>
            </a:r>
            <a:r>
              <a:rPr lang="es-CO" sz="1200" dirty="0">
                <a:solidFill>
                  <a:srgbClr val="262626"/>
                </a:solidFill>
              </a:rPr>
              <a:t>Producción: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https://www.datos.gov.co/Hacienda-y-Cr-dito-P-blico/Proyectos-Ejecutados-con-Recursos-del-Incentivo-a-/i7xd-k6hv</a:t>
            </a:r>
            <a:endParaRPr lang="es-CO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s-CO" sz="1200" dirty="0" smtClean="0">
                <a:solidFill>
                  <a:srgbClr val="262626"/>
                </a:solidFill>
              </a:rPr>
              <a:t>Plan de Acción por </a:t>
            </a:r>
            <a:r>
              <a:rPr lang="es-CO" sz="1200" dirty="0">
                <a:solidFill>
                  <a:srgbClr val="262626"/>
                </a:solidFill>
              </a:rPr>
              <a:t>Procesos: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https://www.datos.gov.co/Econom-a-y-Finanzas/Plan-de-Acci-n-por-Procesos-MinMinas/qpq3-qq24</a:t>
            </a:r>
            <a:endParaRPr lang="es-CO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s-CO" sz="1200" dirty="0" smtClean="0">
                <a:solidFill>
                  <a:srgbClr val="262626"/>
                </a:solidFill>
              </a:rPr>
              <a:t>Ejecución </a:t>
            </a:r>
            <a:r>
              <a:rPr lang="es-CO" sz="1200" dirty="0">
                <a:solidFill>
                  <a:srgbClr val="262626"/>
                </a:solidFill>
              </a:rPr>
              <a:t>Presupuestal: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https://www.datos.gov.co/Econom-a-y-Finanzas/EJECUCION-PRESUPUESTAL-MinMinas/89vx-qk3n</a:t>
            </a:r>
            <a:endParaRPr lang="es-CO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s-CO" sz="1200" dirty="0" smtClean="0">
                <a:solidFill>
                  <a:srgbClr val="262626"/>
                </a:solidFill>
              </a:rPr>
              <a:t>Plan Anual de </a:t>
            </a:r>
            <a:r>
              <a:rPr lang="es-CO" sz="1200" dirty="0">
                <a:solidFill>
                  <a:srgbClr val="262626"/>
                </a:solidFill>
              </a:rPr>
              <a:t>Adquisiciones: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https://www.datos.gov.co/Econom-a-y-Finanzas/Plan-Anual-de-Adquisiciones-MinMinas/xhbb-j8ec</a:t>
            </a:r>
            <a:endParaRPr lang="es-CO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s-CO" dirty="0">
              <a:solidFill>
                <a:srgbClr val="C0A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54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499" y="44624"/>
            <a:ext cx="8856984" cy="576064"/>
          </a:xfrm>
        </p:spPr>
        <p:txBody>
          <a:bodyPr/>
          <a:lstStyle/>
          <a:p>
            <a:r>
              <a:rPr lang="es-CO" sz="1600" dirty="0" smtClean="0"/>
              <a:t>Apertura de Datos</a:t>
            </a:r>
            <a:endParaRPr lang="es-CO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83188" y="836712"/>
            <a:ext cx="841560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>
                <a:solidFill>
                  <a:srgbClr val="C0AE00"/>
                </a:solidFill>
                <a:cs typeface="Arial" panose="020B0604020202020204" pitchFamily="34" charset="0"/>
              </a:rPr>
              <a:t>ANM</a:t>
            </a:r>
            <a:endParaRPr lang="es-CO" b="1" dirty="0" smtClean="0">
              <a:solidFill>
                <a:srgbClr val="C0AE00"/>
              </a:solidFill>
              <a:cs typeface="Arial" panose="020B0604020202020204" pitchFamily="34" charset="0"/>
            </a:endParaRPr>
          </a:p>
          <a:p>
            <a:endParaRPr lang="es-CO" sz="1400" b="1" dirty="0" smtClean="0">
              <a:solidFill>
                <a:srgbClr val="C0AE00"/>
              </a:solidFill>
              <a:cs typeface="Arial" panose="020B0604020202020204" pitchFamily="34" charset="0"/>
            </a:endParaRPr>
          </a:p>
          <a:p>
            <a:r>
              <a:rPr lang="es-CO" sz="1600" dirty="0" smtClean="0">
                <a:solidFill>
                  <a:srgbClr val="C0AE00"/>
                </a:solidFill>
                <a:cs typeface="Arial" panose="020B0604020202020204" pitchFamily="34" charset="0"/>
              </a:rPr>
              <a:t>1. Inventario de Activos de Información:</a:t>
            </a:r>
            <a:r>
              <a:rPr lang="es-CO" altLang="es-CO" sz="1600" dirty="0" smtClean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2"/>
              </a:rPr>
              <a:t>http://www.anm.gov.co/?q=content/registro-de-publicaciones-0</a:t>
            </a:r>
            <a:endParaRPr lang="es-CO" altLang="es-CO" sz="12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sz="800" dirty="0" smtClean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600" dirty="0" smtClean="0">
                <a:solidFill>
                  <a:srgbClr val="C0AE00"/>
                </a:solidFill>
                <a:cs typeface="Arial" panose="020B0604020202020204" pitchFamily="34" charset="0"/>
              </a:rPr>
              <a:t>2. Datos Abiertos en el Portal de la Entidad: </a:t>
            </a:r>
            <a:r>
              <a:rPr lang="es-CO" sz="1600" b="1" dirty="0" smtClean="0">
                <a:solidFill>
                  <a:srgbClr val="C0AE00"/>
                </a:solidFill>
                <a:cs typeface="Arial" panose="020B0604020202020204" pitchFamily="34" charset="0"/>
              </a:rPr>
              <a:t> </a:t>
            </a:r>
            <a:r>
              <a:rPr lang="es-CO" altLang="es-CO" sz="1200" dirty="0" smtClean="0">
                <a:solidFill>
                  <a:srgbClr val="262626"/>
                </a:solidFill>
                <a:cs typeface="Arial" panose="020B0604020202020204" pitchFamily="34" charset="0"/>
                <a:hlinkClick r:id="rId3"/>
              </a:rPr>
              <a:t>http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3"/>
              </a:rPr>
              <a:t>://www.anm.gov.co/?q=Datos_Abiertos_ANM</a:t>
            </a:r>
            <a:endParaRPr lang="es-CO" altLang="es-CO" sz="12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a.       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4"/>
              </a:rPr>
              <a:t>https://www.datos.gov.co/Minas-y-Energ%C3%ADa/Registro-Activos-de-Informaci%C3%B3n-ANM/2q5m-ay3q</a:t>
            </a:r>
            <a:endParaRPr lang="es-CO" altLang="es-CO" sz="12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b.      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5"/>
              </a:rPr>
              <a:t>https://www.datos.gov.co/Minas-y-Energ%C3%ADa/Indice-De-Informacion-Clasificada-Y-Reservada/ruh6-rxa5</a:t>
            </a:r>
            <a:endParaRPr lang="es-CO" altLang="es-CO" sz="12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c.       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6"/>
              </a:rPr>
              <a:t>https://www.datos.gov.co/Mapas-Nacionales/%C3%81reas-liberadas-de-propuestas-de-contratos-de-conc/fque-n37u</a:t>
            </a:r>
            <a:endParaRPr lang="es-CO" altLang="es-CO" sz="12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sz="1200" dirty="0" smtClean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600" dirty="0" smtClean="0">
                <a:solidFill>
                  <a:srgbClr val="C0AE00"/>
                </a:solidFill>
                <a:cs typeface="Arial" panose="020B0604020202020204" pitchFamily="34" charset="0"/>
              </a:rPr>
              <a:t>3. Sello de Excelencia: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    </a:t>
            </a:r>
            <a:r>
              <a:rPr lang="es-CO" altLang="es-CO" sz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CO" altLang="es-CO" sz="1200" dirty="0" smtClean="0">
                <a:solidFill>
                  <a:srgbClr val="FF0000"/>
                </a:solidFill>
                <a:cs typeface="Arial" panose="020B0604020202020204" pitchFamily="34" charset="0"/>
              </a:rPr>
              <a:t>No </a:t>
            </a:r>
            <a:r>
              <a:rPr lang="es-CO" altLang="es-CO" sz="1200" dirty="0">
                <a:solidFill>
                  <a:srgbClr val="FF0000"/>
                </a:solidFill>
                <a:cs typeface="Arial" panose="020B0604020202020204" pitchFamily="34" charset="0"/>
              </a:rPr>
              <a:t>se ha adelantado </a:t>
            </a:r>
            <a:r>
              <a:rPr lang="es-CO" altLang="es-CO" sz="1200" dirty="0" smtClean="0">
                <a:solidFill>
                  <a:srgbClr val="FF0000"/>
                </a:solidFill>
                <a:cs typeface="Arial" panose="020B0604020202020204" pitchFamily="34" charset="0"/>
              </a:rPr>
              <a:t>gestión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sz="8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600" dirty="0" smtClean="0">
                <a:solidFill>
                  <a:srgbClr val="C0AE00"/>
                </a:solidFill>
                <a:cs typeface="Arial" panose="020B0604020202020204" pitchFamily="34" charset="0"/>
              </a:rPr>
              <a:t>4.  </a:t>
            </a:r>
            <a:r>
              <a:rPr lang="es-CO" sz="1600" dirty="0">
                <a:solidFill>
                  <a:srgbClr val="C0AE00"/>
                </a:solidFill>
                <a:cs typeface="Arial" panose="020B0604020202020204" pitchFamily="34" charset="0"/>
              </a:rPr>
              <a:t>Datos Abiertos en </a:t>
            </a:r>
            <a:r>
              <a:rPr lang="es-CO" sz="1600" dirty="0" smtClean="0">
                <a:solidFill>
                  <a:srgbClr val="C0AE00"/>
                </a:solidFill>
                <a:cs typeface="Arial" panose="020B0604020202020204" pitchFamily="34" charset="0"/>
              </a:rPr>
              <a:t>datos.gov.co:</a:t>
            </a:r>
            <a:r>
              <a:rPr lang="es-CO" altLang="es-CO" sz="1600" dirty="0" smtClean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7"/>
              </a:rPr>
              <a:t>www.datos.gov.co</a:t>
            </a:r>
            <a:endParaRPr lang="es-CO" altLang="es-CO" sz="12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361950" defTabSz="895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a.       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4"/>
              </a:rPr>
              <a:t>https://www.datos.gov.co/Minas-y-Energ%C3%ADa/Registro-Activos-de-Informaci%C3%B3n-ANM/2q5m-ay3q</a:t>
            </a:r>
            <a:endParaRPr lang="es-CO" altLang="es-CO" sz="12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361950" defTabSz="895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b.      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5"/>
              </a:rPr>
              <a:t>https://www.datos.gov.co/Minas-y-Energ%C3%ADa/Indice-De-Informacion-Clasificada-Y-Reservada/ruh6-rxa5</a:t>
            </a:r>
            <a:endParaRPr lang="es-CO" altLang="es-CO" sz="12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361950" defTabSz="895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c.       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6"/>
              </a:rPr>
              <a:t>https://www.datos.gov.co/Mapas-Nacionales/%C3%81reas-liberadas-de-propuestas-de-contratos-de-conc/fque-n37u</a:t>
            </a:r>
            <a:endParaRPr lang="es-CO" altLang="es-CO" sz="12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endParaRPr lang="es-CO" sz="1200" dirty="0">
              <a:solidFill>
                <a:srgbClr val="26262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06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499" y="44624"/>
            <a:ext cx="8856984" cy="576064"/>
          </a:xfrm>
        </p:spPr>
        <p:txBody>
          <a:bodyPr/>
          <a:lstStyle/>
          <a:p>
            <a:r>
              <a:rPr lang="es-CO" sz="1600" dirty="0" smtClean="0"/>
              <a:t>Apertura de Datos</a:t>
            </a:r>
            <a:endParaRPr lang="es-CO" sz="1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64487" y="734561"/>
            <a:ext cx="8352928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>
                <a:solidFill>
                  <a:srgbClr val="C0AE00"/>
                </a:solidFill>
              </a:rPr>
              <a:t>SGC</a:t>
            </a:r>
            <a:endParaRPr lang="es-CO" b="1" dirty="0" smtClean="0">
              <a:solidFill>
                <a:srgbClr val="C0AE00"/>
              </a:solidFill>
            </a:endParaRPr>
          </a:p>
          <a:p>
            <a:endParaRPr lang="es-CO" sz="1400" b="1" dirty="0" smtClean="0">
              <a:solidFill>
                <a:srgbClr val="C0AE00"/>
              </a:solidFill>
            </a:endParaRPr>
          </a:p>
          <a:p>
            <a:pPr>
              <a:buFontTx/>
              <a:buAutoNum type="arabicPeriod"/>
            </a:pPr>
            <a:r>
              <a:rPr lang="es-CO" sz="1600" dirty="0" smtClean="0">
                <a:solidFill>
                  <a:srgbClr val="C0AE00"/>
                </a:solidFill>
              </a:rPr>
              <a:t> Inventario de Activos de Información: </a:t>
            </a:r>
            <a:r>
              <a:rPr lang="es-CO" altLang="es-CO" sz="1200" dirty="0" smtClean="0">
                <a:solidFill>
                  <a:srgbClr val="0065CC"/>
                </a:solidFill>
                <a:hlinkClick r:id="rId2"/>
              </a:rPr>
              <a:t>http</a:t>
            </a:r>
            <a:r>
              <a:rPr lang="es-CO" altLang="es-CO" sz="1200" dirty="0">
                <a:solidFill>
                  <a:srgbClr val="0065CC"/>
                </a:solidFill>
                <a:hlinkClick r:id="rId2"/>
              </a:rPr>
              <a:t>://srvags.sgc.gov.co/Archivos_Geoportal/Politicas/RegistrodeactivosSGC.xlsx</a:t>
            </a:r>
            <a:endParaRPr lang="es-CO" altLang="es-CO" sz="1200" dirty="0">
              <a:solidFill>
                <a:srgbClr val="262626"/>
              </a:solidFill>
            </a:endParaRPr>
          </a:p>
          <a:p>
            <a:endParaRPr lang="es-CO" sz="800" dirty="0" smtClean="0">
              <a:solidFill>
                <a:srgbClr val="C0AE00"/>
              </a:solidFill>
            </a:endParaRPr>
          </a:p>
          <a:p>
            <a:r>
              <a:rPr lang="es-CO" sz="1600" dirty="0" smtClean="0">
                <a:solidFill>
                  <a:srgbClr val="C0AE00"/>
                </a:solidFill>
              </a:rPr>
              <a:t>2. Datos abiertos en Portal de </a:t>
            </a:r>
            <a:r>
              <a:rPr lang="es-CO" sz="1600" dirty="0">
                <a:solidFill>
                  <a:srgbClr val="C0AE00"/>
                </a:solidFill>
              </a:rPr>
              <a:t>la </a:t>
            </a:r>
            <a:r>
              <a:rPr lang="es-CO" sz="1600" dirty="0" smtClean="0">
                <a:solidFill>
                  <a:srgbClr val="C0AE00"/>
                </a:solidFill>
              </a:rPr>
              <a:t>Entidad: </a:t>
            </a:r>
            <a:r>
              <a:rPr lang="es-CO" sz="1200" dirty="0" smtClean="0">
                <a:solidFill>
                  <a:prstClr val="white">
                    <a:lumMod val="65000"/>
                  </a:prstClr>
                </a:solidFill>
                <a:hlinkClick r:id="rId3"/>
              </a:rPr>
              <a:t>http</a:t>
            </a:r>
            <a:r>
              <a:rPr lang="es-CO" sz="1200" dirty="0">
                <a:solidFill>
                  <a:prstClr val="white">
                    <a:lumMod val="65000"/>
                  </a:prstClr>
                </a:solidFill>
                <a:hlinkClick r:id="rId3"/>
              </a:rPr>
              <a:t>://</a:t>
            </a:r>
            <a:r>
              <a:rPr lang="es-CO" sz="1200" dirty="0" smtClean="0">
                <a:solidFill>
                  <a:prstClr val="white">
                    <a:lumMod val="65000"/>
                  </a:prstClr>
                </a:solidFill>
                <a:hlinkClick r:id="rId3"/>
              </a:rPr>
              <a:t>www2.sgc.gov.co/Noticias/Boletin-Informativo.aspx</a:t>
            </a:r>
            <a:endParaRPr lang="es-CO" sz="1200" dirty="0" smtClean="0">
              <a:solidFill>
                <a:prstClr val="white">
                  <a:lumMod val="65000"/>
                </a:prstClr>
              </a:solidFill>
            </a:endParaRPr>
          </a:p>
          <a:p>
            <a:endParaRPr lang="es-CO" sz="800" dirty="0" smtClean="0">
              <a:solidFill>
                <a:prstClr val="white">
                  <a:lumMod val="65000"/>
                </a:prstClr>
              </a:solidFill>
            </a:endParaRPr>
          </a:p>
          <a:p>
            <a:r>
              <a:rPr lang="es-CO" sz="1600" dirty="0" smtClean="0">
                <a:solidFill>
                  <a:srgbClr val="C0AE00"/>
                </a:solidFill>
              </a:rPr>
              <a:t>3. Sello de Excelencia: </a:t>
            </a:r>
            <a:r>
              <a:rPr lang="es-CO" sz="1200" dirty="0" smtClean="0">
                <a:solidFill>
                  <a:srgbClr val="262626"/>
                </a:solidFill>
              </a:rPr>
              <a:t>se tienen 8 </a:t>
            </a:r>
            <a:r>
              <a:rPr lang="es-CO" sz="1200" dirty="0">
                <a:solidFill>
                  <a:srgbClr val="262626"/>
                </a:solidFill>
              </a:rPr>
              <a:t>conjuntos de datos certificados </a:t>
            </a:r>
            <a:r>
              <a:rPr lang="es-CO" sz="1200" dirty="0" smtClean="0">
                <a:solidFill>
                  <a:srgbClr val="262626"/>
                </a:solidFill>
              </a:rPr>
              <a:t>en Nivel 1.</a:t>
            </a:r>
            <a:endParaRPr lang="es-CO" sz="1200" dirty="0">
              <a:solidFill>
                <a:srgbClr val="262626"/>
              </a:solidFill>
            </a:endParaRPr>
          </a:p>
          <a:p>
            <a:endParaRPr lang="es-CO" sz="800" dirty="0" smtClean="0">
              <a:solidFill>
                <a:srgbClr val="C0AE00"/>
              </a:solidFill>
            </a:endParaRPr>
          </a:p>
          <a:p>
            <a:r>
              <a:rPr lang="es-CO" sz="1600" dirty="0" smtClean="0">
                <a:solidFill>
                  <a:srgbClr val="C0AE00"/>
                </a:solidFill>
              </a:rPr>
              <a:t>4. Datos abiertos en datos.gov.co: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b="1" dirty="0">
                <a:solidFill>
                  <a:srgbClr val="262626"/>
                </a:solidFill>
                <a:cs typeface="Arial" panose="020B0604020202020204" pitchFamily="34" charset="0"/>
              </a:rPr>
              <a:t>Atlas Geológico de Colombia</a:t>
            </a: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: </a:t>
            </a:r>
            <a:r>
              <a:rPr lang="es-CO" altLang="es-CO" sz="1200" dirty="0" smtClean="0">
                <a:solidFill>
                  <a:srgbClr val="262626"/>
                </a:solidFill>
                <a:cs typeface="Arial" panose="020B0604020202020204" pitchFamily="34" charset="0"/>
                <a:hlinkClick r:id="rId4"/>
              </a:rPr>
              <a:t>https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4"/>
              </a:rPr>
              <a:t>://www.datos.gov.co/Minas-y-Energ-a/Atlas-Geol-gico-de-Colombia/2swu-wi2z?category=Minas-y-Energ-a&amp;view_name=Atlas-Geol-gico-de-Colombia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Estaciones </a:t>
            </a:r>
            <a:r>
              <a:rPr lang="es-CO" altLang="es-CO" sz="1200" b="1" dirty="0">
                <a:solidFill>
                  <a:srgbClr val="262626"/>
                </a:solidFill>
                <a:cs typeface="Arial" panose="020B0604020202020204" pitchFamily="34" charset="0"/>
              </a:rPr>
              <a:t>del Sistema Global de Navegación por Satélite (</a:t>
            </a:r>
            <a:r>
              <a:rPr lang="es-CO" altLang="es-CO" sz="1200" b="1" dirty="0" err="1">
                <a:solidFill>
                  <a:srgbClr val="262626"/>
                </a:solidFill>
                <a:cs typeface="Arial" panose="020B0604020202020204" pitchFamily="34" charset="0"/>
              </a:rPr>
              <a:t>GNSS</a:t>
            </a:r>
            <a:r>
              <a:rPr lang="es-CO" altLang="es-CO" sz="1200" b="1" dirty="0">
                <a:solidFill>
                  <a:srgbClr val="262626"/>
                </a:solidFill>
                <a:cs typeface="Arial" panose="020B0604020202020204" pitchFamily="34" charset="0"/>
              </a:rPr>
              <a:t> por sus siglas en inglés</a:t>
            </a: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): </a:t>
            </a:r>
            <a:r>
              <a:rPr lang="es-CO" altLang="es-CO" sz="1200" dirty="0" smtClean="0">
                <a:solidFill>
                  <a:srgbClr val="262626"/>
                </a:solidFill>
                <a:cs typeface="Arial" panose="020B0604020202020204" pitchFamily="34" charset="0"/>
                <a:hlinkClick r:id="rId5"/>
              </a:rPr>
              <a:t>https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5"/>
              </a:rPr>
              <a:t>://www.datos.gov.co/Minas-y-Energ-a/Estaciones-GNSS-del-Servicio-Geol-gico-Colombiano/wk85-jbir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Reporte </a:t>
            </a:r>
            <a:r>
              <a:rPr lang="es-CO" altLang="es-CO" sz="1200" b="1" dirty="0">
                <a:solidFill>
                  <a:srgbClr val="262626"/>
                </a:solidFill>
                <a:cs typeface="Arial" panose="020B0604020202020204" pitchFamily="34" charset="0"/>
              </a:rPr>
              <a:t>de Sismicidad del Servicio Geológico </a:t>
            </a: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Colombiano: </a:t>
            </a:r>
            <a:r>
              <a:rPr lang="es-CO" altLang="es-CO" sz="1200" dirty="0" smtClean="0">
                <a:solidFill>
                  <a:srgbClr val="262626"/>
                </a:solidFill>
                <a:cs typeface="Arial" panose="020B0604020202020204" pitchFamily="34" charset="0"/>
                <a:hlinkClick r:id="rId6"/>
              </a:rPr>
              <a:t>https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6"/>
              </a:rPr>
              <a:t>://www.datos.gov.co/Minas-y-Energ-a/Reporte-de-Sismicidad-del-Servicio-Geol-gico-Colom/c6z5-qfp4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Estaciones </a:t>
            </a:r>
            <a:r>
              <a:rPr lang="es-CO" altLang="es-CO" sz="1200" b="1" dirty="0">
                <a:solidFill>
                  <a:srgbClr val="262626"/>
                </a:solidFill>
                <a:cs typeface="Arial" panose="020B0604020202020204" pitchFamily="34" charset="0"/>
              </a:rPr>
              <a:t>Red Sismológica Nacional de </a:t>
            </a: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Colombia: </a:t>
            </a:r>
            <a:r>
              <a:rPr lang="es-CO" altLang="es-CO" sz="1200" dirty="0" smtClean="0">
                <a:solidFill>
                  <a:srgbClr val="262626"/>
                </a:solidFill>
                <a:cs typeface="Arial" panose="020B0604020202020204" pitchFamily="34" charset="0"/>
                <a:hlinkClick r:id="rId7"/>
              </a:rPr>
              <a:t>https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7"/>
              </a:rPr>
              <a:t>://www.datos.gov.co/Minas-y-Energ-a/Estaciones-Red-Sismol-gica-Nacional-de-Colombia-Se/vp6h-3k3f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Registro </a:t>
            </a:r>
            <a:r>
              <a:rPr lang="es-CO" altLang="es-CO" sz="1200" b="1" dirty="0">
                <a:solidFill>
                  <a:srgbClr val="262626"/>
                </a:solidFill>
                <a:cs typeface="Arial" panose="020B0604020202020204" pitchFamily="34" charset="0"/>
              </a:rPr>
              <a:t>Activos del Servicio Geológico Colombiano a Febrero del </a:t>
            </a: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2017: </a:t>
            </a:r>
            <a:r>
              <a:rPr lang="es-CO" altLang="es-CO" sz="1200" dirty="0" smtClean="0">
                <a:solidFill>
                  <a:srgbClr val="262626"/>
                </a:solidFill>
                <a:cs typeface="Arial" panose="020B0604020202020204" pitchFamily="34" charset="0"/>
                <a:hlinkClick r:id="rId8"/>
              </a:rPr>
              <a:t>https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8"/>
              </a:rPr>
              <a:t>://www.datos.gov.co/Minas-y-Energ-a/Registro-Activos-del-Servicio-Geol-gico-Colombiano/s796-rtjg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Inventario </a:t>
            </a:r>
            <a:r>
              <a:rPr lang="es-CO" altLang="es-CO" sz="1200" b="1" dirty="0">
                <a:solidFill>
                  <a:srgbClr val="262626"/>
                </a:solidFill>
                <a:cs typeface="Arial" panose="020B0604020202020204" pitchFamily="34" charset="0"/>
              </a:rPr>
              <a:t>de Muestras de </a:t>
            </a:r>
            <a:r>
              <a:rPr lang="es-CO" altLang="es-CO" sz="1200" b="1" dirty="0" err="1" smtClean="0">
                <a:solidFill>
                  <a:srgbClr val="262626"/>
                </a:solidFill>
                <a:cs typeface="Arial" panose="020B0604020202020204" pitchFamily="34" charset="0"/>
              </a:rPr>
              <a:t>Litoteca</a:t>
            </a: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: </a:t>
            </a:r>
            <a:r>
              <a:rPr lang="es-CO" altLang="es-CO" sz="1200" dirty="0" smtClean="0">
                <a:solidFill>
                  <a:srgbClr val="262626"/>
                </a:solidFill>
                <a:cs typeface="Arial" panose="020B0604020202020204" pitchFamily="34" charset="0"/>
                <a:hlinkClick r:id="rId9"/>
              </a:rPr>
              <a:t>https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9"/>
              </a:rPr>
              <a:t>://</a:t>
            </a:r>
            <a:r>
              <a:rPr lang="es-CO" altLang="es-CO" sz="1200" dirty="0" smtClean="0">
                <a:solidFill>
                  <a:srgbClr val="262626"/>
                </a:solidFill>
                <a:cs typeface="Arial" panose="020B0604020202020204" pitchFamily="34" charset="0"/>
                <a:hlinkClick r:id="rId9"/>
              </a:rPr>
              <a:t>www.datos.gov.co/Minas-y-Energ-a/Inventario-de-Muestras-de-Litoteca/v23g-7p2k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b="1" dirty="0">
                <a:solidFill>
                  <a:srgbClr val="262626"/>
                </a:solidFill>
                <a:cs typeface="Arial" panose="020B0604020202020204" pitchFamily="34" charset="0"/>
              </a:rPr>
              <a:t>Estaciones Red Nacional de </a:t>
            </a: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Acelerógrafos: </a:t>
            </a:r>
            <a:r>
              <a:rPr lang="es-CO" altLang="es-CO" sz="1200" dirty="0" smtClean="0">
                <a:solidFill>
                  <a:srgbClr val="262626"/>
                </a:solidFill>
                <a:cs typeface="Arial" panose="020B0604020202020204" pitchFamily="34" charset="0"/>
                <a:hlinkClick r:id="rId10"/>
              </a:rPr>
              <a:t>https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10"/>
              </a:rPr>
              <a:t>://www.datos.gov.co/Minas-y-Energ-a/Estaciones-Red-Nacional-de-Aceler-grafos/ss86-47c7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Estado </a:t>
            </a:r>
            <a:r>
              <a:rPr lang="es-CO" altLang="es-CO" sz="1200" b="1" dirty="0">
                <a:solidFill>
                  <a:srgbClr val="262626"/>
                </a:solidFill>
                <a:cs typeface="Arial" panose="020B0604020202020204" pitchFamily="34" charset="0"/>
              </a:rPr>
              <a:t>de la Cartografía Geológica de Colombia</a:t>
            </a: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: </a:t>
            </a:r>
            <a:r>
              <a:rPr lang="es-CO" altLang="es-CO" sz="1200" dirty="0" smtClean="0">
                <a:solidFill>
                  <a:srgbClr val="262626"/>
                </a:solidFill>
                <a:cs typeface="Arial" panose="020B0604020202020204" pitchFamily="34" charset="0"/>
                <a:hlinkClick r:id="rId11"/>
              </a:rPr>
              <a:t>https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11"/>
              </a:rPr>
              <a:t>://www.datos.gov.co/Minas-y-Energ-a/Estado-de-la-Cartograf-a-Geol-gica-de-Colombia/asan-b9v8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Metadatos </a:t>
            </a:r>
            <a:r>
              <a:rPr lang="es-CO" altLang="es-CO" sz="1200" b="1" dirty="0">
                <a:solidFill>
                  <a:srgbClr val="262626"/>
                </a:solidFill>
                <a:cs typeface="Arial" panose="020B0604020202020204" pitchFamily="34" charset="0"/>
              </a:rPr>
              <a:t>Geográficos del Servicio Geológico Colombiano</a:t>
            </a: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: </a:t>
            </a:r>
            <a:r>
              <a:rPr lang="es-CO" altLang="es-CO" sz="1200" dirty="0" smtClean="0">
                <a:solidFill>
                  <a:srgbClr val="262626"/>
                </a:solidFill>
                <a:cs typeface="Arial" panose="020B0604020202020204" pitchFamily="34" charset="0"/>
                <a:hlinkClick r:id="rId12"/>
              </a:rPr>
              <a:t>https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12"/>
              </a:rPr>
              <a:t>://www.datos.gov.co/Minas-y-Energ-a/Metadatos-Geogr-ficos-del-Servicio-Geol-gico-Colom/kmxi-akd9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Catálogo </a:t>
            </a:r>
            <a:r>
              <a:rPr lang="es-CO" altLang="es-CO" sz="1200" b="1" dirty="0">
                <a:solidFill>
                  <a:srgbClr val="262626"/>
                </a:solidFill>
                <a:cs typeface="Arial" panose="020B0604020202020204" pitchFamily="34" charset="0"/>
              </a:rPr>
              <a:t>de Dataciones Radiométricas</a:t>
            </a:r>
            <a:r>
              <a:rPr lang="es-CO" altLang="es-CO" sz="12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: </a:t>
            </a:r>
            <a:r>
              <a:rPr lang="es-CO" altLang="es-CO" sz="1200" u="sng" dirty="0" smtClean="0">
                <a:solidFill>
                  <a:srgbClr val="262626"/>
                </a:solidFill>
                <a:cs typeface="Arial" panose="020B0604020202020204" pitchFamily="34" charset="0"/>
                <a:hlinkClick r:id="rId13"/>
              </a:rPr>
              <a:t>https</a:t>
            </a:r>
            <a:r>
              <a:rPr lang="es-CO" altLang="es-CO" sz="1200" u="sng" dirty="0">
                <a:solidFill>
                  <a:srgbClr val="262626"/>
                </a:solidFill>
                <a:cs typeface="Arial" panose="020B0604020202020204" pitchFamily="34" charset="0"/>
                <a:hlinkClick r:id="rId13"/>
              </a:rPr>
              <a:t>://www.datos.gov.co/Minas-y-Energ-a/Cat-logo-de-Dataciones-Radiom-tricas-de-Colombia/44yt-2ns8</a:t>
            </a:r>
            <a:endParaRPr lang="es-CO" altLang="es-CO" sz="1200" dirty="0">
              <a:solidFill>
                <a:srgbClr val="262626"/>
              </a:solidFill>
            </a:endParaRPr>
          </a:p>
          <a:p>
            <a:pPr marL="342900" indent="-342900">
              <a:buFontTx/>
              <a:buAutoNum type="arabicPeriod"/>
            </a:pPr>
            <a:endParaRPr lang="es-CO" b="1" dirty="0" smtClean="0">
              <a:solidFill>
                <a:srgbClr val="C0AE00"/>
              </a:solidFill>
            </a:endParaRPr>
          </a:p>
          <a:p>
            <a:pPr marL="342900" indent="-342900">
              <a:buFontTx/>
              <a:buAutoNum type="arabicPeriod"/>
            </a:pPr>
            <a:endParaRPr lang="es-CO" b="1" dirty="0" smtClean="0">
              <a:solidFill>
                <a:srgbClr val="C0AE00"/>
              </a:solidFill>
            </a:endParaRPr>
          </a:p>
          <a:p>
            <a:pPr marL="342900" indent="-342900">
              <a:buFontTx/>
              <a:buAutoNum type="arabicPeriod"/>
            </a:pPr>
            <a:endParaRPr lang="es-CO" b="1" dirty="0" smtClean="0">
              <a:solidFill>
                <a:srgbClr val="C0AE00"/>
              </a:solidFill>
            </a:endParaRPr>
          </a:p>
          <a:p>
            <a:pPr marL="342900" indent="-342900">
              <a:buFontTx/>
              <a:buAutoNum type="arabicPeriod"/>
            </a:pPr>
            <a:endParaRPr lang="es-CO" b="1" dirty="0">
              <a:solidFill>
                <a:srgbClr val="C0AE00"/>
              </a:solidFill>
            </a:endParaRPr>
          </a:p>
          <a:p>
            <a:endParaRPr lang="es-CO" dirty="0">
              <a:solidFill>
                <a:srgbClr val="262626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69249"/>
            <a:ext cx="160270" cy="138499"/>
          </a:xfrm>
          <a:prstGeom prst="rect">
            <a:avLst/>
          </a:prstGeom>
          <a:solidFill>
            <a:srgbClr val="4285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610" tIns="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900" dirty="0" smtClean="0">
                <a:solidFill>
                  <a:srgbClr val="262626"/>
                </a:solidFill>
                <a:latin typeface="Arial" panose="020B0604020202020204" pitchFamily="34" charset="0"/>
              </a:rPr>
              <a:t>  </a:t>
            </a:r>
            <a:endParaRPr lang="es-CO" altLang="es-CO" dirty="0" smtClean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499" y="44624"/>
            <a:ext cx="8856984" cy="576064"/>
          </a:xfrm>
        </p:spPr>
        <p:txBody>
          <a:bodyPr/>
          <a:lstStyle/>
          <a:p>
            <a:r>
              <a:rPr lang="es-CO" sz="1600" dirty="0" smtClean="0"/>
              <a:t>Apertura de Datos</a:t>
            </a:r>
            <a:endParaRPr lang="es-CO" sz="1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84731" y="908720"/>
            <a:ext cx="82933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>
                <a:solidFill>
                  <a:srgbClr val="C0AE00"/>
                </a:solidFill>
              </a:rPr>
              <a:t>ANH</a:t>
            </a:r>
            <a:endParaRPr lang="es-CO" b="1" dirty="0" smtClean="0">
              <a:solidFill>
                <a:srgbClr val="C0AE00"/>
              </a:solidFill>
            </a:endParaRPr>
          </a:p>
          <a:p>
            <a:endParaRPr lang="es-CO" sz="1400" b="1" dirty="0" smtClean="0">
              <a:solidFill>
                <a:srgbClr val="C0AE00"/>
              </a:solidFill>
            </a:endParaRPr>
          </a:p>
          <a:p>
            <a:pPr>
              <a:buFontTx/>
              <a:buAutoNum type="arabicPeriod"/>
            </a:pPr>
            <a:r>
              <a:rPr lang="es-CO" dirty="0">
                <a:solidFill>
                  <a:srgbClr val="C0AE00"/>
                </a:solidFill>
              </a:rPr>
              <a:t> Inventario de Activos de Información</a:t>
            </a:r>
            <a:r>
              <a:rPr lang="es-CO" dirty="0" smtClean="0">
                <a:solidFill>
                  <a:srgbClr val="C0AE00"/>
                </a:solidFill>
              </a:rPr>
              <a:t>: 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Se encuentra publicado en el siguiente link: 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2"/>
              </a:rPr>
              <a:t>https://www.datos.gov.co/Minas-y-Energ-a/REGISTRO-DE-ACTIVOS-DE-INFORMACI-N-ANH-DEFINITIVO/7nsu-mfub</a:t>
            </a:r>
            <a:endParaRPr lang="es-CO" sz="1200" dirty="0">
              <a:solidFill>
                <a:srgbClr val="262626"/>
              </a:solidFill>
            </a:endParaRPr>
          </a:p>
          <a:p>
            <a:pPr marL="342900" indent="-342900">
              <a:buFontTx/>
              <a:buAutoNum type="arabicPeriod"/>
            </a:pPr>
            <a:endParaRPr lang="es-CO" sz="1000" dirty="0">
              <a:solidFill>
                <a:srgbClr val="C0AE00"/>
              </a:solidFill>
            </a:endParaRPr>
          </a:p>
          <a:p>
            <a:pPr>
              <a:buFontTx/>
              <a:buAutoNum type="arabicPeriod"/>
            </a:pPr>
            <a:r>
              <a:rPr lang="es-CO" dirty="0">
                <a:solidFill>
                  <a:srgbClr val="C0AE00"/>
                </a:solidFill>
              </a:rPr>
              <a:t> Datos abiertos en Portal de la Entidad</a:t>
            </a:r>
            <a:r>
              <a:rPr lang="es-CO" dirty="0" smtClean="0">
                <a:solidFill>
                  <a:srgbClr val="C0AE00"/>
                </a:solidFill>
              </a:rPr>
              <a:t>: </a:t>
            </a:r>
            <a:r>
              <a:rPr lang="es-CO" altLang="es-CO" sz="1200" dirty="0">
                <a:solidFill>
                  <a:srgbClr val="262626"/>
                </a:solidFill>
                <a:hlinkClick r:id="rId3"/>
              </a:rPr>
              <a:t>http://www.anh.gov.co/la-anh/Paginas/Trasparencia.aspx</a:t>
            </a:r>
            <a:endParaRPr lang="es-CO" altLang="es-CO" sz="1200" dirty="0">
              <a:solidFill>
                <a:srgbClr val="262626"/>
              </a:solidFill>
            </a:endParaRPr>
          </a:p>
          <a:p>
            <a:pPr>
              <a:buFontTx/>
              <a:buAutoNum type="arabicPeriod"/>
            </a:pPr>
            <a:endParaRPr lang="es-CO" sz="1000" dirty="0">
              <a:solidFill>
                <a:prstClr val="white">
                  <a:lumMod val="65000"/>
                </a:prst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dirty="0" smtClean="0">
                <a:solidFill>
                  <a:srgbClr val="C0AE00"/>
                </a:solidFill>
              </a:rPr>
              <a:t>3</a:t>
            </a:r>
            <a:r>
              <a:rPr lang="es-CO" dirty="0">
                <a:solidFill>
                  <a:srgbClr val="C0AE00"/>
                </a:solidFill>
              </a:rPr>
              <a:t>. Sello de Excelencia</a:t>
            </a:r>
            <a:r>
              <a:rPr lang="es-CO" dirty="0" smtClean="0">
                <a:solidFill>
                  <a:srgbClr val="C0AE00"/>
                </a:solidFill>
              </a:rPr>
              <a:t>: 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Se obtuvo en octubre de 2016, la certificación nivel 1 para el dato abierto Mapa de Tierras.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4"/>
              </a:rPr>
              <a:t>https://www.datos.gov.co/Minas-y-Energ-a/Mapa-de-Tierras/xsik-w4k8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endParaRPr lang="es-CO" altLang="es-CO" sz="1200" dirty="0">
              <a:solidFill>
                <a:srgbClr val="262626"/>
              </a:solidFill>
            </a:endParaRPr>
          </a:p>
          <a:p>
            <a:endParaRPr lang="es-CO" sz="1000" dirty="0">
              <a:solidFill>
                <a:srgbClr val="C0AE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dirty="0">
                <a:solidFill>
                  <a:srgbClr val="C0AE00"/>
                </a:solidFill>
              </a:rPr>
              <a:t>4. Datos abiertos en datos.gov.co</a:t>
            </a:r>
            <a:r>
              <a:rPr lang="es-CO" dirty="0" smtClean="0">
                <a:solidFill>
                  <a:srgbClr val="C0AE00"/>
                </a:solidFill>
              </a:rPr>
              <a:t>:</a:t>
            </a:r>
            <a:endParaRPr lang="es-CO" altLang="es-CO" sz="28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4"/>
              </a:rPr>
              <a:t>https://www.datos.gov.co/Minas-y-Energ-a/Mapa-de-Tierras/xsik-w4k8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      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5"/>
              </a:rPr>
              <a:t>https://www.datos.gov.co/Minas-y-Energ-a/Cantidad-Pozos-Exploratorios-Anuales/5qc3-ct7h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 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6"/>
              </a:rPr>
              <a:t>https://www.datos.gov.co/Minas-y-Energ-a/Reservas-De-Petroleo/2njd-akei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 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7"/>
              </a:rPr>
              <a:t>https://www.datos.gov.co/Minas-y-Energ-a/Reservas-De-Gas/jrgq-tt7e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 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2"/>
              </a:rPr>
              <a:t>https://www.datos.gov.co/Minas-y-Energ-a/REGISTRO-DE-ACTIVOS-DE-INFORMACI-N-ANH-DEFINITIVO/7nsu-mfub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 </a:t>
            </a:r>
            <a:endParaRPr lang="es-CO" altLang="es-CO" sz="12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8"/>
              </a:rPr>
              <a:t>https://www.datos.gov.co/Minas-y-Energ-a/-NDICE-INFORMACI-N-CLASIFICADA-Y-RESERVADA-ANH/q9m8-unnc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endParaRPr lang="es-CO" altLang="es-CO" sz="1200" dirty="0">
              <a:solidFill>
                <a:srgbClr val="262626"/>
              </a:solidFill>
            </a:endParaRPr>
          </a:p>
          <a:p>
            <a:endParaRPr lang="es-CO" dirty="0">
              <a:solidFill>
                <a:srgbClr val="C0AE00"/>
              </a:solidFill>
            </a:endParaRPr>
          </a:p>
          <a:p>
            <a:endParaRPr lang="es-CO" b="1" dirty="0" smtClean="0">
              <a:solidFill>
                <a:srgbClr val="C0AE00"/>
              </a:solidFill>
            </a:endParaRPr>
          </a:p>
          <a:p>
            <a:endParaRPr lang="es-CO" b="1" dirty="0">
              <a:solidFill>
                <a:srgbClr val="C0AE00"/>
              </a:solidFill>
            </a:endParaRPr>
          </a:p>
          <a:p>
            <a:endParaRPr lang="es-CO" b="1" dirty="0" smtClean="0">
              <a:solidFill>
                <a:srgbClr val="C0AE00"/>
              </a:solidFill>
            </a:endParaRPr>
          </a:p>
          <a:p>
            <a:endParaRPr lang="es-CO" dirty="0">
              <a:solidFill>
                <a:srgbClr val="262626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altLang="es-CO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altLang="es-CO" dirty="0" smtClean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 smtClean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1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" y="-171400"/>
            <a:ext cx="9144000" cy="792088"/>
          </a:xfrm>
        </p:spPr>
        <p:txBody>
          <a:bodyPr/>
          <a:lstStyle/>
          <a:p>
            <a:r>
              <a:rPr lang="es-CO" dirty="0"/>
              <a:t>Seguimiento a </a:t>
            </a:r>
            <a:r>
              <a:rPr lang="es-CO" dirty="0" smtClean="0"/>
              <a:t>1. </a:t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sz="1800" dirty="0" smtClean="0"/>
              <a:t>2. </a:t>
            </a:r>
            <a:r>
              <a:rPr lang="es-CO" sz="1600" dirty="0" smtClean="0">
                <a:solidFill>
                  <a:prstClr val="white"/>
                </a:solidFill>
              </a:rPr>
              <a:t>Avance </a:t>
            </a:r>
            <a:r>
              <a:rPr lang="es-CO" sz="1600" dirty="0">
                <a:solidFill>
                  <a:prstClr val="white"/>
                </a:solidFill>
              </a:rPr>
              <a:t>Plan Estratégico Sectorial (Políticas de Desarrollo Administrativo) 2015-2018,  a </a:t>
            </a:r>
            <a:r>
              <a:rPr lang="es-CO" sz="1600" dirty="0" smtClean="0">
                <a:solidFill>
                  <a:prstClr val="white"/>
                </a:solidFill>
              </a:rPr>
              <a:t>marzo  31 de 2017</a:t>
            </a:r>
            <a:br>
              <a:rPr lang="es-CO" sz="1600" dirty="0" smtClean="0">
                <a:solidFill>
                  <a:prstClr val="white"/>
                </a:solidFill>
              </a:rPr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Pol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83568" y="1844825"/>
            <a:ext cx="8136136" cy="3888432"/>
          </a:xfrm>
        </p:spPr>
        <p:txBody>
          <a:bodyPr/>
          <a:lstStyle/>
          <a:p>
            <a:pPr algn="just"/>
            <a:r>
              <a:rPr lang="es-CO" dirty="0" smtClean="0"/>
              <a:t>Política No.1,  Gestión misional y de gobierno</a:t>
            </a:r>
          </a:p>
          <a:p>
            <a:pPr algn="just"/>
            <a:r>
              <a:rPr lang="es-CO" dirty="0" smtClean="0"/>
              <a:t>Política No. 2, Transparencia, participación y servicio al ciudadano</a:t>
            </a:r>
          </a:p>
          <a:p>
            <a:pPr algn="just"/>
            <a:r>
              <a:rPr lang="es-CO" dirty="0" smtClean="0"/>
              <a:t>Política No. 3,  Gestión del talento </a:t>
            </a:r>
            <a:r>
              <a:rPr lang="es-CO" dirty="0"/>
              <a:t>h</a:t>
            </a:r>
            <a:r>
              <a:rPr lang="es-CO" dirty="0" smtClean="0"/>
              <a:t>umano</a:t>
            </a:r>
          </a:p>
          <a:p>
            <a:pPr algn="just"/>
            <a:r>
              <a:rPr lang="es-CO" dirty="0" smtClean="0"/>
              <a:t>Política No. 4, Eficiencia administrativa</a:t>
            </a:r>
          </a:p>
          <a:p>
            <a:pPr algn="just"/>
            <a:r>
              <a:rPr lang="es-CO" dirty="0" smtClean="0"/>
              <a:t>Política No. 5, Gestión financiera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77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499" y="44624"/>
            <a:ext cx="8856984" cy="576064"/>
          </a:xfrm>
        </p:spPr>
        <p:txBody>
          <a:bodyPr/>
          <a:lstStyle/>
          <a:p>
            <a:r>
              <a:rPr lang="es-CO" sz="1600" dirty="0" smtClean="0"/>
              <a:t>Apertura de Datos</a:t>
            </a:r>
            <a:endParaRPr lang="es-CO" sz="1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2499" y="908720"/>
            <a:ext cx="841560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>
                <a:solidFill>
                  <a:srgbClr val="C0AE00"/>
                </a:solidFill>
              </a:rPr>
              <a:t>IPSE</a:t>
            </a:r>
            <a:endParaRPr lang="es-CO" b="1" dirty="0" smtClean="0">
              <a:solidFill>
                <a:srgbClr val="C0AE00"/>
              </a:solidFill>
            </a:endParaRPr>
          </a:p>
          <a:p>
            <a:endParaRPr lang="es-CO" b="1" dirty="0" smtClean="0">
              <a:solidFill>
                <a:srgbClr val="C0AE00"/>
              </a:solidFill>
            </a:endParaRPr>
          </a:p>
          <a:p>
            <a:pPr>
              <a:buFontTx/>
              <a:buAutoNum type="arabicPeriod"/>
            </a:pPr>
            <a:r>
              <a:rPr lang="es-CO" sz="1600" dirty="0">
                <a:solidFill>
                  <a:srgbClr val="C0AE00"/>
                </a:solidFill>
              </a:rPr>
              <a:t> Inventario de Activos de Información: </a:t>
            </a:r>
            <a:r>
              <a:rPr lang="es-CO" sz="1200" dirty="0">
                <a:solidFill>
                  <a:srgbClr val="262626"/>
                </a:solidFill>
                <a:hlinkClick r:id="rId2"/>
              </a:rPr>
              <a:t>http://</a:t>
            </a:r>
            <a:r>
              <a:rPr lang="es-CO" sz="1200" dirty="0" err="1" smtClean="0">
                <a:solidFill>
                  <a:srgbClr val="262626"/>
                </a:solidFill>
                <a:hlinkClick r:id="rId2"/>
              </a:rPr>
              <a:t>www.ipse.gov.co</a:t>
            </a:r>
            <a:r>
              <a:rPr lang="es-CO" sz="1200" dirty="0" smtClean="0">
                <a:solidFill>
                  <a:srgbClr val="262626"/>
                </a:solidFill>
                <a:hlinkClick r:id="rId2"/>
              </a:rPr>
              <a:t>/</a:t>
            </a:r>
            <a:r>
              <a:rPr lang="es-CO" sz="1200" dirty="0" err="1" smtClean="0">
                <a:solidFill>
                  <a:srgbClr val="262626"/>
                </a:solidFill>
                <a:hlinkClick r:id="rId2"/>
              </a:rPr>
              <a:t>atencion</a:t>
            </a:r>
            <a:r>
              <a:rPr lang="es-CO" sz="1200" dirty="0" smtClean="0">
                <a:solidFill>
                  <a:srgbClr val="262626"/>
                </a:solidFill>
                <a:hlinkClick r:id="rId2"/>
              </a:rPr>
              <a:t>-ciudadano/datos-abiertos/</a:t>
            </a:r>
            <a:r>
              <a:rPr lang="es-CO" sz="1200" dirty="0" err="1" smtClean="0">
                <a:solidFill>
                  <a:srgbClr val="262626"/>
                </a:solidFill>
                <a:hlinkClick r:id="rId2"/>
              </a:rPr>
              <a:t>inventariodatos</a:t>
            </a:r>
            <a:endParaRPr lang="es-CO" sz="1200" dirty="0" smtClean="0">
              <a:solidFill>
                <a:srgbClr val="262626"/>
              </a:solidFill>
            </a:endParaRPr>
          </a:p>
          <a:p>
            <a:endParaRPr lang="es-CO" sz="900" dirty="0">
              <a:solidFill>
                <a:srgbClr val="C0AE00"/>
              </a:solidFill>
            </a:endParaRPr>
          </a:p>
          <a:p>
            <a:r>
              <a:rPr lang="es-CO" sz="1600" dirty="0" smtClean="0">
                <a:solidFill>
                  <a:srgbClr val="C0AE00"/>
                </a:solidFill>
              </a:rPr>
              <a:t>2. Datos </a:t>
            </a:r>
            <a:r>
              <a:rPr lang="es-CO" sz="1600" dirty="0">
                <a:solidFill>
                  <a:srgbClr val="C0AE00"/>
                </a:solidFill>
              </a:rPr>
              <a:t>abiertos en Portal de la Entidad</a:t>
            </a:r>
            <a:r>
              <a:rPr lang="es-CO" sz="1600" dirty="0" smtClean="0">
                <a:solidFill>
                  <a:srgbClr val="C0AE00"/>
                </a:solidFill>
              </a:rPr>
              <a:t>: </a:t>
            </a:r>
            <a:r>
              <a:rPr lang="es-CO" sz="1200" dirty="0">
                <a:solidFill>
                  <a:srgbClr val="262626"/>
                </a:solidFill>
                <a:hlinkClick r:id="rId3"/>
              </a:rPr>
              <a:t>http://</a:t>
            </a:r>
            <a:r>
              <a:rPr lang="es-CO" sz="1200" dirty="0" err="1" smtClean="0">
                <a:solidFill>
                  <a:srgbClr val="262626"/>
                </a:solidFill>
                <a:hlinkClick r:id="rId3"/>
              </a:rPr>
              <a:t>www.ipse.gov.co</a:t>
            </a:r>
            <a:r>
              <a:rPr lang="es-CO" sz="1200" dirty="0" smtClean="0">
                <a:solidFill>
                  <a:srgbClr val="262626"/>
                </a:solidFill>
                <a:hlinkClick r:id="rId3"/>
              </a:rPr>
              <a:t>/datosabiertos-2/normatividaddatosabiertos-2/</a:t>
            </a:r>
            <a:r>
              <a:rPr lang="es-CO" sz="1200" dirty="0" err="1" smtClean="0">
                <a:solidFill>
                  <a:srgbClr val="262626"/>
                </a:solidFill>
                <a:hlinkClick r:id="rId3"/>
              </a:rPr>
              <a:t>cat_view</a:t>
            </a:r>
            <a:r>
              <a:rPr lang="es-CO" sz="1200" dirty="0" smtClean="0">
                <a:solidFill>
                  <a:srgbClr val="262626"/>
                </a:solidFill>
                <a:hlinkClick r:id="rId3"/>
              </a:rPr>
              <a:t>/386-datos-abiertos</a:t>
            </a:r>
            <a:endParaRPr lang="es-CO" sz="1200" dirty="0" smtClean="0">
              <a:solidFill>
                <a:srgbClr val="262626"/>
              </a:solidFill>
            </a:endParaRPr>
          </a:p>
          <a:p>
            <a:endParaRPr lang="es-CO" sz="1000" dirty="0">
              <a:solidFill>
                <a:prstClr val="white">
                  <a:lumMod val="65000"/>
                </a:prstClr>
              </a:solidFill>
            </a:endParaRPr>
          </a:p>
          <a:p>
            <a:r>
              <a:rPr lang="es-CO" sz="1600" dirty="0">
                <a:solidFill>
                  <a:srgbClr val="C0AE00"/>
                </a:solidFill>
              </a:rPr>
              <a:t>3. Sello de Excelencia</a:t>
            </a:r>
            <a:r>
              <a:rPr lang="es-CO" sz="1600" dirty="0" smtClean="0">
                <a:solidFill>
                  <a:srgbClr val="C0AE00"/>
                </a:solidFill>
              </a:rPr>
              <a:t>: </a:t>
            </a:r>
            <a:r>
              <a:rPr lang="es-CO" sz="1200" dirty="0" smtClean="0">
                <a:solidFill>
                  <a:srgbClr val="FF0000"/>
                </a:solidFill>
              </a:rPr>
              <a:t>No se ha realizado gestión</a:t>
            </a:r>
            <a:endParaRPr lang="es-CO" sz="1200" dirty="0">
              <a:solidFill>
                <a:srgbClr val="FF0000"/>
              </a:solidFill>
            </a:endParaRPr>
          </a:p>
          <a:p>
            <a:endParaRPr lang="es-CO" sz="900" dirty="0">
              <a:solidFill>
                <a:srgbClr val="C0AE00"/>
              </a:solidFill>
            </a:endParaRPr>
          </a:p>
          <a:p>
            <a:r>
              <a:rPr lang="es-CO" sz="1600" dirty="0">
                <a:solidFill>
                  <a:srgbClr val="C0AE00"/>
                </a:solidFill>
              </a:rPr>
              <a:t>4. Datos abiertos en </a:t>
            </a:r>
            <a:r>
              <a:rPr lang="es-CO" sz="1600" dirty="0" err="1">
                <a:solidFill>
                  <a:srgbClr val="C0AE00"/>
                </a:solidFill>
              </a:rPr>
              <a:t>datos.gov.co</a:t>
            </a:r>
            <a:r>
              <a:rPr lang="es-CO" sz="1600" dirty="0">
                <a:solidFill>
                  <a:srgbClr val="C0AE00"/>
                </a:solidFill>
              </a:rPr>
              <a:t>: </a:t>
            </a:r>
            <a:r>
              <a:rPr lang="es-CO" sz="1200" dirty="0">
                <a:solidFill>
                  <a:srgbClr val="262626"/>
                </a:solidFill>
              </a:rPr>
              <a:t>https://</a:t>
            </a:r>
            <a:r>
              <a:rPr lang="es-CO" sz="1200" dirty="0" err="1">
                <a:solidFill>
                  <a:srgbClr val="262626"/>
                </a:solidFill>
              </a:rPr>
              <a:t>www.datos.gov.co</a:t>
            </a:r>
            <a:r>
              <a:rPr lang="es-CO" sz="1200" dirty="0">
                <a:solidFill>
                  <a:srgbClr val="262626"/>
                </a:solidFill>
              </a:rPr>
              <a:t>/</a:t>
            </a:r>
            <a:r>
              <a:rPr lang="es-CO" sz="1200" dirty="0" err="1">
                <a:solidFill>
                  <a:srgbClr val="262626"/>
                </a:solidFill>
              </a:rPr>
              <a:t>browse?sortBy</a:t>
            </a:r>
            <a:r>
              <a:rPr lang="es-CO" sz="1200" dirty="0">
                <a:solidFill>
                  <a:srgbClr val="262626"/>
                </a:solidFill>
              </a:rPr>
              <a:t>=</a:t>
            </a:r>
            <a:r>
              <a:rPr lang="es-CO" sz="1200" dirty="0" err="1">
                <a:solidFill>
                  <a:srgbClr val="262626"/>
                </a:solidFill>
              </a:rPr>
              <a:t>relevance&amp;q</a:t>
            </a:r>
            <a:r>
              <a:rPr lang="es-CO" sz="1200" dirty="0">
                <a:solidFill>
                  <a:srgbClr val="262626"/>
                </a:solidFill>
              </a:rPr>
              <a:t>=ipse&amp;utf8=%E2%9C%93</a:t>
            </a:r>
            <a:endParaRPr lang="es-CO" sz="1200" dirty="0" smtClean="0">
              <a:solidFill>
                <a:srgbClr val="262626"/>
              </a:solidFill>
            </a:endParaRPr>
          </a:p>
          <a:p>
            <a:r>
              <a:rPr lang="es-CO" sz="1200" b="1" dirty="0" smtClean="0">
                <a:solidFill>
                  <a:srgbClr val="262626"/>
                </a:solidFill>
              </a:rPr>
              <a:t>Informe </a:t>
            </a:r>
            <a:r>
              <a:rPr lang="es-CO" sz="1200" b="1" dirty="0">
                <a:solidFill>
                  <a:srgbClr val="262626"/>
                </a:solidFill>
              </a:rPr>
              <a:t>de Telemetría </a:t>
            </a:r>
            <a:r>
              <a:rPr lang="es-CO" sz="1200" dirty="0">
                <a:solidFill>
                  <a:srgbClr val="262626"/>
                </a:solidFill>
              </a:rPr>
              <a:t>- https://www.datos.gov.co/Mapas-Nacionales/Informe-de-Telemetria/kund-nmir</a:t>
            </a:r>
          </a:p>
          <a:p>
            <a:endParaRPr lang="es-CO" b="1" dirty="0" smtClean="0">
              <a:solidFill>
                <a:srgbClr val="C0AE00"/>
              </a:solidFill>
            </a:endParaRPr>
          </a:p>
          <a:p>
            <a:endParaRPr lang="es-CO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76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499" y="44624"/>
            <a:ext cx="8856984" cy="576064"/>
          </a:xfrm>
        </p:spPr>
        <p:txBody>
          <a:bodyPr/>
          <a:lstStyle/>
          <a:p>
            <a:r>
              <a:rPr lang="es-CO" sz="1600" dirty="0" smtClean="0"/>
              <a:t>Apertura de Datos</a:t>
            </a:r>
            <a:endParaRPr lang="es-CO" sz="1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83188" y="980728"/>
            <a:ext cx="841560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>
                <a:solidFill>
                  <a:srgbClr val="C0AE00"/>
                </a:solidFill>
              </a:rPr>
              <a:t>CREG</a:t>
            </a:r>
            <a:endParaRPr lang="es-CO" b="1" dirty="0" smtClean="0">
              <a:solidFill>
                <a:srgbClr val="C0AE00"/>
              </a:solidFill>
            </a:endParaRPr>
          </a:p>
          <a:p>
            <a:endParaRPr lang="es-CO" b="1" dirty="0" smtClean="0">
              <a:solidFill>
                <a:srgbClr val="C0AE00"/>
              </a:solidFill>
            </a:endParaRPr>
          </a:p>
          <a:p>
            <a:pPr>
              <a:buFontTx/>
              <a:buAutoNum type="arabicPeriod"/>
            </a:pPr>
            <a:r>
              <a:rPr lang="es-CO" sz="1600" dirty="0">
                <a:solidFill>
                  <a:srgbClr val="C0AE00"/>
                </a:solidFill>
              </a:rPr>
              <a:t> Inventario de Activos de Información</a:t>
            </a:r>
            <a:r>
              <a:rPr lang="es-CO" sz="1600" dirty="0" smtClean="0">
                <a:solidFill>
                  <a:srgbClr val="C0AE00"/>
                </a:solidFill>
              </a:rPr>
              <a:t>: </a:t>
            </a:r>
            <a:r>
              <a:rPr lang="es-CO" sz="1200" dirty="0">
                <a:solidFill>
                  <a:srgbClr val="262626"/>
                </a:solidFill>
              </a:rPr>
              <a:t>Se planea para el segundo trimestre actualización del Inventario de activos de información</a:t>
            </a:r>
            <a:r>
              <a:rPr lang="es-CO" sz="1200" dirty="0" smtClean="0">
                <a:solidFill>
                  <a:srgbClr val="262626"/>
                </a:solidFill>
              </a:rPr>
              <a:t>.  </a:t>
            </a:r>
            <a:r>
              <a:rPr lang="es-CO" altLang="es-CO" sz="1200" dirty="0">
                <a:solidFill>
                  <a:srgbClr val="0000FF"/>
                </a:solidFill>
                <a:hlinkClick r:id="rId2"/>
              </a:rPr>
              <a:t>https://www.datos.gov.co/Minas-y-Energ-a/Inventario-de-activos-de-Informacion-CREG/naf4-8kmj?category=Minas-y-Energ-a&amp;view_name=Inventario-de-activos-de-Informacion-CREG</a:t>
            </a:r>
            <a:r>
              <a:rPr lang="es-CO" altLang="es-CO" sz="1200" dirty="0">
                <a:solidFill>
                  <a:srgbClr val="262626"/>
                </a:solidFill>
              </a:rPr>
              <a:t> </a:t>
            </a:r>
            <a:br>
              <a:rPr lang="es-CO" altLang="es-CO" sz="1200" dirty="0">
                <a:solidFill>
                  <a:srgbClr val="262626"/>
                </a:solidFill>
              </a:rPr>
            </a:br>
            <a:endParaRPr lang="es-CO" sz="1200" dirty="0">
              <a:solidFill>
                <a:srgbClr val="C0AE00"/>
              </a:solidFill>
            </a:endParaRPr>
          </a:p>
          <a:p>
            <a:pPr>
              <a:buFontTx/>
              <a:buAutoNum type="arabicPeriod"/>
            </a:pPr>
            <a:r>
              <a:rPr lang="es-CO" sz="1600" dirty="0">
                <a:solidFill>
                  <a:srgbClr val="C0AE00"/>
                </a:solidFill>
              </a:rPr>
              <a:t> Datos abiertos en Portal de la Entidad</a:t>
            </a:r>
            <a:r>
              <a:rPr lang="es-CO" sz="1600" dirty="0" smtClean="0">
                <a:solidFill>
                  <a:srgbClr val="C0AE00"/>
                </a:solidFill>
              </a:rPr>
              <a:t>: </a:t>
            </a:r>
            <a:r>
              <a:rPr lang="es-CO" altLang="es-CO" sz="1200" dirty="0">
                <a:solidFill>
                  <a:srgbClr val="262626"/>
                </a:solidFill>
                <a:cs typeface="Arial" panose="020B0604020202020204" pitchFamily="34" charset="0"/>
                <a:hlinkClick r:id="rId3"/>
              </a:rPr>
              <a:t>http://www.creg.gov.co/index.php/es/ciudadano/datos-abiertos</a:t>
            </a:r>
            <a:r>
              <a:rPr lang="es-CO" altLang="es-CO" sz="1200" dirty="0">
                <a:solidFill>
                  <a:srgbClr val="262626"/>
                </a:solidFill>
              </a:rPr>
              <a:t> </a:t>
            </a:r>
            <a:br>
              <a:rPr lang="es-CO" altLang="es-CO" sz="1200" dirty="0">
                <a:solidFill>
                  <a:srgbClr val="262626"/>
                </a:solidFill>
              </a:rPr>
            </a:br>
            <a:endParaRPr lang="es-CO" altLang="es-CO" sz="1200" dirty="0">
              <a:solidFill>
                <a:srgbClr val="262626"/>
              </a:solidFill>
            </a:endParaRPr>
          </a:p>
          <a:p>
            <a:r>
              <a:rPr lang="es-CO" sz="1600" dirty="0" smtClean="0">
                <a:solidFill>
                  <a:srgbClr val="C0AE00"/>
                </a:solidFill>
              </a:rPr>
              <a:t>3</a:t>
            </a:r>
            <a:r>
              <a:rPr lang="es-CO" sz="1600" dirty="0">
                <a:solidFill>
                  <a:srgbClr val="C0AE00"/>
                </a:solidFill>
              </a:rPr>
              <a:t>. Sello de Excelencia</a:t>
            </a:r>
            <a:r>
              <a:rPr lang="es-CO" sz="1600" dirty="0" smtClean="0">
                <a:solidFill>
                  <a:srgbClr val="C0AE00"/>
                </a:solidFill>
              </a:rPr>
              <a:t>: </a:t>
            </a:r>
            <a:r>
              <a:rPr lang="es-CO" sz="1200" dirty="0">
                <a:solidFill>
                  <a:srgbClr val="262626"/>
                </a:solidFill>
              </a:rPr>
              <a:t>En el último trimestre del 2016 se obtuvo certificación Nivel 1 y el registro de éste la tiene </a:t>
            </a:r>
            <a:r>
              <a:rPr lang="es-CO" sz="1200" dirty="0" err="1">
                <a:solidFill>
                  <a:srgbClr val="262626"/>
                </a:solidFill>
              </a:rPr>
              <a:t>MinTic</a:t>
            </a:r>
            <a:r>
              <a:rPr lang="es-CO" sz="1200" dirty="0">
                <a:solidFill>
                  <a:srgbClr val="262626"/>
                </a:solidFill>
              </a:rPr>
              <a:t> . </a:t>
            </a:r>
            <a:br>
              <a:rPr lang="es-CO" sz="1200" dirty="0">
                <a:solidFill>
                  <a:srgbClr val="262626"/>
                </a:solidFill>
              </a:rPr>
            </a:br>
            <a:endParaRPr lang="es-CO" sz="1200" dirty="0">
              <a:solidFill>
                <a:srgbClr val="C0AE00"/>
              </a:solidFill>
            </a:endParaRPr>
          </a:p>
          <a:p>
            <a:r>
              <a:rPr lang="es-CO" sz="1600" dirty="0">
                <a:solidFill>
                  <a:srgbClr val="C0AE00"/>
                </a:solidFill>
              </a:rPr>
              <a:t>4. Datos abiertos en datos.gov.co</a:t>
            </a:r>
            <a:r>
              <a:rPr lang="es-CO" sz="1600" dirty="0" smtClean="0">
                <a:solidFill>
                  <a:srgbClr val="C0AE00"/>
                </a:solidFill>
              </a:rPr>
              <a:t>: </a:t>
            </a:r>
            <a:endParaRPr lang="es-CO" sz="1600" dirty="0">
              <a:solidFill>
                <a:srgbClr val="C0AE00"/>
              </a:solidFill>
            </a:endParaRPr>
          </a:p>
          <a:p>
            <a:r>
              <a:rPr lang="es-CO" altLang="es-CO" sz="1200" dirty="0">
                <a:solidFill>
                  <a:srgbClr val="262626"/>
                </a:solidFill>
              </a:rPr>
              <a:t>tarifas de Gas natural    </a:t>
            </a:r>
            <a:r>
              <a:rPr lang="es-CO" altLang="es-CO" sz="1200" dirty="0">
                <a:solidFill>
                  <a:srgbClr val="0000FF"/>
                </a:solidFill>
                <a:hlinkClick r:id="rId4"/>
              </a:rPr>
              <a:t>https://www.datos.gov.co/Minas-y-Energ-a/Tarifas-aplicadas-de-Gas-Natural/ek3f-5wn4</a:t>
            </a:r>
            <a:r>
              <a:rPr lang="es-CO" altLang="es-CO" sz="1200" dirty="0">
                <a:solidFill>
                  <a:srgbClr val="262626"/>
                </a:solidFill>
              </a:rPr>
              <a:t> </a:t>
            </a:r>
            <a:br>
              <a:rPr lang="es-CO" altLang="es-CO" sz="1200" dirty="0">
                <a:solidFill>
                  <a:srgbClr val="262626"/>
                </a:solidFill>
              </a:rPr>
            </a:br>
            <a:r>
              <a:rPr lang="es-CO" altLang="es-CO" sz="1200" dirty="0">
                <a:solidFill>
                  <a:srgbClr val="262626"/>
                </a:solidFill>
              </a:rPr>
              <a:t>Activos de información </a:t>
            </a:r>
            <a:r>
              <a:rPr lang="es-CO" altLang="es-CO" sz="1200" dirty="0">
                <a:solidFill>
                  <a:srgbClr val="0000FF"/>
                </a:solidFill>
                <a:hlinkClick r:id="rId2"/>
              </a:rPr>
              <a:t>https://www.datos.gov.co/Minas-y-Energ-a/Inventario-de-activos-de-Informacion-CREG/naf4-8kmj?category=Minas-y-Energ-a&amp;view_name=Inventario-de-activos-de-Informacion-CREG</a:t>
            </a:r>
            <a:r>
              <a:rPr lang="es-CO" altLang="es-CO" sz="1200" dirty="0">
                <a:solidFill>
                  <a:srgbClr val="262626"/>
                </a:solidFill>
              </a:rPr>
              <a:t> </a:t>
            </a:r>
            <a:br>
              <a:rPr lang="es-CO" altLang="es-CO" sz="1200" dirty="0">
                <a:solidFill>
                  <a:srgbClr val="262626"/>
                </a:solidFill>
              </a:rPr>
            </a:br>
            <a:endParaRPr lang="es-CO" altLang="es-CO" sz="1200" dirty="0">
              <a:solidFill>
                <a:srgbClr val="262626"/>
              </a:solidFill>
            </a:endParaRPr>
          </a:p>
          <a:p>
            <a:endParaRPr lang="es-CO" b="1" dirty="0" smtClean="0">
              <a:solidFill>
                <a:srgbClr val="C0AE00"/>
              </a:solidFill>
            </a:endParaRPr>
          </a:p>
          <a:p>
            <a:endParaRPr lang="es-CO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23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499" y="44624"/>
            <a:ext cx="8856984" cy="576064"/>
          </a:xfrm>
        </p:spPr>
        <p:txBody>
          <a:bodyPr/>
          <a:lstStyle/>
          <a:p>
            <a:r>
              <a:rPr lang="es-CO" sz="1600" dirty="0" smtClean="0"/>
              <a:t>Apertura de Datos</a:t>
            </a:r>
            <a:endParaRPr lang="es-CO" sz="1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2499" y="908720"/>
            <a:ext cx="885698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>
                <a:solidFill>
                  <a:srgbClr val="C0AE00"/>
                </a:solidFill>
              </a:rPr>
              <a:t>UPME</a:t>
            </a:r>
            <a:endParaRPr lang="es-CO" b="1" dirty="0" smtClean="0">
              <a:solidFill>
                <a:srgbClr val="C0AE00"/>
              </a:solidFill>
            </a:endParaRPr>
          </a:p>
          <a:p>
            <a:endParaRPr lang="es-CO" b="1" dirty="0" smtClean="0">
              <a:solidFill>
                <a:srgbClr val="C0AE00"/>
              </a:solidFill>
            </a:endParaRPr>
          </a:p>
          <a:p>
            <a:pPr>
              <a:buFontTx/>
              <a:buAutoNum type="arabicPeriod"/>
            </a:pPr>
            <a:r>
              <a:rPr lang="es-CO" dirty="0">
                <a:solidFill>
                  <a:srgbClr val="C0AE00"/>
                </a:solidFill>
              </a:rPr>
              <a:t> Inventario de Activos de Información: </a:t>
            </a:r>
            <a:r>
              <a:rPr lang="es-CO" dirty="0" smtClean="0">
                <a:solidFill>
                  <a:srgbClr val="C0AE00"/>
                </a:solidFill>
              </a:rPr>
              <a:t> </a:t>
            </a:r>
            <a:r>
              <a:rPr lang="es-CO" sz="1200" dirty="0" smtClean="0">
                <a:solidFill>
                  <a:srgbClr val="262626"/>
                </a:solidFill>
              </a:rPr>
              <a:t>http</a:t>
            </a:r>
            <a:r>
              <a:rPr lang="es-CO" sz="1200" dirty="0">
                <a:solidFill>
                  <a:srgbClr val="262626"/>
                </a:solidFill>
              </a:rPr>
              <a:t>://www.upme.gov.co/Ley_Transparencia/Activos_Informacion_upme.pdf</a:t>
            </a:r>
          </a:p>
          <a:p>
            <a:pPr marL="342900" indent="-342900">
              <a:buFontTx/>
              <a:buAutoNum type="arabicPeriod"/>
            </a:pPr>
            <a:endParaRPr lang="es-CO" sz="900" dirty="0">
              <a:solidFill>
                <a:srgbClr val="C0AE00"/>
              </a:solidFill>
            </a:endParaRPr>
          </a:p>
          <a:p>
            <a:pPr>
              <a:buFontTx/>
              <a:buAutoNum type="arabicPeriod"/>
            </a:pPr>
            <a:r>
              <a:rPr lang="es-CO" dirty="0">
                <a:solidFill>
                  <a:srgbClr val="C0AE00"/>
                </a:solidFill>
              </a:rPr>
              <a:t> Datos abiertos en Portal de la Entidad: </a:t>
            </a:r>
            <a:r>
              <a:rPr lang="es-CO" sz="1200" dirty="0">
                <a:solidFill>
                  <a:srgbClr val="262626"/>
                </a:solidFill>
              </a:rPr>
              <a:t>http://www1.upme.gov.co/transparencia-y-acceso-informacion-publica</a:t>
            </a:r>
          </a:p>
          <a:p>
            <a:endParaRPr lang="es-CO" sz="900" dirty="0">
              <a:solidFill>
                <a:prstClr val="white">
                  <a:lumMod val="65000"/>
                </a:prstClr>
              </a:solidFill>
            </a:endParaRPr>
          </a:p>
          <a:p>
            <a:r>
              <a:rPr lang="es-CO" dirty="0">
                <a:solidFill>
                  <a:srgbClr val="C0AE00"/>
                </a:solidFill>
              </a:rPr>
              <a:t>3. Sello de Excelencia</a:t>
            </a:r>
            <a:r>
              <a:rPr lang="es-CO" dirty="0" smtClean="0">
                <a:solidFill>
                  <a:srgbClr val="C0AE00"/>
                </a:solidFill>
              </a:rPr>
              <a:t>: </a:t>
            </a:r>
            <a:r>
              <a:rPr lang="es-CO" sz="1200" dirty="0" smtClean="0">
                <a:solidFill>
                  <a:srgbClr val="FF0000"/>
                </a:solidFill>
              </a:rPr>
              <a:t>No se ha gestionado</a:t>
            </a:r>
            <a:endParaRPr lang="es-CO" sz="1200" dirty="0">
              <a:solidFill>
                <a:srgbClr val="FF0000"/>
              </a:solidFill>
            </a:endParaRPr>
          </a:p>
          <a:p>
            <a:endParaRPr lang="es-CO" sz="900" dirty="0">
              <a:solidFill>
                <a:srgbClr val="C0AE00"/>
              </a:solidFill>
            </a:endParaRPr>
          </a:p>
          <a:p>
            <a:r>
              <a:rPr lang="es-CO" dirty="0">
                <a:solidFill>
                  <a:srgbClr val="C0AE00"/>
                </a:solidFill>
              </a:rPr>
              <a:t>4. Datos abiertos en datos.gov.co</a:t>
            </a:r>
            <a:r>
              <a:rPr lang="es-CO" dirty="0" smtClean="0">
                <a:solidFill>
                  <a:srgbClr val="C0AE00"/>
                </a:solidFill>
              </a:rPr>
              <a:t>:</a:t>
            </a:r>
          </a:p>
          <a:p>
            <a:r>
              <a:rPr lang="es-CO" sz="1200" b="1" dirty="0" smtClean="0">
                <a:solidFill>
                  <a:srgbClr val="262626"/>
                </a:solidFill>
              </a:rPr>
              <a:t>Costos de Racionamiento </a:t>
            </a:r>
            <a:r>
              <a:rPr lang="es-CO" sz="1200" b="1" dirty="0">
                <a:solidFill>
                  <a:srgbClr val="262626"/>
                </a:solidFill>
              </a:rPr>
              <a:t>de Energía </a:t>
            </a:r>
            <a:r>
              <a:rPr lang="es-CO" dirty="0">
                <a:solidFill>
                  <a:srgbClr val="C0AE00"/>
                </a:solidFill>
              </a:rPr>
              <a:t>- </a:t>
            </a:r>
            <a:r>
              <a:rPr lang="es-CO" sz="1200" dirty="0">
                <a:solidFill>
                  <a:srgbClr val="262626"/>
                </a:solidFill>
                <a:hlinkClick r:id="rId2"/>
              </a:rPr>
              <a:t>https://</a:t>
            </a:r>
            <a:r>
              <a:rPr lang="es-CO" sz="1200" dirty="0" smtClean="0">
                <a:solidFill>
                  <a:srgbClr val="262626"/>
                </a:solidFill>
                <a:hlinkClick r:id="rId2"/>
              </a:rPr>
              <a:t>www.datos.gov.co/Minas-y-Energ-a/Costos-de-Racionamiento-de-Energ-a/ptj2-kj7i</a:t>
            </a:r>
            <a:endParaRPr lang="es-CO" sz="1200" dirty="0" smtClean="0">
              <a:solidFill>
                <a:srgbClr val="262626"/>
              </a:solidFill>
            </a:endParaRPr>
          </a:p>
          <a:p>
            <a:endParaRPr lang="es-CO" sz="1200" dirty="0" smtClean="0">
              <a:solidFill>
                <a:srgbClr val="262626"/>
              </a:solidFill>
            </a:endParaRPr>
          </a:p>
          <a:p>
            <a:r>
              <a:rPr lang="es-CO" sz="1200" b="1" dirty="0" smtClean="0">
                <a:solidFill>
                  <a:srgbClr val="262626"/>
                </a:solidFill>
              </a:rPr>
              <a:t>Precios Base de Minerales para la Liquidación </a:t>
            </a:r>
            <a:r>
              <a:rPr lang="es-CO" sz="1200" b="1" dirty="0">
                <a:solidFill>
                  <a:srgbClr val="262626"/>
                </a:solidFill>
              </a:rPr>
              <a:t>de Regalías </a:t>
            </a:r>
            <a:r>
              <a:rPr lang="es-CO" sz="1200" dirty="0">
                <a:solidFill>
                  <a:srgbClr val="262626"/>
                </a:solidFill>
              </a:rPr>
              <a:t>- </a:t>
            </a:r>
            <a:r>
              <a:rPr lang="es-CO" sz="1200" dirty="0">
                <a:solidFill>
                  <a:srgbClr val="262626"/>
                </a:solidFill>
                <a:hlinkClick r:id="rId3"/>
              </a:rPr>
              <a:t>https://</a:t>
            </a:r>
            <a:r>
              <a:rPr lang="es-CO" sz="1200" dirty="0" smtClean="0">
                <a:solidFill>
                  <a:srgbClr val="262626"/>
                </a:solidFill>
                <a:hlinkClick r:id="rId3"/>
              </a:rPr>
              <a:t>www.datos.gov.co/Minas-y-Energ-a/Precios-base-de-minerales-para-la-Liquidaci-n-de-R/ni93-8mm5</a:t>
            </a:r>
            <a:endParaRPr lang="es-CO" sz="1200" dirty="0" smtClean="0">
              <a:solidFill>
                <a:srgbClr val="262626"/>
              </a:solidFill>
            </a:endParaRPr>
          </a:p>
          <a:p>
            <a:endParaRPr lang="es-CO" sz="1200" dirty="0">
              <a:solidFill>
                <a:srgbClr val="262626"/>
              </a:solidFill>
            </a:endParaRPr>
          </a:p>
          <a:p>
            <a:r>
              <a:rPr lang="es-CO" sz="1200" b="1" dirty="0" smtClean="0">
                <a:solidFill>
                  <a:srgbClr val="262626"/>
                </a:solidFill>
              </a:rPr>
              <a:t>Registro de Activos </a:t>
            </a:r>
            <a:r>
              <a:rPr lang="es-CO" sz="1200" b="1" dirty="0">
                <a:solidFill>
                  <a:srgbClr val="262626"/>
                </a:solidFill>
              </a:rPr>
              <a:t>de Información </a:t>
            </a:r>
            <a:r>
              <a:rPr lang="es-CO" sz="1200" dirty="0">
                <a:solidFill>
                  <a:srgbClr val="262626"/>
                </a:solidFill>
              </a:rPr>
              <a:t>- https://www.datos.gov.co/Minas-y-Energ-a/Registro-de-Activos-de-Informaci-n/dng3-3hr3</a:t>
            </a:r>
          </a:p>
          <a:p>
            <a:endParaRPr lang="es-CO" sz="1200" dirty="0" smtClean="0">
              <a:solidFill>
                <a:srgbClr val="262626"/>
              </a:solidFill>
            </a:endParaRPr>
          </a:p>
          <a:p>
            <a:endParaRPr lang="es-CO" sz="1200" dirty="0">
              <a:solidFill>
                <a:srgbClr val="262626"/>
              </a:solidFill>
            </a:endParaRPr>
          </a:p>
          <a:p>
            <a:endParaRPr lang="es-CO" b="1" dirty="0" smtClean="0">
              <a:solidFill>
                <a:srgbClr val="C0AE00"/>
              </a:solidFill>
            </a:endParaRPr>
          </a:p>
          <a:p>
            <a:endParaRPr lang="es-CO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2499" y="44624"/>
            <a:ext cx="8856984" cy="576064"/>
          </a:xfrm>
        </p:spPr>
        <p:txBody>
          <a:bodyPr/>
          <a:lstStyle/>
          <a:p>
            <a:r>
              <a:rPr lang="es-CO" sz="1600" dirty="0"/>
              <a:t>Indicador Avance de cumplimiento Plan de Implementación de la Estrategia de Gobierno en </a:t>
            </a:r>
            <a:r>
              <a:rPr lang="es-CO" sz="1600" dirty="0" smtClean="0"/>
              <a:t>Línea</a:t>
            </a:r>
            <a:endParaRPr lang="es-CO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104" y="0"/>
            <a:ext cx="9108896" cy="576064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39304" indent="0" algn="l" defTabSz="685800" rtl="0" eaLnBrk="1" latinLnBrk="0" hangingPunct="1">
              <a:spcBef>
                <a:spcPct val="0"/>
              </a:spcBef>
              <a:buNone/>
              <a:defRPr sz="15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O" sz="1600" dirty="0" smtClean="0">
                <a:solidFill>
                  <a:prstClr val="white"/>
                </a:solidFill>
              </a:rPr>
              <a:t>Indicador Avance de cumplimiento Plan de Implementación de la Estrategia de Gobierno en Línea</a:t>
            </a:r>
            <a:endParaRPr lang="es-CO" sz="1600" dirty="0">
              <a:solidFill>
                <a:prstClr val="white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93609" y="663796"/>
          <a:ext cx="8739974" cy="5994572"/>
        </p:xfrm>
        <a:graphic>
          <a:graphicData uri="http://schemas.openxmlformats.org/drawingml/2006/table">
            <a:tbl>
              <a:tblPr/>
              <a:tblGrid>
                <a:gridCol w="1094015"/>
                <a:gridCol w="1970651"/>
                <a:gridCol w="666849"/>
                <a:gridCol w="666849"/>
                <a:gridCol w="666849"/>
                <a:gridCol w="666849"/>
                <a:gridCol w="666849"/>
                <a:gridCol w="666849"/>
                <a:gridCol w="837107"/>
                <a:gridCol w="837107"/>
              </a:tblGrid>
              <a:tr h="2864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ESTRATEGIA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INDICADOR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AVANCES POR ENTIDAD - I TRIMESTRE 2017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097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MINMINAS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ANH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ANM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SGC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CREG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IPSE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UPME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 SECTOR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412839">
                <a:tc rowSpan="14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Estrategia Gobierno en Línea -GEL-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de cumplimiento de la Integración de los Sistemas de Gestión del sector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Documentos Electrónicos 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3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Definición e Implementación de buenas practicas  para el uso eficiente de Papel.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37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Automatización de procesos y procedimientos internos (Certificaciones y Constancias en Linea, procesos internos)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y/o actualización, e implementación de Estrategia de TI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5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e Implementación del SGSI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Elaboración e Implementación del Plan Protocolo IPv6 - Elaboración  del </a:t>
                      </a:r>
                      <a:r>
                        <a:rPr lang="es-CO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Elaboración e Implementación del </a:t>
                      </a:r>
                      <a:r>
                        <a:rPr lang="es-CO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PlanProtocolo</a:t>
                      </a: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IPv6 - Implementación del </a:t>
                      </a:r>
                      <a:r>
                        <a:rPr lang="es-CO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Apertura de Datos - Inventario de Activos de </a:t>
                      </a:r>
                      <a:r>
                        <a:rPr lang="es-CO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Información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Apertura de Datos - Definición y Publicación de Datos Abiertos Portal de la </a:t>
                      </a:r>
                      <a:r>
                        <a:rPr lang="es-CO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Entidad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Apertura de Datos - Obtención Sello de Excelencia - Datos </a:t>
                      </a:r>
                      <a:r>
                        <a:rPr lang="es-CO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Publicados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Apertura de Datos - Datos Publicados, en </a:t>
                      </a:r>
                      <a:r>
                        <a:rPr lang="es-CO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Datos.gov.co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95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Cumplir con los porcentajes establecidos en el Plan de Implementación de GEL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Cumplimiento del Plan de Gestión Documental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2692" marR="2692" marT="2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1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395534" y="476672"/>
          <a:ext cx="8280922" cy="5184575"/>
        </p:xfrm>
        <a:graphic>
          <a:graphicData uri="http://schemas.openxmlformats.org/drawingml/2006/table">
            <a:tbl>
              <a:tblPr/>
              <a:tblGrid>
                <a:gridCol w="1378139"/>
                <a:gridCol w="1353961"/>
                <a:gridCol w="1353961"/>
                <a:gridCol w="1353961"/>
                <a:gridCol w="1486939"/>
                <a:gridCol w="1353961"/>
              </a:tblGrid>
              <a:tr h="408694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08" marR="6908" marT="690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585858"/>
                          </a:solidFill>
                          <a:effectLst/>
                          <a:latin typeface="+mn-lt"/>
                        </a:rPr>
                        <a:t>CUMPLIMIENTO PLAN DE IMPLEMENTACIÓN DE GEL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0509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ENTIDAD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TIC PARA SERVICIOS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GOBIERNO ABIERTO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TIC PARA GESTIÓN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SEGURIDAD Y PRIVACIDAD DE LA INFORMACIÓN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CUMPLIMIENTO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84594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MINMINAS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08" marR="6908" marT="69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594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UPME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08" marR="6908" marT="69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594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IPSE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08" marR="6908" marT="69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594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ANM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08" marR="6908" marT="69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594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SGC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08" marR="6908" marT="69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97%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89%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96%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594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ANH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08" marR="6908" marT="69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594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CREG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08" marR="6908" marT="69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795">
                <a:tc>
                  <a:txBody>
                    <a:bodyPr/>
                    <a:lstStyle/>
                    <a:p>
                      <a:pPr algn="r" fontAlgn="t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PROMEDIO</a:t>
                      </a:r>
                    </a:p>
                  </a:txBody>
                  <a:tcPr marL="6908" marR="6908" marT="69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131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0" y="2420888"/>
            <a:ext cx="2699792" cy="2102753"/>
          </a:xfrm>
        </p:spPr>
        <p:txBody>
          <a:bodyPr/>
          <a:lstStyle/>
          <a:p>
            <a:r>
              <a:rPr lang="es-CO" altLang="es-CO" sz="1600" dirty="0" smtClean="0"/>
              <a:t>Política No. 5</a:t>
            </a:r>
            <a:br>
              <a:rPr lang="es-CO" altLang="es-CO" sz="1600" dirty="0" smtClean="0"/>
            </a:br>
            <a:r>
              <a:rPr lang="es-CO" altLang="es-CO" sz="1600" dirty="0" smtClean="0"/>
              <a:t>Gestión Financiera</a:t>
            </a:r>
            <a:endParaRPr lang="es-CO" sz="1600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1979712" y="2425340"/>
            <a:ext cx="6962472" cy="2966849"/>
          </a:xfrm>
        </p:spPr>
        <p:txBody>
          <a:bodyPr/>
          <a:lstStyle/>
          <a:p>
            <a:pPr marL="1520825" lvl="0">
              <a:defRPr/>
            </a:pPr>
            <a:r>
              <a:rPr lang="es-ES_tradnl" sz="1200" dirty="0" smtClean="0">
                <a:solidFill>
                  <a:srgbClr val="C8B300"/>
                </a:solidFill>
              </a:rPr>
              <a:t>Estrategias</a:t>
            </a:r>
          </a:p>
          <a:p>
            <a:pPr marL="1520825" lvl="0">
              <a:defRPr/>
            </a:pPr>
            <a:endParaRPr lang="es-ES_tradnl" sz="1200" dirty="0">
              <a:solidFill>
                <a:srgbClr val="C8B300"/>
              </a:solidFill>
            </a:endParaRPr>
          </a:p>
          <a:p>
            <a:pPr marL="1692275" lvl="0" indent="-171450">
              <a:buFont typeface="Wingdings" panose="05000000000000000000" pitchFamily="2" charset="2"/>
              <a:buChar char="ü"/>
              <a:defRPr/>
            </a:pPr>
            <a:r>
              <a:rPr lang="es-CO" sz="1200" dirty="0">
                <a:solidFill>
                  <a:srgbClr val="C8B300"/>
                </a:solidFill>
              </a:rPr>
              <a:t>Formulación y Seguimiento a los proyectos de </a:t>
            </a:r>
            <a:r>
              <a:rPr lang="es-CO" sz="1200" dirty="0" smtClean="0">
                <a:solidFill>
                  <a:srgbClr val="C8B300"/>
                </a:solidFill>
              </a:rPr>
              <a:t>inversión</a:t>
            </a:r>
          </a:p>
          <a:p>
            <a:pPr marL="1692275" lvl="0" indent="-171450">
              <a:buFont typeface="Wingdings" panose="05000000000000000000" pitchFamily="2" charset="2"/>
              <a:buChar char="ü"/>
              <a:defRPr/>
            </a:pPr>
            <a:r>
              <a:rPr lang="es-CO" sz="1200" dirty="0">
                <a:solidFill>
                  <a:srgbClr val="C8B300"/>
                </a:solidFill>
              </a:rPr>
              <a:t>Ejecución presupuestal a los proyectos de </a:t>
            </a:r>
            <a:r>
              <a:rPr lang="es-CO" sz="1200" dirty="0" smtClean="0">
                <a:solidFill>
                  <a:srgbClr val="C8B300"/>
                </a:solidFill>
              </a:rPr>
              <a:t>inversión</a:t>
            </a:r>
          </a:p>
          <a:p>
            <a:pPr marL="1692275" lvl="0" indent="-171450">
              <a:buFont typeface="Wingdings" panose="05000000000000000000" pitchFamily="2" charset="2"/>
              <a:buChar char="ü"/>
              <a:defRPr/>
            </a:pPr>
            <a:r>
              <a:rPr lang="es-CO" sz="1200" dirty="0">
                <a:solidFill>
                  <a:srgbClr val="C8B300"/>
                </a:solidFill>
              </a:rPr>
              <a:t>Cumplir la ejecución contractual y financiera de acuerdo a las metas establecidas</a:t>
            </a:r>
            <a:endParaRPr lang="es-ES_tradnl" sz="1200" dirty="0">
              <a:solidFill>
                <a:srgbClr val="C8B3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87824" y="5053635"/>
            <a:ext cx="60263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1200" dirty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Líder de </a:t>
            </a:r>
            <a:r>
              <a:rPr lang="es-CO" altLang="es-CO" sz="1200" dirty="0" smtClean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política:  </a:t>
            </a:r>
            <a:r>
              <a:rPr lang="es-CO" altLang="es-CO" sz="1200" dirty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Oficina de Planeación y Gestión Internacional, Secretaría General y Subdirección Administrativa y Financiera</a:t>
            </a:r>
          </a:p>
          <a:p>
            <a:endParaRPr lang="es-CO" altLang="es-CO" sz="1400" dirty="0">
              <a:solidFill>
                <a:srgbClr val="C8B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251520" y="188640"/>
          <a:ext cx="8640266" cy="5898479"/>
        </p:xfrm>
        <a:graphic>
          <a:graphicData uri="http://schemas.openxmlformats.org/drawingml/2006/table">
            <a:tbl>
              <a:tblPr/>
              <a:tblGrid>
                <a:gridCol w="792088"/>
                <a:gridCol w="1008112"/>
                <a:gridCol w="1008112"/>
                <a:gridCol w="864096"/>
                <a:gridCol w="987481"/>
                <a:gridCol w="282761"/>
                <a:gridCol w="97910"/>
                <a:gridCol w="186264"/>
                <a:gridCol w="243173"/>
                <a:gridCol w="362651"/>
                <a:gridCol w="432048"/>
                <a:gridCol w="791394"/>
                <a:gridCol w="1584176"/>
              </a:tblGrid>
              <a:tr h="163588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MODELO INTEGRADO DE PLANEACIÓN Y GESTIÓN- MIPG-  2015-2018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3588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POLITICA # 5</a:t>
                      </a:r>
                      <a:r>
                        <a:rPr lang="es-CO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GESTION FINANCIERA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13031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SECTOR MINAS Y </a:t>
                      </a:r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ENERGIA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1794"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POLÍTICA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ESTRATEGIA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NOMBRE 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FRECUENC 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HERRAMIENTA DE SEGUIMIENTO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Metas anuales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</a:t>
                      </a:r>
                      <a:r>
                        <a:rPr lang="es-CO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CUATRIEN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OBSERVACIONES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1451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4942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GESTIÓN FINANCIERA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Formulación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Seguimiento a los proyectos de inversión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Cumplimiento de los indicadores SUIFP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Trimestral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SUIFP y SPI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Formulación: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Priorizar y alinear (PND, PES, SGC).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Seguimiento: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Actualización de la Información en la herramienta SPI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Ejecución: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Ejecutar los recursos de inversión asignados en la correspondiente vigencia (obligaciones) y dar cumplimiento a la programación de la ejecución de los recursos asignados a los Proyectos de Inversión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35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Ejecución presupuestal a los proyectos de inversión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Cumplimiento de la Ejecución Presupuestal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Trimestral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SIIF NACION 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494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Cumplir la ejecución contractual y financiera de acuerdo a las metas establecidas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No. de Contratos suscritos  / No. de estudios previos radicados para adelantar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contratación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Trimestral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 de Datos de Contratación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`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PAC ejecutado = PAC pagado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PAC Programado = PAC Vigente antes del cierre mensual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Consolidación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la totalidad del objeto del gasto (Personales, Generales,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Transferencias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 Inversión y operación comercial) 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El indicador trimestral = sumatoria ejecución recursos ($) de los tres meses / programación de recursos trimestral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09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Anual de Caja (PAC) Ejecutado / Programa Anual de Caja (PAC) Programado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Trimestral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SIIF NACION - PAC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7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51520" y="1268760"/>
          <a:ext cx="8712272" cy="4073890"/>
        </p:xfrm>
        <a:graphic>
          <a:graphicData uri="http://schemas.openxmlformats.org/drawingml/2006/table">
            <a:tbl>
              <a:tblPr/>
              <a:tblGrid>
                <a:gridCol w="1545800"/>
                <a:gridCol w="1545800"/>
                <a:gridCol w="1106131"/>
                <a:gridCol w="1362857"/>
                <a:gridCol w="644084"/>
                <a:gridCol w="527538"/>
                <a:gridCol w="633620"/>
                <a:gridCol w="554417"/>
                <a:gridCol w="792025"/>
              </a:tblGrid>
              <a:tr h="5093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ESTRATEGIA</a:t>
                      </a:r>
                    </a:p>
                  </a:txBody>
                  <a:tcPr marL="7067" marR="7067" marT="7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NOMBRE INDICADOR</a:t>
                      </a:r>
                    </a:p>
                  </a:txBody>
                  <a:tcPr marL="7067" marR="7067" marT="7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FRECUENCIA </a:t>
                      </a:r>
                    </a:p>
                  </a:txBody>
                  <a:tcPr marL="7067" marR="7067" marT="7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HERRAMIENTA DE SEGUIMIENTO </a:t>
                      </a:r>
                    </a:p>
                  </a:txBody>
                  <a:tcPr marL="7067" marR="7067" marT="7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 </a:t>
                      </a: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67" marR="7067" marT="7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Ejecución  </a:t>
                      </a: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acumulada</a:t>
                      </a:r>
                    </a:p>
                  </a:txBody>
                  <a:tcPr marL="7067" marR="7067" marT="7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961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T</a:t>
                      </a:r>
                    </a:p>
                  </a:txBody>
                  <a:tcPr marL="7067" marR="7067" marT="7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IIT</a:t>
                      </a:r>
                    </a:p>
                  </a:txBody>
                  <a:tcPr marL="7067" marR="7067" marT="7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IIIT</a:t>
                      </a:r>
                    </a:p>
                  </a:txBody>
                  <a:tcPr marL="7067" marR="7067" marT="7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IVT</a:t>
                      </a:r>
                    </a:p>
                  </a:txBody>
                  <a:tcPr marL="7067" marR="7067" marT="7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786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Formulación y Seguimiento a los proyectos de inversión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Cumplimiento de los indicadores SUIFP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Trimestral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SUIFP y SPI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6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Ejecución presupuestal a los proyectos de inversión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Cumplimiento de la Ejecución Presupuestal 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Trimestral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SIIF NACION -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48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Cumplir la ejecución contractual y financiera de acuerdo a las metas establecidas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No. de Contratos suscritos  / No. de estudios previos radicados para adelantar contratación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Trimestral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 de Datos de Contratación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5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Anual de Caja (PAC) Ejecutado / Programa Anual de Caja (PAC) Programado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Trimestral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SIIF NACION - PAC</a:t>
                      </a:r>
                    </a:p>
                  </a:txBody>
                  <a:tcPr marL="7067" marR="7067" marT="7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323528" y="404664"/>
          <a:ext cx="8640266" cy="540207"/>
        </p:xfrm>
        <a:graphic>
          <a:graphicData uri="http://schemas.openxmlformats.org/drawingml/2006/table">
            <a:tbl>
              <a:tblPr/>
              <a:tblGrid>
                <a:gridCol w="792088"/>
                <a:gridCol w="1008112"/>
                <a:gridCol w="1008112"/>
                <a:gridCol w="864096"/>
                <a:gridCol w="987481"/>
                <a:gridCol w="282761"/>
                <a:gridCol w="97910"/>
                <a:gridCol w="186264"/>
                <a:gridCol w="243173"/>
                <a:gridCol w="362651"/>
                <a:gridCol w="432048"/>
                <a:gridCol w="791394"/>
                <a:gridCol w="1584176"/>
              </a:tblGrid>
              <a:tr h="163588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MODELO INTEGRADO DE PLANEACIÓN Y GESTIÓN- MIPG-  2015-2018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3588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POLITICA # 5</a:t>
                      </a:r>
                      <a:r>
                        <a:rPr lang="es-CO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GESTION FINANCIERA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13031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SECTOR MINAS Y </a:t>
                      </a:r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ENERGIA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7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116632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524328" y="116632"/>
            <a:ext cx="135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262626"/>
                </a:solidFill>
              </a:rPr>
              <a:t>Seguimiento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6607" y="42636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262626"/>
                </a:solidFill>
              </a:rPr>
              <a:t>Acción 1: Formulación y Seguimiento a los proyectos de inversión </a:t>
            </a:r>
            <a:endParaRPr lang="es-CO" b="1" dirty="0">
              <a:solidFill>
                <a:srgbClr val="262626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31358" y="925887"/>
          <a:ext cx="9112644" cy="1645920"/>
        </p:xfrm>
        <a:graphic>
          <a:graphicData uri="http://schemas.openxmlformats.org/drawingml/2006/table">
            <a:tbl>
              <a:tblPr/>
              <a:tblGrid>
                <a:gridCol w="1151450"/>
                <a:gridCol w="1628221"/>
                <a:gridCol w="1475295"/>
                <a:gridCol w="539742"/>
                <a:gridCol w="539742"/>
                <a:gridCol w="539742"/>
                <a:gridCol w="539742"/>
                <a:gridCol w="539742"/>
                <a:gridCol w="539742"/>
                <a:gridCol w="539742"/>
                <a:gridCol w="395914"/>
                <a:gridCol w="683570"/>
              </a:tblGrid>
              <a:tr h="1549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DEL 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AVANCES POR ENTIDAD PRIMER TRIMESTRE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CUMP TIRM.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PROMEDIO PRIMER TIRMESTRE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72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9266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Formulación:</a:t>
                      </a: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Priorizar y alinear (PND, PES, SGC).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Seguimiento:</a:t>
                      </a: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Actualización de la Información en la herramienta SPI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Cumplimiento de los indicadores SUIFP Y SPI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Proyectos con la totalidad de la información actualizada  / Total Proyectos registrados en BPIN (Numeral 24 SPI)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-17087" y="2780928"/>
          <a:ext cx="5610225" cy="326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5508104" y="2852936"/>
          <a:ext cx="3374737" cy="2728398"/>
        </p:xfrm>
        <a:graphic>
          <a:graphicData uri="http://schemas.openxmlformats.org/drawingml/2006/table">
            <a:tbl>
              <a:tblPr/>
              <a:tblGrid>
                <a:gridCol w="3374737"/>
              </a:tblGrid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Avances </a:t>
                      </a:r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Descriptivos 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 trimestre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24342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 reporte del mes de Enero de SPI, es</a:t>
                      </a:r>
                      <a:r>
                        <a:rPr lang="es-CO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el mas </a:t>
                      </a:r>
                      <a:r>
                        <a:rPr lang="es-CO" sz="10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deficiente</a:t>
                      </a:r>
                      <a:r>
                        <a:rPr lang="es-CO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por lo cual afecta el Promedio del 1°Q.</a:t>
                      </a:r>
                    </a:p>
                    <a:p>
                      <a:pPr algn="just" fontAlgn="b"/>
                      <a:endParaRPr lang="es-CO" sz="10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b"/>
                      <a:r>
                        <a:rPr lang="es-CO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 Indicador que mide el avance de Completitud es el No 24 del reporte Diagnóstico. </a:t>
                      </a:r>
                      <a:r>
                        <a:rPr lang="es-CO" sz="10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 es el “Semáforo”</a:t>
                      </a:r>
                    </a:p>
                    <a:p>
                      <a:pPr algn="just" fontAlgn="b"/>
                      <a:endParaRPr lang="es-CO" sz="10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3" y="4149080"/>
            <a:ext cx="3374737" cy="14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0" y="2420888"/>
            <a:ext cx="2699792" cy="2102753"/>
          </a:xfrm>
        </p:spPr>
        <p:txBody>
          <a:bodyPr/>
          <a:lstStyle/>
          <a:p>
            <a:r>
              <a:rPr lang="es-CO" altLang="es-CO" sz="1600" dirty="0" smtClean="0"/>
              <a:t> Política No. 1</a:t>
            </a:r>
            <a:br>
              <a:rPr lang="es-CO" altLang="es-CO" sz="1600" dirty="0" smtClean="0"/>
            </a:br>
            <a:r>
              <a:rPr lang="es-CO" altLang="es-CO" sz="1600" dirty="0" smtClean="0"/>
              <a:t>Gestión Misional </a:t>
            </a:r>
            <a:r>
              <a:rPr lang="es-CO" altLang="es-CO" sz="1600" dirty="0"/>
              <a:t>y de </a:t>
            </a:r>
            <a:r>
              <a:rPr lang="es-CO" altLang="es-CO" sz="1600" dirty="0" smtClean="0"/>
              <a:t>Gobierno</a:t>
            </a:r>
            <a:endParaRPr lang="es-CO" sz="1600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1979712" y="1902311"/>
            <a:ext cx="6962472" cy="2966849"/>
          </a:xfrm>
        </p:spPr>
        <p:txBody>
          <a:bodyPr/>
          <a:lstStyle/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 smtClean="0">
              <a:solidFill>
                <a:srgbClr val="C8B300"/>
              </a:solidFill>
            </a:endParaRPr>
          </a:p>
          <a:p>
            <a:pPr marL="1520825" lvl="0">
              <a:defRPr/>
            </a:pPr>
            <a:r>
              <a:rPr lang="es-CO" altLang="es-CO" dirty="0" smtClean="0">
                <a:solidFill>
                  <a:srgbClr val="C8B300"/>
                </a:solidFill>
              </a:rPr>
              <a:t>Estrategia</a:t>
            </a:r>
          </a:p>
          <a:p>
            <a:pPr marL="1520825" lvl="0">
              <a:defRPr/>
            </a:pPr>
            <a:endParaRPr lang="es-CO" altLang="es-CO" dirty="0" smtClean="0">
              <a:solidFill>
                <a:srgbClr val="C8B300"/>
              </a:solidFill>
            </a:endParaRPr>
          </a:p>
          <a:p>
            <a:pPr marL="1520825" lvl="0" algn="just">
              <a:defRPr/>
            </a:pPr>
            <a:r>
              <a:rPr lang="es-CO" altLang="es-CO" dirty="0">
                <a:solidFill>
                  <a:srgbClr val="C8B300"/>
                </a:solidFill>
              </a:rPr>
              <a:t>Avanzar en el cumplimiento de los indicadores sectoriales con el fin de alcanzar las estrategias enmarcadas en el  Plan Nacional de Desarrollo.</a:t>
            </a:r>
          </a:p>
          <a:p>
            <a:pPr marL="1520825" lvl="0">
              <a:defRPr/>
            </a:pPr>
            <a:endParaRPr lang="es-CO" altLang="es-CO" dirty="0">
              <a:solidFill>
                <a:srgbClr val="C8B300"/>
              </a:solidFill>
            </a:endParaRPr>
          </a:p>
          <a:p>
            <a:pPr marL="1520825" lvl="0">
              <a:defRPr/>
            </a:pPr>
            <a:endParaRPr lang="es-CO" altLang="es-CO" dirty="0">
              <a:solidFill>
                <a:srgbClr val="C8B3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15816" y="4921423"/>
            <a:ext cx="5904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1400" dirty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Líder de política: </a:t>
            </a:r>
            <a:r>
              <a:rPr lang="es-CO" altLang="es-CO" sz="1400" dirty="0" smtClean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Oficina </a:t>
            </a:r>
            <a:r>
              <a:rPr lang="es-CO" altLang="es-CO" sz="1400" dirty="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Planeación y Gestión Internacional</a:t>
            </a:r>
          </a:p>
        </p:txBody>
      </p:sp>
    </p:spTree>
    <p:extLst>
      <p:ext uri="{BB962C8B-B14F-4D97-AF65-F5344CB8AC3E}">
        <p14:creationId xmlns:p14="http://schemas.microsoft.com/office/powerpoint/2010/main" val="40172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52320" y="116632"/>
            <a:ext cx="135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rgbClr val="262626"/>
                </a:solidFill>
              </a:rPr>
              <a:t>Seguimiento</a:t>
            </a:r>
            <a:endParaRPr lang="es-CO" dirty="0">
              <a:solidFill>
                <a:srgbClr val="262626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47249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262626"/>
                </a:solidFill>
              </a:rPr>
              <a:t>Acción 2: </a:t>
            </a:r>
            <a:r>
              <a:rPr lang="es-CO" b="1" dirty="0">
                <a:solidFill>
                  <a:srgbClr val="262626"/>
                </a:solidFill>
              </a:rPr>
              <a:t>Ejecución presupuestal a los proyectos de inversión</a:t>
            </a:r>
            <a:endParaRPr lang="es-CO" dirty="0">
              <a:solidFill>
                <a:srgbClr val="262626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0" y="1059526"/>
          <a:ext cx="9144004" cy="1341120"/>
        </p:xfrm>
        <a:graphic>
          <a:graphicData uri="http://schemas.openxmlformats.org/drawingml/2006/table">
            <a:tbl>
              <a:tblPr/>
              <a:tblGrid>
                <a:gridCol w="971600"/>
                <a:gridCol w="432048"/>
                <a:gridCol w="1682812"/>
                <a:gridCol w="894208"/>
                <a:gridCol w="879364"/>
                <a:gridCol w="576064"/>
                <a:gridCol w="360040"/>
                <a:gridCol w="504056"/>
                <a:gridCol w="504056"/>
                <a:gridCol w="360040"/>
                <a:gridCol w="432048"/>
                <a:gridCol w="504056"/>
                <a:gridCol w="432048"/>
                <a:gridCol w="611564"/>
              </a:tblGrid>
              <a:tr h="1509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POND POR AÑO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DEL 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AVANCES POR ENTIDAD PRIMER TRIMESTRE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CUMP TIRM.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PROMEDIO PRIMER  TIRMESTRE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87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47633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Ejecución presupuestal a los proyectos de inversión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Ejecución:</a:t>
                      </a: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Ejecutar los recursos de inversión asignados en la correspondiente vigencia (obligaciones) y dar cumplimiento a la programación de la ejecución de los recursos asignados a los Proyectos de Inversión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Cumplimiento de la Ejecución Presupuestal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Real de Adquisiciones / Valor Programado.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179512" y="2780928"/>
          <a:ext cx="5648325" cy="339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6048153" y="2586306"/>
          <a:ext cx="2988344" cy="3341571"/>
        </p:xfrm>
        <a:graphic>
          <a:graphicData uri="http://schemas.openxmlformats.org/drawingml/2006/table">
            <a:tbl>
              <a:tblPr/>
              <a:tblGrid>
                <a:gridCol w="2988344"/>
              </a:tblGrid>
              <a:tr h="741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Avances </a:t>
                      </a:r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Descriptivos 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 trimestre </a:t>
                      </a:r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638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Compromisos: 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ANH – 0,87% Meta 11,30%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IPSE – 0,00% Meta 1,59%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i="0" u="none" strike="noStrike" baseline="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Obligaciones: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ANH- 0,00% Meta 2,26%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SGC – 0,72% Meta 1,45%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ANM- 6,04% Meta 7,87%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i="0" u="none" strike="noStrike" baseline="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RIEPI:</a:t>
                      </a:r>
                      <a:r>
                        <a:rPr lang="es-CO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Calificación de Proyectos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PCP: </a:t>
                      </a:r>
                      <a:r>
                        <a:rPr lang="es-CO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1° Semana de Julio.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Gira </a:t>
                      </a:r>
                      <a:r>
                        <a:rPr lang="es-CO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”La Ejecución la Hacemos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Todos”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Adición de Recursos</a:t>
                      </a:r>
                      <a:r>
                        <a:rPr lang="es-CO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ANH + Subsidios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i="0" u="none" strike="noStrike" baseline="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328" y="3573016"/>
            <a:ext cx="64150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68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52320" y="116632"/>
            <a:ext cx="135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rgbClr val="262626"/>
                </a:solidFill>
              </a:rPr>
              <a:t>Seguimiento</a:t>
            </a:r>
            <a:endParaRPr lang="es-CO" dirty="0">
              <a:solidFill>
                <a:srgbClr val="262626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47249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262626"/>
                </a:solidFill>
              </a:rPr>
              <a:t>Acción 2: </a:t>
            </a:r>
            <a:r>
              <a:rPr lang="es-CO" b="1" dirty="0">
                <a:solidFill>
                  <a:srgbClr val="262626"/>
                </a:solidFill>
              </a:rPr>
              <a:t>Ejecución presupuestal a los proyectos de inversión</a:t>
            </a:r>
            <a:endParaRPr lang="es-CO" dirty="0">
              <a:solidFill>
                <a:srgbClr val="262626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268760"/>
            <a:ext cx="6552728" cy="31527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65891" y="4421510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rgbClr val="262626"/>
                </a:solidFill>
              </a:rPr>
              <a:t>Fuente: SIIF a 30 de Marzo 2017</a:t>
            </a:r>
            <a:endParaRPr lang="es-CO" sz="11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1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452320" y="116632"/>
            <a:ext cx="135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rgbClr val="262626"/>
                </a:solidFill>
              </a:rPr>
              <a:t>Seguimiento</a:t>
            </a:r>
            <a:endParaRPr lang="es-CO" dirty="0">
              <a:solidFill>
                <a:srgbClr val="262626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499633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62626"/>
                </a:solidFill>
              </a:rPr>
              <a:t>Acción </a:t>
            </a:r>
            <a:r>
              <a:rPr lang="es-CO" b="1" dirty="0" smtClean="0">
                <a:solidFill>
                  <a:srgbClr val="262626"/>
                </a:solidFill>
              </a:rPr>
              <a:t>3</a:t>
            </a:r>
            <a:r>
              <a:rPr lang="es-CO" b="1" dirty="0">
                <a:solidFill>
                  <a:srgbClr val="262626"/>
                </a:solidFill>
              </a:rPr>
              <a:t>: Cumplir la ejecución contractual y financiera de acuerdo a las metas establecidas</a:t>
            </a:r>
            <a:r>
              <a:rPr lang="es-CO" dirty="0" smtClean="0">
                <a:solidFill>
                  <a:srgbClr val="262626"/>
                </a:solidFill>
              </a:rPr>
              <a:t>.</a:t>
            </a:r>
            <a:endParaRPr lang="es-CO" dirty="0">
              <a:solidFill>
                <a:srgbClr val="262626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5976664" y="3212976"/>
          <a:ext cx="2808312" cy="1872209"/>
        </p:xfrm>
        <a:graphic>
          <a:graphicData uri="http://schemas.openxmlformats.org/drawingml/2006/table">
            <a:tbl>
              <a:tblPr/>
              <a:tblGrid>
                <a:gridCol w="2808312"/>
              </a:tblGrid>
              <a:tr h="3957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Avances </a:t>
                      </a:r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Descriptivos 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 trimestre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76411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avance de este indicador a nivel sectorial fue de 24,68%, es</a:t>
                      </a:r>
                      <a:r>
                        <a:rPr lang="es-CO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decir de un total de 1.564 de estudios previos radicados, se suscribieron 1.544 contratos.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23563" y="1017367"/>
          <a:ext cx="9120433" cy="1355746"/>
        </p:xfrm>
        <a:graphic>
          <a:graphicData uri="http://schemas.openxmlformats.org/drawingml/2006/table">
            <a:tbl>
              <a:tblPr/>
              <a:tblGrid>
                <a:gridCol w="1334873"/>
                <a:gridCol w="432932"/>
                <a:gridCol w="1268464"/>
                <a:gridCol w="1080120"/>
                <a:gridCol w="1008112"/>
                <a:gridCol w="360040"/>
                <a:gridCol w="504056"/>
                <a:gridCol w="432048"/>
                <a:gridCol w="432048"/>
                <a:gridCol w="432048"/>
                <a:gridCol w="432048"/>
                <a:gridCol w="432048"/>
                <a:gridCol w="360040"/>
                <a:gridCol w="611556"/>
              </a:tblGrid>
              <a:tr h="1494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POND POR AÑO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DEL 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AVANCES POR ENTIDAD PRIMER TRIMESTRE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CUMP TIRM.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PROMEDIO PRIMER  TIRMESTRE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40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680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Cumplir la ejecución contractual y financiera de acuerdo a las metas establecidas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de Contratos suscritos  / No. de estudios previos radicados para adelantar contratacion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de Contratos suscritos  / No. de estudios previos radicados para adelantar contratacion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de Contratos suscritos  / No. de estudios previos radicados para adelantar contratacion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323528" y="2636912"/>
          <a:ext cx="554461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09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>
          <a:xfrm>
            <a:off x="7452320" y="116632"/>
            <a:ext cx="135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rgbClr val="262626"/>
                </a:solidFill>
              </a:rPr>
              <a:t>Seguimiento</a:t>
            </a:r>
            <a:endParaRPr lang="es-CO" dirty="0">
              <a:solidFill>
                <a:srgbClr val="262626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1916" y="301298"/>
            <a:ext cx="8623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262626"/>
                </a:solidFill>
              </a:rPr>
              <a:t>Acción 4</a:t>
            </a:r>
            <a:r>
              <a:rPr lang="es-CO" b="1" dirty="0">
                <a:solidFill>
                  <a:srgbClr val="262626"/>
                </a:solidFill>
              </a:rPr>
              <a:t>: Cumplir la ejecución contractual y financiera de acuerdo a las metas </a:t>
            </a:r>
            <a:r>
              <a:rPr lang="es-CO" b="1" dirty="0" smtClean="0">
                <a:solidFill>
                  <a:srgbClr val="262626"/>
                </a:solidFill>
              </a:rPr>
              <a:t>establecidas.</a:t>
            </a:r>
            <a:endParaRPr lang="es-CO" dirty="0">
              <a:solidFill>
                <a:srgbClr val="262626"/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6156175" y="3356992"/>
          <a:ext cx="2880320" cy="1872208"/>
        </p:xfrm>
        <a:graphic>
          <a:graphicData uri="http://schemas.openxmlformats.org/drawingml/2006/table">
            <a:tbl>
              <a:tblPr/>
              <a:tblGrid>
                <a:gridCol w="2880320"/>
              </a:tblGrid>
              <a:tr h="461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Avances </a:t>
                      </a:r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Descriptivos 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 trimestre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10939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El</a:t>
                      </a:r>
                      <a:r>
                        <a:rPr lang="es-CO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avance de este indicador a nivel sectorial fue del 24,21%, es decir que de un PAC programado de $1.204.589 millones de pesos aproximadamente, se ejecutaron $1.166.740 millones de pesos. </a:t>
                      </a:r>
                      <a:endParaRPr lang="es-CO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27580" y="966754"/>
          <a:ext cx="9116424" cy="1863044"/>
        </p:xfrm>
        <a:graphic>
          <a:graphicData uri="http://schemas.openxmlformats.org/drawingml/2006/table">
            <a:tbl>
              <a:tblPr/>
              <a:tblGrid>
                <a:gridCol w="498052"/>
                <a:gridCol w="1552261"/>
                <a:gridCol w="1238904"/>
                <a:gridCol w="1344739"/>
                <a:gridCol w="498052"/>
                <a:gridCol w="498052"/>
                <a:gridCol w="498052"/>
                <a:gridCol w="498052"/>
                <a:gridCol w="498052"/>
                <a:gridCol w="498052"/>
                <a:gridCol w="498052"/>
                <a:gridCol w="384540"/>
                <a:gridCol w="611564"/>
              </a:tblGrid>
              <a:tr h="1291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POND POR AÑO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DEL 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AVANCES POR ENTIDAD PRIMERTRIMESTRE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CUMP TIRM.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 PROMEDIO PRIMER  TIRMESTRE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27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1482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*Consolidacion de la totalidad del objeto del gasto (Personales, Generales, Tranferencias e Inversión y operación comercial)                                                         * El indicador trimestral = sumatoria ejecución recursos ($) de los tres meses / programación de recursos trimestral                                    * PAC ejecutado = PAC pagado                                                     * PAC Programado = PAC Vigente antes del cierre mensual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 Anual de Caja (PAC) Ejecutado / Programa Anual de Caja (PAC) Programado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 ejecutado / PAC programado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91916" y="2836827"/>
          <a:ext cx="6091238" cy="349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74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>
          <a:xfrm>
            <a:off x="7452320" y="116632"/>
            <a:ext cx="135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rgbClr val="262626"/>
                </a:solidFill>
              </a:rPr>
              <a:t>Seguimiento</a:t>
            </a:r>
            <a:endParaRPr lang="es-CO" dirty="0">
              <a:solidFill>
                <a:srgbClr val="262626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0788" y="69269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rgbClr val="262626"/>
                </a:solidFill>
              </a:rPr>
              <a:t>SECTOR</a:t>
            </a:r>
            <a:endParaRPr lang="es-CO" sz="2000" b="1" dirty="0">
              <a:solidFill>
                <a:srgbClr val="262626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395536" y="2384884"/>
          <a:ext cx="3312368" cy="2520280"/>
        </p:xfrm>
        <a:graphic>
          <a:graphicData uri="http://schemas.openxmlformats.org/drawingml/2006/table">
            <a:tbl>
              <a:tblPr/>
              <a:tblGrid>
                <a:gridCol w="856647"/>
                <a:gridCol w="2455721"/>
              </a:tblGrid>
              <a:tr h="92139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Proyectos con la totalidad de la información actualizada  / Total Proyectos registrados en BPIN (Numeral 24 SPI)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Indicacor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Real de Adquisiciones / Valor Programado.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10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Indicacor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de Contratos suscritos  / No. de estudios previos radicados para adelantar contratacion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714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Indicacor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 ejecutado / PAC programado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3995936" y="548680"/>
          <a:ext cx="4572000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89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0" y="2420888"/>
            <a:ext cx="2699792" cy="2102753"/>
          </a:xfrm>
        </p:spPr>
        <p:txBody>
          <a:bodyPr/>
          <a:lstStyle/>
          <a:p>
            <a:r>
              <a:rPr lang="es-CO" altLang="es-CO" sz="1800" dirty="0" smtClean="0"/>
              <a:t>Agenda</a:t>
            </a:r>
            <a:endParaRPr lang="es-CO" sz="1800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1691680" y="1902311"/>
            <a:ext cx="7250504" cy="2966849"/>
          </a:xfrm>
        </p:spPr>
        <p:txBody>
          <a:bodyPr/>
          <a:lstStyle/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 smtClean="0">
              <a:solidFill>
                <a:srgbClr val="C8B300"/>
              </a:solidFill>
            </a:endParaRPr>
          </a:p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 smtClean="0">
              <a:solidFill>
                <a:srgbClr val="C8B300"/>
              </a:solidFill>
            </a:endParaRPr>
          </a:p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>
              <a:solidFill>
                <a:srgbClr val="C8B300"/>
              </a:solidFill>
            </a:endParaRPr>
          </a:p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>
              <a:solidFill>
                <a:srgbClr val="C8B3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23320" y="2899390"/>
            <a:ext cx="61206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solidFill>
                <a:srgbClr val="262626"/>
              </a:solidFill>
            </a:endParaRPr>
          </a:p>
          <a:p>
            <a:pPr marL="342900" indent="-342900" algn="just">
              <a:buFontTx/>
              <a:buAutoNum type="arabicPeriod" startAt="3"/>
            </a:pPr>
            <a:r>
              <a:rPr lang="es-CO" dirty="0" smtClean="0">
                <a:solidFill>
                  <a:srgbClr val="262626"/>
                </a:solidFill>
              </a:rPr>
              <a:t>Proposiciones y varios </a:t>
            </a:r>
          </a:p>
          <a:p>
            <a:pPr marL="342900" indent="-342900" algn="just">
              <a:buFontTx/>
              <a:buAutoNum type="arabicPeriod" startAt="3"/>
            </a:pPr>
            <a:endParaRPr lang="es-CO" dirty="0">
              <a:solidFill>
                <a:srgbClr val="262626"/>
              </a:solidFill>
            </a:endParaRPr>
          </a:p>
          <a:p>
            <a:pPr algn="just"/>
            <a:endParaRPr lang="es-CO" sz="1400" dirty="0" smtClean="0">
              <a:solidFill>
                <a:srgbClr val="262626"/>
              </a:solidFill>
            </a:endParaRPr>
          </a:p>
          <a:p>
            <a:r>
              <a:rPr lang="es-CO" dirty="0">
                <a:solidFill>
                  <a:srgbClr val="262626"/>
                </a:solidFill>
              </a:rPr>
              <a:t/>
            </a:r>
            <a:br>
              <a:rPr lang="es-CO" dirty="0">
                <a:solidFill>
                  <a:srgbClr val="262626"/>
                </a:solidFill>
              </a:rPr>
            </a:br>
            <a:endParaRPr lang="es-CO" dirty="0" smtClean="0">
              <a:solidFill>
                <a:srgbClr val="26262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CO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147"/>
            <a:ext cx="9144000" cy="576064"/>
          </a:xfrm>
        </p:spPr>
        <p:txBody>
          <a:bodyPr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es-CO" b="1" kern="1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Actividades Dirigidas a Grupos y/o Comunidades </a:t>
            </a:r>
            <a:br>
              <a:rPr lang="es-CO" b="1" kern="1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O" b="1" kern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CO" b="1" kern="1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Circular Externa No. 7-4 del DNP 2016)</a:t>
            </a:r>
            <a:endParaRPr lang="es-CO" sz="1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67544" y="1059799"/>
            <a:ext cx="8064128" cy="4464496"/>
          </a:xfrm>
        </p:spPr>
        <p:txBody>
          <a:bodyPr/>
          <a:lstStyle/>
          <a:p>
            <a:pPr marL="457200" lvl="1" indent="0">
              <a:buNone/>
            </a:pPr>
            <a:endParaRPr lang="es-CO" sz="1800" dirty="0"/>
          </a:p>
          <a:p>
            <a:pPr marL="457200" lvl="1" indent="0" algn="just">
              <a:buNone/>
            </a:pPr>
            <a:endParaRPr lang="es-CO" dirty="0"/>
          </a:p>
          <a:p>
            <a:pPr marL="457200" lvl="1" indent="0">
              <a:buNone/>
            </a:pP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611560" y="1059798"/>
          <a:ext cx="8136903" cy="4464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013"/>
                <a:gridCol w="1711399"/>
                <a:gridCol w="1374847"/>
                <a:gridCol w="1382009"/>
                <a:gridCol w="938047"/>
                <a:gridCol w="1021588"/>
              </a:tblGrid>
              <a:tr h="41194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ACITIVIDADES DIRIGIDAS A GRUPOS y/o COMUNIDADES (Circular  Externa No. 07-4 del DNP 2016)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661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DEPENDENCIA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PROYECTO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GRUPO y/o COMUNIDAD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REGIÓN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ASIGNACIÓN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53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2017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2018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</a:tr>
              <a:tr h="76720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xxxxxx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Apoyo para la generación de acceso al  crédito para pequeña minería a Nivel Nacional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Negras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xxxx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 </a:t>
                      </a:r>
                      <a:r>
                        <a:rPr lang="es-CO" sz="900" u="none" strike="noStrike" dirty="0" err="1">
                          <a:effectLst/>
                        </a:rPr>
                        <a:t>xxxx</a:t>
                      </a:r>
                      <a:r>
                        <a:rPr lang="es-CO" sz="900" u="none" strike="noStrike" dirty="0">
                          <a:effectLst/>
                        </a:rPr>
                        <a:t>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 xxxx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</a:tr>
              <a:tr h="2653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</a:tr>
              <a:tr h="2653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</a:tr>
              <a:tr h="2653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</a:tr>
              <a:tr h="2653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</a:tr>
              <a:tr h="2653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</a:tr>
              <a:tr h="2653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</a:tr>
              <a:tr h="2653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</a:tr>
              <a:tr h="2653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</a:tr>
              <a:tr h="2653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</a:tr>
              <a:tr h="2653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6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ITN 2015-2016</a:t>
            </a:r>
            <a:endParaRPr lang="es-CO" dirty="0"/>
          </a:p>
        </p:txBody>
      </p:sp>
      <p:grpSp>
        <p:nvGrpSpPr>
          <p:cNvPr id="4" name="Grupo 3"/>
          <p:cNvGrpSpPr/>
          <p:nvPr/>
        </p:nvGrpSpPr>
        <p:grpSpPr>
          <a:xfrm>
            <a:off x="611560" y="1772816"/>
            <a:ext cx="6945719" cy="3670625"/>
            <a:chOff x="1424763" y="911210"/>
            <a:chExt cx="7719237" cy="4830371"/>
          </a:xfrm>
        </p:grpSpPr>
        <p:cxnSp>
          <p:nvCxnSpPr>
            <p:cNvPr id="5" name="Conector recto de flecha 4"/>
            <p:cNvCxnSpPr/>
            <p:nvPr/>
          </p:nvCxnSpPr>
          <p:spPr>
            <a:xfrm>
              <a:off x="3129968" y="5741581"/>
              <a:ext cx="6014032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de flecha 5"/>
            <p:cNvCxnSpPr/>
            <p:nvPr/>
          </p:nvCxnSpPr>
          <p:spPr>
            <a:xfrm flipV="1">
              <a:off x="3129968" y="911210"/>
              <a:ext cx="11053" cy="4812744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/>
            <p:nvPr/>
          </p:nvCxnSpPr>
          <p:spPr>
            <a:xfrm flipV="1">
              <a:off x="3152076" y="2895145"/>
              <a:ext cx="5819215" cy="33734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>
              <a:off x="3163131" y="4723933"/>
              <a:ext cx="5808160" cy="1124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3152076" y="3812350"/>
              <a:ext cx="5819215" cy="33734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adroTexto 9"/>
            <p:cNvSpPr txBox="1"/>
            <p:nvPr/>
          </p:nvSpPr>
          <p:spPr>
            <a:xfrm>
              <a:off x="1424763" y="5178936"/>
              <a:ext cx="1581631" cy="39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350" dirty="0">
                  <a:solidFill>
                    <a:prstClr val="black"/>
                  </a:solidFill>
                </a:rPr>
                <a:t>Riesgo Bajo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1424763" y="4030052"/>
              <a:ext cx="1581631" cy="39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350" dirty="0">
                  <a:solidFill>
                    <a:prstClr val="black"/>
                  </a:solidFill>
                </a:rPr>
                <a:t>Riesgo Moderado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424763" y="3068117"/>
              <a:ext cx="1581631" cy="39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350" dirty="0">
                  <a:solidFill>
                    <a:prstClr val="black"/>
                  </a:solidFill>
                </a:rPr>
                <a:t>Riesgo Medio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1424763" y="2308441"/>
              <a:ext cx="1581631" cy="39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350" dirty="0">
                  <a:solidFill>
                    <a:prstClr val="black"/>
                  </a:solidFill>
                </a:rPr>
                <a:t>Riesgo Alto</a:t>
              </a:r>
            </a:p>
          </p:txBody>
        </p:sp>
        <p:cxnSp>
          <p:nvCxnSpPr>
            <p:cNvPr id="14" name="Conector recto 13"/>
            <p:cNvCxnSpPr/>
            <p:nvPr/>
          </p:nvCxnSpPr>
          <p:spPr>
            <a:xfrm flipV="1">
              <a:off x="3129968" y="1886311"/>
              <a:ext cx="5819215" cy="33734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14"/>
            <p:cNvSpPr txBox="1"/>
            <p:nvPr/>
          </p:nvSpPr>
          <p:spPr>
            <a:xfrm>
              <a:off x="1424763" y="1139999"/>
              <a:ext cx="1581631" cy="39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350" dirty="0">
                  <a:solidFill>
                    <a:prstClr val="black"/>
                  </a:solidFill>
                </a:rPr>
                <a:t>Riesgo Muy alto</a:t>
              </a:r>
            </a:p>
          </p:txBody>
        </p:sp>
        <p:sp>
          <p:nvSpPr>
            <p:cNvPr id="16" name="Elipse 15"/>
            <p:cNvSpPr/>
            <p:nvPr/>
          </p:nvSpPr>
          <p:spPr>
            <a:xfrm>
              <a:off x="4642565" y="3068117"/>
              <a:ext cx="172707" cy="24946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>
                <a:solidFill>
                  <a:prstClr val="white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5215224" y="3243070"/>
              <a:ext cx="172707" cy="24946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>
                <a:solidFill>
                  <a:prstClr val="white"/>
                </a:solidFill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4297151" y="3935282"/>
              <a:ext cx="172707" cy="2494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>
                <a:solidFill>
                  <a:prstClr val="white"/>
                </a:solidFill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6742316" y="2093781"/>
              <a:ext cx="172707" cy="24946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>
                <a:solidFill>
                  <a:prstClr val="white"/>
                </a:solidFill>
              </a:endParaRPr>
            </a:p>
          </p:txBody>
        </p:sp>
        <p:sp>
          <p:nvSpPr>
            <p:cNvPr id="20" name="Elipse 19"/>
            <p:cNvSpPr/>
            <p:nvPr/>
          </p:nvSpPr>
          <p:spPr>
            <a:xfrm>
              <a:off x="5623288" y="2950573"/>
              <a:ext cx="172707" cy="24946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9860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Auditoria externa 2017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539552" y="1268413"/>
            <a:ext cx="8136136" cy="4537075"/>
          </a:xfrm>
        </p:spPr>
        <p:txBody>
          <a:bodyPr/>
          <a:lstStyle/>
          <a:p>
            <a:pPr algn="just"/>
            <a:r>
              <a:rPr lang="es-CO" dirty="0" smtClean="0"/>
              <a:t>Fecha: 15, </a:t>
            </a:r>
            <a:r>
              <a:rPr lang="es-CO" dirty="0"/>
              <a:t>16, y 17 de marzo de 2017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Empresa:  	    </a:t>
            </a:r>
            <a:r>
              <a:rPr lang="es-CO" dirty="0" smtClean="0"/>
              <a:t>SGS </a:t>
            </a:r>
            <a:r>
              <a:rPr lang="es-CO" dirty="0"/>
              <a:t>Colombia S.A.</a:t>
            </a:r>
          </a:p>
          <a:p>
            <a:pPr algn="just"/>
            <a:r>
              <a:rPr lang="es-CO" dirty="0"/>
              <a:t>Alcance: 	    </a:t>
            </a:r>
            <a:r>
              <a:rPr lang="es-CO" dirty="0" smtClean="0"/>
              <a:t>Todos </a:t>
            </a:r>
            <a:r>
              <a:rPr lang="es-CO" dirty="0"/>
              <a:t>los procesos (16)</a:t>
            </a:r>
          </a:p>
          <a:p>
            <a:pPr algn="just"/>
            <a:r>
              <a:rPr lang="es-CO" dirty="0"/>
              <a:t>Referencial:         </a:t>
            </a:r>
            <a:r>
              <a:rPr lang="es-CO" dirty="0" smtClean="0"/>
              <a:t>Segunda </a:t>
            </a:r>
            <a:r>
              <a:rPr lang="es-CO" dirty="0"/>
              <a:t>visita de seguimiento a la Recertificación    	                </a:t>
            </a:r>
            <a:r>
              <a:rPr lang="es-CO" dirty="0" smtClean="0"/>
              <a:t>bajo </a:t>
            </a:r>
            <a:r>
              <a:rPr lang="es-CO" dirty="0"/>
              <a:t>las normas NTC ISO 9001:2008 y NTCGP</a:t>
            </a:r>
          </a:p>
          <a:p>
            <a:pPr algn="just"/>
            <a:r>
              <a:rPr lang="es-CO" dirty="0"/>
              <a:t>                            </a:t>
            </a:r>
            <a:r>
              <a:rPr lang="es-CO" dirty="0" smtClean="0"/>
              <a:t>1000:2009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Resultado:  Se mantiene la recertificación en las normas de calidad.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No conformidades:  2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4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0" y="2420888"/>
            <a:ext cx="2699792" cy="2102753"/>
          </a:xfrm>
        </p:spPr>
        <p:txBody>
          <a:bodyPr/>
          <a:lstStyle/>
          <a:p>
            <a:r>
              <a:rPr lang="es-CO" altLang="es-CO" sz="1800" dirty="0" smtClean="0"/>
              <a:t>Agenda</a:t>
            </a:r>
            <a:endParaRPr lang="es-CO" sz="1800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1691680" y="1902311"/>
            <a:ext cx="7250504" cy="2966849"/>
          </a:xfrm>
        </p:spPr>
        <p:txBody>
          <a:bodyPr/>
          <a:lstStyle/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 smtClean="0">
              <a:solidFill>
                <a:srgbClr val="C8B300"/>
              </a:solidFill>
            </a:endParaRPr>
          </a:p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 smtClean="0">
              <a:solidFill>
                <a:srgbClr val="C8B300"/>
              </a:solidFill>
            </a:endParaRPr>
          </a:p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>
              <a:solidFill>
                <a:srgbClr val="C8B300"/>
              </a:solidFill>
            </a:endParaRPr>
          </a:p>
          <a:p>
            <a:pPr marL="1881188" lvl="0" indent="-360363">
              <a:buFont typeface="Wingdings" panose="05000000000000000000" pitchFamily="2" charset="2"/>
              <a:buChar char="Ø"/>
              <a:defRPr/>
            </a:pPr>
            <a:endParaRPr lang="es-CO" altLang="es-CO" dirty="0">
              <a:solidFill>
                <a:srgbClr val="C8B3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15816" y="2420888"/>
            <a:ext cx="6120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solidFill>
                <a:srgbClr val="262626"/>
              </a:solidFill>
            </a:endParaRPr>
          </a:p>
          <a:p>
            <a:pPr marL="342900" indent="-342900" algn="just">
              <a:buFontTx/>
              <a:buAutoNum type="arabicPeriod" startAt="3"/>
            </a:pPr>
            <a:endParaRPr lang="es-CO" dirty="0">
              <a:solidFill>
                <a:srgbClr val="262626"/>
              </a:solidFill>
            </a:endParaRPr>
          </a:p>
          <a:p>
            <a:pPr algn="just"/>
            <a:r>
              <a:rPr lang="es-CO" dirty="0" smtClean="0">
                <a:solidFill>
                  <a:srgbClr val="262626"/>
                </a:solidFill>
              </a:rPr>
              <a:t>4. Ministerio de Minas (30 minutos)</a:t>
            </a:r>
          </a:p>
          <a:p>
            <a:pPr algn="just"/>
            <a:endParaRPr lang="es-CO" dirty="0" smtClean="0">
              <a:solidFill>
                <a:srgbClr val="26262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262626"/>
                </a:solidFill>
              </a:rPr>
              <a:t>Plan Estratégico Institucional 2015-2018, avance a diciembre  31 de 2016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262626"/>
                </a:solidFill>
              </a:rPr>
              <a:t>Presentación y aprobación de Índice de Información Clasificada y Reservada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262626"/>
                </a:solidFill>
              </a:rPr>
              <a:t>Presentación y aprobación de Registro de Activos de Información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262626"/>
                </a:solidFill>
              </a:rPr>
              <a:t>Avance Plan de Gestión Ambiental Operativa a diciembre 31 de 2016</a:t>
            </a:r>
          </a:p>
          <a:p>
            <a:pPr algn="just"/>
            <a:endParaRPr lang="es-CO" sz="1400" dirty="0" smtClean="0">
              <a:solidFill>
                <a:srgbClr val="262626"/>
              </a:solidFill>
            </a:endParaRPr>
          </a:p>
          <a:p>
            <a:r>
              <a:rPr lang="es-CO" dirty="0">
                <a:solidFill>
                  <a:srgbClr val="262626"/>
                </a:solidFill>
              </a:rPr>
              <a:t/>
            </a:r>
            <a:br>
              <a:rPr lang="es-CO" dirty="0">
                <a:solidFill>
                  <a:srgbClr val="262626"/>
                </a:solidFill>
              </a:rPr>
            </a:br>
            <a:endParaRPr lang="es-CO" dirty="0" smtClean="0">
              <a:solidFill>
                <a:srgbClr val="26262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CO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>
            <a:spLocks noGrp="1"/>
          </p:cNvSpPr>
          <p:nvPr>
            <p:ph type="title"/>
          </p:nvPr>
        </p:nvSpPr>
        <p:spPr>
          <a:xfrm>
            <a:off x="0" y="116633"/>
            <a:ext cx="3995936" cy="504055"/>
          </a:xfrm>
        </p:spPr>
        <p:txBody>
          <a:bodyPr/>
          <a:lstStyle/>
          <a:p>
            <a:pPr algn="ctr"/>
            <a:r>
              <a:rPr lang="es-CO" altLang="es-CO" sz="1600" dirty="0" smtClean="0"/>
              <a:t> Política No. 1</a:t>
            </a:r>
            <a:br>
              <a:rPr lang="es-CO" altLang="es-CO" sz="1600" dirty="0" smtClean="0"/>
            </a:br>
            <a:r>
              <a:rPr lang="es-CO" altLang="es-CO" sz="1600" dirty="0" smtClean="0"/>
              <a:t>Gestión Misional </a:t>
            </a:r>
            <a:r>
              <a:rPr lang="es-CO" altLang="es-CO" sz="1600" dirty="0"/>
              <a:t>y de </a:t>
            </a:r>
            <a:r>
              <a:rPr lang="es-CO" altLang="es-CO" sz="1600" dirty="0" smtClean="0"/>
              <a:t>Gobierno</a:t>
            </a:r>
            <a:endParaRPr lang="es-CO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6" y="2132856"/>
            <a:ext cx="8704602" cy="22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2636912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PLAN DE ACCI</a:t>
            </a:r>
            <a:r>
              <a:rPr lang="es-CO" sz="3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r>
              <a:rPr lang="es-419" sz="3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</a:p>
          <a:p>
            <a:r>
              <a:rPr lang="es-419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419" sz="3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GESTI</a:t>
            </a:r>
            <a:r>
              <a:rPr lang="es-CO" sz="3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r>
              <a:rPr lang="es-419" sz="3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AMBIENTAL              </a:t>
            </a:r>
          </a:p>
          <a:p>
            <a:endParaRPr lang="es-CO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2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CONSUMO de PAPEL </a:t>
            </a:r>
            <a:br>
              <a:rPr lang="es-CO" dirty="0" smtClean="0"/>
            </a:br>
            <a:r>
              <a:rPr lang="es-CO" dirty="0" smtClean="0"/>
              <a:t>2017 vs 2016</a:t>
            </a:r>
            <a:br>
              <a:rPr lang="es-CO" dirty="0" smtClean="0"/>
            </a:br>
            <a:r>
              <a:rPr lang="es-CO" dirty="0" smtClean="0"/>
              <a:t> 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33199"/>
            <a:ext cx="5584501" cy="6792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12" y="2905617"/>
            <a:ext cx="5047926" cy="275563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660233" y="2420888"/>
            <a:ext cx="1728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rgbClr val="262626"/>
                </a:solidFill>
              </a:rPr>
              <a:t>Durante el I trimestre se generaron 52.953 fotocopias lo cual equivale a 106 resmas de papel</a:t>
            </a:r>
            <a:endParaRPr lang="es-CO" sz="1600" dirty="0">
              <a:solidFill>
                <a:srgbClr val="262626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32241" y="4365104"/>
            <a:ext cx="1728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rgbClr val="262626"/>
                </a:solidFill>
              </a:rPr>
              <a:t>Fotocopias: </a:t>
            </a:r>
          </a:p>
          <a:p>
            <a:r>
              <a:rPr lang="es-CO" sz="1600" dirty="0">
                <a:solidFill>
                  <a:srgbClr val="262626"/>
                </a:solidFill>
              </a:rPr>
              <a:t>E</a:t>
            </a:r>
            <a:r>
              <a:rPr lang="es-CO" sz="1600" dirty="0" smtClean="0">
                <a:solidFill>
                  <a:srgbClr val="262626"/>
                </a:solidFill>
              </a:rPr>
              <a:t>ne-40.000 </a:t>
            </a:r>
          </a:p>
          <a:p>
            <a:r>
              <a:rPr lang="es-CO" sz="1600" dirty="0" smtClean="0">
                <a:solidFill>
                  <a:srgbClr val="262626"/>
                </a:solidFill>
              </a:rPr>
              <a:t>Feb-8.986 </a:t>
            </a:r>
          </a:p>
          <a:p>
            <a:r>
              <a:rPr lang="es-CO" sz="1600" dirty="0" smtClean="0">
                <a:solidFill>
                  <a:srgbClr val="262626"/>
                </a:solidFill>
              </a:rPr>
              <a:t>Mar-3.967</a:t>
            </a:r>
            <a:endParaRPr lang="es-CO" sz="16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936104"/>
          </a:xfrm>
        </p:spPr>
        <p:txBody>
          <a:bodyPr/>
          <a:lstStyle/>
          <a:p>
            <a:r>
              <a:rPr lang="es-CO" dirty="0" smtClean="0"/>
              <a:t>CONSUMO de ENERGIA  </a:t>
            </a:r>
            <a:br>
              <a:rPr lang="es-CO" dirty="0" smtClean="0"/>
            </a:br>
            <a:r>
              <a:rPr lang="es-CO" dirty="0" smtClean="0"/>
              <a:t>2017 vs 2016</a:t>
            </a: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7" y="1246649"/>
            <a:ext cx="5032765" cy="5261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159852"/>
            <a:ext cx="3816424" cy="30482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001" y="2080985"/>
            <a:ext cx="4298495" cy="5261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49" y="2780928"/>
            <a:ext cx="3234397" cy="291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107504" y="116632"/>
            <a:ext cx="8928992" cy="936104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O" dirty="0" smtClean="0">
                <a:solidFill>
                  <a:prstClr val="white"/>
                </a:solidFill>
              </a:rPr>
              <a:t>MANTENIMIENTO INFRAESTRUCTURA 2017 vs 2016</a:t>
            </a: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325" y="2204864"/>
            <a:ext cx="2319131" cy="292673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28800"/>
            <a:ext cx="5096813" cy="803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121605"/>
            <a:ext cx="4680520" cy="25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107504" y="80418"/>
            <a:ext cx="8928992" cy="936104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O" dirty="0" smtClean="0">
                <a:solidFill>
                  <a:prstClr val="white"/>
                </a:solidFill>
              </a:rPr>
              <a:t>GESTIÓN AMBIENTAL</a:t>
            </a: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9324" y="1124744"/>
            <a:ext cx="53440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rgbClr val="262626"/>
                </a:solidFill>
              </a:rPr>
              <a:t>El </a:t>
            </a:r>
            <a:r>
              <a:rPr lang="es-CO" dirty="0">
                <a:solidFill>
                  <a:srgbClr val="262626"/>
                </a:solidFill>
              </a:rPr>
              <a:t>G</a:t>
            </a:r>
            <a:r>
              <a:rPr lang="es-CO" dirty="0" smtClean="0">
                <a:solidFill>
                  <a:srgbClr val="262626"/>
                </a:solidFill>
              </a:rPr>
              <a:t>rupo de Servicios Administrativos cuenta con la participación de dos pasantes de la Universidad Distrital Francisco José de Caldas, para apoyar la implementación </a:t>
            </a:r>
            <a:r>
              <a:rPr lang="es-CO" dirty="0">
                <a:solidFill>
                  <a:srgbClr val="262626"/>
                </a:solidFill>
              </a:rPr>
              <a:t>de la </a:t>
            </a:r>
            <a:r>
              <a:rPr lang="es-CO" dirty="0" smtClean="0">
                <a:solidFill>
                  <a:srgbClr val="262626"/>
                </a:solidFill>
              </a:rPr>
              <a:t>Política </a:t>
            </a:r>
            <a:r>
              <a:rPr lang="es-CO" dirty="0">
                <a:solidFill>
                  <a:srgbClr val="262626"/>
                </a:solidFill>
              </a:rPr>
              <a:t>de </a:t>
            </a:r>
            <a:r>
              <a:rPr lang="es-ES_tradnl" dirty="0">
                <a:solidFill>
                  <a:srgbClr val="262626"/>
                </a:solidFill>
              </a:rPr>
              <a:t>Gestión </a:t>
            </a:r>
            <a:r>
              <a:rPr lang="es-ES_tradnl" dirty="0" smtClean="0">
                <a:solidFill>
                  <a:srgbClr val="262626"/>
                </a:solidFill>
              </a:rPr>
              <a:t>Ambiental.</a:t>
            </a:r>
          </a:p>
          <a:p>
            <a:pPr algn="just"/>
            <a:endParaRPr lang="es-CO" dirty="0" smtClean="0">
              <a:solidFill>
                <a:srgbClr val="262626"/>
              </a:solidFill>
            </a:endParaRPr>
          </a:p>
          <a:p>
            <a:pPr algn="just"/>
            <a:r>
              <a:rPr lang="es-CO" dirty="0" smtClean="0">
                <a:solidFill>
                  <a:srgbClr val="262626"/>
                </a:solidFill>
              </a:rPr>
              <a:t>Para el primer trimestre se ha adelantado la siguiente documentación:</a:t>
            </a:r>
          </a:p>
          <a:p>
            <a:pPr algn="just"/>
            <a:endParaRPr lang="es-CO" dirty="0" smtClean="0">
              <a:solidFill>
                <a:srgbClr val="262626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CO" dirty="0" smtClean="0">
                <a:solidFill>
                  <a:srgbClr val="262626"/>
                </a:solidFill>
              </a:rPr>
              <a:t>Procedimiento para la Gestión de Residuos Solidos.</a:t>
            </a:r>
          </a:p>
          <a:p>
            <a:pPr marL="285750" indent="-285750" algn="just">
              <a:buFontTx/>
              <a:buChar char="-"/>
            </a:pPr>
            <a:r>
              <a:rPr lang="es-CO" dirty="0" smtClean="0">
                <a:solidFill>
                  <a:srgbClr val="262626"/>
                </a:solidFill>
              </a:rPr>
              <a:t>Formato de Caracterización de Residuos.</a:t>
            </a:r>
          </a:p>
          <a:p>
            <a:pPr marL="285750" indent="-285750" algn="just">
              <a:buFontTx/>
              <a:buChar char="-"/>
            </a:pPr>
            <a:r>
              <a:rPr lang="es-CO" dirty="0" smtClean="0">
                <a:solidFill>
                  <a:srgbClr val="262626"/>
                </a:solidFill>
              </a:rPr>
              <a:t>Matriz de Aspectos Legales</a:t>
            </a:r>
          </a:p>
          <a:p>
            <a:pPr marL="285750" indent="-285750" algn="just">
              <a:buFontTx/>
              <a:buChar char="-"/>
            </a:pPr>
            <a:r>
              <a:rPr lang="es-CO" dirty="0" smtClean="0">
                <a:solidFill>
                  <a:srgbClr val="262626"/>
                </a:solidFill>
              </a:rPr>
              <a:t>Matriz de Aspectos e Impactos Ambientales.</a:t>
            </a:r>
          </a:p>
          <a:p>
            <a:pPr marL="285750" indent="-285750" algn="just">
              <a:buFontTx/>
              <a:buChar char="-"/>
            </a:pPr>
            <a:r>
              <a:rPr lang="es-CO" dirty="0" smtClean="0">
                <a:solidFill>
                  <a:srgbClr val="262626"/>
                </a:solidFill>
              </a:rPr>
              <a:t>Procedimiento para la identificación y valoración de Aspectos e Impactos Ambientales.</a:t>
            </a:r>
          </a:p>
          <a:p>
            <a:pPr algn="just"/>
            <a:endParaRPr lang="es-CO" dirty="0" smtClean="0">
              <a:solidFill>
                <a:srgbClr val="262626"/>
              </a:solidFill>
            </a:endParaRPr>
          </a:p>
          <a:p>
            <a:pPr algn="just"/>
            <a:r>
              <a:rPr lang="es-CO" dirty="0" smtClean="0">
                <a:solidFill>
                  <a:srgbClr val="262626"/>
                </a:solidFill>
              </a:rPr>
              <a:t>Nota: los documentos antes mencionados están en proceso de revisión para ser incluidos en el Aplicativo </a:t>
            </a:r>
            <a:r>
              <a:rPr lang="es-CO" dirty="0" err="1" smtClean="0">
                <a:solidFill>
                  <a:srgbClr val="262626"/>
                </a:solidFill>
              </a:rPr>
              <a:t>SIGME</a:t>
            </a:r>
            <a:r>
              <a:rPr lang="es-CO" dirty="0" smtClean="0">
                <a:solidFill>
                  <a:srgbClr val="262626"/>
                </a:solidFill>
              </a:rPr>
              <a:t>.</a:t>
            </a:r>
          </a:p>
        </p:txBody>
      </p:sp>
      <p:pic>
        <p:nvPicPr>
          <p:cNvPr id="5" name="Picture 3" descr="d:\Cristian Mateo Londoño\Desktop\ar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48" y="1436330"/>
            <a:ext cx="2963442" cy="28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7" r="2090"/>
          <a:stretch/>
        </p:blipFill>
        <p:spPr>
          <a:xfrm>
            <a:off x="5593422" y="4077072"/>
            <a:ext cx="3096344" cy="18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107504" y="80418"/>
            <a:ext cx="8928992" cy="936104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O" dirty="0" smtClean="0">
                <a:solidFill>
                  <a:prstClr val="white"/>
                </a:solidFill>
              </a:rPr>
              <a:t>SENSIBILIZACIÓN</a:t>
            </a: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4167" y="1645745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CO" dirty="0" smtClean="0">
                <a:solidFill>
                  <a:srgbClr val="262626"/>
                </a:solidFill>
              </a:rPr>
              <a:t>Con el apoyo de Grupo de Comunicaciones y Prensa se iniciaran campañas de sensibilización en temas ambientales. </a:t>
            </a:r>
          </a:p>
          <a:p>
            <a:pPr algn="just"/>
            <a:endParaRPr lang="es-CO" dirty="0">
              <a:solidFill>
                <a:srgbClr val="262626"/>
              </a:solidFill>
            </a:endParaRPr>
          </a:p>
          <a:p>
            <a:pPr algn="just"/>
            <a:r>
              <a:rPr lang="es-CO" dirty="0">
                <a:solidFill>
                  <a:srgbClr val="262626"/>
                </a:solidFill>
              </a:rPr>
              <a:t> </a:t>
            </a:r>
            <a:r>
              <a:rPr lang="es-CO" dirty="0" smtClean="0">
                <a:solidFill>
                  <a:srgbClr val="262626"/>
                </a:solidFill>
              </a:rPr>
              <a:t>    Se difundirá mediante imágenes en los</a:t>
            </a:r>
          </a:p>
          <a:p>
            <a:pPr algn="just"/>
            <a:r>
              <a:rPr lang="es-CO" dirty="0">
                <a:solidFill>
                  <a:srgbClr val="262626"/>
                </a:solidFill>
              </a:rPr>
              <a:t> </a:t>
            </a:r>
            <a:r>
              <a:rPr lang="es-CO" dirty="0" smtClean="0">
                <a:solidFill>
                  <a:srgbClr val="262626"/>
                </a:solidFill>
              </a:rPr>
              <a:t>    televisores e inicio de pantalla</a:t>
            </a:r>
          </a:p>
          <a:p>
            <a:pPr marL="285750" indent="-285750" algn="just">
              <a:buFontTx/>
              <a:buChar char="-"/>
            </a:pPr>
            <a:endParaRPr lang="es-CO" dirty="0" smtClean="0">
              <a:solidFill>
                <a:srgbClr val="26262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678566"/>
            <a:ext cx="3143688" cy="18316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871" y="1215784"/>
            <a:ext cx="3000929" cy="206025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27584" y="3994227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endParaRPr lang="es-CO" dirty="0" smtClean="0">
              <a:solidFill>
                <a:srgbClr val="262626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CO" dirty="0" smtClean="0">
                <a:solidFill>
                  <a:srgbClr val="262626"/>
                </a:solidFill>
              </a:rPr>
              <a:t>Se actualizó el Documento de Políticas y Lineamientos de Operación incluyendo temas ambientales.</a:t>
            </a:r>
            <a:endParaRPr lang="es-CO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8"/>
          <p:cNvSpPr>
            <a:spLocks noGrp="1"/>
          </p:cNvSpPr>
          <p:nvPr>
            <p:ph type="title"/>
          </p:nvPr>
        </p:nvSpPr>
        <p:spPr>
          <a:xfrm>
            <a:off x="0" y="116633"/>
            <a:ext cx="3995936" cy="504055"/>
          </a:xfrm>
        </p:spPr>
        <p:txBody>
          <a:bodyPr/>
          <a:lstStyle/>
          <a:p>
            <a:pPr algn="ctr"/>
            <a:r>
              <a:rPr lang="es-CO" altLang="es-CO" sz="1600" dirty="0" smtClean="0"/>
              <a:t> Política No. 1</a:t>
            </a:r>
            <a:br>
              <a:rPr lang="es-CO" altLang="es-CO" sz="1600" dirty="0" smtClean="0"/>
            </a:br>
            <a:r>
              <a:rPr lang="es-CO" altLang="es-CO" sz="1600" dirty="0" smtClean="0"/>
              <a:t>Gestión Misional </a:t>
            </a:r>
            <a:r>
              <a:rPr lang="es-CO" altLang="es-CO" sz="1600" dirty="0"/>
              <a:t>y de </a:t>
            </a:r>
            <a:r>
              <a:rPr lang="es-CO" altLang="es-CO" sz="1600" dirty="0" smtClean="0"/>
              <a:t>Gobierno</a:t>
            </a:r>
            <a:endParaRPr lang="es-CO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17750"/>
            <a:ext cx="8752577" cy="214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0" y="2420888"/>
            <a:ext cx="4788024" cy="2102753"/>
          </a:xfrm>
        </p:spPr>
        <p:txBody>
          <a:bodyPr/>
          <a:lstStyle/>
          <a:p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dirty="0"/>
              <a:t/>
            </a:r>
            <a:br>
              <a:rPr lang="es-CO" sz="1600" dirty="0"/>
            </a:br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dirty="0" smtClean="0"/>
              <a:t>INDICADORES SINERGIA</a:t>
            </a:r>
            <a:br>
              <a:rPr lang="es-CO" sz="1600" dirty="0" smtClean="0"/>
            </a:br>
            <a:r>
              <a:rPr lang="es-CO" sz="1600" dirty="0"/>
              <a:t/>
            </a:r>
            <a:br>
              <a:rPr lang="es-CO" sz="1600" dirty="0"/>
            </a:br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dirty="0" smtClean="0"/>
              <a:t>                                        </a:t>
            </a:r>
            <a:r>
              <a:rPr lang="es-CO" sz="1000" dirty="0" smtClean="0"/>
              <a:t>Marzo 2017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6967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3470" y="0"/>
            <a:ext cx="9144000" cy="90872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2400" dirty="0" smtClean="0">
                <a:solidFill>
                  <a:prstClr val="white"/>
                </a:solidFill>
              </a:rPr>
              <a:t>SINERGIA</a:t>
            </a:r>
          </a:p>
          <a:p>
            <a:pPr algn="ctr" defTabSz="457200"/>
            <a:r>
              <a:rPr lang="es-CO" sz="2400" dirty="0" smtClean="0">
                <a:solidFill>
                  <a:prstClr val="white"/>
                </a:solidFill>
              </a:rPr>
              <a:t>Indicadores Ministerio </a:t>
            </a:r>
            <a:endParaRPr lang="es-CO" sz="2400" dirty="0">
              <a:solidFill>
                <a:prstClr val="white"/>
              </a:solidFill>
            </a:endParaRPr>
          </a:p>
        </p:txBody>
      </p:sp>
      <p:sp>
        <p:nvSpPr>
          <p:cNvPr id="8" name="Rectángulo 192"/>
          <p:cNvSpPr/>
          <p:nvPr/>
        </p:nvSpPr>
        <p:spPr>
          <a:xfrm>
            <a:off x="-3470" y="6741368"/>
            <a:ext cx="9144000" cy="12432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5" name="Triángulo isósceles 71"/>
          <p:cNvSpPr/>
          <p:nvPr/>
        </p:nvSpPr>
        <p:spPr>
          <a:xfrm rot="10800000">
            <a:off x="4175865" y="764703"/>
            <a:ext cx="785327" cy="303877"/>
          </a:xfrm>
          <a:prstGeom prst="triangl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437112"/>
            <a:ext cx="7488831" cy="1832512"/>
          </a:xfrm>
          <a:prstGeom prst="rect">
            <a:avLst/>
          </a:prstGeom>
        </p:spPr>
      </p:pic>
      <p:graphicFrame>
        <p:nvGraphicFramePr>
          <p:cNvPr id="11" name="3 Gráfico"/>
          <p:cNvGraphicFramePr>
            <a:graphicFrameLocks/>
          </p:cNvGraphicFramePr>
          <p:nvPr>
            <p:extLst/>
          </p:nvPr>
        </p:nvGraphicFramePr>
        <p:xfrm>
          <a:off x="143818" y="892875"/>
          <a:ext cx="8388622" cy="356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29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Personalizado 2">
      <a:dk1>
        <a:srgbClr val="262626"/>
      </a:dk1>
      <a:lt1>
        <a:sysClr val="window" lastClr="FFFFFF"/>
      </a:lt1>
      <a:dk2>
        <a:srgbClr val="003893"/>
      </a:dk2>
      <a:lt2>
        <a:srgbClr val="EEECE1"/>
      </a:lt2>
      <a:accent1>
        <a:srgbClr val="003893"/>
      </a:accent1>
      <a:accent2>
        <a:srgbClr val="B7AB2D"/>
      </a:accent2>
      <a:accent3>
        <a:srgbClr val="908624"/>
      </a:accent3>
      <a:accent4>
        <a:srgbClr val="625B18"/>
      </a:accent4>
      <a:accent5>
        <a:srgbClr val="262626"/>
      </a:accent5>
      <a:accent6>
        <a:srgbClr val="595959"/>
      </a:accent6>
      <a:hlink>
        <a:srgbClr val="7F7F7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Personalizado 2">
      <a:dk1>
        <a:srgbClr val="262626"/>
      </a:dk1>
      <a:lt1>
        <a:sysClr val="window" lastClr="FFFFFF"/>
      </a:lt1>
      <a:dk2>
        <a:srgbClr val="003893"/>
      </a:dk2>
      <a:lt2>
        <a:srgbClr val="EEECE1"/>
      </a:lt2>
      <a:accent1>
        <a:srgbClr val="003893"/>
      </a:accent1>
      <a:accent2>
        <a:srgbClr val="B7AB2D"/>
      </a:accent2>
      <a:accent3>
        <a:srgbClr val="908624"/>
      </a:accent3>
      <a:accent4>
        <a:srgbClr val="625B18"/>
      </a:accent4>
      <a:accent5>
        <a:srgbClr val="262626"/>
      </a:accent5>
      <a:accent6>
        <a:srgbClr val="595959"/>
      </a:accent6>
      <a:hlink>
        <a:srgbClr val="7F7F7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Personalizado 2">
      <a:dk1>
        <a:srgbClr val="262626"/>
      </a:dk1>
      <a:lt1>
        <a:sysClr val="window" lastClr="FFFFFF"/>
      </a:lt1>
      <a:dk2>
        <a:srgbClr val="003893"/>
      </a:dk2>
      <a:lt2>
        <a:srgbClr val="EEECE1"/>
      </a:lt2>
      <a:accent1>
        <a:srgbClr val="003893"/>
      </a:accent1>
      <a:accent2>
        <a:srgbClr val="B7AB2D"/>
      </a:accent2>
      <a:accent3>
        <a:srgbClr val="908624"/>
      </a:accent3>
      <a:accent4>
        <a:srgbClr val="625B18"/>
      </a:accent4>
      <a:accent5>
        <a:srgbClr val="262626"/>
      </a:accent5>
      <a:accent6>
        <a:srgbClr val="595959"/>
      </a:accent6>
      <a:hlink>
        <a:srgbClr val="7F7F7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Tema de Office">
  <a:themeElements>
    <a:clrScheme name="Personalizado 2">
      <a:dk1>
        <a:srgbClr val="262626"/>
      </a:dk1>
      <a:lt1>
        <a:sysClr val="window" lastClr="FFFFFF"/>
      </a:lt1>
      <a:dk2>
        <a:srgbClr val="003893"/>
      </a:dk2>
      <a:lt2>
        <a:srgbClr val="EEECE1"/>
      </a:lt2>
      <a:accent1>
        <a:srgbClr val="003893"/>
      </a:accent1>
      <a:accent2>
        <a:srgbClr val="B7AB2D"/>
      </a:accent2>
      <a:accent3>
        <a:srgbClr val="908624"/>
      </a:accent3>
      <a:accent4>
        <a:srgbClr val="625B18"/>
      </a:accent4>
      <a:accent5>
        <a:srgbClr val="262626"/>
      </a:accent5>
      <a:accent6>
        <a:srgbClr val="595959"/>
      </a:accent6>
      <a:hlink>
        <a:srgbClr val="7F7F7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Personalizado 2">
      <a:dk1>
        <a:srgbClr val="262626"/>
      </a:dk1>
      <a:lt1>
        <a:sysClr val="window" lastClr="FFFFFF"/>
      </a:lt1>
      <a:dk2>
        <a:srgbClr val="003893"/>
      </a:dk2>
      <a:lt2>
        <a:srgbClr val="EEECE1"/>
      </a:lt2>
      <a:accent1>
        <a:srgbClr val="003893"/>
      </a:accent1>
      <a:accent2>
        <a:srgbClr val="B7AB2D"/>
      </a:accent2>
      <a:accent3>
        <a:srgbClr val="908624"/>
      </a:accent3>
      <a:accent4>
        <a:srgbClr val="625B18"/>
      </a:accent4>
      <a:accent5>
        <a:srgbClr val="262626"/>
      </a:accent5>
      <a:accent6>
        <a:srgbClr val="595959"/>
      </a:accent6>
      <a:hlink>
        <a:srgbClr val="7F7F7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e Office">
  <a:themeElements>
    <a:clrScheme name="Personalizado 2">
      <a:dk1>
        <a:srgbClr val="262626"/>
      </a:dk1>
      <a:lt1>
        <a:sysClr val="window" lastClr="FFFFFF"/>
      </a:lt1>
      <a:dk2>
        <a:srgbClr val="003893"/>
      </a:dk2>
      <a:lt2>
        <a:srgbClr val="EEECE1"/>
      </a:lt2>
      <a:accent1>
        <a:srgbClr val="003893"/>
      </a:accent1>
      <a:accent2>
        <a:srgbClr val="B7AB2D"/>
      </a:accent2>
      <a:accent3>
        <a:srgbClr val="908624"/>
      </a:accent3>
      <a:accent4>
        <a:srgbClr val="625B18"/>
      </a:accent4>
      <a:accent5>
        <a:srgbClr val="262626"/>
      </a:accent5>
      <a:accent6>
        <a:srgbClr val="595959"/>
      </a:accent6>
      <a:hlink>
        <a:srgbClr val="7F7F7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ema de Office">
  <a:themeElements>
    <a:clrScheme name="Personalizado 2">
      <a:dk1>
        <a:srgbClr val="262626"/>
      </a:dk1>
      <a:lt1>
        <a:sysClr val="window" lastClr="FFFFFF"/>
      </a:lt1>
      <a:dk2>
        <a:srgbClr val="003893"/>
      </a:dk2>
      <a:lt2>
        <a:srgbClr val="EEECE1"/>
      </a:lt2>
      <a:accent1>
        <a:srgbClr val="003893"/>
      </a:accent1>
      <a:accent2>
        <a:srgbClr val="B7AB2D"/>
      </a:accent2>
      <a:accent3>
        <a:srgbClr val="908624"/>
      </a:accent3>
      <a:accent4>
        <a:srgbClr val="625B18"/>
      </a:accent4>
      <a:accent5>
        <a:srgbClr val="262626"/>
      </a:accent5>
      <a:accent6>
        <a:srgbClr val="595959"/>
      </a:accent6>
      <a:hlink>
        <a:srgbClr val="7F7F7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12152</TotalTime>
  <Words>5112</Words>
  <Application>Microsoft Office PowerPoint</Application>
  <PresentationFormat>Presentación en pantalla (4:3)</PresentationFormat>
  <Paragraphs>1286</Paragraphs>
  <Slides>65</Slides>
  <Notes>10</Notes>
  <HiddenSlides>9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65</vt:i4>
      </vt:variant>
    </vt:vector>
  </HeadingPairs>
  <TitlesOfParts>
    <vt:vector size="78" baseType="lpstr">
      <vt:lpstr>Arial</vt:lpstr>
      <vt:lpstr>Calibri</vt:lpstr>
      <vt:lpstr>Futura Std Book</vt:lpstr>
      <vt:lpstr>Times New Roman</vt:lpstr>
      <vt:lpstr>Verdana</vt:lpstr>
      <vt:lpstr>Wingdings</vt:lpstr>
      <vt:lpstr>1_Tema de Office</vt:lpstr>
      <vt:lpstr>2_Tema de Office</vt:lpstr>
      <vt:lpstr>Tema de Office</vt:lpstr>
      <vt:lpstr>7_Tema de Office</vt:lpstr>
      <vt:lpstr>5_Tema de Office</vt:lpstr>
      <vt:lpstr>3_Tema de Office</vt:lpstr>
      <vt:lpstr>4_Tema de Office</vt:lpstr>
      <vt:lpstr>Presentación de PowerPoint</vt:lpstr>
      <vt:lpstr>Agenda</vt:lpstr>
      <vt:lpstr>1. Seguimiento a compromisos anteriores</vt:lpstr>
      <vt:lpstr>Seguimiento a 1.     2. Avance Plan Estratégico Sectorial (Políticas de Desarrollo Administrativo) 2015-2018,  a marzo  31 de 2017   Pol </vt:lpstr>
      <vt:lpstr> Política No. 1 Gestión Misional y de Gobierno</vt:lpstr>
      <vt:lpstr> Política No. 1 Gestión Misional y de Gobierno</vt:lpstr>
      <vt:lpstr> Política No. 1 Gestión Misional y de Gobierno</vt:lpstr>
      <vt:lpstr>    INDICADORES SINERGIA                                           Marzo 2017</vt:lpstr>
      <vt:lpstr>Presentación de PowerPoint</vt:lpstr>
      <vt:lpstr>Presentación de PowerPoint</vt:lpstr>
      <vt:lpstr>Presentación de PowerPoint</vt:lpstr>
      <vt:lpstr>    INDICADORES NO SINERGIA                                            Marzo 2017</vt:lpstr>
      <vt:lpstr>Presentación de PowerPoint</vt:lpstr>
      <vt:lpstr>Presentación de PowerPoint</vt:lpstr>
      <vt:lpstr>Presentación de PowerPoint</vt:lpstr>
      <vt:lpstr>Política No.   2 Transparencia, Participación y Servicio al ciudadano </vt:lpstr>
      <vt:lpstr>Modelo Integrado de Planeación y Gestión – MIPG Plan Estratégico Sectorial – PES 2015-2018 Sector Minas y Energía</vt:lpstr>
      <vt:lpstr>Avance acumulado – Trimestre 1 / 2017</vt:lpstr>
      <vt:lpstr>Estrategia de Rendición de Cuentas</vt:lpstr>
      <vt:lpstr>Plan Anticorrupción y de Atención al Ciudadano 2017</vt:lpstr>
      <vt:lpstr>Encuesta de Calidad del Servicio </vt:lpstr>
      <vt:lpstr>Actividades de Fortalecimiento de Cultura del Servicio en los Funcionarios</vt:lpstr>
      <vt:lpstr>Política No. 3 Gestión del Talento Humano</vt:lpstr>
      <vt:lpstr>Presentación de PowerPoint</vt:lpstr>
      <vt:lpstr>Presentación de PowerPoint</vt:lpstr>
      <vt:lpstr>Presentación de PowerPoint</vt:lpstr>
      <vt:lpstr>Presentación de PowerPoint</vt:lpstr>
      <vt:lpstr> Política No. 4 Eficiencia Administrativa</vt:lpstr>
      <vt:lpstr>Presentación de PowerPoint</vt:lpstr>
      <vt:lpstr>Presentación de PowerPoint</vt:lpstr>
      <vt:lpstr>Avance de cumplimiento de la Integración de los Sistemas de Gestión del sector</vt:lpstr>
      <vt:lpstr>Presentación de PowerPoint</vt:lpstr>
      <vt:lpstr>Presentación de PowerPoint</vt:lpstr>
      <vt:lpstr>Elaboración e Implementación del Plan Protocolo IPv6</vt:lpstr>
      <vt:lpstr>Elaboración e Implementación del Plan Protocolo IPv6</vt:lpstr>
      <vt:lpstr>Apertura de Datos</vt:lpstr>
      <vt:lpstr>Apertura de Datos</vt:lpstr>
      <vt:lpstr>Apertura de Datos</vt:lpstr>
      <vt:lpstr>Apertura de Datos</vt:lpstr>
      <vt:lpstr>Apertura de Datos</vt:lpstr>
      <vt:lpstr>Apertura de Datos</vt:lpstr>
      <vt:lpstr>Apertura de Datos</vt:lpstr>
      <vt:lpstr>Indicador Avance de cumplimiento Plan de Implementación de la Estrategia de Gobierno en Línea</vt:lpstr>
      <vt:lpstr>Presentación de PowerPoint</vt:lpstr>
      <vt:lpstr>Política No. 5 Gestión Financiera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Agenda</vt:lpstr>
      <vt:lpstr>Actividades Dirigidas a Grupos y/o Comunidades  (Circular Externa No. 7-4 del DNP 2016)</vt:lpstr>
      <vt:lpstr>ITN 2015-2016</vt:lpstr>
      <vt:lpstr>Auditoria externa 2017</vt:lpstr>
      <vt:lpstr>Agenda</vt:lpstr>
      <vt:lpstr>Presentación de PowerPoint</vt:lpstr>
      <vt:lpstr>  CONSUMO de PAPEL  2017 vs 2016   </vt:lpstr>
      <vt:lpstr>CONSUMO de ENERGIA   2017 vs 2016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Doris Mahecha Barrios</cp:lastModifiedBy>
  <cp:revision>488</cp:revision>
  <cp:lastPrinted>2017-01-30T14:44:41Z</cp:lastPrinted>
  <dcterms:created xsi:type="dcterms:W3CDTF">2014-10-20T16:00:02Z</dcterms:created>
  <dcterms:modified xsi:type="dcterms:W3CDTF">2017-06-07T13:14:00Z</dcterms:modified>
</cp:coreProperties>
</file>