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7" r:id="rId3"/>
    <p:sldMasterId id="2147483687" r:id="rId4"/>
    <p:sldMasterId id="2147483697" r:id="rId5"/>
    <p:sldMasterId id="2147483718" r:id="rId6"/>
    <p:sldMasterId id="2147483731" r:id="rId7"/>
    <p:sldMasterId id="2147483740" r:id="rId8"/>
    <p:sldMasterId id="2147483749" r:id="rId9"/>
    <p:sldMasterId id="2147483757" r:id="rId10"/>
    <p:sldMasterId id="2147483769" r:id="rId11"/>
    <p:sldMasterId id="2147483781" r:id="rId12"/>
  </p:sldMasterIdLst>
  <p:notesMasterIdLst>
    <p:notesMasterId r:id="rId73"/>
  </p:notesMasterIdLst>
  <p:sldIdLst>
    <p:sldId id="256" r:id="rId13"/>
    <p:sldId id="372" r:id="rId14"/>
    <p:sldId id="334" r:id="rId15"/>
    <p:sldId id="336" r:id="rId16"/>
    <p:sldId id="269" r:id="rId17"/>
    <p:sldId id="338" r:id="rId18"/>
    <p:sldId id="340" r:id="rId19"/>
    <p:sldId id="341" r:id="rId20"/>
    <p:sldId id="342" r:id="rId21"/>
    <p:sldId id="344" r:id="rId22"/>
    <p:sldId id="345" r:id="rId23"/>
    <p:sldId id="346" r:id="rId24"/>
    <p:sldId id="347" r:id="rId25"/>
    <p:sldId id="374" r:id="rId26"/>
    <p:sldId id="348" r:id="rId27"/>
    <p:sldId id="349" r:id="rId28"/>
    <p:sldId id="375" r:id="rId29"/>
    <p:sldId id="358" r:id="rId30"/>
    <p:sldId id="359" r:id="rId31"/>
    <p:sldId id="361" r:id="rId32"/>
    <p:sldId id="362" r:id="rId33"/>
    <p:sldId id="363" r:id="rId34"/>
    <p:sldId id="366" r:id="rId35"/>
    <p:sldId id="367" r:id="rId36"/>
    <p:sldId id="381" r:id="rId37"/>
    <p:sldId id="382" r:id="rId38"/>
    <p:sldId id="376"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1" r:id="rId60"/>
    <p:sldId id="412" r:id="rId61"/>
    <p:sldId id="413" r:id="rId62"/>
    <p:sldId id="406" r:id="rId63"/>
    <p:sldId id="407" r:id="rId64"/>
    <p:sldId id="408" r:id="rId65"/>
    <p:sldId id="377" r:id="rId66"/>
    <p:sldId id="379" r:id="rId67"/>
    <p:sldId id="380" r:id="rId68"/>
    <p:sldId id="383" r:id="rId69"/>
    <p:sldId id="384" r:id="rId70"/>
    <p:sldId id="410" r:id="rId71"/>
    <p:sldId id="322" r:id="rId72"/>
  </p:sldIdLst>
  <p:sldSz cx="12192000" cy="6858000"/>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CAMILA RAMIREZ GUEVARA" initials="DCRG" lastIdx="1" clrIdx="0">
    <p:extLst>
      <p:ext uri="{19B8F6BF-5375-455C-9EA6-DF929625EA0E}">
        <p15:presenceInfo xmlns:p15="http://schemas.microsoft.com/office/powerpoint/2012/main" userId="S-1-5-21-2732958385-1553597709-645026296-21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E6"/>
    <a:srgbClr val="990033"/>
    <a:srgbClr val="CC0066"/>
    <a:srgbClr val="E32DCD"/>
    <a:srgbClr val="FF6600"/>
    <a:srgbClr val="008000"/>
    <a:srgbClr val="FF9900"/>
    <a:srgbClr val="F6AA32"/>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7"/>
    <p:restoredTop sz="93403" autoAdjust="0"/>
  </p:normalViewPr>
  <p:slideViewPr>
    <p:cSldViewPr snapToGrid="0" snapToObjects="1">
      <p:cViewPr varScale="1">
        <p:scale>
          <a:sx n="105" d="100"/>
          <a:sy n="105" d="100"/>
        </p:scale>
        <p:origin x="10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cramirezg\Downloads\Reporte%20consolidado%20sector%20sep2019%20(1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cramirezg\Downloads\Reporte%20consolidado%20sector%20sep2019%20(1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cramirezg\Desktop\MIPG%20II\Comites\CIGD%20SEPT%202019\Reporte%20consolidado%20sector%20sep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73677653188357E-2"/>
          <c:y val="3.3844850071190473E-2"/>
          <c:w val="0.97310001132631097"/>
          <c:h val="0.81960694912055476"/>
        </c:manualLayout>
      </c:layout>
      <c:barChart>
        <c:barDir val="col"/>
        <c:grouping val="clustered"/>
        <c:varyColors val="0"/>
        <c:ser>
          <c:idx val="0"/>
          <c:order val="0"/>
          <c:tx>
            <c:strRef>
              <c:f>'[Reporte consolidado sector sep2019 (11).xlsx]Graficas'!$L$3</c:f>
              <c:strCache>
                <c:ptCount val="1"/>
                <c:pt idx="0">
                  <c:v>Talento Humano</c:v>
                </c:pt>
              </c:strCache>
            </c:strRef>
          </c:tx>
          <c:spPr>
            <a:solidFill>
              <a:schemeClr val="accent1">
                <a:lumMod val="5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A5A3-40FD-A573-3A2B5BD5B5AD}"/>
              </c:ext>
            </c:extLst>
          </c:dPt>
          <c:dPt>
            <c:idx val="1"/>
            <c:invertIfNegative val="0"/>
            <c:bubble3D val="0"/>
            <c:extLst xmlns:c16r2="http://schemas.microsoft.com/office/drawing/2015/06/chart">
              <c:ext xmlns:c16="http://schemas.microsoft.com/office/drawing/2014/chart" uri="{C3380CC4-5D6E-409C-BE32-E72D297353CC}">
                <c16:uniqueId val="{00000001-A5A3-40FD-A573-3A2B5BD5B5AD}"/>
              </c:ext>
            </c:extLst>
          </c:dPt>
          <c:dPt>
            <c:idx val="2"/>
            <c:invertIfNegative val="0"/>
            <c:bubble3D val="0"/>
            <c:extLst xmlns:c16r2="http://schemas.microsoft.com/office/drawing/2015/06/chart">
              <c:ext xmlns:c16="http://schemas.microsoft.com/office/drawing/2014/chart" uri="{C3380CC4-5D6E-409C-BE32-E72D297353CC}">
                <c16:uniqueId val="{00000002-A5A3-40FD-A573-3A2B5BD5B5AD}"/>
              </c:ext>
            </c:extLst>
          </c:dPt>
          <c:dPt>
            <c:idx val="3"/>
            <c:invertIfNegative val="0"/>
            <c:bubble3D val="0"/>
            <c:extLst xmlns:c16r2="http://schemas.microsoft.com/office/drawing/2015/06/chart">
              <c:ext xmlns:c16="http://schemas.microsoft.com/office/drawing/2014/chart" uri="{C3380CC4-5D6E-409C-BE32-E72D297353CC}">
                <c16:uniqueId val="{00000003-A5A3-40FD-A573-3A2B5BD5B5AD}"/>
              </c:ext>
            </c:extLst>
          </c:dPt>
          <c:dPt>
            <c:idx val="4"/>
            <c:invertIfNegative val="0"/>
            <c:bubble3D val="0"/>
            <c:extLst xmlns:c16r2="http://schemas.microsoft.com/office/drawing/2015/06/chart">
              <c:ext xmlns:c16="http://schemas.microsoft.com/office/drawing/2014/chart" uri="{C3380CC4-5D6E-409C-BE32-E72D297353CC}">
                <c16:uniqueId val="{00000004-A5A3-40FD-A573-3A2B5BD5B5AD}"/>
              </c:ext>
            </c:extLst>
          </c:dPt>
          <c:dPt>
            <c:idx val="5"/>
            <c:invertIfNegative val="0"/>
            <c:bubble3D val="0"/>
            <c:extLst xmlns:c16r2="http://schemas.microsoft.com/office/drawing/2015/06/chart">
              <c:ext xmlns:c16="http://schemas.microsoft.com/office/drawing/2014/chart" uri="{C3380CC4-5D6E-409C-BE32-E72D297353CC}">
                <c16:uniqueId val="{00000005-A5A3-40FD-A573-3A2B5BD5B5AD}"/>
              </c:ext>
            </c:extLst>
          </c:dPt>
          <c:dPt>
            <c:idx val="6"/>
            <c:invertIfNegative val="0"/>
            <c:bubble3D val="0"/>
            <c:extLst xmlns:c16r2="http://schemas.microsoft.com/office/drawing/2015/06/chart">
              <c:ext xmlns:c16="http://schemas.microsoft.com/office/drawing/2014/chart" uri="{C3380CC4-5D6E-409C-BE32-E72D297353CC}">
                <c16:uniqueId val="{00000006-A5A3-40FD-A573-3A2B5BD5B5AD}"/>
              </c:ext>
            </c:extLst>
          </c:dPt>
          <c:dLbls>
            <c:dLbl>
              <c:idx val="7"/>
              <c:layout>
                <c:manualLayout>
                  <c:x val="3.5394721939064448E-2"/>
                  <c:y val="-0.11691857297320346"/>
                </c:manualLayout>
              </c:layout>
              <c:tx>
                <c:rich>
                  <a:bodyPr/>
                  <a:lstStyle/>
                  <a:p>
                    <a:fld id="{E3172668-C650-42E7-A6BF-298D5349E052}" type="VALUE">
                      <a:rPr lang="en-US" sz="1400" b="1">
                        <a:solidFill>
                          <a:srgbClr val="C00000"/>
                        </a:solidFill>
                      </a:rPr>
                      <a:pPr/>
                      <a:t>[VALOR]</a:t>
                    </a:fld>
                    <a:endParaRPr lang="es-CO"/>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5A3-40FD-A573-3A2B5BD5B5AD}"/>
                </c:ext>
                <c:ext xmlns:c15="http://schemas.microsoft.com/office/drawing/2012/chart" uri="{CE6537A1-D6FC-4f65-9D91-7224C49458BB}">
                  <c15:dlblFieldTable/>
                  <c15:showDataLabelsRange val="0"/>
                </c:ext>
              </c:extLst>
            </c:dLbl>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(11).xlsx]Graficas'!$M$2:$T$2</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(11).xlsx]Graficas'!$M$3:$T$3</c:f>
              <c:numCache>
                <c:formatCode>0</c:formatCode>
                <c:ptCount val="8"/>
                <c:pt idx="0">
                  <c:v>92.99</c:v>
                </c:pt>
                <c:pt idx="1">
                  <c:v>70.464999999999989</c:v>
                </c:pt>
                <c:pt idx="2">
                  <c:v>63.834999999999994</c:v>
                </c:pt>
                <c:pt idx="3">
                  <c:v>94.69</c:v>
                </c:pt>
                <c:pt idx="4">
                  <c:v>82.875</c:v>
                </c:pt>
                <c:pt idx="5">
                  <c:v>73.099999999999994</c:v>
                </c:pt>
                <c:pt idx="6">
                  <c:v>64.85499999999999</c:v>
                </c:pt>
                <c:pt idx="7">
                  <c:v>77.544285714285706</c:v>
                </c:pt>
              </c:numCache>
            </c:numRef>
          </c:val>
          <c:extLst xmlns:c16r2="http://schemas.microsoft.com/office/drawing/2015/06/chart">
            <c:ext xmlns:c16="http://schemas.microsoft.com/office/drawing/2014/chart" uri="{C3380CC4-5D6E-409C-BE32-E72D297353CC}">
              <c16:uniqueId val="{00000008-A5A3-40FD-A573-3A2B5BD5B5AD}"/>
            </c:ext>
          </c:extLst>
        </c:ser>
        <c:ser>
          <c:idx val="1"/>
          <c:order val="1"/>
          <c:tx>
            <c:strRef>
              <c:f>'[Reporte consolidado sector sep2019 (11).xlsx]Graficas'!$L$4</c:f>
              <c:strCache>
                <c:ptCount val="1"/>
                <c:pt idx="0">
                  <c:v>Gestión estrategica TH</c:v>
                </c:pt>
              </c:strCache>
            </c:strRef>
          </c:tx>
          <c:spPr>
            <a:solidFill>
              <a:schemeClr val="accent1">
                <a:lumMod val="75000"/>
              </a:schemeClr>
            </a:solidFill>
          </c:spPr>
          <c:invertIfNegative val="0"/>
          <c:dLbls>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(11).xlsx]Graficas'!$M$2:$T$2</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(11).xlsx]Graficas'!$M$4:$T$4</c:f>
              <c:numCache>
                <c:formatCode>0</c:formatCode>
                <c:ptCount val="8"/>
                <c:pt idx="0">
                  <c:v>86.019999999999982</c:v>
                </c:pt>
                <c:pt idx="1">
                  <c:v>71.739999999999995</c:v>
                </c:pt>
                <c:pt idx="2">
                  <c:v>62.73</c:v>
                </c:pt>
                <c:pt idx="3">
                  <c:v>89.419999999999987</c:v>
                </c:pt>
                <c:pt idx="4">
                  <c:v>92.47999999999999</c:v>
                </c:pt>
                <c:pt idx="5">
                  <c:v>78.199999999999989</c:v>
                </c:pt>
                <c:pt idx="6">
                  <c:v>81.429999999999993</c:v>
                </c:pt>
                <c:pt idx="7">
                  <c:v>80.28857142857143</c:v>
                </c:pt>
              </c:numCache>
            </c:numRef>
          </c:val>
          <c:extLst xmlns:c16r2="http://schemas.microsoft.com/office/drawing/2015/06/chart">
            <c:ext xmlns:c16="http://schemas.microsoft.com/office/drawing/2014/chart" uri="{C3380CC4-5D6E-409C-BE32-E72D297353CC}">
              <c16:uniqueId val="{00000009-A5A3-40FD-A573-3A2B5BD5B5AD}"/>
            </c:ext>
          </c:extLst>
        </c:ser>
        <c:ser>
          <c:idx val="2"/>
          <c:order val="2"/>
          <c:tx>
            <c:strRef>
              <c:f>'[Reporte consolidado sector sep2019 (11).xlsx]Graficas'!$L$5</c:f>
              <c:strCache>
                <c:ptCount val="1"/>
                <c:pt idx="0">
                  <c:v>Integridad</c:v>
                </c:pt>
              </c:strCache>
            </c:strRef>
          </c:tx>
          <c:spPr>
            <a:solidFill>
              <a:srgbClr val="E32DCD"/>
            </a:solidFill>
          </c:spPr>
          <c:invertIfNegative val="0"/>
          <c:dPt>
            <c:idx val="0"/>
            <c:invertIfNegative val="0"/>
            <c:bubble3D val="0"/>
            <c:extLst xmlns:c16r2="http://schemas.microsoft.com/office/drawing/2015/06/chart">
              <c:ext xmlns:c16="http://schemas.microsoft.com/office/drawing/2014/chart" uri="{C3380CC4-5D6E-409C-BE32-E72D297353CC}">
                <c16:uniqueId val="{0000000A-A5A3-40FD-A573-3A2B5BD5B5AD}"/>
              </c:ext>
            </c:extLst>
          </c:dPt>
          <c:dPt>
            <c:idx val="1"/>
            <c:invertIfNegative val="0"/>
            <c:bubble3D val="0"/>
            <c:extLst xmlns:c16r2="http://schemas.microsoft.com/office/drawing/2015/06/chart">
              <c:ext xmlns:c16="http://schemas.microsoft.com/office/drawing/2014/chart" uri="{C3380CC4-5D6E-409C-BE32-E72D297353CC}">
                <c16:uniqueId val="{0000000B-A5A3-40FD-A573-3A2B5BD5B5AD}"/>
              </c:ext>
            </c:extLst>
          </c:dPt>
          <c:dPt>
            <c:idx val="2"/>
            <c:invertIfNegative val="0"/>
            <c:bubble3D val="0"/>
            <c:extLst xmlns:c16r2="http://schemas.microsoft.com/office/drawing/2015/06/chart">
              <c:ext xmlns:c16="http://schemas.microsoft.com/office/drawing/2014/chart" uri="{C3380CC4-5D6E-409C-BE32-E72D297353CC}">
                <c16:uniqueId val="{0000000C-A5A3-40FD-A573-3A2B5BD5B5AD}"/>
              </c:ext>
            </c:extLst>
          </c:dPt>
          <c:dPt>
            <c:idx val="3"/>
            <c:invertIfNegative val="0"/>
            <c:bubble3D val="0"/>
            <c:extLst xmlns:c16r2="http://schemas.microsoft.com/office/drawing/2015/06/chart">
              <c:ext xmlns:c16="http://schemas.microsoft.com/office/drawing/2014/chart" uri="{C3380CC4-5D6E-409C-BE32-E72D297353CC}">
                <c16:uniqueId val="{0000000D-A5A3-40FD-A573-3A2B5BD5B5AD}"/>
              </c:ext>
            </c:extLst>
          </c:dPt>
          <c:dPt>
            <c:idx val="4"/>
            <c:invertIfNegative val="0"/>
            <c:bubble3D val="0"/>
            <c:extLst xmlns:c16r2="http://schemas.microsoft.com/office/drawing/2015/06/chart">
              <c:ext xmlns:c16="http://schemas.microsoft.com/office/drawing/2014/chart" uri="{C3380CC4-5D6E-409C-BE32-E72D297353CC}">
                <c16:uniqueId val="{0000000E-A5A3-40FD-A573-3A2B5BD5B5AD}"/>
              </c:ext>
            </c:extLst>
          </c:dPt>
          <c:dPt>
            <c:idx val="5"/>
            <c:invertIfNegative val="0"/>
            <c:bubble3D val="0"/>
            <c:extLst xmlns:c16r2="http://schemas.microsoft.com/office/drawing/2015/06/chart">
              <c:ext xmlns:c16="http://schemas.microsoft.com/office/drawing/2014/chart" uri="{C3380CC4-5D6E-409C-BE32-E72D297353CC}">
                <c16:uniqueId val="{0000000F-A5A3-40FD-A573-3A2B5BD5B5AD}"/>
              </c:ext>
            </c:extLst>
          </c:dPt>
          <c:dPt>
            <c:idx val="6"/>
            <c:invertIfNegative val="0"/>
            <c:bubble3D val="0"/>
            <c:extLst xmlns:c16r2="http://schemas.microsoft.com/office/drawing/2015/06/chart">
              <c:ext xmlns:c16="http://schemas.microsoft.com/office/drawing/2014/chart" uri="{C3380CC4-5D6E-409C-BE32-E72D297353CC}">
                <c16:uniqueId val="{00000010-A5A3-40FD-A573-3A2B5BD5B5AD}"/>
              </c:ext>
            </c:extLst>
          </c:dPt>
          <c:dLbls>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(11).xlsx]Graficas'!$M$2:$T$2</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(11).xlsx]Graficas'!$M$5:$T$5</c:f>
              <c:numCache>
                <c:formatCode>0</c:formatCode>
                <c:ptCount val="8"/>
                <c:pt idx="0">
                  <c:v>99.96</c:v>
                </c:pt>
                <c:pt idx="1">
                  <c:v>69.19</c:v>
                </c:pt>
                <c:pt idx="2">
                  <c:v>64.94</c:v>
                </c:pt>
                <c:pt idx="3">
                  <c:v>99.96</c:v>
                </c:pt>
                <c:pt idx="4">
                  <c:v>73.269999999999982</c:v>
                </c:pt>
                <c:pt idx="5">
                  <c:v>68</c:v>
                </c:pt>
                <c:pt idx="6">
                  <c:v>48.279999999999994</c:v>
                </c:pt>
                <c:pt idx="7">
                  <c:v>74.799999999999983</c:v>
                </c:pt>
              </c:numCache>
            </c:numRef>
          </c:val>
          <c:extLst xmlns:c16r2="http://schemas.microsoft.com/office/drawing/2015/06/chart">
            <c:ext xmlns:c16="http://schemas.microsoft.com/office/drawing/2014/chart" uri="{C3380CC4-5D6E-409C-BE32-E72D297353CC}">
              <c16:uniqueId val="{00000011-A5A3-40FD-A573-3A2B5BD5B5AD}"/>
            </c:ext>
          </c:extLst>
        </c:ser>
        <c:dLbls>
          <c:showLegendKey val="0"/>
          <c:showVal val="1"/>
          <c:showCatName val="0"/>
          <c:showSerName val="0"/>
          <c:showPercent val="0"/>
          <c:showBubbleSize val="0"/>
        </c:dLbls>
        <c:gapWidth val="75"/>
        <c:overlap val="1"/>
        <c:axId val="1637446208"/>
        <c:axId val="1637446752"/>
      </c:barChart>
      <c:catAx>
        <c:axId val="1637446208"/>
        <c:scaling>
          <c:orientation val="minMax"/>
        </c:scaling>
        <c:delete val="0"/>
        <c:axPos val="b"/>
        <c:majorGridlines/>
        <c:numFmt formatCode="General" sourceLinked="1"/>
        <c:majorTickMark val="none"/>
        <c:minorTickMark val="none"/>
        <c:tickLblPos val="nextTo"/>
        <c:txPr>
          <a:bodyPr/>
          <a:lstStyle/>
          <a:p>
            <a:pPr>
              <a:defRPr sz="1200" b="1">
                <a:latin typeface="Arial" pitchFamily="34" charset="0"/>
                <a:cs typeface="Arial" pitchFamily="34" charset="0"/>
              </a:defRPr>
            </a:pPr>
            <a:endParaRPr lang="es-CO"/>
          </a:p>
        </c:txPr>
        <c:crossAx val="1637446752"/>
        <c:crossesAt val="0"/>
        <c:auto val="0"/>
        <c:lblAlgn val="ctr"/>
        <c:lblOffset val="100"/>
        <c:noMultiLvlLbl val="0"/>
      </c:catAx>
      <c:valAx>
        <c:axId val="1637446752"/>
        <c:scaling>
          <c:orientation val="minMax"/>
        </c:scaling>
        <c:delete val="1"/>
        <c:axPos val="l"/>
        <c:numFmt formatCode="0" sourceLinked="1"/>
        <c:majorTickMark val="none"/>
        <c:minorTickMark val="none"/>
        <c:tickLblPos val="nextTo"/>
        <c:crossAx val="1637446208"/>
        <c:crosses val="autoZero"/>
        <c:crossBetween val="between"/>
      </c:valAx>
    </c:plotArea>
    <c:legend>
      <c:legendPos val="b"/>
      <c:legendEntry>
        <c:idx val="0"/>
        <c:txPr>
          <a:bodyPr/>
          <a:lstStyle/>
          <a:p>
            <a:pPr>
              <a:defRPr sz="1100" b="1">
                <a:latin typeface="Arial" pitchFamily="34" charset="0"/>
                <a:cs typeface="Arial" pitchFamily="34" charset="0"/>
              </a:defRPr>
            </a:pPr>
            <a:endParaRPr lang="es-CO"/>
          </a:p>
        </c:txPr>
      </c:legendEntry>
      <c:overlay val="0"/>
      <c:txPr>
        <a:bodyPr/>
        <a:lstStyle/>
        <a:p>
          <a:pPr>
            <a:defRPr sz="1100" b="0">
              <a:latin typeface="Arial" pitchFamily="34" charset="0"/>
              <a:cs typeface="Arial" pitchFamily="34" charset="0"/>
            </a:defRPr>
          </a:pPr>
          <a:endParaRPr lang="es-CO"/>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22624817910381E-2"/>
          <c:y val="3.3298160115764142E-2"/>
          <c:w val="0.96203911896474414"/>
          <c:h val="0.81759115341537347"/>
        </c:manualLayout>
      </c:layout>
      <c:barChart>
        <c:barDir val="col"/>
        <c:grouping val="clustered"/>
        <c:varyColors val="0"/>
        <c:ser>
          <c:idx val="0"/>
          <c:order val="0"/>
          <c:tx>
            <c:strRef>
              <c:f>'[Reporte consolidado sector sep2019 (11).xlsx]Graficas'!$L$28</c:f>
              <c:strCache>
                <c:ptCount val="1"/>
                <c:pt idx="0">
                  <c:v>D2 - Direccionamiento estratégico</c:v>
                </c:pt>
              </c:strCache>
            </c:strRef>
          </c:tx>
          <c:spPr>
            <a:solidFill>
              <a:srgbClr val="08A823"/>
            </a:solidFill>
          </c:spPr>
          <c:invertIfNegative val="0"/>
          <c:dLbls>
            <c:dLbl>
              <c:idx val="7"/>
              <c:tx>
                <c:rich>
                  <a:bodyPr/>
                  <a:lstStyle/>
                  <a:p>
                    <a:fld id="{BEDED9E4-E0B7-4305-8749-552396DB1956}" type="VALUE">
                      <a:rPr lang="en-US">
                        <a:solidFill>
                          <a:srgbClr val="C00000"/>
                        </a:solidFill>
                      </a:rPr>
                      <a:pPr/>
                      <a:t>[VALOR]</a:t>
                    </a:fld>
                    <a:endParaRPr lang="es-CO"/>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D5F-4F6F-AFAE-5800047D9A8F}"/>
                </c:ext>
                <c:ext xmlns:c15="http://schemas.microsoft.com/office/drawing/2012/chart" uri="{CE6537A1-D6FC-4f65-9D91-7224C49458BB}">
                  <c15:dlblFieldTable/>
                  <c15:showDataLabelsRange val="0"/>
                </c:ext>
              </c:extLst>
            </c:dLbl>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(11).xlsx]Graficas'!$M$27:$T$27</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(11).xlsx]Graficas'!$M$28:$T$28</c:f>
              <c:numCache>
                <c:formatCode>0</c:formatCode>
                <c:ptCount val="8"/>
                <c:pt idx="0">
                  <c:v>73.167999999999978</c:v>
                </c:pt>
                <c:pt idx="1">
                  <c:v>88.966666666666654</c:v>
                </c:pt>
                <c:pt idx="2">
                  <c:v>61.596666666666664</c:v>
                </c:pt>
                <c:pt idx="3">
                  <c:v>97.75</c:v>
                </c:pt>
                <c:pt idx="4">
                  <c:v>91.516666666666652</c:v>
                </c:pt>
                <c:pt idx="5">
                  <c:v>77.633333333333326</c:v>
                </c:pt>
                <c:pt idx="6">
                  <c:v>89.306666666666672</c:v>
                </c:pt>
                <c:pt idx="7">
                  <c:v>82.848285714285694</c:v>
                </c:pt>
              </c:numCache>
            </c:numRef>
          </c:val>
          <c:extLst xmlns:c16r2="http://schemas.microsoft.com/office/drawing/2015/06/chart">
            <c:ext xmlns:c16="http://schemas.microsoft.com/office/drawing/2014/chart" uri="{C3380CC4-5D6E-409C-BE32-E72D297353CC}">
              <c16:uniqueId val="{00000001-0D5F-4F6F-AFAE-5800047D9A8F}"/>
            </c:ext>
          </c:extLst>
        </c:ser>
        <c:ser>
          <c:idx val="1"/>
          <c:order val="1"/>
          <c:tx>
            <c:strRef>
              <c:f>'[Reporte consolidado sector sep2019 (11).xlsx]Graficas'!$L$29</c:f>
              <c:strCache>
                <c:ptCount val="1"/>
                <c:pt idx="0">
                  <c:v>P3 - Planeación institucional</c:v>
                </c:pt>
              </c:strCache>
            </c:strRef>
          </c:tx>
          <c:spPr>
            <a:solidFill>
              <a:srgbClr val="C00000"/>
            </a:solidFill>
          </c:spPr>
          <c:invertIfNegative val="0"/>
          <c:dLbls>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(11).xlsx]Graficas'!$M$27:$T$27</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(11).xlsx]Graficas'!$M$29:$T$29</c:f>
              <c:numCache>
                <c:formatCode>0</c:formatCode>
                <c:ptCount val="8"/>
                <c:pt idx="0">
                  <c:v>64.701999999999998</c:v>
                </c:pt>
                <c:pt idx="1">
                  <c:v>83.47</c:v>
                </c:pt>
                <c:pt idx="2">
                  <c:v>42.669999999999995</c:v>
                </c:pt>
                <c:pt idx="3">
                  <c:v>97.24</c:v>
                </c:pt>
                <c:pt idx="4">
                  <c:v>87.55</c:v>
                </c:pt>
                <c:pt idx="5">
                  <c:v>78.199999999999989</c:v>
                </c:pt>
                <c:pt idx="6">
                  <c:v>83.98</c:v>
                </c:pt>
                <c:pt idx="7">
                  <c:v>76.830285714285722</c:v>
                </c:pt>
              </c:numCache>
            </c:numRef>
          </c:val>
          <c:extLst xmlns:c16r2="http://schemas.microsoft.com/office/drawing/2015/06/chart">
            <c:ext xmlns:c16="http://schemas.microsoft.com/office/drawing/2014/chart" uri="{C3380CC4-5D6E-409C-BE32-E72D297353CC}">
              <c16:uniqueId val="{00000002-0D5F-4F6F-AFAE-5800047D9A8F}"/>
            </c:ext>
          </c:extLst>
        </c:ser>
        <c:ser>
          <c:idx val="2"/>
          <c:order val="2"/>
          <c:tx>
            <c:strRef>
              <c:f>'[Reporte consolidado sector sep2019 (11).xlsx]Graficas'!$L$30</c:f>
              <c:strCache>
                <c:ptCount val="1"/>
                <c:pt idx="0">
                  <c:v>P4 - Gestión presupuestal</c:v>
                </c:pt>
              </c:strCache>
            </c:strRef>
          </c:tx>
          <c:spPr>
            <a:solidFill>
              <a:schemeClr val="accent4">
                <a:lumMod val="75000"/>
              </a:schemeClr>
            </a:solidFill>
          </c:spPr>
          <c:invertIfNegative val="0"/>
          <c:dLbls>
            <c:spPr>
              <a:noFill/>
              <a:ln>
                <a:noFill/>
              </a:ln>
              <a:effectLst/>
            </c:spPr>
            <c:txPr>
              <a:bodyPr/>
              <a:lstStyle/>
              <a:p>
                <a:pPr>
                  <a:defRPr sz="12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(11).xlsx]Graficas'!$M$27:$T$27</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(11).xlsx]Graficas'!$M$30:$T$30</c:f>
              <c:numCache>
                <c:formatCode>0</c:formatCode>
                <c:ptCount val="8"/>
                <c:pt idx="0">
                  <c:v>90.1</c:v>
                </c:pt>
                <c:pt idx="1">
                  <c:v>99.96</c:v>
                </c:pt>
                <c:pt idx="2">
                  <c:v>99.449999999999989</c:v>
                </c:pt>
                <c:pt idx="3">
                  <c:v>98.77</c:v>
                </c:pt>
                <c:pt idx="4">
                  <c:v>99.449999999999989</c:v>
                </c:pt>
                <c:pt idx="5">
                  <c:v>76.5</c:v>
                </c:pt>
                <c:pt idx="6">
                  <c:v>99.96</c:v>
                </c:pt>
                <c:pt idx="7">
                  <c:v>94.884285714285724</c:v>
                </c:pt>
              </c:numCache>
            </c:numRef>
          </c:val>
          <c:extLst xmlns:c16r2="http://schemas.microsoft.com/office/drawing/2015/06/chart">
            <c:ext xmlns:c16="http://schemas.microsoft.com/office/drawing/2014/chart" uri="{C3380CC4-5D6E-409C-BE32-E72D297353CC}">
              <c16:uniqueId val="{00000003-0D5F-4F6F-AFAE-5800047D9A8F}"/>
            </c:ext>
          </c:extLst>
        </c:ser>
        <c:dLbls>
          <c:showLegendKey val="0"/>
          <c:showVal val="1"/>
          <c:showCatName val="0"/>
          <c:showSerName val="0"/>
          <c:showPercent val="0"/>
          <c:showBubbleSize val="0"/>
        </c:dLbls>
        <c:gapWidth val="75"/>
        <c:axId val="1637438592"/>
        <c:axId val="1637439136"/>
      </c:barChart>
      <c:catAx>
        <c:axId val="1637438592"/>
        <c:scaling>
          <c:orientation val="minMax"/>
        </c:scaling>
        <c:delete val="0"/>
        <c:axPos val="b"/>
        <c:majorGridlines/>
        <c:numFmt formatCode="General" sourceLinked="0"/>
        <c:majorTickMark val="none"/>
        <c:minorTickMark val="none"/>
        <c:tickLblPos val="nextTo"/>
        <c:txPr>
          <a:bodyPr/>
          <a:lstStyle/>
          <a:p>
            <a:pPr>
              <a:defRPr sz="1200" b="1">
                <a:latin typeface="Arial" pitchFamily="34" charset="0"/>
                <a:cs typeface="Arial" pitchFamily="34" charset="0"/>
              </a:defRPr>
            </a:pPr>
            <a:endParaRPr lang="es-CO"/>
          </a:p>
        </c:txPr>
        <c:crossAx val="1637439136"/>
        <c:crosses val="autoZero"/>
        <c:auto val="1"/>
        <c:lblAlgn val="ctr"/>
        <c:lblOffset val="100"/>
        <c:noMultiLvlLbl val="0"/>
      </c:catAx>
      <c:valAx>
        <c:axId val="1637439136"/>
        <c:scaling>
          <c:orientation val="minMax"/>
        </c:scaling>
        <c:delete val="1"/>
        <c:axPos val="l"/>
        <c:numFmt formatCode="0" sourceLinked="1"/>
        <c:majorTickMark val="none"/>
        <c:minorTickMark val="none"/>
        <c:tickLblPos val="nextTo"/>
        <c:crossAx val="1637438592"/>
        <c:crosses val="autoZero"/>
        <c:crossBetween val="between"/>
      </c:valAx>
    </c:plotArea>
    <c:legend>
      <c:legendPos val="b"/>
      <c:legendEntry>
        <c:idx val="0"/>
        <c:txPr>
          <a:bodyPr/>
          <a:lstStyle/>
          <a:p>
            <a:pPr>
              <a:defRPr sz="1200" b="1"/>
            </a:pPr>
            <a:endParaRPr lang="es-CO"/>
          </a:p>
        </c:txPr>
      </c:legendEntry>
      <c:layout>
        <c:manualLayout>
          <c:xMode val="edge"/>
          <c:yMode val="edge"/>
          <c:x val="3.9673447706792042E-2"/>
          <c:y val="0.90761909112256423"/>
          <c:w val="0.84402370227338952"/>
          <c:h val="8.9258614200652286E-2"/>
        </c:manualLayout>
      </c:layout>
      <c:overlay val="0"/>
      <c:txPr>
        <a:bodyPr/>
        <a:lstStyle/>
        <a:p>
          <a:pPr>
            <a:defRPr sz="1200"/>
          </a:pPr>
          <a:endParaRPr lang="es-CO"/>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'[Reporte consolidado sector sep2019 (11).xlsx]Graficas'!$M$53</c:f>
              <c:strCache>
                <c:ptCount val="1"/>
                <c:pt idx="0">
                  <c:v>MME</c:v>
                </c:pt>
              </c:strCache>
            </c:strRef>
          </c:tx>
          <c:spPr>
            <a:solidFill>
              <a:schemeClr val="accent1"/>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AD9-4B8C-B960-05E10B6332CE}"/>
              </c:ext>
            </c:extLst>
          </c:dPt>
          <c:dPt>
            <c:idx val="1"/>
            <c:invertIfNegative val="0"/>
            <c:bubble3D val="0"/>
            <c:extLst xmlns:c16r2="http://schemas.microsoft.com/office/drawing/2015/06/chart">
              <c:ext xmlns:c16="http://schemas.microsoft.com/office/drawing/2014/chart" uri="{C3380CC4-5D6E-409C-BE32-E72D297353CC}">
                <c16:uniqueId val="{00000003-3AD9-4B8C-B960-05E10B6332CE}"/>
              </c:ext>
            </c:extLst>
          </c:dPt>
          <c:dPt>
            <c:idx val="3"/>
            <c:invertIfNegative val="0"/>
            <c:bubble3D val="0"/>
            <c:extLst xmlns:c16r2="http://schemas.microsoft.com/office/drawing/2015/06/chart">
              <c:ext xmlns:c16="http://schemas.microsoft.com/office/drawing/2014/chart" uri="{C3380CC4-5D6E-409C-BE32-E72D297353CC}">
                <c16:uniqueId val="{00000005-3AD9-4B8C-B960-05E10B6332CE}"/>
              </c:ext>
            </c:extLst>
          </c:dPt>
          <c:dPt>
            <c:idx val="4"/>
            <c:invertIfNegative val="0"/>
            <c:bubble3D val="0"/>
            <c:extLst xmlns:c16r2="http://schemas.microsoft.com/office/drawing/2015/06/chart">
              <c:ext xmlns:c16="http://schemas.microsoft.com/office/drawing/2014/chart" uri="{C3380CC4-5D6E-409C-BE32-E72D297353CC}">
                <c16:uniqueId val="{00000007-3AD9-4B8C-B960-05E10B6332CE}"/>
              </c:ext>
            </c:extLst>
          </c:dPt>
          <c:dPt>
            <c:idx val="5"/>
            <c:invertIfNegative val="0"/>
            <c:bubble3D val="0"/>
            <c:extLst xmlns:c16r2="http://schemas.microsoft.com/office/drawing/2015/06/chart">
              <c:ext xmlns:c16="http://schemas.microsoft.com/office/drawing/2014/chart" uri="{C3380CC4-5D6E-409C-BE32-E72D297353CC}">
                <c16:uniqueId val="{00000009-3AD9-4B8C-B960-05E10B6332CE}"/>
              </c:ext>
            </c:extLst>
          </c:dPt>
          <c:dPt>
            <c:idx val="6"/>
            <c:invertIfNegative val="0"/>
            <c:bubble3D val="0"/>
            <c:extLst xmlns:c16r2="http://schemas.microsoft.com/office/drawing/2015/06/chart">
              <c:ext xmlns:c16="http://schemas.microsoft.com/office/drawing/2014/chart" uri="{C3380CC4-5D6E-409C-BE32-E72D297353CC}">
                <c16:uniqueId val="{0000000B-3AD9-4B8C-B960-05E10B6332CE}"/>
              </c:ext>
            </c:extLst>
          </c:dPt>
          <c:dPt>
            <c:idx val="7"/>
            <c:invertIfNegative val="0"/>
            <c:bubble3D val="0"/>
            <c:extLst xmlns:c16r2="http://schemas.microsoft.com/office/drawing/2015/06/chart">
              <c:ext xmlns:c16="http://schemas.microsoft.com/office/drawing/2014/chart" uri="{C3380CC4-5D6E-409C-BE32-E72D297353CC}">
                <c16:uniqueId val="{0000000D-3AD9-4B8C-B960-05E10B6332CE}"/>
              </c:ext>
            </c:extLst>
          </c:dPt>
          <c:dPt>
            <c:idx val="8"/>
            <c:invertIfNegative val="0"/>
            <c:bubble3D val="0"/>
            <c:extLst xmlns:c16r2="http://schemas.microsoft.com/office/drawing/2015/06/chart">
              <c:ext xmlns:c16="http://schemas.microsoft.com/office/drawing/2014/chart" uri="{C3380CC4-5D6E-409C-BE32-E72D297353CC}">
                <c16:uniqueId val="{0000000F-3AD9-4B8C-B960-05E10B6332CE}"/>
              </c:ext>
            </c:extLst>
          </c:dPt>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(11).xlsx]Graficas'!$M$54:$M$63</c:f>
              <c:numCache>
                <c:formatCode>0</c:formatCode>
                <c:ptCount val="10"/>
                <c:pt idx="0">
                  <c:v>58.582000000000001</c:v>
                </c:pt>
                <c:pt idx="1">
                  <c:v>90.1</c:v>
                </c:pt>
                <c:pt idx="2">
                  <c:v>0</c:v>
                </c:pt>
                <c:pt idx="3">
                  <c:v>64.97399999999999</c:v>
                </c:pt>
                <c:pt idx="4">
                  <c:v>70.363</c:v>
                </c:pt>
                <c:pt idx="5">
                  <c:v>92.649999999999991</c:v>
                </c:pt>
                <c:pt idx="6">
                  <c:v>91.289999999999992</c:v>
                </c:pt>
                <c:pt idx="7">
                  <c:v>55.08</c:v>
                </c:pt>
                <c:pt idx="8">
                  <c:v>78.539999999999992</c:v>
                </c:pt>
                <c:pt idx="9" formatCode="General">
                  <c:v>0</c:v>
                </c:pt>
              </c:numCache>
            </c:numRef>
          </c:val>
          <c:extLst xmlns:c16r2="http://schemas.microsoft.com/office/drawing/2015/06/chart">
            <c:ext xmlns:c16="http://schemas.microsoft.com/office/drawing/2014/chart" uri="{C3380CC4-5D6E-409C-BE32-E72D297353CC}">
              <c16:uniqueId val="{00000010-3AD9-4B8C-B960-05E10B6332CE}"/>
            </c:ext>
          </c:extLst>
        </c:ser>
        <c:ser>
          <c:idx val="1"/>
          <c:order val="1"/>
          <c:tx>
            <c:strRef>
              <c:f>'[Reporte consolidado sector sep2019 (11).xlsx]Graficas'!$N$53</c:f>
              <c:strCache>
                <c:ptCount val="1"/>
                <c:pt idx="0">
                  <c:v>ANM </c:v>
                </c:pt>
              </c:strCache>
            </c:strRef>
          </c:tx>
          <c:spPr>
            <a:solidFill>
              <a:schemeClr val="accent2"/>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(11).xlsx]Graficas'!$N$54:$N$63</c:f>
              <c:numCache>
                <c:formatCode>0</c:formatCode>
                <c:ptCount val="10"/>
                <c:pt idx="0">
                  <c:v>53.878</c:v>
                </c:pt>
                <c:pt idx="1">
                  <c:v>99.96</c:v>
                </c:pt>
                <c:pt idx="2">
                  <c:v>0</c:v>
                </c:pt>
                <c:pt idx="3">
                  <c:v>71.960999999999984</c:v>
                </c:pt>
                <c:pt idx="4">
                  <c:v>63.171999999999997</c:v>
                </c:pt>
                <c:pt idx="5">
                  <c:v>96.22</c:v>
                </c:pt>
                <c:pt idx="6">
                  <c:v>73.61</c:v>
                </c:pt>
                <c:pt idx="7">
                  <c:v>80.410000000000011</c:v>
                </c:pt>
                <c:pt idx="8">
                  <c:v>22.61</c:v>
                </c:pt>
                <c:pt idx="9" formatCode="General">
                  <c:v>0</c:v>
                </c:pt>
              </c:numCache>
            </c:numRef>
          </c:val>
          <c:extLst xmlns:c16r2="http://schemas.microsoft.com/office/drawing/2015/06/chart">
            <c:ext xmlns:c16="http://schemas.microsoft.com/office/drawing/2014/chart" uri="{C3380CC4-5D6E-409C-BE32-E72D297353CC}">
              <c16:uniqueId val="{00000011-3AD9-4B8C-B960-05E10B6332CE}"/>
            </c:ext>
          </c:extLst>
        </c:ser>
        <c:ser>
          <c:idx val="2"/>
          <c:order val="2"/>
          <c:tx>
            <c:strRef>
              <c:f>'[Reporte consolidado sector sep2019 (11).xlsx]Graficas'!$O$53</c:f>
              <c:strCache>
                <c:ptCount val="1"/>
                <c:pt idx="0">
                  <c:v>UPME</c:v>
                </c:pt>
              </c:strCache>
            </c:strRef>
          </c:tx>
          <c:spPr>
            <a:solidFill>
              <a:schemeClr val="accent3"/>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(11).xlsx]Graficas'!$O$54:$O$63</c:f>
              <c:numCache>
                <c:formatCode>0</c:formatCode>
                <c:ptCount val="10"/>
                <c:pt idx="0">
                  <c:v>48.953999999999994</c:v>
                </c:pt>
                <c:pt idx="1">
                  <c:v>99.449999999999989</c:v>
                </c:pt>
                <c:pt idx="2">
                  <c:v>0</c:v>
                </c:pt>
                <c:pt idx="3">
                  <c:v>80.953999999999979</c:v>
                </c:pt>
                <c:pt idx="4">
                  <c:v>88.22999999999999</c:v>
                </c:pt>
                <c:pt idx="5">
                  <c:v>77.349999999999994</c:v>
                </c:pt>
                <c:pt idx="6">
                  <c:v>85.169999999999987</c:v>
                </c:pt>
                <c:pt idx="7">
                  <c:v>21.759999999999998</c:v>
                </c:pt>
                <c:pt idx="8">
                  <c:v>12.92</c:v>
                </c:pt>
                <c:pt idx="9" formatCode="General">
                  <c:v>0</c:v>
                </c:pt>
              </c:numCache>
            </c:numRef>
          </c:val>
          <c:extLst xmlns:c16r2="http://schemas.microsoft.com/office/drawing/2015/06/chart">
            <c:ext xmlns:c16="http://schemas.microsoft.com/office/drawing/2014/chart" uri="{C3380CC4-5D6E-409C-BE32-E72D297353CC}">
              <c16:uniqueId val="{00000012-3AD9-4B8C-B960-05E10B6332CE}"/>
            </c:ext>
          </c:extLst>
        </c:ser>
        <c:ser>
          <c:idx val="3"/>
          <c:order val="3"/>
          <c:tx>
            <c:strRef>
              <c:f>'[Reporte consolidado sector sep2019 (11).xlsx]Graficas'!$P$53</c:f>
              <c:strCache>
                <c:ptCount val="1"/>
                <c:pt idx="0">
                  <c:v>CREG</c:v>
                </c:pt>
              </c:strCache>
            </c:strRef>
          </c:tx>
          <c:spPr>
            <a:solidFill>
              <a:schemeClr val="accent4"/>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(11).xlsx]Graficas'!$P$54:$P$63</c:f>
              <c:numCache>
                <c:formatCode>0</c:formatCode>
                <c:ptCount val="10"/>
                <c:pt idx="0">
                  <c:v>77.977999999999994</c:v>
                </c:pt>
                <c:pt idx="1">
                  <c:v>98.77</c:v>
                </c:pt>
                <c:pt idx="2">
                  <c:v>84.83</c:v>
                </c:pt>
                <c:pt idx="3">
                  <c:v>87.958000000000013</c:v>
                </c:pt>
                <c:pt idx="4">
                  <c:v>97.75</c:v>
                </c:pt>
                <c:pt idx="5">
                  <c:v>63.239999999999995</c:v>
                </c:pt>
                <c:pt idx="6">
                  <c:v>99.96</c:v>
                </c:pt>
                <c:pt idx="7">
                  <c:v>97.58</c:v>
                </c:pt>
                <c:pt idx="8">
                  <c:v>82.11</c:v>
                </c:pt>
                <c:pt idx="9" formatCode="General">
                  <c:v>0</c:v>
                </c:pt>
              </c:numCache>
            </c:numRef>
          </c:val>
          <c:extLst xmlns:c16r2="http://schemas.microsoft.com/office/drawing/2015/06/chart">
            <c:ext xmlns:c16="http://schemas.microsoft.com/office/drawing/2014/chart" uri="{C3380CC4-5D6E-409C-BE32-E72D297353CC}">
              <c16:uniqueId val="{00000013-3AD9-4B8C-B960-05E10B6332CE}"/>
            </c:ext>
          </c:extLst>
        </c:ser>
        <c:ser>
          <c:idx val="4"/>
          <c:order val="4"/>
          <c:tx>
            <c:strRef>
              <c:f>'[Reporte consolidado sector sep2019 (11).xlsx]Graficas'!$Q$53</c:f>
              <c:strCache>
                <c:ptCount val="1"/>
                <c:pt idx="0">
                  <c:v>SGC</c:v>
                </c:pt>
              </c:strCache>
            </c:strRef>
          </c:tx>
          <c:spPr>
            <a:solidFill>
              <a:schemeClr val="accent5"/>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(11).xlsx]Graficas'!$Q$54:$Q$63</c:f>
              <c:numCache>
                <c:formatCode>0</c:formatCode>
                <c:ptCount val="10"/>
                <c:pt idx="0">
                  <c:v>82.69</c:v>
                </c:pt>
                <c:pt idx="1">
                  <c:v>99.449999999999989</c:v>
                </c:pt>
                <c:pt idx="2">
                  <c:v>76.160000000000011</c:v>
                </c:pt>
                <c:pt idx="3">
                  <c:v>84.32</c:v>
                </c:pt>
                <c:pt idx="4">
                  <c:v>50.66</c:v>
                </c:pt>
                <c:pt idx="5">
                  <c:v>99.449999999999989</c:v>
                </c:pt>
                <c:pt idx="6">
                  <c:v>82.62</c:v>
                </c:pt>
                <c:pt idx="7">
                  <c:v>93.33</c:v>
                </c:pt>
                <c:pt idx="8">
                  <c:v>71.23</c:v>
                </c:pt>
                <c:pt idx="9">
                  <c:v>95.36999999999999</c:v>
                </c:pt>
              </c:numCache>
            </c:numRef>
          </c:val>
          <c:extLst xmlns:c16r2="http://schemas.microsoft.com/office/drawing/2015/06/chart">
            <c:ext xmlns:c16="http://schemas.microsoft.com/office/drawing/2014/chart" uri="{C3380CC4-5D6E-409C-BE32-E72D297353CC}">
              <c16:uniqueId val="{00000014-3AD9-4B8C-B960-05E10B6332CE}"/>
            </c:ext>
          </c:extLst>
        </c:ser>
        <c:ser>
          <c:idx val="5"/>
          <c:order val="5"/>
          <c:tx>
            <c:strRef>
              <c:f>'[Reporte consolidado sector sep2019 (11).xlsx]Graficas'!$R$53</c:f>
              <c:strCache>
                <c:ptCount val="1"/>
                <c:pt idx="0">
                  <c:v>ANH</c:v>
                </c:pt>
              </c:strCache>
            </c:strRef>
          </c:tx>
          <c:spPr>
            <a:solidFill>
              <a:schemeClr val="accent6"/>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(11).xlsx]Graficas'!$R$54:$R$63</c:f>
              <c:numCache>
                <c:formatCode>0</c:formatCode>
                <c:ptCount val="10"/>
                <c:pt idx="0">
                  <c:v>77.341999999999999</c:v>
                </c:pt>
                <c:pt idx="1">
                  <c:v>76.5</c:v>
                </c:pt>
                <c:pt idx="2">
                  <c:v>79.899999999999991</c:v>
                </c:pt>
                <c:pt idx="3">
                  <c:v>71.399999999999991</c:v>
                </c:pt>
                <c:pt idx="4">
                  <c:v>75.156999999999996</c:v>
                </c:pt>
                <c:pt idx="5">
                  <c:v>79.899999999999991</c:v>
                </c:pt>
                <c:pt idx="6">
                  <c:v>79.899999999999991</c:v>
                </c:pt>
                <c:pt idx="7">
                  <c:v>54.4</c:v>
                </c:pt>
                <c:pt idx="8">
                  <c:v>127.49999999999999</c:v>
                </c:pt>
                <c:pt idx="9" formatCode="General">
                  <c:v>50.999999999999993</c:v>
                </c:pt>
              </c:numCache>
            </c:numRef>
          </c:val>
          <c:extLst xmlns:c16r2="http://schemas.microsoft.com/office/drawing/2015/06/chart">
            <c:ext xmlns:c16="http://schemas.microsoft.com/office/drawing/2014/chart" uri="{C3380CC4-5D6E-409C-BE32-E72D297353CC}">
              <c16:uniqueId val="{00000015-3AD9-4B8C-B960-05E10B6332CE}"/>
            </c:ext>
          </c:extLst>
        </c:ser>
        <c:ser>
          <c:idx val="6"/>
          <c:order val="6"/>
          <c:tx>
            <c:strRef>
              <c:f>'[Reporte consolidado sector sep2019 (11).xlsx]Graficas'!$S$53</c:f>
              <c:strCache>
                <c:ptCount val="1"/>
                <c:pt idx="0">
                  <c:v>IPSE</c:v>
                </c:pt>
              </c:strCache>
            </c:strRef>
          </c:tx>
          <c:spPr>
            <a:solidFill>
              <a:schemeClr val="accent1">
                <a:lumMod val="60000"/>
              </a:schemeClr>
            </a:solidFill>
            <a:ln>
              <a:noFill/>
            </a:ln>
            <a:effectLst/>
          </c:spPr>
          <c:invertIfNegative val="0"/>
          <c:dLbls>
            <c:delete val="1"/>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(11).xlsx]Graficas'!$S$54:$S$63</c:f>
              <c:numCache>
                <c:formatCode>0</c:formatCode>
                <c:ptCount val="10"/>
                <c:pt idx="0">
                  <c:v>50.21</c:v>
                </c:pt>
                <c:pt idx="1">
                  <c:v>99.96</c:v>
                </c:pt>
                <c:pt idx="2">
                  <c:v>0</c:v>
                </c:pt>
                <c:pt idx="3">
                  <c:v>66.81</c:v>
                </c:pt>
                <c:pt idx="4">
                  <c:v>11.984999999999999</c:v>
                </c:pt>
                <c:pt idx="5">
                  <c:v>90.61</c:v>
                </c:pt>
                <c:pt idx="6">
                  <c:v>69.699999999999989</c:v>
                </c:pt>
                <c:pt idx="7">
                  <c:v>39.269999999999996</c:v>
                </c:pt>
                <c:pt idx="8">
                  <c:v>98.429999999999993</c:v>
                </c:pt>
                <c:pt idx="9" formatCode="General">
                  <c:v>0</c:v>
                </c:pt>
              </c:numCache>
            </c:numRef>
          </c:val>
          <c:extLst xmlns:c16r2="http://schemas.microsoft.com/office/drawing/2015/06/chart">
            <c:ext xmlns:c16="http://schemas.microsoft.com/office/drawing/2014/chart" uri="{C3380CC4-5D6E-409C-BE32-E72D297353CC}">
              <c16:uniqueId val="{00000016-3AD9-4B8C-B960-05E10B6332CE}"/>
            </c:ext>
          </c:extLst>
        </c:ser>
        <c:dLbls>
          <c:showLegendKey val="0"/>
          <c:showVal val="1"/>
          <c:showCatName val="0"/>
          <c:showSerName val="0"/>
          <c:showPercent val="0"/>
          <c:showBubbleSize val="0"/>
        </c:dLbls>
        <c:gapWidth val="75"/>
        <c:axId val="1637442944"/>
        <c:axId val="1590107488"/>
      </c:barChart>
      <c:lineChart>
        <c:grouping val="stacked"/>
        <c:varyColors val="0"/>
        <c:ser>
          <c:idx val="7"/>
          <c:order val="7"/>
          <c:tx>
            <c:strRef>
              <c:f>'[Reporte consolidado sector sep2019 (11).xlsx]Graficas'!$T$53</c:f>
              <c:strCache>
                <c:ptCount val="1"/>
                <c:pt idx="0">
                  <c:v>SECTOR</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Pt>
            <c:idx val="0"/>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7-3AD9-4B8C-B960-05E10B6332CE}"/>
              </c:ext>
            </c:extLst>
          </c:dPt>
          <c:dPt>
            <c:idx val="1"/>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8-3AD9-4B8C-B960-05E10B6332CE}"/>
              </c:ext>
            </c:extLst>
          </c:dPt>
          <c:dPt>
            <c:idx val="2"/>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9-3AD9-4B8C-B960-05E10B6332CE}"/>
              </c:ext>
            </c:extLst>
          </c:dPt>
          <c:dPt>
            <c:idx val="3"/>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A-3AD9-4B8C-B960-05E10B6332CE}"/>
              </c:ext>
            </c:extLst>
          </c:dPt>
          <c:dPt>
            <c:idx val="4"/>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B-3AD9-4B8C-B960-05E10B6332CE}"/>
              </c:ext>
            </c:extLst>
          </c:dPt>
          <c:dPt>
            <c:idx val="5"/>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C-3AD9-4B8C-B960-05E10B6332CE}"/>
              </c:ext>
            </c:extLst>
          </c:dPt>
          <c:dPt>
            <c:idx val="6"/>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D-3AD9-4B8C-B960-05E10B6332CE}"/>
              </c:ext>
            </c:extLst>
          </c:dPt>
          <c:dPt>
            <c:idx val="7"/>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E-3AD9-4B8C-B960-05E10B6332CE}"/>
              </c:ext>
            </c:extLst>
          </c:dPt>
          <c:dPt>
            <c:idx val="8"/>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1F-3AD9-4B8C-B960-05E10B6332CE}"/>
              </c:ext>
            </c:extLst>
          </c:dPt>
          <c:dPt>
            <c:idx val="9"/>
            <c:marker>
              <c:symbol val="circle"/>
              <c:size val="5"/>
              <c:spPr>
                <a:solidFill>
                  <a:schemeClr val="accent2">
                    <a:lumMod val="60000"/>
                  </a:schemeClr>
                </a:solidFill>
                <a:ln w="9525">
                  <a:solidFill>
                    <a:schemeClr val="accent2">
                      <a:lumMod val="60000"/>
                    </a:schemeClr>
                  </a:solidFill>
                </a:ln>
                <a:effectLst/>
              </c:spPr>
            </c:marker>
            <c:bubble3D val="0"/>
            <c:extLst xmlns:c16r2="http://schemas.microsoft.com/office/drawing/2015/06/chart">
              <c:ext xmlns:c16="http://schemas.microsoft.com/office/drawing/2014/chart" uri="{C3380CC4-5D6E-409C-BE32-E72D297353CC}">
                <c16:uniqueId val="{00000020-3AD9-4B8C-B960-05E10B6332CE}"/>
              </c:ext>
            </c:extLst>
          </c:dPt>
          <c:dLbls>
            <c:dLbl>
              <c:idx val="0"/>
              <c:layout>
                <c:manualLayout>
                  <c:x val="-1.268977928919536E-2"/>
                  <c:y val="-0.1334387853154294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3AD9-4B8C-B960-05E10B6332CE}"/>
                </c:ext>
                <c:ext xmlns:c15="http://schemas.microsoft.com/office/drawing/2012/chart" uri="{CE6537A1-D6FC-4f65-9D91-7224C49458BB}"/>
              </c:extLst>
            </c:dLbl>
            <c:dLbl>
              <c:idx val="1"/>
              <c:layout>
                <c:manualLayout>
                  <c:x val="-2.1753907352906332E-2"/>
                  <c:y val="-6.4697592880208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3AD9-4B8C-B960-05E10B6332CE}"/>
                </c:ext>
                <c:ext xmlns:c15="http://schemas.microsoft.com/office/drawing/2012/chart" uri="{CE6537A1-D6FC-4f65-9D91-7224C49458BB}"/>
              </c:extLst>
            </c:dLbl>
            <c:dLbl>
              <c:idx val="2"/>
              <c:layout>
                <c:manualLayout>
                  <c:x val="-3.2659146163793625E-2"/>
                  <c:y val="4.44792766434048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3AD9-4B8C-B960-05E10B6332CE}"/>
                </c:ext>
                <c:ext xmlns:c15="http://schemas.microsoft.com/office/drawing/2012/chart" uri="{CE6537A1-D6FC-4f65-9D91-7224C49458BB}"/>
              </c:extLst>
            </c:dLbl>
            <c:dLbl>
              <c:idx val="3"/>
              <c:layout>
                <c:manualLayout>
                  <c:x val="-2.1753907352906332E-2"/>
                  <c:y val="-9.7046389320312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3AD9-4B8C-B960-05E10B6332CE}"/>
                </c:ext>
                <c:ext xmlns:c15="http://schemas.microsoft.com/office/drawing/2012/chart" uri="{CE6537A1-D6FC-4f65-9D91-7224C49458BB}"/>
              </c:extLst>
            </c:dLbl>
            <c:dLbl>
              <c:idx val="4"/>
              <c:layout>
                <c:manualLayout>
                  <c:x val="-2.5379558578390721E-2"/>
                  <c:y val="-5.25667942151691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3AD9-4B8C-B960-05E10B6332CE}"/>
                </c:ext>
                <c:ext xmlns:c15="http://schemas.microsoft.com/office/drawing/2012/chart" uri="{CE6537A1-D6FC-4f65-9D91-7224C49458BB}"/>
              </c:extLst>
            </c:dLbl>
            <c:dLbl>
              <c:idx val="5"/>
              <c:layout>
                <c:manualLayout>
                  <c:x val="-2.900520980387504E-2"/>
                  <c:y val="-4.04359955501301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3AD9-4B8C-B960-05E10B6332CE}"/>
                </c:ext>
                <c:ext xmlns:c15="http://schemas.microsoft.com/office/drawing/2012/chart" uri="{CE6537A1-D6FC-4f65-9D91-7224C49458BB}"/>
              </c:extLst>
            </c:dLbl>
            <c:dLbl>
              <c:idx val="6"/>
              <c:layout>
                <c:manualLayout>
                  <c:x val="-3.8069337867586081E-2"/>
                  <c:y val="-4.44795951051431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3AD9-4B8C-B960-05E10B6332CE}"/>
                </c:ext>
                <c:ext xmlns:c15="http://schemas.microsoft.com/office/drawing/2012/chart" uri="{CE6537A1-D6FC-4f65-9D91-7224C49458BB}"/>
              </c:extLst>
            </c:dLbl>
            <c:dLbl>
              <c:idx val="7"/>
              <c:layout>
                <c:manualLayout>
                  <c:x val="-2.5379558578390721E-2"/>
                  <c:y val="4.44795951051431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3AD9-4B8C-B960-05E10B6332CE}"/>
                </c:ext>
                <c:ext xmlns:c15="http://schemas.microsoft.com/office/drawing/2012/chart" uri="{CE6537A1-D6FC-4f65-9D91-7224C49458BB}"/>
              </c:extLst>
            </c:dLbl>
            <c:dLbl>
              <c:idx val="8"/>
              <c:layout>
                <c:manualLayout>
                  <c:x val="-3.08180354166173E-2"/>
                  <c:y val="-4.04359955501301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3AD9-4B8C-B960-05E10B6332CE}"/>
                </c:ext>
                <c:ext xmlns:c15="http://schemas.microsoft.com/office/drawing/2012/chart" uri="{CE6537A1-D6FC-4f65-9D91-7224C49458BB}"/>
              </c:extLst>
            </c:dLbl>
            <c:dLbl>
              <c:idx val="9"/>
              <c:layout>
                <c:manualLayout>
                  <c:x val="-3.4596493532629884E-2"/>
                  <c:y val="1.95327831219128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3AD9-4B8C-B960-05E10B6332C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(11).xlsx]Graficas'!$L$54:$L$63</c:f>
              <c:strCache>
                <c:ptCount val="10"/>
                <c:pt idx="0">
                  <c:v>Gestión con valores</c:v>
                </c:pt>
                <c:pt idx="1">
                  <c:v>Gestión presupuestal</c:v>
                </c:pt>
                <c:pt idx="2">
                  <c:v>Fortalecimiento Organizacional</c:v>
                </c:pt>
                <c:pt idx="3">
                  <c:v>Gobierno digital</c:v>
                </c:pt>
                <c:pt idx="4">
                  <c:v>Seguridad digital</c:v>
                </c:pt>
                <c:pt idx="5">
                  <c:v>Defensa jurídica</c:v>
                </c:pt>
                <c:pt idx="6">
                  <c:v>Servicio al ciudadano</c:v>
                </c:pt>
                <c:pt idx="7">
                  <c:v>Racionalización de trámite</c:v>
                </c:pt>
                <c:pt idx="8">
                  <c:v>Participación ciudadana</c:v>
                </c:pt>
                <c:pt idx="9">
                  <c:v>Mejora normativa</c:v>
                </c:pt>
              </c:strCache>
            </c:strRef>
          </c:cat>
          <c:val>
            <c:numRef>
              <c:f>'[Reporte consolidado sector sep2019 (11).xlsx]Graficas'!$T$54:$T$63</c:f>
              <c:numCache>
                <c:formatCode>0</c:formatCode>
                <c:ptCount val="10"/>
                <c:pt idx="0">
                  <c:v>64.233428571428561</c:v>
                </c:pt>
                <c:pt idx="1">
                  <c:v>94.884285714285724</c:v>
                </c:pt>
                <c:pt idx="2">
                  <c:v>34.412857142857142</c:v>
                </c:pt>
                <c:pt idx="3">
                  <c:v>75.482428571428571</c:v>
                </c:pt>
                <c:pt idx="4">
                  <c:v>65.330999999999989</c:v>
                </c:pt>
                <c:pt idx="5">
                  <c:v>85.631428571428572</c:v>
                </c:pt>
                <c:pt idx="6">
                  <c:v>83.178571428571431</c:v>
                </c:pt>
                <c:pt idx="7">
                  <c:v>63.118571428571421</c:v>
                </c:pt>
                <c:pt idx="8">
                  <c:v>70.477142857142866</c:v>
                </c:pt>
                <c:pt idx="9">
                  <c:v>20.909999999999997</c:v>
                </c:pt>
              </c:numCache>
            </c:numRef>
          </c:val>
          <c:smooth val="0"/>
          <c:extLst xmlns:c16r2="http://schemas.microsoft.com/office/drawing/2015/06/chart">
            <c:ext xmlns:c16="http://schemas.microsoft.com/office/drawing/2014/chart" uri="{C3380CC4-5D6E-409C-BE32-E72D297353CC}">
              <c16:uniqueId val="{00000021-3AD9-4B8C-B960-05E10B6332CE}"/>
            </c:ext>
          </c:extLst>
        </c:ser>
        <c:dLbls>
          <c:showLegendKey val="0"/>
          <c:showVal val="0"/>
          <c:showCatName val="0"/>
          <c:showSerName val="0"/>
          <c:showPercent val="0"/>
          <c:showBubbleSize val="0"/>
        </c:dLbls>
        <c:marker val="1"/>
        <c:smooth val="0"/>
        <c:axId val="1637442944"/>
        <c:axId val="1590107488"/>
      </c:lineChart>
      <c:catAx>
        <c:axId val="163744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90107488"/>
        <c:crosses val="autoZero"/>
        <c:auto val="1"/>
        <c:lblAlgn val="ctr"/>
        <c:lblOffset val="100"/>
        <c:noMultiLvlLbl val="0"/>
      </c:catAx>
      <c:valAx>
        <c:axId val="1590107488"/>
        <c:scaling>
          <c:orientation val="minMax"/>
          <c:max val="100"/>
        </c:scaling>
        <c:delete val="1"/>
        <c:axPos val="l"/>
        <c:numFmt formatCode="0" sourceLinked="1"/>
        <c:majorTickMark val="none"/>
        <c:minorTickMark val="none"/>
        <c:tickLblPos val="nextTo"/>
        <c:crossAx val="163744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j-lt"/>
              </a:defRPr>
            </a:pPr>
            <a:r>
              <a:rPr lang="es-CO" sz="1600" b="0" noProof="0" dirty="0">
                <a:latin typeface="+mj-lt"/>
              </a:rPr>
              <a:t>Evaluación de resultados</a:t>
            </a:r>
          </a:p>
        </c:rich>
      </c:tx>
      <c:layout>
        <c:manualLayout>
          <c:xMode val="edge"/>
          <c:yMode val="edge"/>
          <c:x val="0.37278100870171305"/>
          <c:y val="0.89541077609378383"/>
        </c:manualLayout>
      </c:layout>
      <c:overlay val="0"/>
    </c:title>
    <c:autoTitleDeleted val="0"/>
    <c:plotArea>
      <c:layout>
        <c:manualLayout>
          <c:layoutTarget val="inner"/>
          <c:xMode val="edge"/>
          <c:yMode val="edge"/>
          <c:x val="3.0555555555555555E-2"/>
          <c:y val="9.7106663750364544E-2"/>
          <c:w val="0.93888888888888888"/>
          <c:h val="0.69589457567804025"/>
        </c:manualLayout>
      </c:layout>
      <c:barChart>
        <c:barDir val="col"/>
        <c:grouping val="clustered"/>
        <c:varyColors val="0"/>
        <c:ser>
          <c:idx val="0"/>
          <c:order val="0"/>
          <c:tx>
            <c:strRef>
              <c:f>'[Reporte consolidado sector sep2019 (11).xlsx]Graficas'!$L$85</c:f>
              <c:strCache>
                <c:ptCount val="1"/>
                <c:pt idx="0">
                  <c:v>Evaluación de resultados</c:v>
                </c:pt>
              </c:strCache>
            </c:strRef>
          </c:tx>
          <c:spPr>
            <a:solidFill>
              <a:schemeClr val="accent2"/>
            </a:solidFill>
          </c:spPr>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B5B1-49B0-8846-6BC4874FDEFF}"/>
              </c:ext>
            </c:extLst>
          </c:dPt>
          <c:dPt>
            <c:idx val="1"/>
            <c:invertIfNegative val="0"/>
            <c:bubble3D val="0"/>
            <c:spPr>
              <a:solidFill>
                <a:srgbClr val="FF8F1F"/>
              </a:solidFill>
            </c:spPr>
            <c:extLst xmlns:c16r2="http://schemas.microsoft.com/office/drawing/2015/06/chart">
              <c:ext xmlns:c16="http://schemas.microsoft.com/office/drawing/2014/chart" uri="{C3380CC4-5D6E-409C-BE32-E72D297353CC}">
                <c16:uniqueId val="{00000003-B5B1-49B0-8846-6BC4874FDEFF}"/>
              </c:ext>
            </c:extLst>
          </c:dPt>
          <c:dPt>
            <c:idx val="2"/>
            <c:invertIfNegative val="0"/>
            <c:bubble3D val="0"/>
            <c:spPr>
              <a:solidFill>
                <a:srgbClr val="2C6903"/>
              </a:solidFill>
            </c:spPr>
            <c:extLst xmlns:c16r2="http://schemas.microsoft.com/office/drawing/2015/06/chart">
              <c:ext xmlns:c16="http://schemas.microsoft.com/office/drawing/2014/chart" uri="{C3380CC4-5D6E-409C-BE32-E72D297353CC}">
                <c16:uniqueId val="{00000005-B5B1-49B0-8846-6BC4874FDEFF}"/>
              </c:ext>
            </c:extLst>
          </c:dPt>
          <c:dPt>
            <c:idx val="3"/>
            <c:invertIfNegative val="0"/>
            <c:bubble3D val="0"/>
            <c:spPr>
              <a:solidFill>
                <a:srgbClr val="7030A0"/>
              </a:solidFill>
            </c:spPr>
            <c:extLst xmlns:c16r2="http://schemas.microsoft.com/office/drawing/2015/06/chart">
              <c:ext xmlns:c16="http://schemas.microsoft.com/office/drawing/2014/chart" uri="{C3380CC4-5D6E-409C-BE32-E72D297353CC}">
                <c16:uniqueId val="{00000007-B5B1-49B0-8846-6BC4874FDEFF}"/>
              </c:ext>
            </c:extLst>
          </c:dPt>
          <c:dPt>
            <c:idx val="4"/>
            <c:invertIfNegative val="0"/>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9-B5B1-49B0-8846-6BC4874FDEFF}"/>
              </c:ext>
            </c:extLst>
          </c:dPt>
          <c:dPt>
            <c:idx val="5"/>
            <c:invertIfNegative val="0"/>
            <c:bubble3D val="0"/>
            <c:spPr>
              <a:solidFill>
                <a:srgbClr val="C91BB4"/>
              </a:solidFill>
            </c:spPr>
            <c:extLst xmlns:c16r2="http://schemas.microsoft.com/office/drawing/2015/06/chart">
              <c:ext xmlns:c16="http://schemas.microsoft.com/office/drawing/2014/chart" uri="{C3380CC4-5D6E-409C-BE32-E72D297353CC}">
                <c16:uniqueId val="{0000000B-B5B1-49B0-8846-6BC4874FDEFF}"/>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D-B5B1-49B0-8846-6BC4874FDEFF}"/>
              </c:ext>
            </c:extLst>
          </c:dPt>
          <c:dPt>
            <c:idx val="7"/>
            <c:invertIfNegative val="0"/>
            <c:bubble3D val="0"/>
            <c:spPr>
              <a:solidFill>
                <a:srgbClr val="0207CE"/>
              </a:solidFill>
            </c:spPr>
            <c:extLst xmlns:c16r2="http://schemas.microsoft.com/office/drawing/2015/06/chart">
              <c:ext xmlns:c16="http://schemas.microsoft.com/office/drawing/2014/chart" uri="{C3380CC4-5D6E-409C-BE32-E72D297353CC}">
                <c16:uniqueId val="{0000000F-B5B1-49B0-8846-6BC4874FDEFF}"/>
              </c:ext>
            </c:extLst>
          </c:dPt>
          <c:dLbls>
            <c:dLbl>
              <c:idx val="7"/>
              <c:tx>
                <c:rich>
                  <a:bodyPr/>
                  <a:lstStyle/>
                  <a:p>
                    <a:fld id="{1B269192-DE5A-4A58-AD3A-B46CED8EFA2F}" type="VALUE">
                      <a:rPr lang="en-US">
                        <a:solidFill>
                          <a:srgbClr val="C00000"/>
                        </a:solidFill>
                      </a:rPr>
                      <a:pPr/>
                      <a:t>[VALOR]</a:t>
                    </a:fld>
                    <a:endParaRPr lang="es-CO"/>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5B1-49B0-8846-6BC4874FDEFF}"/>
                </c:ext>
                <c:ext xmlns:c15="http://schemas.microsoft.com/office/drawing/2012/chart" uri="{CE6537A1-D6FC-4f65-9D91-7224C49458BB}">
                  <c15:dlblFieldTable/>
                  <c15:showDataLabelsRange val="0"/>
                </c:ext>
              </c:extLst>
            </c:dLbl>
            <c:spPr>
              <a:noFill/>
              <a:ln>
                <a:noFill/>
              </a:ln>
              <a:effectLst/>
            </c:spPr>
            <c:txPr>
              <a:bodyPr/>
              <a:lstStyle/>
              <a:p>
                <a:pPr>
                  <a:defRPr sz="1600" b="1">
                    <a:latin typeface="Bookman Old Style" pitchFamily="18"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(11).xlsx]Graficas'!$M$84:$T$84</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(11).xlsx]Graficas'!$M$85:$T$85</c:f>
              <c:numCache>
                <c:formatCode>0</c:formatCode>
                <c:ptCount val="8"/>
                <c:pt idx="0">
                  <c:v>93.33</c:v>
                </c:pt>
                <c:pt idx="1">
                  <c:v>93.33</c:v>
                </c:pt>
                <c:pt idx="2">
                  <c:v>70.039999999999992</c:v>
                </c:pt>
                <c:pt idx="3">
                  <c:v>99.96</c:v>
                </c:pt>
                <c:pt idx="4">
                  <c:v>88.059999999999988</c:v>
                </c:pt>
                <c:pt idx="5">
                  <c:v>79.899999999999991</c:v>
                </c:pt>
                <c:pt idx="6">
                  <c:v>90.1</c:v>
                </c:pt>
                <c:pt idx="7">
                  <c:v>87.817142857142855</c:v>
                </c:pt>
              </c:numCache>
            </c:numRef>
          </c:val>
          <c:extLst xmlns:c16r2="http://schemas.microsoft.com/office/drawing/2015/06/chart">
            <c:ext xmlns:c16="http://schemas.microsoft.com/office/drawing/2014/chart" uri="{C3380CC4-5D6E-409C-BE32-E72D297353CC}">
              <c16:uniqueId val="{00000010-B5B1-49B0-8846-6BC4874FDEFF}"/>
            </c:ext>
          </c:extLst>
        </c:ser>
        <c:dLbls>
          <c:showLegendKey val="0"/>
          <c:showVal val="1"/>
          <c:showCatName val="0"/>
          <c:showSerName val="0"/>
          <c:showPercent val="0"/>
          <c:showBubbleSize val="0"/>
        </c:dLbls>
        <c:gapWidth val="75"/>
        <c:axId val="1776726688"/>
        <c:axId val="1776741376"/>
      </c:barChart>
      <c:catAx>
        <c:axId val="1776726688"/>
        <c:scaling>
          <c:orientation val="minMax"/>
        </c:scaling>
        <c:delete val="0"/>
        <c:axPos val="b"/>
        <c:majorGridlines/>
        <c:numFmt formatCode="General" sourceLinked="0"/>
        <c:majorTickMark val="none"/>
        <c:minorTickMark val="none"/>
        <c:tickLblPos val="nextTo"/>
        <c:txPr>
          <a:bodyPr/>
          <a:lstStyle/>
          <a:p>
            <a:pPr>
              <a:defRPr sz="1400" b="1">
                <a:latin typeface="+mj-lt"/>
                <a:cs typeface="Arial" pitchFamily="34" charset="0"/>
              </a:defRPr>
            </a:pPr>
            <a:endParaRPr lang="es-CO"/>
          </a:p>
        </c:txPr>
        <c:crossAx val="1776741376"/>
        <c:crosses val="autoZero"/>
        <c:auto val="1"/>
        <c:lblAlgn val="ctr"/>
        <c:lblOffset val="100"/>
        <c:noMultiLvlLbl val="0"/>
      </c:catAx>
      <c:valAx>
        <c:axId val="1776741376"/>
        <c:scaling>
          <c:orientation val="minMax"/>
        </c:scaling>
        <c:delete val="1"/>
        <c:axPos val="l"/>
        <c:numFmt formatCode="0" sourceLinked="1"/>
        <c:majorTickMark val="none"/>
        <c:minorTickMark val="none"/>
        <c:tickLblPos val="nextTo"/>
        <c:crossAx val="177672668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39134315037929E-2"/>
          <c:y val="3.4799582305371439E-2"/>
          <c:w val="0.96653279785809909"/>
          <c:h val="0.78275114258333067"/>
        </c:manualLayout>
      </c:layout>
      <c:barChart>
        <c:barDir val="col"/>
        <c:grouping val="clustered"/>
        <c:varyColors val="0"/>
        <c:ser>
          <c:idx val="0"/>
          <c:order val="0"/>
          <c:tx>
            <c:strRef>
              <c:f>'[Reporte consolidado sector sep2019 (11).xlsx]Graficas'!$L$105</c:f>
              <c:strCache>
                <c:ptCount val="1"/>
                <c:pt idx="0">
                  <c:v>Información y comunicaciones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7"/>
              <c:tx>
                <c:rich>
                  <a:bodyPr/>
                  <a:lstStyle/>
                  <a:p>
                    <a:fld id="{D880D42B-8386-462A-B1BB-BE7632EE46B2}" type="VALUE">
                      <a:rPr lang="en-US" b="1">
                        <a:solidFill>
                          <a:srgbClr val="C00000"/>
                        </a:solidFill>
                      </a:rPr>
                      <a:pPr/>
                      <a:t>[VALOR]</a:t>
                    </a:fld>
                    <a:endParaRPr lang="es-CO"/>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32-4BCE-A5DC-8D3D2BB625C4}"/>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ookman Old Style" panose="02050604050505020204" pitchFamily="18" charset="0"/>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(11).xlsx]Graficas'!$M$104:$T$104</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(11).xlsx]Graficas'!$M$105:$T$105</c:f>
              <c:numCache>
                <c:formatCode>0</c:formatCode>
                <c:ptCount val="8"/>
                <c:pt idx="0">
                  <c:v>73.27000000000001</c:v>
                </c:pt>
                <c:pt idx="1">
                  <c:v>65.789999999999992</c:v>
                </c:pt>
                <c:pt idx="2">
                  <c:v>73.524999999999991</c:v>
                </c:pt>
                <c:pt idx="3">
                  <c:v>90.949999999999989</c:v>
                </c:pt>
                <c:pt idx="4">
                  <c:v>63.495000000000005</c:v>
                </c:pt>
                <c:pt idx="5">
                  <c:v>79.899999999999991</c:v>
                </c:pt>
                <c:pt idx="6">
                  <c:v>90.779999999999987</c:v>
                </c:pt>
                <c:pt idx="7">
                  <c:v>76.815714285714279</c:v>
                </c:pt>
              </c:numCache>
            </c:numRef>
          </c:val>
          <c:extLst xmlns:c16r2="http://schemas.microsoft.com/office/drawing/2015/06/chart">
            <c:ext xmlns:c16="http://schemas.microsoft.com/office/drawing/2014/chart" uri="{C3380CC4-5D6E-409C-BE32-E72D297353CC}">
              <c16:uniqueId val="{00000001-FA32-4BCE-A5DC-8D3D2BB625C4}"/>
            </c:ext>
          </c:extLst>
        </c:ser>
        <c:ser>
          <c:idx val="1"/>
          <c:order val="1"/>
          <c:tx>
            <c:strRef>
              <c:f>'[Reporte consolidado sector sep2019 (11).xlsx]Graficas'!$L$106</c:f>
              <c:strCache>
                <c:ptCount val="1"/>
                <c:pt idx="0">
                  <c:v>Transparencia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ookman Old Style" panose="02050604050505020204" pitchFamily="18" charset="0"/>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(11).xlsx]Graficas'!$M$104:$T$104</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(11).xlsx]Graficas'!$M$106:$T$106</c:f>
              <c:numCache>
                <c:formatCode>0</c:formatCode>
                <c:ptCount val="8"/>
                <c:pt idx="0">
                  <c:v>79.05</c:v>
                </c:pt>
                <c:pt idx="1">
                  <c:v>70.89</c:v>
                </c:pt>
                <c:pt idx="2">
                  <c:v>79.22</c:v>
                </c:pt>
                <c:pt idx="3">
                  <c:v>92.309999999999988</c:v>
                </c:pt>
                <c:pt idx="4">
                  <c:v>96.899999999999991</c:v>
                </c:pt>
                <c:pt idx="5">
                  <c:v>90.1</c:v>
                </c:pt>
                <c:pt idx="6">
                  <c:v>93.33</c:v>
                </c:pt>
                <c:pt idx="7">
                  <c:v>85.971428571428561</c:v>
                </c:pt>
              </c:numCache>
            </c:numRef>
          </c:val>
          <c:extLst xmlns:c16r2="http://schemas.microsoft.com/office/drawing/2015/06/chart">
            <c:ext xmlns:c16="http://schemas.microsoft.com/office/drawing/2014/chart" uri="{C3380CC4-5D6E-409C-BE32-E72D297353CC}">
              <c16:uniqueId val="{00000002-FA32-4BCE-A5DC-8D3D2BB625C4}"/>
            </c:ext>
          </c:extLst>
        </c:ser>
        <c:ser>
          <c:idx val="2"/>
          <c:order val="2"/>
          <c:tx>
            <c:strRef>
              <c:f>'[Reporte consolidado sector sep2019 (11).xlsx]Graficas'!$L$107</c:f>
              <c:strCache>
                <c:ptCount val="1"/>
                <c:pt idx="0">
                  <c:v>Gestión documental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ookman Old Style" panose="02050604050505020204" pitchFamily="18" charset="0"/>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(11).xlsx]Graficas'!$M$104:$T$104</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(11).xlsx]Graficas'!$M$107:$T$107</c:f>
              <c:numCache>
                <c:formatCode>0</c:formatCode>
                <c:ptCount val="8"/>
                <c:pt idx="0">
                  <c:v>67.489999999999995</c:v>
                </c:pt>
                <c:pt idx="1">
                  <c:v>60.69</c:v>
                </c:pt>
                <c:pt idx="2">
                  <c:v>67.83</c:v>
                </c:pt>
                <c:pt idx="3">
                  <c:v>89.589999999999989</c:v>
                </c:pt>
                <c:pt idx="4">
                  <c:v>30.089999999999996</c:v>
                </c:pt>
                <c:pt idx="5">
                  <c:v>69.699999999999989</c:v>
                </c:pt>
                <c:pt idx="6">
                  <c:v>88.22999999999999</c:v>
                </c:pt>
                <c:pt idx="7">
                  <c:v>67.659999999999982</c:v>
                </c:pt>
              </c:numCache>
            </c:numRef>
          </c:val>
          <c:extLst xmlns:c16r2="http://schemas.microsoft.com/office/drawing/2015/06/chart">
            <c:ext xmlns:c16="http://schemas.microsoft.com/office/drawing/2014/chart" uri="{C3380CC4-5D6E-409C-BE32-E72D297353CC}">
              <c16:uniqueId val="{00000003-FA32-4BCE-A5DC-8D3D2BB625C4}"/>
            </c:ext>
          </c:extLst>
        </c:ser>
        <c:dLbls>
          <c:dLblPos val="outEnd"/>
          <c:showLegendKey val="0"/>
          <c:showVal val="1"/>
          <c:showCatName val="0"/>
          <c:showSerName val="0"/>
          <c:showPercent val="0"/>
          <c:showBubbleSize val="0"/>
        </c:dLbls>
        <c:gapWidth val="100"/>
        <c:overlap val="-24"/>
        <c:axId val="1776730496"/>
        <c:axId val="1776736480"/>
      </c:barChart>
      <c:catAx>
        <c:axId val="1776730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776736480"/>
        <c:crosses val="autoZero"/>
        <c:auto val="1"/>
        <c:lblAlgn val="ctr"/>
        <c:lblOffset val="100"/>
        <c:noMultiLvlLbl val="0"/>
      </c:catAx>
      <c:valAx>
        <c:axId val="1776736480"/>
        <c:scaling>
          <c:orientation val="minMax"/>
          <c:max val="100"/>
        </c:scaling>
        <c:delete val="1"/>
        <c:axPos val="l"/>
        <c:numFmt formatCode="0" sourceLinked="1"/>
        <c:majorTickMark val="none"/>
        <c:minorTickMark val="none"/>
        <c:tickLblPos val="nextTo"/>
        <c:crossAx val="1776730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Entry>
      <c:layout>
        <c:manualLayout>
          <c:xMode val="edge"/>
          <c:yMode val="edge"/>
          <c:x val="0.15960883867428355"/>
          <c:y val="0.92182953151898772"/>
          <c:w val="0.67540218636876814"/>
          <c:h val="7.20048392906904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j-lt"/>
              </a:defRPr>
            </a:pPr>
            <a:r>
              <a:rPr lang="es-CO" sz="1600" b="0">
                <a:effectLst/>
                <a:latin typeface="+mj-lt"/>
              </a:rPr>
              <a:t>Gestión del conocimiento y la innovación</a:t>
            </a:r>
          </a:p>
        </c:rich>
      </c:tx>
      <c:layout>
        <c:manualLayout>
          <c:xMode val="edge"/>
          <c:yMode val="edge"/>
          <c:x val="0.31743379478979034"/>
          <c:y val="0.88311139141692341"/>
        </c:manualLayout>
      </c:layout>
      <c:overlay val="0"/>
    </c:title>
    <c:autoTitleDeleted val="0"/>
    <c:plotArea>
      <c:layout>
        <c:manualLayout>
          <c:layoutTarget val="inner"/>
          <c:xMode val="edge"/>
          <c:yMode val="edge"/>
          <c:x val="3.6111111111111108E-2"/>
          <c:y val="4.5462962962962962E-2"/>
          <c:w val="0.94344353953491378"/>
          <c:h val="0.73207567804024498"/>
        </c:manualLayout>
      </c:layout>
      <c:barChart>
        <c:barDir val="col"/>
        <c:grouping val="clustered"/>
        <c:varyColors val="0"/>
        <c:ser>
          <c:idx val="0"/>
          <c:order val="0"/>
          <c:tx>
            <c:strRef>
              <c:f>'[Reporte consolidado sector sep2019 (11).xlsx]Graficas'!$L$127</c:f>
              <c:strCache>
                <c:ptCount val="1"/>
                <c:pt idx="0">
                  <c:v>Gestión del conocimiento</c:v>
                </c:pt>
              </c:strCache>
            </c:strRef>
          </c:tx>
          <c:invertIfNegative val="0"/>
          <c:dPt>
            <c:idx val="1"/>
            <c:invertIfNegative val="0"/>
            <c:bubble3D val="0"/>
            <c:spPr>
              <a:solidFill>
                <a:srgbClr val="0207CE"/>
              </a:solidFill>
            </c:spPr>
            <c:extLst xmlns:c16r2="http://schemas.microsoft.com/office/drawing/2015/06/chart">
              <c:ext xmlns:c16="http://schemas.microsoft.com/office/drawing/2014/chart" uri="{C3380CC4-5D6E-409C-BE32-E72D297353CC}">
                <c16:uniqueId val="{00000001-55F1-4244-98D6-07CE4E66BB38}"/>
              </c:ext>
            </c:extLst>
          </c:dPt>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3-55F1-4244-98D6-07CE4E66BB38}"/>
              </c:ext>
            </c:extLst>
          </c:dPt>
          <c:dPt>
            <c:idx val="4"/>
            <c:invertIfNegative val="0"/>
            <c:bubble3D val="0"/>
            <c:spPr>
              <a:solidFill>
                <a:srgbClr val="7030A0"/>
              </a:solidFill>
            </c:spPr>
            <c:extLst xmlns:c16r2="http://schemas.microsoft.com/office/drawing/2015/06/chart">
              <c:ext xmlns:c16="http://schemas.microsoft.com/office/drawing/2014/chart" uri="{C3380CC4-5D6E-409C-BE32-E72D297353CC}">
                <c16:uniqueId val="{00000005-55F1-4244-98D6-07CE4E66BB38}"/>
              </c:ext>
            </c:extLst>
          </c:dPt>
          <c:dPt>
            <c:idx val="5"/>
            <c:invertIfNegative val="0"/>
            <c:bubble3D val="0"/>
            <c:spPr>
              <a:solidFill>
                <a:srgbClr val="00B0F0"/>
              </a:solidFill>
            </c:spPr>
            <c:extLst xmlns:c16r2="http://schemas.microsoft.com/office/drawing/2015/06/chart">
              <c:ext xmlns:c16="http://schemas.microsoft.com/office/drawing/2014/chart" uri="{C3380CC4-5D6E-409C-BE32-E72D297353CC}">
                <c16:uniqueId val="{00000007-55F1-4244-98D6-07CE4E66BB38}"/>
              </c:ext>
            </c:extLst>
          </c:dPt>
          <c:dPt>
            <c:idx val="6"/>
            <c:invertIfNegative val="0"/>
            <c:bubble3D val="0"/>
            <c:spPr>
              <a:solidFill>
                <a:srgbClr val="DE1094"/>
              </a:solidFill>
            </c:spPr>
            <c:extLst xmlns:c16r2="http://schemas.microsoft.com/office/drawing/2015/06/chart">
              <c:ext xmlns:c16="http://schemas.microsoft.com/office/drawing/2014/chart" uri="{C3380CC4-5D6E-409C-BE32-E72D297353CC}">
                <c16:uniqueId val="{00000009-55F1-4244-98D6-07CE4E66BB38}"/>
              </c:ext>
            </c:extLst>
          </c:dPt>
          <c:dPt>
            <c:idx val="7"/>
            <c:invertIfNegative val="0"/>
            <c:bubble3D val="0"/>
            <c:spPr>
              <a:solidFill>
                <a:srgbClr val="00B050"/>
              </a:solidFill>
            </c:spPr>
            <c:extLst xmlns:c16r2="http://schemas.microsoft.com/office/drawing/2015/06/chart">
              <c:ext xmlns:c16="http://schemas.microsoft.com/office/drawing/2014/chart" uri="{C3380CC4-5D6E-409C-BE32-E72D297353CC}">
                <c16:uniqueId val="{0000000B-55F1-4244-98D6-07CE4E66BB38}"/>
              </c:ext>
            </c:extLst>
          </c:dPt>
          <c:dLbls>
            <c:dLbl>
              <c:idx val="7"/>
              <c:tx>
                <c:rich>
                  <a:bodyPr/>
                  <a:lstStyle/>
                  <a:p>
                    <a:fld id="{E627C0C6-66C1-4332-9862-FD1D3955DC70}" type="VALUE">
                      <a:rPr lang="en-US">
                        <a:solidFill>
                          <a:srgbClr val="C00000"/>
                        </a:solidFill>
                      </a:rPr>
                      <a:pPr/>
                      <a:t>[VALOR]</a:t>
                    </a:fld>
                    <a:endParaRPr lang="es-CO"/>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5F1-4244-98D6-07CE4E66BB38}"/>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400" b="1">
                    <a:latin typeface="Bookman Old Style" panose="02050604050505020204" pitchFamily="18"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'[Reporte consolidado sector sep2019 (11).xlsx]Graficas'!$M$126:$T$126</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(11).xlsx]Graficas'!$M$127:$T$127</c:f>
              <c:numCache>
                <c:formatCode>0</c:formatCode>
                <c:ptCount val="8"/>
                <c:pt idx="0">
                  <c:v>41.99</c:v>
                </c:pt>
                <c:pt idx="1">
                  <c:v>6.8</c:v>
                </c:pt>
                <c:pt idx="2">
                  <c:v>0</c:v>
                </c:pt>
                <c:pt idx="3">
                  <c:v>44.199999999999996</c:v>
                </c:pt>
                <c:pt idx="4">
                  <c:v>72.589999999999989</c:v>
                </c:pt>
                <c:pt idx="5">
                  <c:v>78.199999999999989</c:v>
                </c:pt>
                <c:pt idx="6">
                  <c:v>31.619999999999997</c:v>
                </c:pt>
                <c:pt idx="7">
                  <c:v>39.342857142857142</c:v>
                </c:pt>
              </c:numCache>
            </c:numRef>
          </c:val>
          <c:extLst xmlns:c16r2="http://schemas.microsoft.com/office/drawing/2015/06/chart">
            <c:ext xmlns:c16="http://schemas.microsoft.com/office/drawing/2014/chart" uri="{C3380CC4-5D6E-409C-BE32-E72D297353CC}">
              <c16:uniqueId val="{0000000C-55F1-4244-98D6-07CE4E66BB38}"/>
            </c:ext>
          </c:extLst>
        </c:ser>
        <c:dLbls>
          <c:dLblPos val="outEnd"/>
          <c:showLegendKey val="0"/>
          <c:showVal val="1"/>
          <c:showCatName val="0"/>
          <c:showSerName val="0"/>
          <c:showPercent val="0"/>
          <c:showBubbleSize val="0"/>
        </c:dLbls>
        <c:gapWidth val="75"/>
        <c:axId val="1776737024"/>
        <c:axId val="1776740832"/>
      </c:barChart>
      <c:catAx>
        <c:axId val="1776737024"/>
        <c:scaling>
          <c:orientation val="minMax"/>
        </c:scaling>
        <c:delete val="0"/>
        <c:axPos val="b"/>
        <c:majorGridlines/>
        <c:numFmt formatCode="General" sourceLinked="0"/>
        <c:majorTickMark val="none"/>
        <c:minorTickMark val="none"/>
        <c:tickLblPos val="nextTo"/>
        <c:txPr>
          <a:bodyPr/>
          <a:lstStyle/>
          <a:p>
            <a:pPr>
              <a:defRPr sz="1400" b="1"/>
            </a:pPr>
            <a:endParaRPr lang="es-CO"/>
          </a:p>
        </c:txPr>
        <c:crossAx val="1776740832"/>
        <c:crosses val="autoZero"/>
        <c:auto val="1"/>
        <c:lblAlgn val="ctr"/>
        <c:lblOffset val="100"/>
        <c:noMultiLvlLbl val="0"/>
      </c:catAx>
      <c:valAx>
        <c:axId val="1776740832"/>
        <c:scaling>
          <c:orientation val="minMax"/>
        </c:scaling>
        <c:delete val="1"/>
        <c:axPos val="l"/>
        <c:numFmt formatCode="0" sourceLinked="1"/>
        <c:majorTickMark val="none"/>
        <c:minorTickMark val="none"/>
        <c:tickLblPos val="nextTo"/>
        <c:crossAx val="1776737024"/>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441388180932571"/>
          <c:y val="0.9046682272903331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j-lt"/>
              <a:ea typeface="+mn-ea"/>
              <a:cs typeface="+mn-cs"/>
            </a:defRPr>
          </a:pPr>
          <a:endParaRPr lang="es-CO"/>
        </a:p>
      </c:txPr>
    </c:title>
    <c:autoTitleDeleted val="0"/>
    <c:plotArea>
      <c:layout>
        <c:manualLayout>
          <c:layoutTarget val="inner"/>
          <c:xMode val="edge"/>
          <c:yMode val="edge"/>
          <c:x val="2.3640709612197736E-2"/>
          <c:y val="5.1398318665123642E-2"/>
          <c:w val="0.96250625477057539"/>
          <c:h val="0.75345244378899423"/>
        </c:manualLayout>
      </c:layout>
      <c:barChart>
        <c:barDir val="col"/>
        <c:grouping val="clustered"/>
        <c:varyColors val="0"/>
        <c:ser>
          <c:idx val="0"/>
          <c:order val="0"/>
          <c:tx>
            <c:strRef>
              <c:f>'[Reporte consolidado sector sep2019 (11).xlsx]Graficas'!$L$147</c:f>
              <c:strCache>
                <c:ptCount val="1"/>
                <c:pt idx="0">
                  <c:v>Control Interno</c:v>
                </c:pt>
              </c:strCache>
            </c:strRef>
          </c:tx>
          <c:spPr>
            <a:solidFill>
              <a:schemeClr val="accent1"/>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23A7-49D4-BC70-E4FF1A884B1E}"/>
              </c:ext>
            </c:extLst>
          </c:dPt>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23A7-49D4-BC70-E4FF1A884B1E}"/>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23A7-49D4-BC70-E4FF1A884B1E}"/>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23A7-49D4-BC70-E4FF1A884B1E}"/>
              </c:ext>
            </c:extLst>
          </c:dPt>
          <c:dPt>
            <c:idx val="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3A7-49D4-BC70-E4FF1A884B1E}"/>
              </c:ext>
            </c:extLst>
          </c:dPt>
          <c:dPt>
            <c:idx val="5"/>
            <c:invertIfNegative val="0"/>
            <c:bubble3D val="0"/>
            <c:spPr>
              <a:solidFill>
                <a:srgbClr val="990033"/>
              </a:solidFill>
              <a:ln>
                <a:noFill/>
              </a:ln>
              <a:effectLst/>
            </c:spPr>
            <c:extLst xmlns:c16r2="http://schemas.microsoft.com/office/drawing/2015/06/chart">
              <c:ext xmlns:c16="http://schemas.microsoft.com/office/drawing/2014/chart" uri="{C3380CC4-5D6E-409C-BE32-E72D297353CC}">
                <c16:uniqueId val="{0000000B-23A7-49D4-BC70-E4FF1A884B1E}"/>
              </c:ext>
            </c:extLst>
          </c:dPt>
          <c:dPt>
            <c:idx val="6"/>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D-23A7-49D4-BC70-E4FF1A884B1E}"/>
              </c:ext>
            </c:extLst>
          </c:dPt>
          <c:dPt>
            <c:idx val="7"/>
            <c:invertIfNegative val="0"/>
            <c:bubble3D val="0"/>
            <c:spPr>
              <a:solidFill>
                <a:srgbClr val="FFCDE6"/>
              </a:solidFill>
              <a:ln>
                <a:noFill/>
              </a:ln>
              <a:effectLst/>
            </c:spPr>
            <c:extLst xmlns:c16r2="http://schemas.microsoft.com/office/drawing/2015/06/chart">
              <c:ext xmlns:c16="http://schemas.microsoft.com/office/drawing/2014/chart" uri="{C3380CC4-5D6E-409C-BE32-E72D297353CC}">
                <c16:uniqueId val="{0000000F-23A7-49D4-BC70-E4FF1A884B1E}"/>
              </c:ext>
            </c:extLst>
          </c:dPt>
          <c:dLbls>
            <c:dLbl>
              <c:idx val="7"/>
              <c:tx>
                <c:rich>
                  <a:bodyPr/>
                  <a:lstStyle/>
                  <a:p>
                    <a:fld id="{F546BEBF-FBAF-4BD4-BDA8-9C348685692B}" type="VALUE">
                      <a:rPr lang="en-US">
                        <a:solidFill>
                          <a:srgbClr val="C00000"/>
                        </a:solidFill>
                      </a:rPr>
                      <a:pPr/>
                      <a:t>[VALOR]</a:t>
                    </a:fld>
                    <a:endParaRPr lang="es-CO"/>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3A7-49D4-BC70-E4FF1A884B1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ookman Old Style" panose="02050604050505020204" pitchFamily="18" charset="0"/>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'[Reporte consolidado sector sep2019 (11).xlsx]Graficas'!$M$146:$T$146</c:f>
              <c:strCache>
                <c:ptCount val="8"/>
                <c:pt idx="0">
                  <c:v>MME</c:v>
                </c:pt>
                <c:pt idx="1">
                  <c:v>ANM </c:v>
                </c:pt>
                <c:pt idx="2">
                  <c:v>UPME</c:v>
                </c:pt>
                <c:pt idx="3">
                  <c:v>CREG</c:v>
                </c:pt>
                <c:pt idx="4">
                  <c:v>SGC</c:v>
                </c:pt>
                <c:pt idx="5">
                  <c:v>ANH</c:v>
                </c:pt>
                <c:pt idx="6">
                  <c:v>IPSE</c:v>
                </c:pt>
                <c:pt idx="7">
                  <c:v>SECTOR</c:v>
                </c:pt>
              </c:strCache>
            </c:strRef>
          </c:cat>
          <c:val>
            <c:numRef>
              <c:f>'[Reporte consolidado sector sep2019 (11).xlsx]Graficas'!$M$147:$T$147</c:f>
              <c:numCache>
                <c:formatCode>0</c:formatCode>
                <c:ptCount val="8"/>
                <c:pt idx="0">
                  <c:v>98.259999999999991</c:v>
                </c:pt>
                <c:pt idx="1">
                  <c:v>98.089999999999989</c:v>
                </c:pt>
                <c:pt idx="2">
                  <c:v>69.699999999999989</c:v>
                </c:pt>
                <c:pt idx="3">
                  <c:v>69.53</c:v>
                </c:pt>
                <c:pt idx="4">
                  <c:v>87.039999999999992</c:v>
                </c:pt>
                <c:pt idx="5">
                  <c:v>71.399999999999991</c:v>
                </c:pt>
                <c:pt idx="6">
                  <c:v>99.789999999999992</c:v>
                </c:pt>
                <c:pt idx="7">
                  <c:v>84.82999999999997</c:v>
                </c:pt>
              </c:numCache>
            </c:numRef>
          </c:val>
          <c:extLst xmlns:c16r2="http://schemas.microsoft.com/office/drawing/2015/06/chart">
            <c:ext xmlns:c16="http://schemas.microsoft.com/office/drawing/2014/chart" uri="{C3380CC4-5D6E-409C-BE32-E72D297353CC}">
              <c16:uniqueId val="{00000010-23A7-49D4-BC70-E4FF1A884B1E}"/>
            </c:ext>
          </c:extLst>
        </c:ser>
        <c:dLbls>
          <c:showLegendKey val="0"/>
          <c:showVal val="1"/>
          <c:showCatName val="0"/>
          <c:showSerName val="0"/>
          <c:showPercent val="0"/>
          <c:showBubbleSize val="0"/>
        </c:dLbls>
        <c:gapWidth val="219"/>
        <c:overlap val="-27"/>
        <c:axId val="1776728864"/>
        <c:axId val="1776731040"/>
      </c:barChart>
      <c:catAx>
        <c:axId val="177672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776731040"/>
        <c:crosses val="autoZero"/>
        <c:auto val="1"/>
        <c:lblAlgn val="ctr"/>
        <c:lblOffset val="100"/>
        <c:noMultiLvlLbl val="0"/>
      </c:catAx>
      <c:valAx>
        <c:axId val="1776731040"/>
        <c:scaling>
          <c:orientation val="minMax"/>
          <c:max val="100"/>
        </c:scaling>
        <c:delete val="1"/>
        <c:axPos val="l"/>
        <c:numFmt formatCode="0" sourceLinked="1"/>
        <c:majorTickMark val="none"/>
        <c:minorTickMark val="none"/>
        <c:tickLblPos val="nextTo"/>
        <c:crossAx val="177672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18761726078799E-2"/>
          <c:y val="6.5241746097527295E-2"/>
          <c:w val="0.94496560350218883"/>
          <c:h val="0.75782083160657554"/>
        </c:manualLayout>
      </c:layout>
      <c:barChart>
        <c:barDir val="col"/>
        <c:grouping val="stacked"/>
        <c:varyColors val="0"/>
        <c:ser>
          <c:idx val="0"/>
          <c:order val="0"/>
          <c:tx>
            <c:strRef>
              <c:f>Graficas!$B$3</c:f>
              <c:strCache>
                <c:ptCount val="1"/>
                <c:pt idx="0">
                  <c:v>D1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Graficas!$C$3:$J$3</c:f>
              <c:numCache>
                <c:formatCode>0</c:formatCode>
                <c:ptCount val="8"/>
                <c:pt idx="0">
                  <c:v>92.99</c:v>
                </c:pt>
                <c:pt idx="1">
                  <c:v>70.464999999999989</c:v>
                </c:pt>
                <c:pt idx="2">
                  <c:v>63.834999999999994</c:v>
                </c:pt>
                <c:pt idx="3">
                  <c:v>94.69</c:v>
                </c:pt>
                <c:pt idx="4">
                  <c:v>82.875</c:v>
                </c:pt>
                <c:pt idx="5">
                  <c:v>73.099999999999994</c:v>
                </c:pt>
                <c:pt idx="6">
                  <c:v>64.85499999999999</c:v>
                </c:pt>
                <c:pt idx="7">
                  <c:v>77.544285714285706</c:v>
                </c:pt>
              </c:numCache>
            </c:numRef>
          </c:val>
          <c:extLst xmlns:c16r2="http://schemas.microsoft.com/office/drawing/2015/06/chart">
            <c:ext xmlns:c16="http://schemas.microsoft.com/office/drawing/2014/chart" uri="{C3380CC4-5D6E-409C-BE32-E72D297353CC}">
              <c16:uniqueId val="{00000000-609B-4867-AAFF-3F545E970F5E}"/>
            </c:ext>
          </c:extLst>
        </c:ser>
        <c:ser>
          <c:idx val="1"/>
          <c:order val="1"/>
          <c:tx>
            <c:strRef>
              <c:f>Graficas!$B$4</c:f>
              <c:strCache>
                <c:ptCount val="1"/>
                <c:pt idx="0">
                  <c:v>D2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Graficas!$C$4:$J$4</c:f>
              <c:numCache>
                <c:formatCode>0</c:formatCode>
                <c:ptCount val="8"/>
                <c:pt idx="0">
                  <c:v>73.167999999999978</c:v>
                </c:pt>
                <c:pt idx="1">
                  <c:v>88.966666666666654</c:v>
                </c:pt>
                <c:pt idx="2">
                  <c:v>61.596666666666664</c:v>
                </c:pt>
                <c:pt idx="3">
                  <c:v>97.75</c:v>
                </c:pt>
                <c:pt idx="4">
                  <c:v>91.516666666666652</c:v>
                </c:pt>
                <c:pt idx="5">
                  <c:v>77.633333333333326</c:v>
                </c:pt>
                <c:pt idx="6">
                  <c:v>89.306666666666672</c:v>
                </c:pt>
                <c:pt idx="7">
                  <c:v>82.848285714285694</c:v>
                </c:pt>
              </c:numCache>
            </c:numRef>
          </c:val>
          <c:extLst xmlns:c16r2="http://schemas.microsoft.com/office/drawing/2015/06/chart">
            <c:ext xmlns:c16="http://schemas.microsoft.com/office/drawing/2014/chart" uri="{C3380CC4-5D6E-409C-BE32-E72D297353CC}">
              <c16:uniqueId val="{00000001-609B-4867-AAFF-3F545E970F5E}"/>
            </c:ext>
          </c:extLst>
        </c:ser>
        <c:ser>
          <c:idx val="2"/>
          <c:order val="2"/>
          <c:tx>
            <c:strRef>
              <c:f>Graficas!$B$5</c:f>
              <c:strCache>
                <c:ptCount val="1"/>
                <c:pt idx="0">
                  <c:v>D3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Graficas!$C$5:$J$5</c:f>
              <c:numCache>
                <c:formatCode>0</c:formatCode>
                <c:ptCount val="8"/>
                <c:pt idx="0">
                  <c:v>58.582000000000001</c:v>
                </c:pt>
                <c:pt idx="1">
                  <c:v>53.878</c:v>
                </c:pt>
                <c:pt idx="2">
                  <c:v>48.953999999999994</c:v>
                </c:pt>
                <c:pt idx="3">
                  <c:v>77.977999999999994</c:v>
                </c:pt>
                <c:pt idx="4">
                  <c:v>82.69</c:v>
                </c:pt>
                <c:pt idx="5">
                  <c:v>77.341999999999999</c:v>
                </c:pt>
                <c:pt idx="6">
                  <c:v>50.21</c:v>
                </c:pt>
                <c:pt idx="7">
                  <c:v>64.233428571428561</c:v>
                </c:pt>
              </c:numCache>
            </c:numRef>
          </c:val>
          <c:extLst xmlns:c16r2="http://schemas.microsoft.com/office/drawing/2015/06/chart">
            <c:ext xmlns:c16="http://schemas.microsoft.com/office/drawing/2014/chart" uri="{C3380CC4-5D6E-409C-BE32-E72D297353CC}">
              <c16:uniqueId val="{00000002-609B-4867-AAFF-3F545E970F5E}"/>
            </c:ext>
          </c:extLst>
        </c:ser>
        <c:ser>
          <c:idx val="3"/>
          <c:order val="3"/>
          <c:tx>
            <c:strRef>
              <c:f>Graficas!$B$6</c:f>
              <c:strCache>
                <c:ptCount val="1"/>
                <c:pt idx="0">
                  <c:v>D4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Graficas!$C$6:$J$6</c:f>
              <c:numCache>
                <c:formatCode>0</c:formatCode>
                <c:ptCount val="8"/>
                <c:pt idx="0">
                  <c:v>93.33</c:v>
                </c:pt>
                <c:pt idx="1">
                  <c:v>93.33</c:v>
                </c:pt>
                <c:pt idx="2">
                  <c:v>70.039999999999992</c:v>
                </c:pt>
                <c:pt idx="3">
                  <c:v>99.96</c:v>
                </c:pt>
                <c:pt idx="4">
                  <c:v>88.059999999999988</c:v>
                </c:pt>
                <c:pt idx="5">
                  <c:v>79.899999999999991</c:v>
                </c:pt>
                <c:pt idx="6">
                  <c:v>90.1</c:v>
                </c:pt>
                <c:pt idx="7">
                  <c:v>87.817142857142855</c:v>
                </c:pt>
              </c:numCache>
            </c:numRef>
          </c:val>
          <c:extLst xmlns:c16r2="http://schemas.microsoft.com/office/drawing/2015/06/chart">
            <c:ext xmlns:c16="http://schemas.microsoft.com/office/drawing/2014/chart" uri="{C3380CC4-5D6E-409C-BE32-E72D297353CC}">
              <c16:uniqueId val="{00000003-609B-4867-AAFF-3F545E970F5E}"/>
            </c:ext>
          </c:extLst>
        </c:ser>
        <c:ser>
          <c:idx val="4"/>
          <c:order val="4"/>
          <c:tx>
            <c:strRef>
              <c:f>Graficas!$B$7</c:f>
              <c:strCache>
                <c:ptCount val="1"/>
                <c:pt idx="0">
                  <c:v>D5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Graficas!$C$7:$J$7</c:f>
              <c:numCache>
                <c:formatCode>0</c:formatCode>
                <c:ptCount val="8"/>
                <c:pt idx="0">
                  <c:v>73.27000000000001</c:v>
                </c:pt>
                <c:pt idx="1">
                  <c:v>65.789999999999992</c:v>
                </c:pt>
                <c:pt idx="2">
                  <c:v>73.524999999999991</c:v>
                </c:pt>
                <c:pt idx="3">
                  <c:v>90.949999999999989</c:v>
                </c:pt>
                <c:pt idx="4">
                  <c:v>63.495000000000005</c:v>
                </c:pt>
                <c:pt idx="5">
                  <c:v>79.899999999999991</c:v>
                </c:pt>
                <c:pt idx="6">
                  <c:v>90.779999999999987</c:v>
                </c:pt>
                <c:pt idx="7">
                  <c:v>76.815714285714279</c:v>
                </c:pt>
              </c:numCache>
            </c:numRef>
          </c:val>
          <c:extLst xmlns:c16r2="http://schemas.microsoft.com/office/drawing/2015/06/chart">
            <c:ext xmlns:c16="http://schemas.microsoft.com/office/drawing/2014/chart" uri="{C3380CC4-5D6E-409C-BE32-E72D297353CC}">
              <c16:uniqueId val="{00000004-609B-4867-AAFF-3F545E970F5E}"/>
            </c:ext>
          </c:extLst>
        </c:ser>
        <c:ser>
          <c:idx val="5"/>
          <c:order val="5"/>
          <c:tx>
            <c:strRef>
              <c:f>Graficas!$B$8</c:f>
              <c:strCache>
                <c:ptCount val="1"/>
                <c:pt idx="0">
                  <c:v>D6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Graficas!$C$8:$J$8</c:f>
              <c:numCache>
                <c:formatCode>0</c:formatCode>
                <c:ptCount val="8"/>
                <c:pt idx="0">
                  <c:v>41.99</c:v>
                </c:pt>
                <c:pt idx="1">
                  <c:v>6.8</c:v>
                </c:pt>
                <c:pt idx="2">
                  <c:v>0</c:v>
                </c:pt>
                <c:pt idx="3">
                  <c:v>44.199999999999996</c:v>
                </c:pt>
                <c:pt idx="4">
                  <c:v>72.589999999999989</c:v>
                </c:pt>
                <c:pt idx="5">
                  <c:v>78.199999999999989</c:v>
                </c:pt>
                <c:pt idx="6">
                  <c:v>31.619999999999997</c:v>
                </c:pt>
                <c:pt idx="7">
                  <c:v>39.342857142857142</c:v>
                </c:pt>
              </c:numCache>
            </c:numRef>
          </c:val>
          <c:extLst xmlns:c16r2="http://schemas.microsoft.com/office/drawing/2015/06/chart">
            <c:ext xmlns:c16="http://schemas.microsoft.com/office/drawing/2014/chart" uri="{C3380CC4-5D6E-409C-BE32-E72D297353CC}">
              <c16:uniqueId val="{00000005-609B-4867-AAFF-3F545E970F5E}"/>
            </c:ext>
          </c:extLst>
        </c:ser>
        <c:ser>
          <c:idx val="6"/>
          <c:order val="6"/>
          <c:tx>
            <c:strRef>
              <c:f>Graficas!$B$9</c:f>
              <c:strCache>
                <c:ptCount val="1"/>
                <c:pt idx="0">
                  <c:v>D7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Graficas!$C$9:$J$9</c:f>
              <c:numCache>
                <c:formatCode>0</c:formatCode>
                <c:ptCount val="8"/>
                <c:pt idx="0">
                  <c:v>98.259999999999991</c:v>
                </c:pt>
                <c:pt idx="1">
                  <c:v>98.089999999999989</c:v>
                </c:pt>
                <c:pt idx="2">
                  <c:v>69.699999999999989</c:v>
                </c:pt>
                <c:pt idx="3">
                  <c:v>69.53</c:v>
                </c:pt>
                <c:pt idx="4">
                  <c:v>87.039999999999992</c:v>
                </c:pt>
                <c:pt idx="5">
                  <c:v>71.399999999999991</c:v>
                </c:pt>
                <c:pt idx="6">
                  <c:v>99.789999999999992</c:v>
                </c:pt>
                <c:pt idx="7">
                  <c:v>84.82999999999997</c:v>
                </c:pt>
              </c:numCache>
            </c:numRef>
          </c:val>
          <c:extLst xmlns:c16r2="http://schemas.microsoft.com/office/drawing/2015/06/chart">
            <c:ext xmlns:c16="http://schemas.microsoft.com/office/drawing/2014/chart" uri="{C3380CC4-5D6E-409C-BE32-E72D297353CC}">
              <c16:uniqueId val="{00000006-609B-4867-AAFF-3F545E970F5E}"/>
            </c:ext>
          </c:extLst>
        </c:ser>
        <c:ser>
          <c:idx val="7"/>
          <c:order val="7"/>
          <c:tx>
            <c:strRef>
              <c:f>Graficas!$B$10</c:f>
              <c:strCache>
                <c:ptCount val="1"/>
                <c:pt idx="0">
                  <c:v>MIPG</c:v>
                </c:pt>
              </c:strCache>
            </c:strRef>
          </c:tx>
          <c:spPr>
            <a:noFill/>
            <a:ln>
              <a:noFill/>
            </a:ln>
            <a:effectLst/>
          </c:spPr>
          <c:invertIfNegative val="0"/>
          <c:dLbls>
            <c:dLbl>
              <c:idx val="7"/>
              <c:tx>
                <c:rich>
                  <a:bodyPr/>
                  <a:lstStyle/>
                  <a:p>
                    <a:fld id="{9CFCD274-C191-4C85-A05C-9CFADDE33C6E}" type="VALUE">
                      <a:rPr lang="en-US">
                        <a:solidFill>
                          <a:srgbClr val="C00000"/>
                        </a:solidFill>
                      </a:rPr>
                      <a:pPr/>
                      <a:t>[VALOR]</a:t>
                    </a:fld>
                    <a:endParaRPr lang="es-CO"/>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09B-4867-AAFF-3F545E970F5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Bookman Old Style" panose="02050604050505020204" pitchFamily="18" charset="0"/>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Graficas!$C$2:$J$2</c:f>
              <c:strCache>
                <c:ptCount val="8"/>
                <c:pt idx="0">
                  <c:v>Minenergía</c:v>
                </c:pt>
                <c:pt idx="1">
                  <c:v>ANM </c:v>
                </c:pt>
                <c:pt idx="2">
                  <c:v>UPME</c:v>
                </c:pt>
                <c:pt idx="3">
                  <c:v>CREG</c:v>
                </c:pt>
                <c:pt idx="4">
                  <c:v>SGC</c:v>
                </c:pt>
                <c:pt idx="5">
                  <c:v>ANH</c:v>
                </c:pt>
                <c:pt idx="6">
                  <c:v>IPSE</c:v>
                </c:pt>
                <c:pt idx="7">
                  <c:v>SECTOR</c:v>
                </c:pt>
              </c:strCache>
            </c:strRef>
          </c:cat>
          <c:val>
            <c:numRef>
              <c:f>Graficas!$C$10:$J$10</c:f>
              <c:numCache>
                <c:formatCode>0</c:formatCode>
                <c:ptCount val="8"/>
                <c:pt idx="0">
                  <c:v>69.046999999999997</c:v>
                </c:pt>
                <c:pt idx="1">
                  <c:v>62.478999999999999</c:v>
                </c:pt>
                <c:pt idx="2">
                  <c:v>54.291999999999994</c:v>
                </c:pt>
                <c:pt idx="3">
                  <c:v>82.024000000000001</c:v>
                </c:pt>
                <c:pt idx="4">
                  <c:v>81.209999999999994</c:v>
                </c:pt>
                <c:pt idx="5">
                  <c:v>77.021000000000001</c:v>
                </c:pt>
                <c:pt idx="6">
                  <c:v>64.325000000000003</c:v>
                </c:pt>
                <c:pt idx="7">
                  <c:v>70.05685714285714</c:v>
                </c:pt>
              </c:numCache>
            </c:numRef>
          </c:val>
          <c:extLst xmlns:c16r2="http://schemas.microsoft.com/office/drawing/2015/06/chart">
            <c:ext xmlns:c16="http://schemas.microsoft.com/office/drawing/2014/chart" uri="{C3380CC4-5D6E-409C-BE32-E72D297353CC}">
              <c16:uniqueId val="{00000008-609B-4867-AAFF-3F545E970F5E}"/>
            </c:ext>
          </c:extLst>
        </c:ser>
        <c:dLbls>
          <c:dLblPos val="ctr"/>
          <c:showLegendKey val="0"/>
          <c:showVal val="1"/>
          <c:showCatName val="0"/>
          <c:showSerName val="0"/>
          <c:showPercent val="0"/>
          <c:showBubbleSize val="0"/>
        </c:dLbls>
        <c:gapWidth val="79"/>
        <c:overlap val="100"/>
        <c:axId val="1776738656"/>
        <c:axId val="1776739200"/>
      </c:barChart>
      <c:catAx>
        <c:axId val="177673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es-CO"/>
          </a:p>
        </c:txPr>
        <c:crossAx val="1776739200"/>
        <c:crosses val="autoZero"/>
        <c:auto val="1"/>
        <c:lblAlgn val="ctr"/>
        <c:lblOffset val="100"/>
        <c:noMultiLvlLbl val="0"/>
      </c:catAx>
      <c:valAx>
        <c:axId val="1776739200"/>
        <c:scaling>
          <c:orientation val="minMax"/>
        </c:scaling>
        <c:delete val="1"/>
        <c:axPos val="l"/>
        <c:numFmt formatCode="0" sourceLinked="1"/>
        <c:majorTickMark val="none"/>
        <c:minorTickMark val="none"/>
        <c:tickLblPos val="nextTo"/>
        <c:crossAx val="1776738656"/>
        <c:crosses val="autoZero"/>
        <c:crossBetween val="between"/>
      </c:valAx>
      <c:spPr>
        <a:noFill/>
        <a:ln>
          <a:noFill/>
        </a:ln>
        <a:effectLst/>
      </c:spPr>
    </c:plotArea>
    <c:legend>
      <c:legendPos val="t"/>
      <c:legendEntry>
        <c:idx val="7"/>
        <c:delete val="1"/>
      </c:legendEntry>
      <c:layout>
        <c:manualLayout>
          <c:xMode val="edge"/>
          <c:yMode val="edge"/>
          <c:x val="0.29486136738786356"/>
          <c:y val="0.90476173685675587"/>
          <c:w val="0.45728419241712431"/>
          <c:h val="5.62503937007874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D9586-45B7-4ADF-8AB3-538E0DD01B15}"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s-CO"/>
        </a:p>
      </dgm:t>
    </dgm:pt>
    <dgm:pt modelId="{C2D3ACAD-2129-4C4C-A179-B10D9D1D8D11}">
      <dgm:prSet phldrT="[Texto]"/>
      <dgm:spPr>
        <a:solidFill>
          <a:schemeClr val="accent2">
            <a:lumMod val="40000"/>
            <a:lumOff val="60000"/>
          </a:schemeClr>
        </a:solidFill>
      </dgm:spPr>
      <dgm:t>
        <a:bodyPr/>
        <a:lstStyle/>
        <a:p>
          <a:r>
            <a:rPr lang="es-CO" dirty="0">
              <a:solidFill>
                <a:schemeClr val="tx1"/>
              </a:solidFill>
            </a:rPr>
            <a:t>Logro</a:t>
          </a:r>
        </a:p>
      </dgm:t>
    </dgm:pt>
    <dgm:pt modelId="{1BB1B503-D167-4C1C-88A7-99D2415F68C8}" type="parTrans" cxnId="{5B375FA8-340A-445A-BCDF-1134D2B488CD}">
      <dgm:prSet/>
      <dgm:spPr/>
      <dgm:t>
        <a:bodyPr/>
        <a:lstStyle/>
        <a:p>
          <a:endParaRPr lang="es-CO"/>
        </a:p>
      </dgm:t>
    </dgm:pt>
    <dgm:pt modelId="{F5E6581C-0315-406E-A7AC-27170E48F3A3}" type="sibTrans" cxnId="{5B375FA8-340A-445A-BCDF-1134D2B488CD}">
      <dgm:prSet/>
      <dgm:spPr/>
      <dgm:t>
        <a:bodyPr/>
        <a:lstStyle/>
        <a:p>
          <a:endParaRPr lang="es-CO"/>
        </a:p>
      </dgm:t>
    </dgm:pt>
    <dgm:pt modelId="{CAF6E2A6-31E4-4C81-B936-800628689D0D}">
      <dgm:prSet phldrT="[Texto]"/>
      <dgm:spPr>
        <a:solidFill>
          <a:schemeClr val="accent6">
            <a:lumMod val="20000"/>
            <a:lumOff val="80000"/>
          </a:schemeClr>
        </a:solidFill>
      </dgm:spPr>
      <dgm:t>
        <a:bodyPr/>
        <a:lstStyle/>
        <a:p>
          <a:r>
            <a:rPr lang="es-CO" dirty="0">
              <a:solidFill>
                <a:schemeClr val="tx1"/>
              </a:solidFill>
            </a:rPr>
            <a:t>Obstáculos</a:t>
          </a:r>
        </a:p>
      </dgm:t>
    </dgm:pt>
    <dgm:pt modelId="{F0EA860F-E7AC-4636-821D-583A28F234AD}" type="parTrans" cxnId="{F03956D2-49EA-4699-AA5E-027E5CAC62DD}">
      <dgm:prSet/>
      <dgm:spPr/>
      <dgm:t>
        <a:bodyPr/>
        <a:lstStyle/>
        <a:p>
          <a:endParaRPr lang="es-CO"/>
        </a:p>
      </dgm:t>
    </dgm:pt>
    <dgm:pt modelId="{689BDA43-61EB-4BEE-AB3C-4295ED55CFD0}" type="sibTrans" cxnId="{F03956D2-49EA-4699-AA5E-027E5CAC62DD}">
      <dgm:prSet/>
      <dgm:spPr/>
      <dgm:t>
        <a:bodyPr/>
        <a:lstStyle/>
        <a:p>
          <a:endParaRPr lang="es-CO"/>
        </a:p>
      </dgm:t>
    </dgm:pt>
    <dgm:pt modelId="{C0EDF37D-BFBE-4D31-B3A6-565533255CB9}">
      <dgm:prSet phldrT="[Texto]"/>
      <dgm:spPr>
        <a:solidFill>
          <a:schemeClr val="accent4">
            <a:lumMod val="20000"/>
            <a:lumOff val="80000"/>
          </a:schemeClr>
        </a:solidFill>
      </dgm:spPr>
      <dgm:t>
        <a:bodyPr/>
        <a:lstStyle/>
        <a:p>
          <a:r>
            <a:rPr lang="es-CO" dirty="0">
              <a:solidFill>
                <a:schemeClr val="tx1"/>
              </a:solidFill>
            </a:rPr>
            <a:t>Retos</a:t>
          </a:r>
        </a:p>
      </dgm:t>
    </dgm:pt>
    <dgm:pt modelId="{35232F23-DC4C-42BE-B3D4-2A00A70094DC}" type="parTrans" cxnId="{12FE0278-D3B9-43A2-BB7E-93B8E4ACDD02}">
      <dgm:prSet/>
      <dgm:spPr/>
      <dgm:t>
        <a:bodyPr/>
        <a:lstStyle/>
        <a:p>
          <a:endParaRPr lang="es-CO"/>
        </a:p>
      </dgm:t>
    </dgm:pt>
    <dgm:pt modelId="{A2E48BAA-7747-476C-A924-607B6A8D3266}" type="sibTrans" cxnId="{12FE0278-D3B9-43A2-BB7E-93B8E4ACDD02}">
      <dgm:prSet/>
      <dgm:spPr/>
      <dgm:t>
        <a:bodyPr/>
        <a:lstStyle/>
        <a:p>
          <a:endParaRPr lang="es-CO"/>
        </a:p>
      </dgm:t>
    </dgm:pt>
    <dgm:pt modelId="{C40DC0F1-9406-42ED-9B75-3F8F7CCC01A1}" type="pres">
      <dgm:prSet presAssocID="{AF0D9586-45B7-4ADF-8AB3-538E0DD01B15}" presName="compositeShape" presStyleCnt="0">
        <dgm:presLayoutVars>
          <dgm:chMax val="7"/>
          <dgm:dir/>
          <dgm:resizeHandles val="exact"/>
        </dgm:presLayoutVars>
      </dgm:prSet>
      <dgm:spPr/>
      <dgm:t>
        <a:bodyPr/>
        <a:lstStyle/>
        <a:p>
          <a:endParaRPr lang="es-CO"/>
        </a:p>
      </dgm:t>
    </dgm:pt>
    <dgm:pt modelId="{FAAE3684-9398-40E9-92B8-E56C4E7A1801}" type="pres">
      <dgm:prSet presAssocID="{AF0D9586-45B7-4ADF-8AB3-538E0DD01B15}" presName="wedge1" presStyleLbl="node1" presStyleIdx="0" presStyleCnt="3"/>
      <dgm:spPr/>
      <dgm:t>
        <a:bodyPr/>
        <a:lstStyle/>
        <a:p>
          <a:endParaRPr lang="es-CO"/>
        </a:p>
      </dgm:t>
    </dgm:pt>
    <dgm:pt modelId="{E9D92413-57D3-484A-BA92-C2933EC635D9}" type="pres">
      <dgm:prSet presAssocID="{AF0D9586-45B7-4ADF-8AB3-538E0DD01B15}" presName="dummy1a" presStyleCnt="0"/>
      <dgm:spPr/>
    </dgm:pt>
    <dgm:pt modelId="{F85912AB-8FF5-47EA-AEA8-0AA44ACD7A84}" type="pres">
      <dgm:prSet presAssocID="{AF0D9586-45B7-4ADF-8AB3-538E0DD01B15}" presName="dummy1b" presStyleCnt="0"/>
      <dgm:spPr/>
    </dgm:pt>
    <dgm:pt modelId="{97691874-23DC-4FFC-B72F-923D2FE2457D}" type="pres">
      <dgm:prSet presAssocID="{AF0D9586-45B7-4ADF-8AB3-538E0DD01B15}" presName="wedge1Tx" presStyleLbl="node1" presStyleIdx="0" presStyleCnt="3">
        <dgm:presLayoutVars>
          <dgm:chMax val="0"/>
          <dgm:chPref val="0"/>
          <dgm:bulletEnabled val="1"/>
        </dgm:presLayoutVars>
      </dgm:prSet>
      <dgm:spPr/>
      <dgm:t>
        <a:bodyPr/>
        <a:lstStyle/>
        <a:p>
          <a:endParaRPr lang="es-CO"/>
        </a:p>
      </dgm:t>
    </dgm:pt>
    <dgm:pt modelId="{10A91D41-7714-4ECB-A2C8-08F155EE2C6F}" type="pres">
      <dgm:prSet presAssocID="{AF0D9586-45B7-4ADF-8AB3-538E0DD01B15}" presName="wedge2" presStyleLbl="node1" presStyleIdx="1" presStyleCnt="3"/>
      <dgm:spPr/>
      <dgm:t>
        <a:bodyPr/>
        <a:lstStyle/>
        <a:p>
          <a:endParaRPr lang="es-CO"/>
        </a:p>
      </dgm:t>
    </dgm:pt>
    <dgm:pt modelId="{5AAFCBD1-A64F-4063-B271-03756E26C18B}" type="pres">
      <dgm:prSet presAssocID="{AF0D9586-45B7-4ADF-8AB3-538E0DD01B15}" presName="dummy2a" presStyleCnt="0"/>
      <dgm:spPr/>
    </dgm:pt>
    <dgm:pt modelId="{E0ABAC85-BC58-45D9-A6CE-E35B506F6C8D}" type="pres">
      <dgm:prSet presAssocID="{AF0D9586-45B7-4ADF-8AB3-538E0DD01B15}" presName="dummy2b" presStyleCnt="0"/>
      <dgm:spPr/>
    </dgm:pt>
    <dgm:pt modelId="{27FDFFEA-A45C-496C-9CDA-767F812EE6DD}" type="pres">
      <dgm:prSet presAssocID="{AF0D9586-45B7-4ADF-8AB3-538E0DD01B15}" presName="wedge2Tx" presStyleLbl="node1" presStyleIdx="1" presStyleCnt="3">
        <dgm:presLayoutVars>
          <dgm:chMax val="0"/>
          <dgm:chPref val="0"/>
          <dgm:bulletEnabled val="1"/>
        </dgm:presLayoutVars>
      </dgm:prSet>
      <dgm:spPr/>
      <dgm:t>
        <a:bodyPr/>
        <a:lstStyle/>
        <a:p>
          <a:endParaRPr lang="es-CO"/>
        </a:p>
      </dgm:t>
    </dgm:pt>
    <dgm:pt modelId="{E7FF96E6-592A-4A04-8EC4-4E89FDF76A62}" type="pres">
      <dgm:prSet presAssocID="{AF0D9586-45B7-4ADF-8AB3-538E0DD01B15}" presName="wedge3" presStyleLbl="node1" presStyleIdx="2" presStyleCnt="3"/>
      <dgm:spPr/>
      <dgm:t>
        <a:bodyPr/>
        <a:lstStyle/>
        <a:p>
          <a:endParaRPr lang="es-CO"/>
        </a:p>
      </dgm:t>
    </dgm:pt>
    <dgm:pt modelId="{D5BCEE8D-9B50-4E47-9CF5-E80E7EB17ADB}" type="pres">
      <dgm:prSet presAssocID="{AF0D9586-45B7-4ADF-8AB3-538E0DD01B15}" presName="dummy3a" presStyleCnt="0"/>
      <dgm:spPr/>
    </dgm:pt>
    <dgm:pt modelId="{FA9243EA-54A4-4361-8148-65625667094D}" type="pres">
      <dgm:prSet presAssocID="{AF0D9586-45B7-4ADF-8AB3-538E0DD01B15}" presName="dummy3b" presStyleCnt="0"/>
      <dgm:spPr/>
    </dgm:pt>
    <dgm:pt modelId="{CAC12C0E-650B-4559-9EF5-B3667A567361}" type="pres">
      <dgm:prSet presAssocID="{AF0D9586-45B7-4ADF-8AB3-538E0DD01B15}" presName="wedge3Tx" presStyleLbl="node1" presStyleIdx="2" presStyleCnt="3">
        <dgm:presLayoutVars>
          <dgm:chMax val="0"/>
          <dgm:chPref val="0"/>
          <dgm:bulletEnabled val="1"/>
        </dgm:presLayoutVars>
      </dgm:prSet>
      <dgm:spPr/>
      <dgm:t>
        <a:bodyPr/>
        <a:lstStyle/>
        <a:p>
          <a:endParaRPr lang="es-CO"/>
        </a:p>
      </dgm:t>
    </dgm:pt>
    <dgm:pt modelId="{30354938-0048-4800-80FA-C2E67D6755D0}" type="pres">
      <dgm:prSet presAssocID="{F5E6581C-0315-406E-A7AC-27170E48F3A3}" presName="arrowWedge1" presStyleLbl="fgSibTrans2D1" presStyleIdx="0" presStyleCnt="3"/>
      <dgm:spPr/>
    </dgm:pt>
    <dgm:pt modelId="{E5902A6D-6260-43C8-8FF5-B7D400BEF517}" type="pres">
      <dgm:prSet presAssocID="{689BDA43-61EB-4BEE-AB3C-4295ED55CFD0}" presName="arrowWedge2" presStyleLbl="fgSibTrans2D1" presStyleIdx="1" presStyleCnt="3"/>
      <dgm:spPr>
        <a:solidFill>
          <a:schemeClr val="accent6"/>
        </a:solidFill>
      </dgm:spPr>
    </dgm:pt>
    <dgm:pt modelId="{5274E05E-CD10-4137-9F64-D7C39D4AC954}" type="pres">
      <dgm:prSet presAssocID="{A2E48BAA-7747-476C-A924-607B6A8D3266}" presName="arrowWedge3" presStyleLbl="fgSibTrans2D1" presStyleIdx="2" presStyleCnt="3"/>
      <dgm:spPr/>
    </dgm:pt>
  </dgm:ptLst>
  <dgm:cxnLst>
    <dgm:cxn modelId="{8A7BD60A-9A85-4B4B-A5FF-28AC60992BD5}" type="presOf" srcId="{CAF6E2A6-31E4-4C81-B936-800628689D0D}" destId="{10A91D41-7714-4ECB-A2C8-08F155EE2C6F}" srcOrd="0" destOrd="0" presId="urn:microsoft.com/office/officeart/2005/8/layout/cycle8"/>
    <dgm:cxn modelId="{79C3CCD4-340B-4F99-9033-D54FF2094D32}" type="presOf" srcId="{AF0D9586-45B7-4ADF-8AB3-538E0DD01B15}" destId="{C40DC0F1-9406-42ED-9B75-3F8F7CCC01A1}" srcOrd="0" destOrd="0" presId="urn:microsoft.com/office/officeart/2005/8/layout/cycle8"/>
    <dgm:cxn modelId="{C5894E1B-11D5-4556-81DD-28C539E77070}" type="presOf" srcId="{CAF6E2A6-31E4-4C81-B936-800628689D0D}" destId="{27FDFFEA-A45C-496C-9CDA-767F812EE6DD}" srcOrd="1" destOrd="0" presId="urn:microsoft.com/office/officeart/2005/8/layout/cycle8"/>
    <dgm:cxn modelId="{76CE8D41-877B-4829-9910-7B8812B435E1}" type="presOf" srcId="{C0EDF37D-BFBE-4D31-B3A6-565533255CB9}" destId="{CAC12C0E-650B-4559-9EF5-B3667A567361}" srcOrd="1" destOrd="0" presId="urn:microsoft.com/office/officeart/2005/8/layout/cycle8"/>
    <dgm:cxn modelId="{2EAD6DAE-E125-4BDD-9164-F151544122C7}" type="presOf" srcId="{C2D3ACAD-2129-4C4C-A179-B10D9D1D8D11}" destId="{FAAE3684-9398-40E9-92B8-E56C4E7A1801}" srcOrd="0" destOrd="0" presId="urn:microsoft.com/office/officeart/2005/8/layout/cycle8"/>
    <dgm:cxn modelId="{F03956D2-49EA-4699-AA5E-027E5CAC62DD}" srcId="{AF0D9586-45B7-4ADF-8AB3-538E0DD01B15}" destId="{CAF6E2A6-31E4-4C81-B936-800628689D0D}" srcOrd="1" destOrd="0" parTransId="{F0EA860F-E7AC-4636-821D-583A28F234AD}" sibTransId="{689BDA43-61EB-4BEE-AB3C-4295ED55CFD0}"/>
    <dgm:cxn modelId="{5B375FA8-340A-445A-BCDF-1134D2B488CD}" srcId="{AF0D9586-45B7-4ADF-8AB3-538E0DD01B15}" destId="{C2D3ACAD-2129-4C4C-A179-B10D9D1D8D11}" srcOrd="0" destOrd="0" parTransId="{1BB1B503-D167-4C1C-88A7-99D2415F68C8}" sibTransId="{F5E6581C-0315-406E-A7AC-27170E48F3A3}"/>
    <dgm:cxn modelId="{FCE52684-2CC2-467F-9FAF-D8147EB7C2FB}" type="presOf" srcId="{C2D3ACAD-2129-4C4C-A179-B10D9D1D8D11}" destId="{97691874-23DC-4FFC-B72F-923D2FE2457D}" srcOrd="1" destOrd="0" presId="urn:microsoft.com/office/officeart/2005/8/layout/cycle8"/>
    <dgm:cxn modelId="{279FF8FD-D08F-4BDD-9778-F4A6C4042644}" type="presOf" srcId="{C0EDF37D-BFBE-4D31-B3A6-565533255CB9}" destId="{E7FF96E6-592A-4A04-8EC4-4E89FDF76A62}" srcOrd="0" destOrd="0" presId="urn:microsoft.com/office/officeart/2005/8/layout/cycle8"/>
    <dgm:cxn modelId="{12FE0278-D3B9-43A2-BB7E-93B8E4ACDD02}" srcId="{AF0D9586-45B7-4ADF-8AB3-538E0DD01B15}" destId="{C0EDF37D-BFBE-4D31-B3A6-565533255CB9}" srcOrd="2" destOrd="0" parTransId="{35232F23-DC4C-42BE-B3D4-2A00A70094DC}" sibTransId="{A2E48BAA-7747-476C-A924-607B6A8D3266}"/>
    <dgm:cxn modelId="{C2DB959B-0AAD-4C01-9FB0-EF9D399DD50A}" type="presParOf" srcId="{C40DC0F1-9406-42ED-9B75-3F8F7CCC01A1}" destId="{FAAE3684-9398-40E9-92B8-E56C4E7A1801}" srcOrd="0" destOrd="0" presId="urn:microsoft.com/office/officeart/2005/8/layout/cycle8"/>
    <dgm:cxn modelId="{29125183-2A3E-40CA-BC08-6E60BF346675}" type="presParOf" srcId="{C40DC0F1-9406-42ED-9B75-3F8F7CCC01A1}" destId="{E9D92413-57D3-484A-BA92-C2933EC635D9}" srcOrd="1" destOrd="0" presId="urn:microsoft.com/office/officeart/2005/8/layout/cycle8"/>
    <dgm:cxn modelId="{5B54F45A-420A-4752-A87C-594F3ACF8585}" type="presParOf" srcId="{C40DC0F1-9406-42ED-9B75-3F8F7CCC01A1}" destId="{F85912AB-8FF5-47EA-AEA8-0AA44ACD7A84}" srcOrd="2" destOrd="0" presId="urn:microsoft.com/office/officeart/2005/8/layout/cycle8"/>
    <dgm:cxn modelId="{B99D9165-D463-4685-8381-E5A0D74E5930}" type="presParOf" srcId="{C40DC0F1-9406-42ED-9B75-3F8F7CCC01A1}" destId="{97691874-23DC-4FFC-B72F-923D2FE2457D}" srcOrd="3" destOrd="0" presId="urn:microsoft.com/office/officeart/2005/8/layout/cycle8"/>
    <dgm:cxn modelId="{283675B2-239A-4EF0-8747-E69D9AC9818A}" type="presParOf" srcId="{C40DC0F1-9406-42ED-9B75-3F8F7CCC01A1}" destId="{10A91D41-7714-4ECB-A2C8-08F155EE2C6F}" srcOrd="4" destOrd="0" presId="urn:microsoft.com/office/officeart/2005/8/layout/cycle8"/>
    <dgm:cxn modelId="{F71A950D-0151-4A17-A49D-0FBA98CD0D66}" type="presParOf" srcId="{C40DC0F1-9406-42ED-9B75-3F8F7CCC01A1}" destId="{5AAFCBD1-A64F-4063-B271-03756E26C18B}" srcOrd="5" destOrd="0" presId="urn:microsoft.com/office/officeart/2005/8/layout/cycle8"/>
    <dgm:cxn modelId="{F8FAA321-DB3A-4A11-B767-A417CE6DD1E7}" type="presParOf" srcId="{C40DC0F1-9406-42ED-9B75-3F8F7CCC01A1}" destId="{E0ABAC85-BC58-45D9-A6CE-E35B506F6C8D}" srcOrd="6" destOrd="0" presId="urn:microsoft.com/office/officeart/2005/8/layout/cycle8"/>
    <dgm:cxn modelId="{6DF1E4AD-4962-43A7-B7A3-FED5A69D3F11}" type="presParOf" srcId="{C40DC0F1-9406-42ED-9B75-3F8F7CCC01A1}" destId="{27FDFFEA-A45C-496C-9CDA-767F812EE6DD}" srcOrd="7" destOrd="0" presId="urn:microsoft.com/office/officeart/2005/8/layout/cycle8"/>
    <dgm:cxn modelId="{48358AD7-6E1D-4265-9D2B-6CB550F38C37}" type="presParOf" srcId="{C40DC0F1-9406-42ED-9B75-3F8F7CCC01A1}" destId="{E7FF96E6-592A-4A04-8EC4-4E89FDF76A62}" srcOrd="8" destOrd="0" presId="urn:microsoft.com/office/officeart/2005/8/layout/cycle8"/>
    <dgm:cxn modelId="{246F119B-6DD0-4F5C-A881-63D0F8C64795}" type="presParOf" srcId="{C40DC0F1-9406-42ED-9B75-3F8F7CCC01A1}" destId="{D5BCEE8D-9B50-4E47-9CF5-E80E7EB17ADB}" srcOrd="9" destOrd="0" presId="urn:microsoft.com/office/officeart/2005/8/layout/cycle8"/>
    <dgm:cxn modelId="{09F074A1-5657-4BCC-91E4-DFA8CA5E0CF0}" type="presParOf" srcId="{C40DC0F1-9406-42ED-9B75-3F8F7CCC01A1}" destId="{FA9243EA-54A4-4361-8148-65625667094D}" srcOrd="10" destOrd="0" presId="urn:microsoft.com/office/officeart/2005/8/layout/cycle8"/>
    <dgm:cxn modelId="{08AF22F2-FE67-45AE-ADD3-DFEF4C38E556}" type="presParOf" srcId="{C40DC0F1-9406-42ED-9B75-3F8F7CCC01A1}" destId="{CAC12C0E-650B-4559-9EF5-B3667A567361}" srcOrd="11" destOrd="0" presId="urn:microsoft.com/office/officeart/2005/8/layout/cycle8"/>
    <dgm:cxn modelId="{E29063ED-C108-4C06-837F-B2A3ED77C515}" type="presParOf" srcId="{C40DC0F1-9406-42ED-9B75-3F8F7CCC01A1}" destId="{30354938-0048-4800-80FA-C2E67D6755D0}" srcOrd="12" destOrd="0" presId="urn:microsoft.com/office/officeart/2005/8/layout/cycle8"/>
    <dgm:cxn modelId="{12D4AC37-3C68-467E-9717-38D00716EA73}" type="presParOf" srcId="{C40DC0F1-9406-42ED-9B75-3F8F7CCC01A1}" destId="{E5902A6D-6260-43C8-8FF5-B7D400BEF517}" srcOrd="13" destOrd="0" presId="urn:microsoft.com/office/officeart/2005/8/layout/cycle8"/>
    <dgm:cxn modelId="{8F9D7107-2BB7-4E96-B7CE-5C20F2E45F13}" type="presParOf" srcId="{C40DC0F1-9406-42ED-9B75-3F8F7CCC01A1}" destId="{5274E05E-CD10-4137-9F64-D7C39D4AC95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063F1-4744-48B6-879F-D0CE24012E5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AEFE806F-4814-48FE-BA8A-C4E9328646CF}">
      <dgm:prSet phldrT="[Texto]" custT="1"/>
      <dgm:spPr>
        <a:solidFill>
          <a:srgbClr val="4A86FF"/>
        </a:solidFill>
      </dgm:spPr>
      <dgm:t>
        <a:bodyPr/>
        <a:lstStyle/>
        <a:p>
          <a:r>
            <a:rPr lang="es-ES" sz="1000" b="1" dirty="0">
              <a:effectLst>
                <a:outerShdw blurRad="38100" dist="38100" dir="2700000" algn="tl">
                  <a:srgbClr val="000000">
                    <a:alpha val="43137"/>
                  </a:srgbClr>
                </a:outerShdw>
              </a:effectLst>
            </a:rPr>
            <a:t>Índice de Desempeño Institucional</a:t>
          </a:r>
        </a:p>
      </dgm:t>
    </dgm:pt>
    <dgm:pt modelId="{651D2B51-BAFB-4F2D-8860-855792AEA356}" type="parTrans" cxnId="{83C519D7-1A2D-454B-A1B3-441CD9BC31C0}">
      <dgm:prSet/>
      <dgm:spPr/>
      <dgm:t>
        <a:bodyPr/>
        <a:lstStyle/>
        <a:p>
          <a:endParaRPr lang="es-ES"/>
        </a:p>
      </dgm:t>
    </dgm:pt>
    <dgm:pt modelId="{2F4AFC84-EF1E-43D4-B1B5-0DE25E2E40A6}" type="sibTrans" cxnId="{83C519D7-1A2D-454B-A1B3-441CD9BC31C0}">
      <dgm:prSet/>
      <dgm:spPr/>
      <dgm:t>
        <a:bodyPr/>
        <a:lstStyle/>
        <a:p>
          <a:endParaRPr lang="es-ES"/>
        </a:p>
      </dgm:t>
    </dgm:pt>
    <dgm:pt modelId="{45C1D9FB-E362-4B6E-BF48-FFEF9A28C9D9}">
      <dgm:prSet phldrT="[Texto]"/>
      <dgm:spPr>
        <a:solidFill>
          <a:srgbClr val="4A86FF"/>
        </a:solidFill>
      </dgm:spPr>
      <dgm:t>
        <a:bodyPr/>
        <a:lstStyle/>
        <a:p>
          <a:r>
            <a:rPr lang="es-ES" b="1" dirty="0">
              <a:effectLst>
                <a:outerShdw blurRad="38100" dist="38100" dir="2700000" algn="tl">
                  <a:srgbClr val="000000">
                    <a:alpha val="43137"/>
                  </a:srgbClr>
                </a:outerShdw>
              </a:effectLst>
            </a:rPr>
            <a:t>Índices de Dimensiones</a:t>
          </a:r>
        </a:p>
      </dgm:t>
    </dgm:pt>
    <dgm:pt modelId="{8821B080-335E-4262-8CDD-DED03537199B}" type="parTrans" cxnId="{695D3627-79FE-4865-859F-07FD79538428}">
      <dgm:prSet/>
      <dgm:spPr/>
      <dgm:t>
        <a:bodyPr/>
        <a:lstStyle/>
        <a:p>
          <a:endParaRPr lang="es-ES"/>
        </a:p>
      </dgm:t>
    </dgm:pt>
    <dgm:pt modelId="{5D0E7037-6362-4277-9D63-07EFE13F2B0F}" type="sibTrans" cxnId="{695D3627-79FE-4865-859F-07FD79538428}">
      <dgm:prSet/>
      <dgm:spPr/>
      <dgm:t>
        <a:bodyPr/>
        <a:lstStyle/>
        <a:p>
          <a:endParaRPr lang="es-ES"/>
        </a:p>
      </dgm:t>
    </dgm:pt>
    <dgm:pt modelId="{7C424153-BE63-47D9-B0FE-C6FEC4F05D6A}">
      <dgm:prSet phldrT="[Texto]"/>
      <dgm:spPr/>
      <dgm:t>
        <a:bodyPr/>
        <a:lstStyle/>
        <a:p>
          <a:endParaRPr lang="es-ES" dirty="0"/>
        </a:p>
      </dgm:t>
    </dgm:pt>
    <dgm:pt modelId="{0D717952-7228-4871-88F7-C4D9705F680A}" type="parTrans" cxnId="{46790B93-0E05-4FF3-9C43-896078631DCC}">
      <dgm:prSet/>
      <dgm:spPr/>
      <dgm:t>
        <a:bodyPr/>
        <a:lstStyle/>
        <a:p>
          <a:endParaRPr lang="es-ES"/>
        </a:p>
      </dgm:t>
    </dgm:pt>
    <dgm:pt modelId="{BF2834DD-60F5-4AD6-AF89-93E355CB35CA}" type="sibTrans" cxnId="{46790B93-0E05-4FF3-9C43-896078631DCC}">
      <dgm:prSet/>
      <dgm:spPr/>
      <dgm:t>
        <a:bodyPr/>
        <a:lstStyle/>
        <a:p>
          <a:endParaRPr lang="es-ES"/>
        </a:p>
      </dgm:t>
    </dgm:pt>
    <dgm:pt modelId="{433B80D0-FF13-4A53-9054-CEDDE5674B10}">
      <dgm:prSet phldrT="[Texto]"/>
      <dgm:spPr>
        <a:solidFill>
          <a:srgbClr val="4A86FF"/>
        </a:solidFill>
      </dgm:spPr>
      <dgm:t>
        <a:bodyPr/>
        <a:lstStyle/>
        <a:p>
          <a:r>
            <a:rPr lang="es-ES" b="1" dirty="0">
              <a:effectLst>
                <a:outerShdw blurRad="38100" dist="38100" dir="2700000" algn="tl">
                  <a:srgbClr val="000000">
                    <a:alpha val="43137"/>
                  </a:srgbClr>
                </a:outerShdw>
              </a:effectLst>
            </a:rPr>
            <a:t>Índices de las  políticas</a:t>
          </a:r>
        </a:p>
      </dgm:t>
    </dgm:pt>
    <dgm:pt modelId="{D6814343-3C50-4848-ACD3-8A8193F9E3E7}" type="parTrans" cxnId="{1AA31B9E-A185-451E-BFA1-A1AA5D1F6995}">
      <dgm:prSet/>
      <dgm:spPr/>
      <dgm:t>
        <a:bodyPr/>
        <a:lstStyle/>
        <a:p>
          <a:endParaRPr lang="es-ES"/>
        </a:p>
      </dgm:t>
    </dgm:pt>
    <dgm:pt modelId="{0143357F-2EC1-41B1-9CBE-9AD5807BF4D7}" type="sibTrans" cxnId="{1AA31B9E-A185-451E-BFA1-A1AA5D1F6995}">
      <dgm:prSet/>
      <dgm:spPr/>
      <dgm:t>
        <a:bodyPr/>
        <a:lstStyle/>
        <a:p>
          <a:endParaRPr lang="es-ES"/>
        </a:p>
      </dgm:t>
    </dgm:pt>
    <dgm:pt modelId="{B5042A28-6151-459C-97D0-973B999E147F}">
      <dgm:prSet phldrT="[Texto]"/>
      <dgm:spPr>
        <a:solidFill>
          <a:srgbClr val="4A86FF"/>
        </a:solidFill>
      </dgm:spPr>
      <dgm:t>
        <a:bodyPr/>
        <a:lstStyle/>
        <a:p>
          <a:r>
            <a:rPr lang="es-ES" b="1" dirty="0">
              <a:effectLst>
                <a:outerShdw blurRad="38100" dist="38100" dir="2700000" algn="tl">
                  <a:srgbClr val="000000">
                    <a:alpha val="43137"/>
                  </a:srgbClr>
                </a:outerShdw>
              </a:effectLst>
            </a:rPr>
            <a:t>Índices detallados de las políticas</a:t>
          </a:r>
        </a:p>
      </dgm:t>
    </dgm:pt>
    <dgm:pt modelId="{DE0AC58F-8231-45F9-B549-C836CA4E2E76}" type="parTrans" cxnId="{EBBDABF1-BE36-4728-B5D0-322C272A908D}">
      <dgm:prSet/>
      <dgm:spPr/>
      <dgm:t>
        <a:bodyPr/>
        <a:lstStyle/>
        <a:p>
          <a:endParaRPr lang="es-ES"/>
        </a:p>
      </dgm:t>
    </dgm:pt>
    <dgm:pt modelId="{BFCA2E88-BC8A-415D-9124-E625F37B0EDA}" type="sibTrans" cxnId="{EBBDABF1-BE36-4728-B5D0-322C272A908D}">
      <dgm:prSet/>
      <dgm:spPr/>
      <dgm:t>
        <a:bodyPr/>
        <a:lstStyle/>
        <a:p>
          <a:endParaRPr lang="es-ES"/>
        </a:p>
      </dgm:t>
    </dgm:pt>
    <dgm:pt modelId="{1EB8B45C-09BE-4711-B391-22E729979370}" type="pres">
      <dgm:prSet presAssocID="{068063F1-4744-48B6-879F-D0CE24012E55}" presName="rootnode" presStyleCnt="0">
        <dgm:presLayoutVars>
          <dgm:chMax/>
          <dgm:chPref/>
          <dgm:dir/>
          <dgm:animLvl val="lvl"/>
        </dgm:presLayoutVars>
      </dgm:prSet>
      <dgm:spPr/>
      <dgm:t>
        <a:bodyPr/>
        <a:lstStyle/>
        <a:p>
          <a:endParaRPr lang="es-CO"/>
        </a:p>
      </dgm:t>
    </dgm:pt>
    <dgm:pt modelId="{244ADE7D-7453-4229-BC2C-725356939356}" type="pres">
      <dgm:prSet presAssocID="{AEFE806F-4814-48FE-BA8A-C4E9328646CF}" presName="composite" presStyleCnt="0"/>
      <dgm:spPr/>
    </dgm:pt>
    <dgm:pt modelId="{8FA7722F-00C8-4024-AC97-637A67A9BE3C}" type="pres">
      <dgm:prSet presAssocID="{AEFE806F-4814-48FE-BA8A-C4E9328646CF}" presName="bentUpArrow1" presStyleLbl="alignImgPlace1" presStyleIdx="0" presStyleCnt="3"/>
      <dgm:spPr>
        <a:solidFill>
          <a:schemeClr val="accent5">
            <a:lumMod val="40000"/>
            <a:lumOff val="60000"/>
          </a:schemeClr>
        </a:solidFill>
      </dgm:spPr>
    </dgm:pt>
    <dgm:pt modelId="{18CDFD51-9956-446D-880A-989DFC0DF4DD}" type="pres">
      <dgm:prSet presAssocID="{AEFE806F-4814-48FE-BA8A-C4E9328646CF}" presName="ParentText" presStyleLbl="node1" presStyleIdx="0" presStyleCnt="4">
        <dgm:presLayoutVars>
          <dgm:chMax val="1"/>
          <dgm:chPref val="1"/>
          <dgm:bulletEnabled val="1"/>
        </dgm:presLayoutVars>
      </dgm:prSet>
      <dgm:spPr/>
      <dgm:t>
        <a:bodyPr/>
        <a:lstStyle/>
        <a:p>
          <a:endParaRPr lang="es-CO"/>
        </a:p>
      </dgm:t>
    </dgm:pt>
    <dgm:pt modelId="{2AF151DF-5A76-4369-8AE4-C389A9306807}" type="pres">
      <dgm:prSet presAssocID="{AEFE806F-4814-48FE-BA8A-C4E9328646CF}" presName="ChildText" presStyleLbl="revTx" presStyleIdx="0" presStyleCnt="3">
        <dgm:presLayoutVars>
          <dgm:chMax val="0"/>
          <dgm:chPref val="0"/>
          <dgm:bulletEnabled val="1"/>
        </dgm:presLayoutVars>
      </dgm:prSet>
      <dgm:spPr/>
    </dgm:pt>
    <dgm:pt modelId="{C57B84F7-9711-4905-840D-2878825DF493}" type="pres">
      <dgm:prSet presAssocID="{2F4AFC84-EF1E-43D4-B1B5-0DE25E2E40A6}" presName="sibTrans" presStyleCnt="0"/>
      <dgm:spPr/>
    </dgm:pt>
    <dgm:pt modelId="{F5B7D1BA-5631-4471-9EAC-A5506FC5349C}" type="pres">
      <dgm:prSet presAssocID="{45C1D9FB-E362-4B6E-BF48-FFEF9A28C9D9}" presName="composite" presStyleCnt="0"/>
      <dgm:spPr/>
    </dgm:pt>
    <dgm:pt modelId="{9528226B-6121-427A-A4DE-281DA3051FD2}" type="pres">
      <dgm:prSet presAssocID="{45C1D9FB-E362-4B6E-BF48-FFEF9A28C9D9}" presName="bentUpArrow1" presStyleLbl="alignImgPlace1" presStyleIdx="1" presStyleCnt="3"/>
      <dgm:spPr>
        <a:solidFill>
          <a:schemeClr val="accent5">
            <a:lumMod val="40000"/>
            <a:lumOff val="60000"/>
          </a:schemeClr>
        </a:solidFill>
      </dgm:spPr>
    </dgm:pt>
    <dgm:pt modelId="{96D67EE7-1E56-4CD2-B2DD-6AFD4B959BFF}" type="pres">
      <dgm:prSet presAssocID="{45C1D9FB-E362-4B6E-BF48-FFEF9A28C9D9}" presName="ParentText" presStyleLbl="node1" presStyleIdx="1" presStyleCnt="4">
        <dgm:presLayoutVars>
          <dgm:chMax val="1"/>
          <dgm:chPref val="1"/>
          <dgm:bulletEnabled val="1"/>
        </dgm:presLayoutVars>
      </dgm:prSet>
      <dgm:spPr/>
      <dgm:t>
        <a:bodyPr/>
        <a:lstStyle/>
        <a:p>
          <a:endParaRPr lang="es-CO"/>
        </a:p>
      </dgm:t>
    </dgm:pt>
    <dgm:pt modelId="{4BB105C3-9208-44AD-87AE-E0BD77AB8EDD}" type="pres">
      <dgm:prSet presAssocID="{45C1D9FB-E362-4B6E-BF48-FFEF9A28C9D9}" presName="ChildText" presStyleLbl="revTx" presStyleIdx="1" presStyleCnt="3">
        <dgm:presLayoutVars>
          <dgm:chMax val="0"/>
          <dgm:chPref val="0"/>
          <dgm:bulletEnabled val="1"/>
        </dgm:presLayoutVars>
      </dgm:prSet>
      <dgm:spPr/>
      <dgm:t>
        <a:bodyPr/>
        <a:lstStyle/>
        <a:p>
          <a:endParaRPr lang="es-CO"/>
        </a:p>
      </dgm:t>
    </dgm:pt>
    <dgm:pt modelId="{C1C2AF80-990B-43E4-ACAF-CD9A3B605C86}" type="pres">
      <dgm:prSet presAssocID="{5D0E7037-6362-4277-9D63-07EFE13F2B0F}" presName="sibTrans" presStyleCnt="0"/>
      <dgm:spPr/>
    </dgm:pt>
    <dgm:pt modelId="{118F86E9-8E09-4D50-BAFF-CB3352E0BA8A}" type="pres">
      <dgm:prSet presAssocID="{433B80D0-FF13-4A53-9054-CEDDE5674B10}" presName="composite" presStyleCnt="0"/>
      <dgm:spPr/>
    </dgm:pt>
    <dgm:pt modelId="{E3704DBE-098B-4A87-AE30-5A06415A52B3}" type="pres">
      <dgm:prSet presAssocID="{433B80D0-FF13-4A53-9054-CEDDE5674B10}" presName="bentUpArrow1" presStyleLbl="alignImgPlace1" presStyleIdx="2" presStyleCnt="3"/>
      <dgm:spPr>
        <a:solidFill>
          <a:schemeClr val="accent5">
            <a:lumMod val="40000"/>
            <a:lumOff val="60000"/>
          </a:schemeClr>
        </a:solidFill>
      </dgm:spPr>
    </dgm:pt>
    <dgm:pt modelId="{7396A351-CEEC-43D9-BB3D-F1EFEEF3A361}" type="pres">
      <dgm:prSet presAssocID="{433B80D0-FF13-4A53-9054-CEDDE5674B10}" presName="ParentText" presStyleLbl="node1" presStyleIdx="2" presStyleCnt="4">
        <dgm:presLayoutVars>
          <dgm:chMax val="1"/>
          <dgm:chPref val="1"/>
          <dgm:bulletEnabled val="1"/>
        </dgm:presLayoutVars>
      </dgm:prSet>
      <dgm:spPr/>
      <dgm:t>
        <a:bodyPr/>
        <a:lstStyle/>
        <a:p>
          <a:endParaRPr lang="es-CO"/>
        </a:p>
      </dgm:t>
    </dgm:pt>
    <dgm:pt modelId="{1CDB9EA6-12C5-41D2-89D8-ECA2940D43D7}" type="pres">
      <dgm:prSet presAssocID="{433B80D0-FF13-4A53-9054-CEDDE5674B10}" presName="ChildText" presStyleLbl="revTx" presStyleIdx="2" presStyleCnt="3">
        <dgm:presLayoutVars>
          <dgm:chMax val="0"/>
          <dgm:chPref val="0"/>
          <dgm:bulletEnabled val="1"/>
        </dgm:presLayoutVars>
      </dgm:prSet>
      <dgm:spPr/>
    </dgm:pt>
    <dgm:pt modelId="{0C9876F6-23E7-44B9-B905-ECF0197AFCE7}" type="pres">
      <dgm:prSet presAssocID="{0143357F-2EC1-41B1-9CBE-9AD5807BF4D7}" presName="sibTrans" presStyleCnt="0"/>
      <dgm:spPr/>
    </dgm:pt>
    <dgm:pt modelId="{ED5624BD-BCE0-4625-9ABE-7AFB54FC9CAD}" type="pres">
      <dgm:prSet presAssocID="{B5042A28-6151-459C-97D0-973B999E147F}" presName="composite" presStyleCnt="0"/>
      <dgm:spPr/>
    </dgm:pt>
    <dgm:pt modelId="{1E310C4D-CEDE-4AAE-84A2-4CF3A53B3CF2}" type="pres">
      <dgm:prSet presAssocID="{B5042A28-6151-459C-97D0-973B999E147F}" presName="ParentText" presStyleLbl="node1" presStyleIdx="3" presStyleCnt="4">
        <dgm:presLayoutVars>
          <dgm:chMax val="1"/>
          <dgm:chPref val="1"/>
          <dgm:bulletEnabled val="1"/>
        </dgm:presLayoutVars>
      </dgm:prSet>
      <dgm:spPr/>
      <dgm:t>
        <a:bodyPr/>
        <a:lstStyle/>
        <a:p>
          <a:endParaRPr lang="es-CO"/>
        </a:p>
      </dgm:t>
    </dgm:pt>
  </dgm:ptLst>
  <dgm:cxnLst>
    <dgm:cxn modelId="{458306AF-2D45-4083-B462-0AECD6D94834}" type="presOf" srcId="{B5042A28-6151-459C-97D0-973B999E147F}" destId="{1E310C4D-CEDE-4AAE-84A2-4CF3A53B3CF2}" srcOrd="0" destOrd="0" presId="urn:microsoft.com/office/officeart/2005/8/layout/StepDownProcess"/>
    <dgm:cxn modelId="{46790B93-0E05-4FF3-9C43-896078631DCC}" srcId="{45C1D9FB-E362-4B6E-BF48-FFEF9A28C9D9}" destId="{7C424153-BE63-47D9-B0FE-C6FEC4F05D6A}" srcOrd="0" destOrd="0" parTransId="{0D717952-7228-4871-88F7-C4D9705F680A}" sibTransId="{BF2834DD-60F5-4AD6-AF89-93E355CB35CA}"/>
    <dgm:cxn modelId="{11DE738D-5E8A-4821-9DCF-ECEAF61429C1}" type="presOf" srcId="{45C1D9FB-E362-4B6E-BF48-FFEF9A28C9D9}" destId="{96D67EE7-1E56-4CD2-B2DD-6AFD4B959BFF}" srcOrd="0" destOrd="0" presId="urn:microsoft.com/office/officeart/2005/8/layout/StepDownProcess"/>
    <dgm:cxn modelId="{6FF99AAF-4488-4AB8-8074-0224A1A13857}" type="presOf" srcId="{7C424153-BE63-47D9-B0FE-C6FEC4F05D6A}" destId="{4BB105C3-9208-44AD-87AE-E0BD77AB8EDD}" srcOrd="0" destOrd="0" presId="urn:microsoft.com/office/officeart/2005/8/layout/StepDownProcess"/>
    <dgm:cxn modelId="{695D3627-79FE-4865-859F-07FD79538428}" srcId="{068063F1-4744-48B6-879F-D0CE24012E55}" destId="{45C1D9FB-E362-4B6E-BF48-FFEF9A28C9D9}" srcOrd="1" destOrd="0" parTransId="{8821B080-335E-4262-8CDD-DED03537199B}" sibTransId="{5D0E7037-6362-4277-9D63-07EFE13F2B0F}"/>
    <dgm:cxn modelId="{EBBDABF1-BE36-4728-B5D0-322C272A908D}" srcId="{068063F1-4744-48B6-879F-D0CE24012E55}" destId="{B5042A28-6151-459C-97D0-973B999E147F}" srcOrd="3" destOrd="0" parTransId="{DE0AC58F-8231-45F9-B549-C836CA4E2E76}" sibTransId="{BFCA2E88-BC8A-415D-9124-E625F37B0EDA}"/>
    <dgm:cxn modelId="{27B45E41-BB26-441F-94EA-C93055732331}" type="presOf" srcId="{433B80D0-FF13-4A53-9054-CEDDE5674B10}" destId="{7396A351-CEEC-43D9-BB3D-F1EFEEF3A361}" srcOrd="0" destOrd="0" presId="urn:microsoft.com/office/officeart/2005/8/layout/StepDownProcess"/>
    <dgm:cxn modelId="{1AA31B9E-A185-451E-BFA1-A1AA5D1F6995}" srcId="{068063F1-4744-48B6-879F-D0CE24012E55}" destId="{433B80D0-FF13-4A53-9054-CEDDE5674B10}" srcOrd="2" destOrd="0" parTransId="{D6814343-3C50-4848-ACD3-8A8193F9E3E7}" sibTransId="{0143357F-2EC1-41B1-9CBE-9AD5807BF4D7}"/>
    <dgm:cxn modelId="{06FA3229-C6D4-47EA-AFB6-C04EB2AAF2EF}" type="presOf" srcId="{AEFE806F-4814-48FE-BA8A-C4E9328646CF}" destId="{18CDFD51-9956-446D-880A-989DFC0DF4DD}" srcOrd="0" destOrd="0" presId="urn:microsoft.com/office/officeart/2005/8/layout/StepDownProcess"/>
    <dgm:cxn modelId="{83C519D7-1A2D-454B-A1B3-441CD9BC31C0}" srcId="{068063F1-4744-48B6-879F-D0CE24012E55}" destId="{AEFE806F-4814-48FE-BA8A-C4E9328646CF}" srcOrd="0" destOrd="0" parTransId="{651D2B51-BAFB-4F2D-8860-855792AEA356}" sibTransId="{2F4AFC84-EF1E-43D4-B1B5-0DE25E2E40A6}"/>
    <dgm:cxn modelId="{4599C2C1-5A76-4889-B746-E9CE8DAFFD82}" type="presOf" srcId="{068063F1-4744-48B6-879F-D0CE24012E55}" destId="{1EB8B45C-09BE-4711-B391-22E729979370}" srcOrd="0" destOrd="0" presId="urn:microsoft.com/office/officeart/2005/8/layout/StepDownProcess"/>
    <dgm:cxn modelId="{FE893A0D-9EC1-4EA1-B956-5BDB2E95CDE4}" type="presParOf" srcId="{1EB8B45C-09BE-4711-B391-22E729979370}" destId="{244ADE7D-7453-4229-BC2C-725356939356}" srcOrd="0" destOrd="0" presId="urn:microsoft.com/office/officeart/2005/8/layout/StepDownProcess"/>
    <dgm:cxn modelId="{531D51CC-BF2D-4EC5-8E80-0C5ED40079CC}" type="presParOf" srcId="{244ADE7D-7453-4229-BC2C-725356939356}" destId="{8FA7722F-00C8-4024-AC97-637A67A9BE3C}" srcOrd="0" destOrd="0" presId="urn:microsoft.com/office/officeart/2005/8/layout/StepDownProcess"/>
    <dgm:cxn modelId="{835A4041-4000-47DA-BDB9-6AF97348462D}" type="presParOf" srcId="{244ADE7D-7453-4229-BC2C-725356939356}" destId="{18CDFD51-9956-446D-880A-989DFC0DF4DD}" srcOrd="1" destOrd="0" presId="urn:microsoft.com/office/officeart/2005/8/layout/StepDownProcess"/>
    <dgm:cxn modelId="{C30E2F47-95C0-447E-99D9-2B964616E0A6}" type="presParOf" srcId="{244ADE7D-7453-4229-BC2C-725356939356}" destId="{2AF151DF-5A76-4369-8AE4-C389A9306807}" srcOrd="2" destOrd="0" presId="urn:microsoft.com/office/officeart/2005/8/layout/StepDownProcess"/>
    <dgm:cxn modelId="{5BFFACA3-973B-47F0-A634-D1AB45DB7C5C}" type="presParOf" srcId="{1EB8B45C-09BE-4711-B391-22E729979370}" destId="{C57B84F7-9711-4905-840D-2878825DF493}" srcOrd="1" destOrd="0" presId="urn:microsoft.com/office/officeart/2005/8/layout/StepDownProcess"/>
    <dgm:cxn modelId="{991CB140-D5DD-413B-8416-F00D85372D4A}" type="presParOf" srcId="{1EB8B45C-09BE-4711-B391-22E729979370}" destId="{F5B7D1BA-5631-4471-9EAC-A5506FC5349C}" srcOrd="2" destOrd="0" presId="urn:microsoft.com/office/officeart/2005/8/layout/StepDownProcess"/>
    <dgm:cxn modelId="{BA892806-2610-496C-A395-747107166D6A}" type="presParOf" srcId="{F5B7D1BA-5631-4471-9EAC-A5506FC5349C}" destId="{9528226B-6121-427A-A4DE-281DA3051FD2}" srcOrd="0" destOrd="0" presId="urn:microsoft.com/office/officeart/2005/8/layout/StepDownProcess"/>
    <dgm:cxn modelId="{C4CDA9BF-491F-4F43-982A-356854827628}" type="presParOf" srcId="{F5B7D1BA-5631-4471-9EAC-A5506FC5349C}" destId="{96D67EE7-1E56-4CD2-B2DD-6AFD4B959BFF}" srcOrd="1" destOrd="0" presId="urn:microsoft.com/office/officeart/2005/8/layout/StepDownProcess"/>
    <dgm:cxn modelId="{FD4CD563-5B3F-4013-83F3-FC1663DB86C3}" type="presParOf" srcId="{F5B7D1BA-5631-4471-9EAC-A5506FC5349C}" destId="{4BB105C3-9208-44AD-87AE-E0BD77AB8EDD}" srcOrd="2" destOrd="0" presId="urn:microsoft.com/office/officeart/2005/8/layout/StepDownProcess"/>
    <dgm:cxn modelId="{6E8DBF36-F4EC-41C2-A8E2-DDC2B0E69304}" type="presParOf" srcId="{1EB8B45C-09BE-4711-B391-22E729979370}" destId="{C1C2AF80-990B-43E4-ACAF-CD9A3B605C86}" srcOrd="3" destOrd="0" presId="urn:microsoft.com/office/officeart/2005/8/layout/StepDownProcess"/>
    <dgm:cxn modelId="{B388027E-F7BF-493F-9584-0C429B2049D2}" type="presParOf" srcId="{1EB8B45C-09BE-4711-B391-22E729979370}" destId="{118F86E9-8E09-4D50-BAFF-CB3352E0BA8A}" srcOrd="4" destOrd="0" presId="urn:microsoft.com/office/officeart/2005/8/layout/StepDownProcess"/>
    <dgm:cxn modelId="{70A0E0FA-967A-4686-9D8A-60A7DB9DDBD6}" type="presParOf" srcId="{118F86E9-8E09-4D50-BAFF-CB3352E0BA8A}" destId="{E3704DBE-098B-4A87-AE30-5A06415A52B3}" srcOrd="0" destOrd="0" presId="urn:microsoft.com/office/officeart/2005/8/layout/StepDownProcess"/>
    <dgm:cxn modelId="{E9EFAA1D-38DF-4513-A60E-87AF2161BBDA}" type="presParOf" srcId="{118F86E9-8E09-4D50-BAFF-CB3352E0BA8A}" destId="{7396A351-CEEC-43D9-BB3D-F1EFEEF3A361}" srcOrd="1" destOrd="0" presId="urn:microsoft.com/office/officeart/2005/8/layout/StepDownProcess"/>
    <dgm:cxn modelId="{4F053A88-D4D5-4DCF-A131-1C30D144709B}" type="presParOf" srcId="{118F86E9-8E09-4D50-BAFF-CB3352E0BA8A}" destId="{1CDB9EA6-12C5-41D2-89D8-ECA2940D43D7}" srcOrd="2" destOrd="0" presId="urn:microsoft.com/office/officeart/2005/8/layout/StepDownProcess"/>
    <dgm:cxn modelId="{8ED743B7-F9A9-4B8A-B078-BD784251EFC1}" type="presParOf" srcId="{1EB8B45C-09BE-4711-B391-22E729979370}" destId="{0C9876F6-23E7-44B9-B905-ECF0197AFCE7}" srcOrd="5" destOrd="0" presId="urn:microsoft.com/office/officeart/2005/8/layout/StepDownProcess"/>
    <dgm:cxn modelId="{D8D86AFD-897A-4BDA-81D6-BF91234C00F8}" type="presParOf" srcId="{1EB8B45C-09BE-4711-B391-22E729979370}" destId="{ED5624BD-BCE0-4625-9ABE-7AFB54FC9CAD}" srcOrd="6" destOrd="0" presId="urn:microsoft.com/office/officeart/2005/8/layout/StepDownProcess"/>
    <dgm:cxn modelId="{23F9714C-43E1-4F91-A3F1-D42734D7DB04}" type="presParOf" srcId="{ED5624BD-BCE0-4625-9ABE-7AFB54FC9CAD}" destId="{1E310C4D-CEDE-4AAE-84A2-4CF3A53B3CF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0.85478</cdr:x>
      <cdr:y>0.03438</cdr:y>
    </cdr:from>
    <cdr:to>
      <cdr:x>0.98033</cdr:x>
      <cdr:y>0.88271</cdr:y>
    </cdr:to>
    <cdr:sp macro="" textlink="">
      <cdr:nvSpPr>
        <cdr:cNvPr id="2" name="Rectángulo 1"/>
        <cdr:cNvSpPr/>
      </cdr:nvSpPr>
      <cdr:spPr>
        <a:xfrm xmlns:a="http://schemas.openxmlformats.org/drawingml/2006/main">
          <a:off x="7452298" y="175530"/>
          <a:ext cx="1094583" cy="4330626"/>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383666-3DA1-4CA3-A3C6-F06527B8DC4E}" type="datetimeFigureOut">
              <a:rPr lang="es-CO" smtClean="0"/>
              <a:t>2/12/2019</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ED9B06-7F0A-4A87-A7BB-FB3A2DC2B821}" type="slidenum">
              <a:rPr lang="es-CO" smtClean="0"/>
              <a:t>‹Nº›</a:t>
            </a:fld>
            <a:endParaRPr lang="es-CO" dirty="0"/>
          </a:p>
        </p:txBody>
      </p:sp>
    </p:spTree>
    <p:extLst>
      <p:ext uri="{BB962C8B-B14F-4D97-AF65-F5344CB8AC3E}">
        <p14:creationId xmlns:p14="http://schemas.microsoft.com/office/powerpoint/2010/main" val="13652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DED9B06-7F0A-4A87-A7BB-FB3A2DC2B821}" type="slidenum">
              <a:rPr lang="es-CO" smtClean="0"/>
              <a:t>13</a:t>
            </a:fld>
            <a:endParaRPr lang="es-CO" dirty="0"/>
          </a:p>
        </p:txBody>
      </p:sp>
    </p:spTree>
    <p:extLst>
      <p:ext uri="{BB962C8B-B14F-4D97-AF65-F5344CB8AC3E}">
        <p14:creationId xmlns:p14="http://schemas.microsoft.com/office/powerpoint/2010/main" val="285529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14" tIns="91414" rIns="91414" bIns="91414" anchor="t" anchorCtr="0">
            <a:noAutofit/>
          </a:bodyPr>
          <a:lstStyle/>
          <a:p>
            <a:pPr>
              <a:buSzPts val="1100"/>
            </a:pPr>
            <a:endParaRPr dirty="0"/>
          </a:p>
        </p:txBody>
      </p:sp>
    </p:spTree>
    <p:extLst>
      <p:ext uri="{BB962C8B-B14F-4D97-AF65-F5344CB8AC3E}">
        <p14:creationId xmlns:p14="http://schemas.microsoft.com/office/powerpoint/2010/main" val="292908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9467"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701040" y="4415790"/>
            <a:ext cx="5608320" cy="4183380"/>
          </a:xfrm>
          <a:prstGeom prst="rect">
            <a:avLst/>
          </a:prstGeom>
        </p:spPr>
        <p:txBody>
          <a:bodyPr spcFirstLastPara="1" wrap="square" lIns="93152" tIns="93152" rIns="93152" bIns="93152" anchor="t" anchorCtr="0">
            <a:noAutofit/>
          </a:bodyPr>
          <a:lstStyle/>
          <a:p>
            <a:endParaRPr/>
          </a:p>
        </p:txBody>
      </p:sp>
    </p:spTree>
    <p:extLst>
      <p:ext uri="{BB962C8B-B14F-4D97-AF65-F5344CB8AC3E}">
        <p14:creationId xmlns:p14="http://schemas.microsoft.com/office/powerpoint/2010/main" val="127187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9467"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701040" y="4415790"/>
            <a:ext cx="5608320" cy="4183380"/>
          </a:xfrm>
          <a:prstGeom prst="rect">
            <a:avLst/>
          </a:prstGeom>
        </p:spPr>
        <p:txBody>
          <a:bodyPr spcFirstLastPara="1" wrap="square" lIns="93152" tIns="93152" rIns="93152" bIns="93152" anchor="t" anchorCtr="0">
            <a:noAutofit/>
          </a:bodyPr>
          <a:lstStyle/>
          <a:p>
            <a:endParaRPr dirty="0"/>
          </a:p>
        </p:txBody>
      </p:sp>
    </p:spTree>
    <p:extLst>
      <p:ext uri="{BB962C8B-B14F-4D97-AF65-F5344CB8AC3E}">
        <p14:creationId xmlns:p14="http://schemas.microsoft.com/office/powerpoint/2010/main" val="127187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65125" y="685933"/>
            <a:ext cx="6127609" cy="342966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137645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65125" y="685933"/>
            <a:ext cx="6127609" cy="342966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59241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65125" y="685933"/>
            <a:ext cx="6127609" cy="342966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59241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1040" y="1162050"/>
            <a:ext cx="5608320" cy="3137535"/>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defTabSz="949478">
              <a:defRPr/>
            </a:pPr>
            <a:fld id="{F2DC4CC2-29CD-C24D-BD73-075769EA7509}" type="slidenum">
              <a:rPr lang="en-US">
                <a:solidFill>
                  <a:prstClr val="black"/>
                </a:solidFill>
              </a:rPr>
              <a:pPr defTabSz="949478">
                <a:defRPr/>
              </a:pPr>
              <a:t>38</a:t>
            </a:fld>
            <a:endParaRPr lang="en-US">
              <a:solidFill>
                <a:prstClr val="black"/>
              </a:solidFill>
            </a:endParaRPr>
          </a:p>
        </p:txBody>
      </p:sp>
    </p:spTree>
    <p:extLst>
      <p:ext uri="{BB962C8B-B14F-4D97-AF65-F5344CB8AC3E}">
        <p14:creationId xmlns:p14="http://schemas.microsoft.com/office/powerpoint/2010/main" val="169221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65125" y="685933"/>
            <a:ext cx="6127609" cy="342966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10262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9467" y="697230"/>
            <a:ext cx="6231467" cy="348615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64964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103801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65125" y="685933"/>
            <a:ext cx="6127609" cy="342966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t" anchorCtr="0">
            <a:noAutofit/>
          </a:bodyPr>
          <a:lstStyle/>
          <a:p>
            <a:pPr>
              <a:buSzPts val="1100"/>
            </a:pPr>
            <a:endParaRPr dirty="0"/>
          </a:p>
        </p:txBody>
      </p:sp>
    </p:spTree>
    <p:extLst>
      <p:ext uri="{BB962C8B-B14F-4D97-AF65-F5344CB8AC3E}">
        <p14:creationId xmlns:p14="http://schemas.microsoft.com/office/powerpoint/2010/main" val="410000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7677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1611566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2310778"/>
            <a:ext cx="4353173" cy="853596"/>
          </a:xfrm>
          <a:prstGeom prst="rect">
            <a:avLst/>
          </a:prstGeom>
          <a:noFill/>
          <a:ln>
            <a:noFill/>
          </a:ln>
        </p:spPr>
        <p:txBody>
          <a:bodyPr spcFirstLastPara="1" wrap="square" lIns="91417" tIns="45692" rIns="91417" bIns="45692"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400"/>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17" tIns="45692" rIns="91417" bIns="45692" anchor="ctr" anchorCtr="0">
            <a:noAutofit/>
          </a:bodyPr>
          <a:lstStyle/>
          <a:p>
            <a:pPr defTabSz="1218987">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417"/>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400"/>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8987" lvl="1" indent="-423259" algn="l">
              <a:lnSpc>
                <a:spcPct val="90000"/>
              </a:lnSpc>
              <a:spcBef>
                <a:spcPts val="533"/>
              </a:spcBef>
              <a:spcAft>
                <a:spcPts val="0"/>
              </a:spcAft>
              <a:buClr>
                <a:srgbClr val="0054BC"/>
              </a:buClr>
              <a:buSzPts val="1400"/>
              <a:buChar char="•"/>
              <a:defRPr>
                <a:solidFill>
                  <a:srgbClr val="0054BC"/>
                </a:solidFill>
              </a:defRPr>
            </a:lvl2pPr>
            <a:lvl3pPr marL="1828480" lvl="2" indent="-423259" algn="l">
              <a:lnSpc>
                <a:spcPct val="90000"/>
              </a:lnSpc>
              <a:spcBef>
                <a:spcPts val="533"/>
              </a:spcBef>
              <a:spcAft>
                <a:spcPts val="0"/>
              </a:spcAft>
              <a:buClr>
                <a:srgbClr val="0054BC"/>
              </a:buClr>
              <a:buSzPts val="1400"/>
              <a:buChar char="•"/>
              <a:defRPr>
                <a:solidFill>
                  <a:srgbClr val="0054BC"/>
                </a:solidFill>
              </a:defRPr>
            </a:lvl3pPr>
            <a:lvl4pPr marL="2437973" lvl="3" indent="-423259" algn="l">
              <a:lnSpc>
                <a:spcPct val="90000"/>
              </a:lnSpc>
              <a:spcBef>
                <a:spcPts val="533"/>
              </a:spcBef>
              <a:spcAft>
                <a:spcPts val="0"/>
              </a:spcAft>
              <a:buClr>
                <a:srgbClr val="0054BC"/>
              </a:buClr>
              <a:buSzPts val="1400"/>
              <a:buChar char="•"/>
              <a:defRPr>
                <a:solidFill>
                  <a:srgbClr val="0054BC"/>
                </a:solidFill>
              </a:defRPr>
            </a:lvl4pPr>
            <a:lvl5pPr marL="3047467" lvl="4" indent="-423259" algn="l">
              <a:lnSpc>
                <a:spcPct val="90000"/>
              </a:lnSpc>
              <a:spcBef>
                <a:spcPts val="533"/>
              </a:spcBef>
              <a:spcAft>
                <a:spcPts val="0"/>
              </a:spcAft>
              <a:buClr>
                <a:srgbClr val="0054BC"/>
              </a:buClr>
              <a:buSzPts val="1400"/>
              <a:buChar char="•"/>
              <a:defRPr>
                <a:solidFill>
                  <a:srgbClr val="0054BC"/>
                </a:solidFill>
              </a:defRPr>
            </a:lvl5pPr>
            <a:lvl6pPr marL="3656960" lvl="5" indent="-423259" algn="l">
              <a:lnSpc>
                <a:spcPct val="90000"/>
              </a:lnSpc>
              <a:spcBef>
                <a:spcPts val="533"/>
              </a:spcBef>
              <a:spcAft>
                <a:spcPts val="0"/>
              </a:spcAft>
              <a:buClr>
                <a:srgbClr val="0054BC"/>
              </a:buClr>
              <a:buSzPts val="1400"/>
              <a:buChar char="•"/>
              <a:defRPr>
                <a:solidFill>
                  <a:srgbClr val="0054BC"/>
                </a:solidFill>
              </a:defRPr>
            </a:lvl6pPr>
            <a:lvl7pPr marL="4266453" lvl="6" indent="-423259" algn="l">
              <a:lnSpc>
                <a:spcPct val="90000"/>
              </a:lnSpc>
              <a:spcBef>
                <a:spcPts val="533"/>
              </a:spcBef>
              <a:spcAft>
                <a:spcPts val="0"/>
              </a:spcAft>
              <a:buClr>
                <a:srgbClr val="0054BC"/>
              </a:buClr>
              <a:buSzPts val="1400"/>
              <a:buChar char="•"/>
              <a:defRPr>
                <a:solidFill>
                  <a:srgbClr val="0054BC"/>
                </a:solidFill>
              </a:defRPr>
            </a:lvl7pPr>
            <a:lvl8pPr marL="4875947" lvl="7" indent="-423259" algn="l">
              <a:lnSpc>
                <a:spcPct val="90000"/>
              </a:lnSpc>
              <a:spcBef>
                <a:spcPts val="533"/>
              </a:spcBef>
              <a:spcAft>
                <a:spcPts val="0"/>
              </a:spcAft>
              <a:buClr>
                <a:srgbClr val="0054BC"/>
              </a:buClr>
              <a:buSzPts val="1400"/>
              <a:buChar char="•"/>
              <a:defRPr>
                <a:solidFill>
                  <a:srgbClr val="0054BC"/>
                </a:solidFill>
              </a:defRPr>
            </a:lvl8pPr>
            <a:lvl9pPr marL="5485440" lvl="8" indent="-423259"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1000"/>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37"/>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0054BC"/>
              </a:buClr>
              <a:buSzPts val="1000"/>
              <a:buNone/>
              <a:defRPr sz="1300">
                <a:solidFill>
                  <a:srgbClr val="0054BC"/>
                </a:solidFill>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91417" tIns="45692" rIns="91417" bIns="45692" anchor="t" anchorCtr="0"/>
          <a:lstStyle>
            <a:lvl1pPr marL="609493" lvl="0" indent="-304747"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987" lvl="1" indent="-389399" algn="l">
              <a:lnSpc>
                <a:spcPct val="90000"/>
              </a:lnSpc>
              <a:spcBef>
                <a:spcPts val="533"/>
              </a:spcBef>
              <a:spcAft>
                <a:spcPts val="0"/>
              </a:spcAft>
              <a:buClr>
                <a:srgbClr val="0054BC"/>
              </a:buClr>
              <a:buSzPts val="1000"/>
              <a:buChar char="•"/>
              <a:defRPr sz="1300">
                <a:solidFill>
                  <a:srgbClr val="0054BC"/>
                </a:solidFill>
              </a:defRPr>
            </a:lvl2pPr>
            <a:lvl3pPr marL="1828480" lvl="2" indent="-389399" algn="l">
              <a:lnSpc>
                <a:spcPct val="90000"/>
              </a:lnSpc>
              <a:spcBef>
                <a:spcPts val="533"/>
              </a:spcBef>
              <a:spcAft>
                <a:spcPts val="0"/>
              </a:spcAft>
              <a:buClr>
                <a:srgbClr val="0054BC"/>
              </a:buClr>
              <a:buSzPts val="1000"/>
              <a:buChar char="•"/>
              <a:defRPr sz="1300">
                <a:solidFill>
                  <a:srgbClr val="0054BC"/>
                </a:solidFill>
              </a:defRPr>
            </a:lvl3pPr>
            <a:lvl4pPr marL="2437973" lvl="3" indent="-389399" algn="l">
              <a:lnSpc>
                <a:spcPct val="90000"/>
              </a:lnSpc>
              <a:spcBef>
                <a:spcPts val="533"/>
              </a:spcBef>
              <a:spcAft>
                <a:spcPts val="0"/>
              </a:spcAft>
              <a:buClr>
                <a:srgbClr val="0054BC"/>
              </a:buClr>
              <a:buSzPts val="1000"/>
              <a:buChar char="•"/>
              <a:defRPr sz="1300">
                <a:solidFill>
                  <a:srgbClr val="0054BC"/>
                </a:solidFill>
              </a:defRPr>
            </a:lvl4pPr>
            <a:lvl5pPr marL="3047467" lvl="4" indent="-389399" algn="l">
              <a:lnSpc>
                <a:spcPct val="90000"/>
              </a:lnSpc>
              <a:spcBef>
                <a:spcPts val="533"/>
              </a:spcBef>
              <a:spcAft>
                <a:spcPts val="0"/>
              </a:spcAft>
              <a:buClr>
                <a:srgbClr val="0054BC"/>
              </a:buClr>
              <a:buSzPts val="1000"/>
              <a:buChar char="•"/>
              <a:defRPr sz="1300">
                <a:solidFill>
                  <a:srgbClr val="0054BC"/>
                </a:solidFill>
              </a:defRPr>
            </a:lvl5pPr>
            <a:lvl6pPr marL="3656960" lvl="5" indent="-389399" algn="l">
              <a:lnSpc>
                <a:spcPct val="90000"/>
              </a:lnSpc>
              <a:spcBef>
                <a:spcPts val="533"/>
              </a:spcBef>
              <a:spcAft>
                <a:spcPts val="0"/>
              </a:spcAft>
              <a:buClr>
                <a:srgbClr val="0054BC"/>
              </a:buClr>
              <a:buSzPts val="1000"/>
              <a:buChar char="•"/>
              <a:defRPr sz="1300">
                <a:solidFill>
                  <a:srgbClr val="0054BC"/>
                </a:solidFill>
              </a:defRPr>
            </a:lvl6pPr>
            <a:lvl7pPr marL="4266453" lvl="6" indent="-389399" algn="l">
              <a:lnSpc>
                <a:spcPct val="90000"/>
              </a:lnSpc>
              <a:spcBef>
                <a:spcPts val="533"/>
              </a:spcBef>
              <a:spcAft>
                <a:spcPts val="0"/>
              </a:spcAft>
              <a:buClr>
                <a:srgbClr val="0054BC"/>
              </a:buClr>
              <a:buSzPts val="1000"/>
              <a:buChar char="•"/>
              <a:defRPr sz="1300">
                <a:solidFill>
                  <a:srgbClr val="0054BC"/>
                </a:solidFill>
              </a:defRPr>
            </a:lvl7pPr>
            <a:lvl8pPr marL="4875947" lvl="7" indent="-389399" algn="l">
              <a:lnSpc>
                <a:spcPct val="90000"/>
              </a:lnSpc>
              <a:spcBef>
                <a:spcPts val="533"/>
              </a:spcBef>
              <a:spcAft>
                <a:spcPts val="0"/>
              </a:spcAft>
              <a:buClr>
                <a:srgbClr val="0054BC"/>
              </a:buClr>
              <a:buSzPts val="1000"/>
              <a:buChar char="•"/>
              <a:defRPr sz="1300">
                <a:solidFill>
                  <a:srgbClr val="0054BC"/>
                </a:solidFill>
              </a:defRPr>
            </a:lvl8pPr>
            <a:lvl9pPr marL="5485440" lvl="8" indent="-38939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77"/>
            <a:ext cx="6102800" cy="454400"/>
          </a:xfrm>
          <a:prstGeom prst="rect">
            <a:avLst/>
          </a:prstGeom>
          <a:noFill/>
          <a:ln>
            <a:noFill/>
          </a:ln>
        </p:spPr>
        <p:txBody>
          <a:bodyPr spcFirstLastPara="1" wrap="square" lIns="121879" tIns="121879" rIns="121879" bIns="121879" anchor="t" anchorCtr="0">
            <a:noAutofit/>
          </a:bodyPr>
          <a:lstStyle/>
          <a:p>
            <a:pPr defTabSz="1218987">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20749711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515721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91417" tIns="45692" rIns="91417" bIns="45692" anchor="t" anchorCtr="0"/>
          <a:lstStyle>
            <a:lvl1pPr marL="609493" lvl="0" indent="-397864"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87" lvl="1"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480" lvl="2"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973" lvl="3"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467" lvl="4"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960" lvl="5"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453" lvl="6"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947" lvl="7"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440" lvl="8"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91417" tIns="45692" rIns="91417" bIns="45692" anchor="t" anchorCtr="0"/>
          <a:lstStyle>
            <a:lvl1pPr marL="609493" lvl="0" indent="-397864"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87" lvl="1"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480" lvl="2"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973" lvl="3"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467" lvl="4"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960" lvl="5"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453" lvl="6"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947" lvl="7"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440" lvl="8" indent="-397864"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774"/>
            <a:ext cx="5743600" cy="858400"/>
          </a:xfrm>
          <a:prstGeom prst="rect">
            <a:avLst/>
          </a:prstGeom>
          <a:noFill/>
          <a:ln>
            <a:noFill/>
          </a:ln>
        </p:spPr>
        <p:txBody>
          <a:bodyPr spcFirstLastPara="1" wrap="square" lIns="91417" tIns="45692" rIns="91417" bIns="45692"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xmlns="" id="{7EA52621-5AD7-FE4D-8401-6200F1765F30}"/>
              </a:ext>
            </a:extLst>
          </p:cNvPr>
          <p:cNvSpPr txBox="1"/>
          <p:nvPr userDrawn="1"/>
        </p:nvSpPr>
        <p:spPr>
          <a:xfrm>
            <a:off x="434552" y="141800"/>
            <a:ext cx="2472400" cy="241200"/>
          </a:xfrm>
          <a:prstGeom prst="rect">
            <a:avLst/>
          </a:prstGeom>
          <a:noFill/>
          <a:ln>
            <a:noFill/>
          </a:ln>
        </p:spPr>
        <p:txBody>
          <a:bodyPr spcFirstLastPara="1" wrap="square" lIns="91417" tIns="45692" rIns="91417" bIns="45692" anchor="ctr" anchorCtr="0">
            <a:noAutofit/>
          </a:bodyPr>
          <a:lstStyle/>
          <a:p>
            <a:pPr defTabSz="1218987">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3607084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ifras">
  <p:cSld name="Cifras">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616"/>
            <a:ext cx="3020000" cy="1664799"/>
          </a:xfrm>
          <a:prstGeom prst="rect">
            <a:avLst/>
          </a:prstGeom>
          <a:noFill/>
          <a:ln>
            <a:noFill/>
          </a:ln>
        </p:spPr>
        <p:txBody>
          <a:bodyPr spcFirstLastPara="1" wrap="square" lIns="45708" tIns="22845" rIns="45708" bIns="22845" anchor="t" anchorCtr="0"/>
          <a:lstStyle>
            <a:lvl1pPr marL="609464" lvl="0" indent="-91419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8927" lvl="1" indent="-91419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89" lvl="2" indent="-91419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2" lvl="3" indent="-91419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5" lvl="4" indent="-91419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9" lvl="5" indent="-91419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1" lvl="6" indent="-91419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4" lvl="7" indent="-91419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67" lvl="8" indent="-91419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2"/>
            <a:ext cx="2510800" cy="588400"/>
          </a:xfrm>
          <a:prstGeom prst="rect">
            <a:avLst/>
          </a:prstGeom>
          <a:noFill/>
          <a:ln>
            <a:noFill/>
          </a:ln>
        </p:spPr>
        <p:txBody>
          <a:bodyPr spcFirstLastPara="1" wrap="square" lIns="45708" tIns="22845" rIns="45708" bIns="22845" anchor="t" anchorCtr="0"/>
          <a:lstStyle>
            <a:lvl1pPr marL="609464" lvl="0" indent="-397844"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27" lvl="1"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89" lvl="2"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2" lvl="3"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5" lvl="4"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9" lvl="5"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1" lvl="6"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4" lvl="7"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67" lvl="8"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8" y="2596616"/>
            <a:ext cx="3020000" cy="1664799"/>
          </a:xfrm>
          <a:prstGeom prst="rect">
            <a:avLst/>
          </a:prstGeom>
          <a:noFill/>
          <a:ln>
            <a:noFill/>
          </a:ln>
        </p:spPr>
        <p:txBody>
          <a:bodyPr spcFirstLastPara="1" wrap="square" lIns="45708" tIns="22845" rIns="45708" bIns="22845" anchor="t" anchorCtr="0"/>
          <a:lstStyle>
            <a:lvl1pPr marL="609464" lvl="0" indent="-91419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8927" lvl="1" indent="-91419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89" lvl="2" indent="-91419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2" lvl="3" indent="-91419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5" lvl="4" indent="-91419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9" lvl="5" indent="-91419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1" lvl="6" indent="-91419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4" lvl="7" indent="-91419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67" lvl="8" indent="-91419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6" y="862690"/>
            <a:ext cx="10463200" cy="858400"/>
          </a:xfrm>
          <a:prstGeom prst="rect">
            <a:avLst/>
          </a:prstGeom>
          <a:noFill/>
          <a:ln>
            <a:noFill/>
          </a:ln>
        </p:spPr>
        <p:txBody>
          <a:bodyPr spcFirstLastPara="1" wrap="square" lIns="45708" tIns="22845" rIns="45708" bIns="2284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92" y="2596616"/>
            <a:ext cx="3020000" cy="1664799"/>
          </a:xfrm>
          <a:prstGeom prst="rect">
            <a:avLst/>
          </a:prstGeom>
          <a:noFill/>
          <a:ln>
            <a:noFill/>
          </a:ln>
        </p:spPr>
        <p:txBody>
          <a:bodyPr spcFirstLastPara="1" wrap="square" lIns="45708" tIns="22845" rIns="45708" bIns="22845" anchor="t" anchorCtr="0"/>
          <a:lstStyle>
            <a:lvl1pPr marL="609464" lvl="0" indent="-91419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8927" lvl="1" indent="-91419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89" lvl="2" indent="-91419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2" lvl="3" indent="-91419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5" lvl="4" indent="-91419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9" lvl="5" indent="-91419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1" lvl="6" indent="-91419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4" lvl="7" indent="-91419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67" lvl="8" indent="-91419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92" y="4345132"/>
            <a:ext cx="2510800" cy="588400"/>
          </a:xfrm>
          <a:prstGeom prst="rect">
            <a:avLst/>
          </a:prstGeom>
          <a:noFill/>
          <a:ln>
            <a:noFill/>
          </a:ln>
        </p:spPr>
        <p:txBody>
          <a:bodyPr spcFirstLastPara="1" wrap="square" lIns="45708" tIns="22845" rIns="45708" bIns="22845" anchor="t" anchorCtr="0"/>
          <a:lstStyle>
            <a:lvl1pPr marL="609464" lvl="0" indent="-397844"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27" lvl="1"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89" lvl="2"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2" lvl="3"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5" lvl="4"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9" lvl="5"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1" lvl="6"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4" lvl="7"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67" lvl="8"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2" y="4345132"/>
            <a:ext cx="2510800" cy="588400"/>
          </a:xfrm>
          <a:prstGeom prst="rect">
            <a:avLst/>
          </a:prstGeom>
          <a:noFill/>
          <a:ln>
            <a:noFill/>
          </a:ln>
        </p:spPr>
        <p:txBody>
          <a:bodyPr spcFirstLastPara="1" wrap="square" lIns="45708" tIns="22845" rIns="45708" bIns="22845" anchor="t" anchorCtr="0"/>
          <a:lstStyle>
            <a:lvl1pPr marL="609464" lvl="0" indent="-397844"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27" lvl="1"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89" lvl="2"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2" lvl="3"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5" lvl="4"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9" lvl="5"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1" lvl="6"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4" lvl="7"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67" lvl="8" indent="-397844"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xmlns="" id="{EADC75C9-C746-8548-988D-73FE9ACC5089}"/>
              </a:ext>
            </a:extLst>
          </p:cNvPr>
          <p:cNvSpPr txBox="1"/>
          <p:nvPr userDrawn="1"/>
        </p:nvSpPr>
        <p:spPr>
          <a:xfrm>
            <a:off x="434552" y="141800"/>
            <a:ext cx="2472400" cy="241200"/>
          </a:xfrm>
          <a:prstGeom prst="rect">
            <a:avLst/>
          </a:prstGeom>
          <a:noFill/>
          <a:ln>
            <a:noFill/>
          </a:ln>
        </p:spPr>
        <p:txBody>
          <a:bodyPr spcFirstLastPara="1" wrap="square" lIns="91416" tIns="45692" rIns="91416" bIns="45692" anchor="ctr" anchorCtr="0">
            <a:noAutofit/>
          </a:bodyPr>
          <a:lstStyle/>
          <a:p>
            <a:pPr defTabSz="914217">
              <a:buClr>
                <a:srgbClr val="000000"/>
              </a:buClr>
              <a:buSzPts val="1100"/>
              <a:buFont typeface="Arial"/>
              <a:buNone/>
              <a:defRPr/>
            </a:pPr>
            <a:r>
              <a:rPr lang="es-CO" sz="800" dirty="0">
                <a:solidFill>
                  <a:srgbClr val="0066CD"/>
                </a:solidFill>
                <a:latin typeface="Work Sans Light"/>
                <a:ea typeface="Work Sans Light"/>
                <a:cs typeface="Work Sans Light"/>
                <a:sym typeface="Work Sans Light"/>
              </a:rPr>
              <a:t>Función Pública</a:t>
            </a: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40257386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78"/>
            <a:ext cx="6336800" cy="858400"/>
          </a:xfrm>
          <a:prstGeom prst="rect">
            <a:avLst/>
          </a:prstGeom>
          <a:noFill/>
          <a:ln>
            <a:noFill/>
          </a:ln>
        </p:spPr>
        <p:txBody>
          <a:bodyPr spcFirstLastPara="1" wrap="square" lIns="91209" tIns="45588" rIns="91209" bIns="45588"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FFFFFF"/>
              </a:buClr>
              <a:buSzPts val="1400"/>
              <a:buNone/>
              <a:defRPr sz="2000">
                <a:solidFill>
                  <a:srgbClr val="FFFFFF"/>
                </a:solidFill>
              </a:defRPr>
            </a:lvl1pPr>
            <a:lvl2pPr marL="1216222" lvl="1" indent="-422297" algn="l">
              <a:lnSpc>
                <a:spcPct val="90000"/>
              </a:lnSpc>
              <a:spcBef>
                <a:spcPts val="533"/>
              </a:spcBef>
              <a:spcAft>
                <a:spcPts val="0"/>
              </a:spcAft>
              <a:buClr>
                <a:srgbClr val="FFFFFF"/>
              </a:buClr>
              <a:buSzPts val="1400"/>
              <a:buChar char="•"/>
              <a:defRPr>
                <a:solidFill>
                  <a:srgbClr val="FFFFFF"/>
                </a:solidFill>
              </a:defRPr>
            </a:lvl2pPr>
            <a:lvl3pPr marL="1824323" lvl="2" indent="-422297" algn="l">
              <a:lnSpc>
                <a:spcPct val="90000"/>
              </a:lnSpc>
              <a:spcBef>
                <a:spcPts val="533"/>
              </a:spcBef>
              <a:spcAft>
                <a:spcPts val="0"/>
              </a:spcAft>
              <a:buClr>
                <a:srgbClr val="FFFFFF"/>
              </a:buClr>
              <a:buSzPts val="1400"/>
              <a:buChar char="•"/>
              <a:defRPr>
                <a:solidFill>
                  <a:srgbClr val="FFFFFF"/>
                </a:solidFill>
              </a:defRPr>
            </a:lvl3pPr>
            <a:lvl4pPr marL="2432436" lvl="3" indent="-422297" algn="l">
              <a:lnSpc>
                <a:spcPct val="90000"/>
              </a:lnSpc>
              <a:spcBef>
                <a:spcPts val="533"/>
              </a:spcBef>
              <a:spcAft>
                <a:spcPts val="0"/>
              </a:spcAft>
              <a:buClr>
                <a:srgbClr val="FFFFFF"/>
              </a:buClr>
              <a:buSzPts val="1400"/>
              <a:buChar char="•"/>
              <a:defRPr>
                <a:solidFill>
                  <a:srgbClr val="FFFFFF"/>
                </a:solidFill>
              </a:defRPr>
            </a:lvl4pPr>
            <a:lvl5pPr marL="3040546" lvl="4" indent="-422297" algn="l">
              <a:lnSpc>
                <a:spcPct val="90000"/>
              </a:lnSpc>
              <a:spcBef>
                <a:spcPts val="533"/>
              </a:spcBef>
              <a:spcAft>
                <a:spcPts val="0"/>
              </a:spcAft>
              <a:buClr>
                <a:srgbClr val="FFFFFF"/>
              </a:buClr>
              <a:buSzPts val="1400"/>
              <a:buChar char="•"/>
              <a:defRPr>
                <a:solidFill>
                  <a:srgbClr val="FFFFFF"/>
                </a:solidFill>
              </a:defRPr>
            </a:lvl5pPr>
            <a:lvl6pPr marL="3648649" lvl="5" indent="-422297" algn="l">
              <a:lnSpc>
                <a:spcPct val="90000"/>
              </a:lnSpc>
              <a:spcBef>
                <a:spcPts val="533"/>
              </a:spcBef>
              <a:spcAft>
                <a:spcPts val="0"/>
              </a:spcAft>
              <a:buClr>
                <a:srgbClr val="FFFFFF"/>
              </a:buClr>
              <a:buSzPts val="1400"/>
              <a:buChar char="•"/>
              <a:defRPr>
                <a:solidFill>
                  <a:srgbClr val="FFFFFF"/>
                </a:solidFill>
              </a:defRPr>
            </a:lvl6pPr>
            <a:lvl7pPr marL="4256759" lvl="6" indent="-422297" algn="l">
              <a:lnSpc>
                <a:spcPct val="90000"/>
              </a:lnSpc>
              <a:spcBef>
                <a:spcPts val="533"/>
              </a:spcBef>
              <a:spcAft>
                <a:spcPts val="0"/>
              </a:spcAft>
              <a:buClr>
                <a:srgbClr val="FFFFFF"/>
              </a:buClr>
              <a:buSzPts val="1400"/>
              <a:buChar char="•"/>
              <a:defRPr>
                <a:solidFill>
                  <a:srgbClr val="FFFFFF"/>
                </a:solidFill>
              </a:defRPr>
            </a:lvl7pPr>
            <a:lvl8pPr marL="4864867" lvl="7" indent="-422297" algn="l">
              <a:lnSpc>
                <a:spcPct val="90000"/>
              </a:lnSpc>
              <a:spcBef>
                <a:spcPts val="533"/>
              </a:spcBef>
              <a:spcAft>
                <a:spcPts val="0"/>
              </a:spcAft>
              <a:buClr>
                <a:srgbClr val="FFFFFF"/>
              </a:buClr>
              <a:buSzPts val="1400"/>
              <a:buChar char="•"/>
              <a:defRPr>
                <a:solidFill>
                  <a:srgbClr val="FFFFFF"/>
                </a:solidFill>
              </a:defRPr>
            </a:lvl8pPr>
            <a:lvl9pPr marL="5472977" lvl="8" indent="-422297" algn="l">
              <a:lnSpc>
                <a:spcPct val="90000"/>
              </a:lnSpc>
              <a:spcBef>
                <a:spcPts val="533"/>
              </a:spcBef>
              <a:spcAft>
                <a:spcPts val="0"/>
              </a:spcAft>
              <a:buClr>
                <a:srgbClr val="FFFFFF"/>
              </a:buClr>
              <a:buSzPts val="1400"/>
              <a:buChar char="•"/>
              <a:defRPr>
                <a:solidFill>
                  <a:srgbClr val="FFFFFF"/>
                </a:solidFill>
              </a:defRPr>
            </a:lvl9pPr>
          </a:lstStyle>
          <a:p>
            <a:endParaRP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36275157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6222" lvl="1"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4323" lvl="2"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2436" lvl="3"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0546" lvl="4"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48649" lvl="5"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56759" lvl="6"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64867" lvl="7"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72977" lvl="8" indent="-39696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5" y="1258224"/>
            <a:ext cx="7085868" cy="4743531"/>
          </a:xfrm>
          <a:prstGeom prst="rect">
            <a:avLst/>
          </a:prstGeom>
          <a:noFill/>
          <a:ln>
            <a:noFill/>
          </a:ln>
        </p:spPr>
        <p:txBody>
          <a:bodyPr spcFirstLastPara="1" wrap="square" lIns="91209" tIns="45588" rIns="91209" bIns="45588"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19" y="2321489"/>
            <a:ext cx="3135999" cy="858400"/>
          </a:xfrm>
          <a:prstGeom prst="rect">
            <a:avLst/>
          </a:prstGeom>
          <a:noFill/>
          <a:ln>
            <a:noFill/>
          </a:ln>
        </p:spPr>
        <p:txBody>
          <a:bodyPr spcFirstLastPara="1" wrap="square" lIns="91209" tIns="45588" rIns="91209" bIns="45588"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1209" tIns="45588" rIns="91209" bIns="45588" anchor="ctr" anchorCtr="0">
            <a:noAutofit/>
          </a:bodyPr>
          <a:lstStyle/>
          <a:p>
            <a:pPr defTabSz="1216222">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33694470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91209" tIns="45588" rIns="91209" bIns="45588" anchor="t" anchorCtr="0"/>
          <a:lstStyle>
            <a:lvl1pPr marL="608108" lvl="0" indent="-304053"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6222" lvl="1"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4323" lvl="2"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2436" lvl="3"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0546" lvl="4"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48649" lvl="5"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56759" lvl="6"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64867" lvl="7"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72977" lvl="8" indent="-39696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91209" tIns="45588" rIns="91209" bIns="45588"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78"/>
            <a:ext cx="5743600" cy="858400"/>
          </a:xfrm>
          <a:prstGeom prst="rect">
            <a:avLst/>
          </a:prstGeom>
          <a:noFill/>
          <a:ln>
            <a:noFill/>
          </a:ln>
        </p:spPr>
        <p:txBody>
          <a:bodyPr spcFirstLastPara="1" wrap="square" lIns="91209" tIns="45588" rIns="91209" bIns="45588"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2596360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91209" tIns="45588" rIns="91209" bIns="45588"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10121452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2192767" y="6403678"/>
            <a:ext cx="6102800" cy="454400"/>
          </a:xfrm>
          <a:prstGeom prst="rect">
            <a:avLst/>
          </a:prstGeom>
          <a:noFill/>
          <a:ln>
            <a:noFill/>
          </a:ln>
        </p:spPr>
        <p:txBody>
          <a:bodyPr spcFirstLastPara="1" wrap="square" lIns="121601" tIns="121601" rIns="121601" bIns="121601" anchor="t" anchorCtr="0">
            <a:noAutofit/>
          </a:bodyPr>
          <a:lstStyle/>
          <a:p>
            <a:pPr defTabSz="1216222">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434552" y="141800"/>
            <a:ext cx="2472400" cy="241200"/>
          </a:xfrm>
          <a:prstGeom prst="rect">
            <a:avLst/>
          </a:prstGeom>
          <a:noFill/>
          <a:ln>
            <a:noFill/>
          </a:ln>
        </p:spPr>
        <p:txBody>
          <a:bodyPr spcFirstLastPara="1" wrap="square" lIns="91209" tIns="45588" rIns="91209" bIns="45588" anchor="ctr" anchorCtr="0">
            <a:noAutofit/>
          </a:bodyPr>
          <a:lstStyle/>
          <a:p>
            <a:pPr defTabSz="1216222">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584234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0"/>
            <a:ext cx="731600" cy="524801"/>
          </a:xfrm>
          <a:prstGeom prst="rect">
            <a:avLst/>
          </a:prstGeom>
          <a:noFill/>
          <a:ln>
            <a:noFill/>
          </a:ln>
        </p:spPr>
        <p:txBody>
          <a:bodyPr spcFirstLastPara="1" wrap="square" lIns="121601" tIns="121601" rIns="121601" bIns="121601" anchor="ctr" anchorCtr="0">
            <a:noAutofit/>
          </a:bodyPr>
          <a:lstStyle/>
          <a:p>
            <a:pPr algn="r" defTabSz="1216222">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1216222">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601" tIns="121601" rIns="121601" bIns="121601" anchor="ctr" anchorCtr="0">
            <a:noAutofit/>
          </a:bodyPr>
          <a:lstStyle/>
          <a:p>
            <a:pPr algn="r" defTabSz="1216222">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1216222">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601" tIns="60784" rIns="121601" bIns="60784" anchor="ctr" anchorCtr="0">
            <a:noAutofit/>
          </a:bodyPr>
          <a:lstStyle/>
          <a:p>
            <a:pPr algn="ctr" defTabSz="1216222">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60" y="6474856"/>
            <a:ext cx="5723905" cy="454400"/>
          </a:xfrm>
          <a:prstGeom prst="rect">
            <a:avLst/>
          </a:prstGeom>
          <a:noFill/>
          <a:ln>
            <a:noFill/>
          </a:ln>
        </p:spPr>
        <p:txBody>
          <a:bodyPr spcFirstLastPara="1" wrap="square" lIns="121601" tIns="121601" rIns="121601" bIns="121601" anchor="t" anchorCtr="0">
            <a:noAutofit/>
          </a:bodyPr>
          <a:lstStyle/>
          <a:p>
            <a:pPr defTabSz="1216222">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Función 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222">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28545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376437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0"/>
            <a:ext cx="731600" cy="524801"/>
          </a:xfrm>
          <a:prstGeom prst="rect">
            <a:avLst/>
          </a:prstGeom>
          <a:noFill/>
          <a:ln>
            <a:noFill/>
          </a:ln>
        </p:spPr>
        <p:txBody>
          <a:bodyPr spcFirstLastPara="1" wrap="square" lIns="121601" tIns="121601" rIns="121601" bIns="121601" anchor="ctr" anchorCtr="0">
            <a:noAutofit/>
          </a:bodyPr>
          <a:lstStyle/>
          <a:p>
            <a:pPr algn="r" defTabSz="1216222">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1216222">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601" tIns="121601" rIns="121601" bIns="121601" anchor="ctr" anchorCtr="0">
            <a:noAutofit/>
          </a:bodyPr>
          <a:lstStyle/>
          <a:p>
            <a:pPr algn="r" defTabSz="1216222">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1216222">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601" tIns="60784" rIns="121601" bIns="60784" anchor="ctr" anchorCtr="0">
            <a:noAutofit/>
          </a:bodyPr>
          <a:lstStyle/>
          <a:p>
            <a:pPr algn="ctr" defTabSz="1216222">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601" tIns="121601" rIns="121601" bIns="121601" anchor="t" anchorCtr="0">
            <a:noAutofit/>
          </a:bodyPr>
          <a:lstStyle/>
          <a:p>
            <a:pPr defTabSz="1216222">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Función 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222">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4222686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78"/>
            <a:ext cx="4353173" cy="853596"/>
          </a:xfrm>
          <a:prstGeom prst="rect">
            <a:avLst/>
          </a:prstGeom>
          <a:noFill/>
          <a:ln>
            <a:noFill/>
          </a:ln>
        </p:spPr>
        <p:txBody>
          <a:bodyPr spcFirstLastPara="1" wrap="square" lIns="91209" tIns="45588" rIns="91209" bIns="45588"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402"/>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209" tIns="45588" rIns="91209" bIns="45588" anchor="ctr" anchorCtr="0">
            <a:noAutofit/>
          </a:bodyPr>
          <a:lstStyle/>
          <a:p>
            <a:pPr defTabSz="1216222">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418"/>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402"/>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6222" lvl="1" indent="-422297" algn="l">
              <a:lnSpc>
                <a:spcPct val="90000"/>
              </a:lnSpc>
              <a:spcBef>
                <a:spcPts val="533"/>
              </a:spcBef>
              <a:spcAft>
                <a:spcPts val="0"/>
              </a:spcAft>
              <a:buClr>
                <a:srgbClr val="0054BC"/>
              </a:buClr>
              <a:buSzPts val="1400"/>
              <a:buChar char="•"/>
              <a:defRPr>
                <a:solidFill>
                  <a:srgbClr val="0054BC"/>
                </a:solidFill>
              </a:defRPr>
            </a:lvl2pPr>
            <a:lvl3pPr marL="1824323" lvl="2" indent="-422297" algn="l">
              <a:lnSpc>
                <a:spcPct val="90000"/>
              </a:lnSpc>
              <a:spcBef>
                <a:spcPts val="533"/>
              </a:spcBef>
              <a:spcAft>
                <a:spcPts val="0"/>
              </a:spcAft>
              <a:buClr>
                <a:srgbClr val="0054BC"/>
              </a:buClr>
              <a:buSzPts val="1400"/>
              <a:buChar char="•"/>
              <a:defRPr>
                <a:solidFill>
                  <a:srgbClr val="0054BC"/>
                </a:solidFill>
              </a:defRPr>
            </a:lvl3pPr>
            <a:lvl4pPr marL="2432436" lvl="3" indent="-422297" algn="l">
              <a:lnSpc>
                <a:spcPct val="90000"/>
              </a:lnSpc>
              <a:spcBef>
                <a:spcPts val="533"/>
              </a:spcBef>
              <a:spcAft>
                <a:spcPts val="0"/>
              </a:spcAft>
              <a:buClr>
                <a:srgbClr val="0054BC"/>
              </a:buClr>
              <a:buSzPts val="1400"/>
              <a:buChar char="•"/>
              <a:defRPr>
                <a:solidFill>
                  <a:srgbClr val="0054BC"/>
                </a:solidFill>
              </a:defRPr>
            </a:lvl4pPr>
            <a:lvl5pPr marL="3040546" lvl="4" indent="-422297" algn="l">
              <a:lnSpc>
                <a:spcPct val="90000"/>
              </a:lnSpc>
              <a:spcBef>
                <a:spcPts val="533"/>
              </a:spcBef>
              <a:spcAft>
                <a:spcPts val="0"/>
              </a:spcAft>
              <a:buClr>
                <a:srgbClr val="0054BC"/>
              </a:buClr>
              <a:buSzPts val="1400"/>
              <a:buChar char="•"/>
              <a:defRPr>
                <a:solidFill>
                  <a:srgbClr val="0054BC"/>
                </a:solidFill>
              </a:defRPr>
            </a:lvl5pPr>
            <a:lvl6pPr marL="3648649" lvl="5" indent="-422297" algn="l">
              <a:lnSpc>
                <a:spcPct val="90000"/>
              </a:lnSpc>
              <a:spcBef>
                <a:spcPts val="533"/>
              </a:spcBef>
              <a:spcAft>
                <a:spcPts val="0"/>
              </a:spcAft>
              <a:buClr>
                <a:srgbClr val="0054BC"/>
              </a:buClr>
              <a:buSzPts val="1400"/>
              <a:buChar char="•"/>
              <a:defRPr>
                <a:solidFill>
                  <a:srgbClr val="0054BC"/>
                </a:solidFill>
              </a:defRPr>
            </a:lvl6pPr>
            <a:lvl7pPr marL="4256759" lvl="6" indent="-422297" algn="l">
              <a:lnSpc>
                <a:spcPct val="90000"/>
              </a:lnSpc>
              <a:spcBef>
                <a:spcPts val="533"/>
              </a:spcBef>
              <a:spcAft>
                <a:spcPts val="0"/>
              </a:spcAft>
              <a:buClr>
                <a:srgbClr val="0054BC"/>
              </a:buClr>
              <a:buSzPts val="1400"/>
              <a:buChar char="•"/>
              <a:defRPr>
                <a:solidFill>
                  <a:srgbClr val="0054BC"/>
                </a:solidFill>
              </a:defRPr>
            </a:lvl7pPr>
            <a:lvl8pPr marL="4864867" lvl="7" indent="-422297" algn="l">
              <a:lnSpc>
                <a:spcPct val="90000"/>
              </a:lnSpc>
              <a:spcBef>
                <a:spcPts val="533"/>
              </a:spcBef>
              <a:spcAft>
                <a:spcPts val="0"/>
              </a:spcAft>
              <a:buClr>
                <a:srgbClr val="0054BC"/>
              </a:buClr>
              <a:buSzPts val="1400"/>
              <a:buChar char="•"/>
              <a:defRPr>
                <a:solidFill>
                  <a:srgbClr val="0054BC"/>
                </a:solidFill>
              </a:defRPr>
            </a:lvl8pPr>
            <a:lvl9pPr marL="5472977" lvl="8" indent="-422297"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1002"/>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38"/>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91209" tIns="45588" rIns="91209" bIns="45588" anchor="t" anchorCtr="0"/>
          <a:lstStyle>
            <a:lvl1pPr marL="608108" lvl="0" indent="-304053" algn="l">
              <a:lnSpc>
                <a:spcPct val="90000"/>
              </a:lnSpc>
              <a:spcBef>
                <a:spcPts val="1066"/>
              </a:spcBef>
              <a:spcAft>
                <a:spcPts val="0"/>
              </a:spcAft>
              <a:buClr>
                <a:srgbClr val="0054BC"/>
              </a:buClr>
              <a:buSzPts val="1000"/>
              <a:buNone/>
              <a:defRPr sz="1300">
                <a:solidFill>
                  <a:srgbClr val="0054BC"/>
                </a:solidFill>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91209" tIns="45588" rIns="91209" bIns="45588" anchor="t" anchorCtr="0"/>
          <a:lstStyle>
            <a:lvl1pPr marL="608108" lvl="0" indent="-304053"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6222" lvl="1" indent="-388515" algn="l">
              <a:lnSpc>
                <a:spcPct val="90000"/>
              </a:lnSpc>
              <a:spcBef>
                <a:spcPts val="533"/>
              </a:spcBef>
              <a:spcAft>
                <a:spcPts val="0"/>
              </a:spcAft>
              <a:buClr>
                <a:srgbClr val="0054BC"/>
              </a:buClr>
              <a:buSzPts val="1000"/>
              <a:buChar char="•"/>
              <a:defRPr sz="1300">
                <a:solidFill>
                  <a:srgbClr val="0054BC"/>
                </a:solidFill>
              </a:defRPr>
            </a:lvl2pPr>
            <a:lvl3pPr marL="1824323" lvl="2" indent="-388515" algn="l">
              <a:lnSpc>
                <a:spcPct val="90000"/>
              </a:lnSpc>
              <a:spcBef>
                <a:spcPts val="533"/>
              </a:spcBef>
              <a:spcAft>
                <a:spcPts val="0"/>
              </a:spcAft>
              <a:buClr>
                <a:srgbClr val="0054BC"/>
              </a:buClr>
              <a:buSzPts val="1000"/>
              <a:buChar char="•"/>
              <a:defRPr sz="1300">
                <a:solidFill>
                  <a:srgbClr val="0054BC"/>
                </a:solidFill>
              </a:defRPr>
            </a:lvl3pPr>
            <a:lvl4pPr marL="2432436" lvl="3" indent="-388515" algn="l">
              <a:lnSpc>
                <a:spcPct val="90000"/>
              </a:lnSpc>
              <a:spcBef>
                <a:spcPts val="533"/>
              </a:spcBef>
              <a:spcAft>
                <a:spcPts val="0"/>
              </a:spcAft>
              <a:buClr>
                <a:srgbClr val="0054BC"/>
              </a:buClr>
              <a:buSzPts val="1000"/>
              <a:buChar char="•"/>
              <a:defRPr sz="1300">
                <a:solidFill>
                  <a:srgbClr val="0054BC"/>
                </a:solidFill>
              </a:defRPr>
            </a:lvl4pPr>
            <a:lvl5pPr marL="3040546" lvl="4" indent="-388515" algn="l">
              <a:lnSpc>
                <a:spcPct val="90000"/>
              </a:lnSpc>
              <a:spcBef>
                <a:spcPts val="533"/>
              </a:spcBef>
              <a:spcAft>
                <a:spcPts val="0"/>
              </a:spcAft>
              <a:buClr>
                <a:srgbClr val="0054BC"/>
              </a:buClr>
              <a:buSzPts val="1000"/>
              <a:buChar char="•"/>
              <a:defRPr sz="1300">
                <a:solidFill>
                  <a:srgbClr val="0054BC"/>
                </a:solidFill>
              </a:defRPr>
            </a:lvl5pPr>
            <a:lvl6pPr marL="3648649" lvl="5" indent="-388515" algn="l">
              <a:lnSpc>
                <a:spcPct val="90000"/>
              </a:lnSpc>
              <a:spcBef>
                <a:spcPts val="533"/>
              </a:spcBef>
              <a:spcAft>
                <a:spcPts val="0"/>
              </a:spcAft>
              <a:buClr>
                <a:srgbClr val="0054BC"/>
              </a:buClr>
              <a:buSzPts val="1000"/>
              <a:buChar char="•"/>
              <a:defRPr sz="1300">
                <a:solidFill>
                  <a:srgbClr val="0054BC"/>
                </a:solidFill>
              </a:defRPr>
            </a:lvl6pPr>
            <a:lvl7pPr marL="4256759" lvl="6" indent="-388515" algn="l">
              <a:lnSpc>
                <a:spcPct val="90000"/>
              </a:lnSpc>
              <a:spcBef>
                <a:spcPts val="533"/>
              </a:spcBef>
              <a:spcAft>
                <a:spcPts val="0"/>
              </a:spcAft>
              <a:buClr>
                <a:srgbClr val="0054BC"/>
              </a:buClr>
              <a:buSzPts val="1000"/>
              <a:buChar char="•"/>
              <a:defRPr sz="1300">
                <a:solidFill>
                  <a:srgbClr val="0054BC"/>
                </a:solidFill>
              </a:defRPr>
            </a:lvl7pPr>
            <a:lvl8pPr marL="4864867" lvl="7" indent="-388515" algn="l">
              <a:lnSpc>
                <a:spcPct val="90000"/>
              </a:lnSpc>
              <a:spcBef>
                <a:spcPts val="533"/>
              </a:spcBef>
              <a:spcAft>
                <a:spcPts val="0"/>
              </a:spcAft>
              <a:buClr>
                <a:srgbClr val="0054BC"/>
              </a:buClr>
              <a:buSzPts val="1000"/>
              <a:buChar char="•"/>
              <a:defRPr sz="1300">
                <a:solidFill>
                  <a:srgbClr val="0054BC"/>
                </a:solidFill>
              </a:defRPr>
            </a:lvl8pPr>
            <a:lvl9pPr marL="5472977" lvl="8" indent="-3885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78"/>
            <a:ext cx="6102800" cy="454400"/>
          </a:xfrm>
          <a:prstGeom prst="rect">
            <a:avLst/>
          </a:prstGeom>
          <a:noFill/>
          <a:ln>
            <a:noFill/>
          </a:ln>
        </p:spPr>
        <p:txBody>
          <a:bodyPr spcFirstLastPara="1" wrap="square" lIns="121601" tIns="121601" rIns="121601" bIns="121601" anchor="t" anchorCtr="0">
            <a:noAutofit/>
          </a:bodyPr>
          <a:lstStyle/>
          <a:p>
            <a:pPr defTabSz="1216222">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33924287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41845056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91209" tIns="45588" rIns="91209" bIns="45588" anchor="t" anchorCtr="0"/>
          <a:lstStyle>
            <a:lvl1pPr marL="608108" lvl="0" indent="-396963"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6222" lvl="1"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4323" lvl="2"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2436" lvl="3"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0546" lvl="4"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48649" lvl="5"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56759" lvl="6"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64867" lvl="7"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72977" lvl="8"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91209" tIns="45588" rIns="91209" bIns="45588" anchor="t" anchorCtr="0"/>
          <a:lstStyle>
            <a:lvl1pPr marL="608108" lvl="0" indent="-396963"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6222" lvl="1"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4323" lvl="2"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2436" lvl="3"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0546" lvl="4"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48649" lvl="5"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56759" lvl="6"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64867" lvl="7"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72977" lvl="8" indent="-39696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774"/>
            <a:ext cx="5743600" cy="858400"/>
          </a:xfrm>
          <a:prstGeom prst="rect">
            <a:avLst/>
          </a:prstGeom>
          <a:noFill/>
          <a:ln>
            <a:noFill/>
          </a:ln>
        </p:spPr>
        <p:txBody>
          <a:bodyPr spcFirstLastPara="1" wrap="square" lIns="91209" tIns="45588" rIns="91209" bIns="45588"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xmlns="" id="{7EA52621-5AD7-FE4D-8401-6200F1765F30}"/>
              </a:ext>
            </a:extLst>
          </p:cNvPr>
          <p:cNvSpPr txBox="1"/>
          <p:nvPr userDrawn="1"/>
        </p:nvSpPr>
        <p:spPr>
          <a:xfrm>
            <a:off x="434552" y="141800"/>
            <a:ext cx="2472400" cy="241200"/>
          </a:xfrm>
          <a:prstGeom prst="rect">
            <a:avLst/>
          </a:prstGeom>
          <a:noFill/>
          <a:ln>
            <a:noFill/>
          </a:ln>
        </p:spPr>
        <p:txBody>
          <a:bodyPr spcFirstLastPara="1" wrap="square" lIns="91209" tIns="45588" rIns="91209" bIns="45588" anchor="ctr" anchorCtr="0">
            <a:noAutofit/>
          </a:bodyPr>
          <a:lstStyle/>
          <a:p>
            <a:pPr defTabSz="1216222">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823880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ifras">
  <p:cSld name="Cifras">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634"/>
            <a:ext cx="3020000" cy="1664799"/>
          </a:xfrm>
          <a:prstGeom prst="rect">
            <a:avLst/>
          </a:prstGeom>
          <a:noFill/>
          <a:ln>
            <a:noFill/>
          </a:ln>
        </p:spPr>
        <p:txBody>
          <a:bodyPr spcFirstLastPara="1" wrap="square" lIns="45604" tIns="22793" rIns="45604" bIns="22793" anchor="t" anchorCtr="0"/>
          <a:lstStyle>
            <a:lvl1pPr marL="608080" lvl="0" indent="-91211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6162" lvl="1" indent="-91211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4231" lvl="2" indent="-91211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2314" lvl="3" indent="-91211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0395" lvl="4" indent="-91211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48467" lvl="5" indent="-91211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56550" lvl="6" indent="-91211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64627" lvl="7" indent="-91211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72701" lvl="8" indent="-91211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2"/>
            <a:ext cx="2510800" cy="588400"/>
          </a:xfrm>
          <a:prstGeom prst="rect">
            <a:avLst/>
          </a:prstGeom>
          <a:noFill/>
          <a:ln>
            <a:noFill/>
          </a:ln>
        </p:spPr>
        <p:txBody>
          <a:bodyPr spcFirstLastPara="1" wrap="square" lIns="45604" tIns="22793" rIns="45604" bIns="22793" anchor="t" anchorCtr="0"/>
          <a:lstStyle>
            <a:lvl1pPr marL="608080" lvl="0" indent="-396943"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6162" lvl="1"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4231" lvl="2"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2314" lvl="3"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0395" lvl="4"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48467" lvl="5"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56550" lvl="6"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64627" lvl="7"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72701" lvl="8"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8" y="2596634"/>
            <a:ext cx="3020000" cy="1664799"/>
          </a:xfrm>
          <a:prstGeom prst="rect">
            <a:avLst/>
          </a:prstGeom>
          <a:noFill/>
          <a:ln>
            <a:noFill/>
          </a:ln>
        </p:spPr>
        <p:txBody>
          <a:bodyPr spcFirstLastPara="1" wrap="square" lIns="45604" tIns="22793" rIns="45604" bIns="22793" anchor="t" anchorCtr="0"/>
          <a:lstStyle>
            <a:lvl1pPr marL="608080" lvl="0" indent="-91211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6162" lvl="1" indent="-91211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4231" lvl="2" indent="-91211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2314" lvl="3" indent="-91211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0395" lvl="4" indent="-91211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48467" lvl="5" indent="-91211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56550" lvl="6" indent="-91211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64627" lvl="7" indent="-91211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72701" lvl="8" indent="-91211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6" y="862690"/>
            <a:ext cx="10463200" cy="858400"/>
          </a:xfrm>
          <a:prstGeom prst="rect">
            <a:avLst/>
          </a:prstGeom>
          <a:noFill/>
          <a:ln>
            <a:noFill/>
          </a:ln>
        </p:spPr>
        <p:txBody>
          <a:bodyPr spcFirstLastPara="1" wrap="square" lIns="45604" tIns="22793" rIns="45604" bIns="22793"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92" y="2596634"/>
            <a:ext cx="3020000" cy="1664799"/>
          </a:xfrm>
          <a:prstGeom prst="rect">
            <a:avLst/>
          </a:prstGeom>
          <a:noFill/>
          <a:ln>
            <a:noFill/>
          </a:ln>
        </p:spPr>
        <p:txBody>
          <a:bodyPr spcFirstLastPara="1" wrap="square" lIns="45604" tIns="22793" rIns="45604" bIns="22793" anchor="t" anchorCtr="0"/>
          <a:lstStyle>
            <a:lvl1pPr marL="608080" lvl="0" indent="-912115" algn="l" rtl="0">
              <a:lnSpc>
                <a:spcPct val="90000"/>
              </a:lnSpc>
              <a:spcBef>
                <a:spcPts val="1068"/>
              </a:spcBef>
              <a:spcAft>
                <a:spcPts val="0"/>
              </a:spcAft>
              <a:buClr>
                <a:srgbClr val="0054BC"/>
              </a:buClr>
              <a:buSzPts val="7200"/>
              <a:buFont typeface="Work Sans"/>
              <a:buChar char="•"/>
              <a:defRPr sz="9600" b="1">
                <a:solidFill>
                  <a:srgbClr val="0054BC"/>
                </a:solidFill>
              </a:defRPr>
            </a:lvl1pPr>
            <a:lvl2pPr marL="1216162" lvl="1" indent="-912115"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4231" lvl="2" indent="-912115"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2314" lvl="3" indent="-912115"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0395" lvl="4" indent="-912115"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48467" lvl="5" indent="-912115"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56550" lvl="6" indent="-912115"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64627" lvl="7" indent="-912115"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72701" lvl="8" indent="-912115"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92" y="4345132"/>
            <a:ext cx="2510800" cy="588400"/>
          </a:xfrm>
          <a:prstGeom prst="rect">
            <a:avLst/>
          </a:prstGeom>
          <a:noFill/>
          <a:ln>
            <a:noFill/>
          </a:ln>
        </p:spPr>
        <p:txBody>
          <a:bodyPr spcFirstLastPara="1" wrap="square" lIns="45604" tIns="22793" rIns="45604" bIns="22793" anchor="t" anchorCtr="0"/>
          <a:lstStyle>
            <a:lvl1pPr marL="608080" lvl="0" indent="-396943"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6162" lvl="1"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4231" lvl="2"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2314" lvl="3"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0395" lvl="4"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48467" lvl="5"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56550" lvl="6"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64627" lvl="7"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72701" lvl="8"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2" y="4345132"/>
            <a:ext cx="2510800" cy="588400"/>
          </a:xfrm>
          <a:prstGeom prst="rect">
            <a:avLst/>
          </a:prstGeom>
          <a:noFill/>
          <a:ln>
            <a:noFill/>
          </a:ln>
        </p:spPr>
        <p:txBody>
          <a:bodyPr spcFirstLastPara="1" wrap="square" lIns="45604" tIns="22793" rIns="45604" bIns="22793" anchor="t" anchorCtr="0"/>
          <a:lstStyle>
            <a:lvl1pPr marL="608080" lvl="0" indent="-396943" algn="l" rtl="0">
              <a:lnSpc>
                <a:spcPct val="90000"/>
              </a:lnSpc>
              <a:spcBef>
                <a:spcPts val="1068"/>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6162" lvl="1"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4231" lvl="2"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2314" lvl="3"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0395" lvl="4"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48467" lvl="5"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56550" lvl="6"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64627" lvl="7"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72701" lvl="8" indent="-3969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xmlns="" id="{EADC75C9-C746-8548-988D-73FE9ACC5089}"/>
              </a:ext>
            </a:extLst>
          </p:cNvPr>
          <p:cNvSpPr txBox="1"/>
          <p:nvPr userDrawn="1"/>
        </p:nvSpPr>
        <p:spPr>
          <a:xfrm>
            <a:off x="434552" y="141800"/>
            <a:ext cx="2472400" cy="241200"/>
          </a:xfrm>
          <a:prstGeom prst="rect">
            <a:avLst/>
          </a:prstGeom>
          <a:noFill/>
          <a:ln>
            <a:noFill/>
          </a:ln>
        </p:spPr>
        <p:txBody>
          <a:bodyPr spcFirstLastPara="1" wrap="square" lIns="91208" tIns="45588" rIns="91208" bIns="45588" anchor="ctr" anchorCtr="0">
            <a:noAutofit/>
          </a:bodyPr>
          <a:lstStyle/>
          <a:p>
            <a:pPr defTabSz="912139">
              <a:buClr>
                <a:srgbClr val="000000"/>
              </a:buClr>
              <a:buSzPts val="1100"/>
              <a:buFont typeface="Arial"/>
              <a:buNone/>
              <a:defRPr/>
            </a:pPr>
            <a:r>
              <a:rPr lang="es-CO" sz="800" dirty="0">
                <a:solidFill>
                  <a:srgbClr val="0066CD"/>
                </a:solidFill>
                <a:latin typeface="Work Sans Light"/>
                <a:ea typeface="Work Sans Light"/>
                <a:cs typeface="Work Sans Light"/>
                <a:sym typeface="Work Sans Light"/>
              </a:rPr>
              <a:t>Función Pública</a:t>
            </a: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37" y="6308432"/>
            <a:ext cx="2340153" cy="447089"/>
          </a:xfrm>
          <a:prstGeom prst="rect">
            <a:avLst/>
          </a:prstGeom>
        </p:spPr>
      </p:pic>
    </p:spTree>
    <p:extLst>
      <p:ext uri="{BB962C8B-B14F-4D97-AF65-F5344CB8AC3E}">
        <p14:creationId xmlns:p14="http://schemas.microsoft.com/office/powerpoint/2010/main" val="28642656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63"/>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6879569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63"/>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4552152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0"/>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88" y="6474856"/>
            <a:ext cx="5723905"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869624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0"/>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0886252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66"/>
            <a:ext cx="4353173" cy="853596"/>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8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403"/>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8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8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2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63"/>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2119516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58"/>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6"/>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5694067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spTree>
    <p:extLst>
      <p:ext uri="{BB962C8B-B14F-4D97-AF65-F5344CB8AC3E}">
        <p14:creationId xmlns:p14="http://schemas.microsoft.com/office/powerpoint/2010/main" val="3917682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03165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35" y="1258231"/>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46"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42280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58"/>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00317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5481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2192767" y="6403658"/>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la Presidencia de la República.</a:t>
            </a:r>
            <a:endParaRPr sz="800" kern="0"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85170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88" y="6474856"/>
            <a:ext cx="5723905"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82849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65479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8"/>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8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9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8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6"/>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8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1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50"/>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58"/>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178450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9F0CB02C-2E00-434F-98EE-F0A5A7B5BFB1}" type="slidenum">
              <a:rPr lang="es-ES_tradnl" smtClean="0"/>
              <a:t>‹Nº›</a:t>
            </a:fld>
            <a:endParaRPr lang="es-ES_tradnl" dirty="0"/>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l="1849" t="10714" r="3390" b="7352"/>
          <a:stretch/>
        </p:blipFill>
        <p:spPr>
          <a:xfrm>
            <a:off x="0" y="355754"/>
            <a:ext cx="3034519" cy="582233"/>
          </a:xfrm>
          <a:prstGeom prst="rect">
            <a:avLst/>
          </a:prstGeom>
        </p:spPr>
      </p:pic>
    </p:spTree>
    <p:extLst>
      <p:ext uri="{BB962C8B-B14F-4D97-AF65-F5344CB8AC3E}">
        <p14:creationId xmlns:p14="http://schemas.microsoft.com/office/powerpoint/2010/main" val="469873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spTree>
    <p:extLst>
      <p:ext uri="{BB962C8B-B14F-4D97-AF65-F5344CB8AC3E}">
        <p14:creationId xmlns:p14="http://schemas.microsoft.com/office/powerpoint/2010/main" val="4227924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2"/>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6"/>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055042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75"/>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214"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93095581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2"/>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2971826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70211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179" tIns="34077" rIns="68179" bIns="34077" anchor="t" anchorCtr="0"/>
          <a:lstStyle>
            <a:lvl1pPr marL="605899" lvl="0" indent="-395516"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1803" lvl="1"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17677" lvl="2"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23582" lvl="3"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29466" lvl="4"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35358" lvl="5"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41252" lvl="6"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47146" lvl="7"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53038" lvl="8"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179" tIns="34077" rIns="68179" bIns="34077" anchor="t" anchorCtr="0"/>
          <a:lstStyle>
            <a:lvl1pPr marL="605899" lvl="0" indent="-395516" algn="l">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1803" lvl="1"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17677" lvl="2"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23582" lvl="3"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29466" lvl="4"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35358" lvl="5"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41252" lvl="6"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47146" lvl="7"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53038" lvl="8" indent="-395516"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8"/>
            <a:ext cx="57436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xmlns="" id="{7EA52621-5AD7-FE4D-8401-6200F1765F30}"/>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76226131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643"/>
            <a:ext cx="3020000" cy="1664799"/>
          </a:xfrm>
          <a:prstGeom prst="rect">
            <a:avLst/>
          </a:prstGeom>
          <a:noFill/>
          <a:ln>
            <a:noFill/>
          </a:ln>
        </p:spPr>
        <p:txBody>
          <a:bodyPr spcFirstLastPara="1" wrap="square" lIns="68179" tIns="34077" rIns="68179" bIns="34077" anchor="t" anchorCtr="0"/>
          <a:lstStyle>
            <a:lvl1pPr marL="605899" lvl="0" indent="-908828" algn="l" rtl="0">
              <a:lnSpc>
                <a:spcPct val="90000"/>
              </a:lnSpc>
              <a:spcBef>
                <a:spcPts val="1066"/>
              </a:spcBef>
              <a:spcAft>
                <a:spcPts val="0"/>
              </a:spcAft>
              <a:buClr>
                <a:srgbClr val="0054BC"/>
              </a:buClr>
              <a:buSzPts val="7200"/>
              <a:buFont typeface="Work Sans"/>
              <a:buChar char="•"/>
              <a:defRPr sz="9600" b="1">
                <a:solidFill>
                  <a:srgbClr val="0054BC"/>
                </a:solidFill>
              </a:defRPr>
            </a:lvl1pPr>
            <a:lvl2pPr marL="1211803" lvl="1" indent="-908828"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17677" lvl="2" indent="-908828"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23582" lvl="3" indent="-908828"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29466" lvl="4" indent="-908828"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35358" lvl="5" indent="-908828"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41252" lvl="6" indent="-908828"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47146" lvl="7" indent="-908828"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53038" lvl="8" indent="-908828"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0"/>
            <a:ext cx="2510800" cy="588400"/>
          </a:xfrm>
          <a:prstGeom prst="rect">
            <a:avLst/>
          </a:prstGeom>
          <a:noFill/>
          <a:ln>
            <a:noFill/>
          </a:ln>
        </p:spPr>
        <p:txBody>
          <a:bodyPr spcFirstLastPara="1" wrap="square" lIns="68179" tIns="34077" rIns="68179" bIns="34077" anchor="t" anchorCtr="0"/>
          <a:lstStyle>
            <a:lvl1pPr marL="605899" lvl="0" indent="-395516" algn="l" rtl="0">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1803" lvl="1"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17677" lvl="2"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23582" lvl="3"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29466" lvl="4"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35358" lvl="5"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41252" lvl="6"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47146" lvl="7"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53038" lvl="8"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643"/>
            <a:ext cx="3020000" cy="1664799"/>
          </a:xfrm>
          <a:prstGeom prst="rect">
            <a:avLst/>
          </a:prstGeom>
          <a:noFill/>
          <a:ln>
            <a:noFill/>
          </a:ln>
        </p:spPr>
        <p:txBody>
          <a:bodyPr spcFirstLastPara="1" wrap="square" lIns="68179" tIns="34077" rIns="68179" bIns="34077" anchor="t" anchorCtr="0"/>
          <a:lstStyle>
            <a:lvl1pPr marL="605899" lvl="0" indent="-908828" algn="l" rtl="0">
              <a:lnSpc>
                <a:spcPct val="90000"/>
              </a:lnSpc>
              <a:spcBef>
                <a:spcPts val="1066"/>
              </a:spcBef>
              <a:spcAft>
                <a:spcPts val="0"/>
              </a:spcAft>
              <a:buClr>
                <a:srgbClr val="0054BC"/>
              </a:buClr>
              <a:buSzPts val="7200"/>
              <a:buFont typeface="Work Sans"/>
              <a:buChar char="•"/>
              <a:defRPr sz="9600" b="1">
                <a:solidFill>
                  <a:srgbClr val="0054BC"/>
                </a:solidFill>
              </a:defRPr>
            </a:lvl1pPr>
            <a:lvl2pPr marL="1211803" lvl="1" indent="-908828"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17677" lvl="2" indent="-908828"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23582" lvl="3" indent="-908828"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29466" lvl="4" indent="-908828"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35358" lvl="5" indent="-908828"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41252" lvl="6" indent="-908828"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47146" lvl="7" indent="-908828"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53038" lvl="8" indent="-908828"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9"/>
            <a:ext cx="104632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643"/>
            <a:ext cx="3020000" cy="1664799"/>
          </a:xfrm>
          <a:prstGeom prst="rect">
            <a:avLst/>
          </a:prstGeom>
          <a:noFill/>
          <a:ln>
            <a:noFill/>
          </a:ln>
        </p:spPr>
        <p:txBody>
          <a:bodyPr spcFirstLastPara="1" wrap="square" lIns="68179" tIns="34077" rIns="68179" bIns="34077" anchor="t" anchorCtr="0"/>
          <a:lstStyle>
            <a:lvl1pPr marL="605899" lvl="0" indent="-908828" algn="l" rtl="0">
              <a:lnSpc>
                <a:spcPct val="90000"/>
              </a:lnSpc>
              <a:spcBef>
                <a:spcPts val="1066"/>
              </a:spcBef>
              <a:spcAft>
                <a:spcPts val="0"/>
              </a:spcAft>
              <a:buClr>
                <a:srgbClr val="0054BC"/>
              </a:buClr>
              <a:buSzPts val="7200"/>
              <a:buFont typeface="Work Sans"/>
              <a:buChar char="•"/>
              <a:defRPr sz="9600" b="1">
                <a:solidFill>
                  <a:srgbClr val="0054BC"/>
                </a:solidFill>
              </a:defRPr>
            </a:lvl1pPr>
            <a:lvl2pPr marL="1211803" lvl="1" indent="-908828"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17677" lvl="2" indent="-908828"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23582" lvl="3" indent="-908828"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29466" lvl="4" indent="-908828"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35358" lvl="5" indent="-908828"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41252" lvl="6" indent="-908828"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47146" lvl="7" indent="-908828"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53038" lvl="8" indent="-908828"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0"/>
            <a:ext cx="2510800" cy="588400"/>
          </a:xfrm>
          <a:prstGeom prst="rect">
            <a:avLst/>
          </a:prstGeom>
          <a:noFill/>
          <a:ln>
            <a:noFill/>
          </a:ln>
        </p:spPr>
        <p:txBody>
          <a:bodyPr spcFirstLastPara="1" wrap="square" lIns="68179" tIns="34077" rIns="68179" bIns="34077" anchor="t" anchorCtr="0"/>
          <a:lstStyle>
            <a:lvl1pPr marL="605899" lvl="0" indent="-395516" algn="l" rtl="0">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1803" lvl="1"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17677" lvl="2"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23582" lvl="3"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29466" lvl="4"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35358" lvl="5"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41252" lvl="6"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47146" lvl="7"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53038" lvl="8"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0"/>
            <a:ext cx="2510800" cy="588400"/>
          </a:xfrm>
          <a:prstGeom prst="rect">
            <a:avLst/>
          </a:prstGeom>
          <a:noFill/>
          <a:ln>
            <a:noFill/>
          </a:ln>
        </p:spPr>
        <p:txBody>
          <a:bodyPr spcFirstLastPara="1" wrap="square" lIns="68179" tIns="34077" rIns="68179" bIns="34077" anchor="t" anchorCtr="0"/>
          <a:lstStyle>
            <a:lvl1pPr marL="605899" lvl="0" indent="-395516" algn="l" rtl="0">
              <a:lnSpc>
                <a:spcPct val="90000"/>
              </a:lnSpc>
              <a:spcBef>
                <a:spcPts val="1066"/>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1803" lvl="1"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17677" lvl="2"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23582" lvl="3"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29466" lvl="4"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35358" lvl="5"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41252" lvl="6"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47146" lvl="7"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53038" lvl="8" indent="-395516"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xmlns="" id="{EADC75C9-C746-8548-988D-73FE9ACC5089}"/>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07068845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SzPts val="700"/>
            </a:pPr>
            <a:fld id="{00000000-1234-1234-1234-123412341234}" type="slidenum">
              <a:rPr lang="es-CO" sz="900">
                <a:solidFill>
                  <a:srgbClr val="0054BC"/>
                </a:solidFill>
                <a:latin typeface="Work Sans"/>
                <a:ea typeface="Work Sans"/>
                <a:cs typeface="Work Sans"/>
                <a:sym typeface="Work Sans"/>
              </a:rPr>
              <a:pPr algn="r" defTabSz="909125">
                <a:buSzPts val="700"/>
              </a:pPr>
              <a:t>‹Nº›</a:t>
            </a:fld>
            <a:endParaRPr sz="90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SzPts val="700"/>
            </a:pPr>
            <a:fld id="{00000000-1234-1234-1234-123412341234}" type="slidenum">
              <a:rPr lang="es-CO" sz="900">
                <a:solidFill>
                  <a:srgbClr val="FFFFFF"/>
                </a:solidFill>
                <a:latin typeface="Work Sans"/>
                <a:ea typeface="Work Sans"/>
                <a:cs typeface="Work Sans"/>
                <a:sym typeface="Work Sans"/>
              </a:rPr>
              <a:pPr algn="r" defTabSz="909125">
                <a:buSzPts val="700"/>
              </a:pPr>
              <a:t>‹Nº›</a:t>
            </a:fld>
            <a:endParaRPr sz="90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endParaRPr sz="2400">
              <a:solidFill>
                <a:srgbClr val="FFFFFF"/>
              </a:solidFill>
            </a:endParaRPr>
          </a:p>
        </p:txBody>
      </p:sp>
      <p:sp>
        <p:nvSpPr>
          <p:cNvPr id="15" name="Google Shape;15;p2"/>
          <p:cNvSpPr txBox="1"/>
          <p:nvPr/>
        </p:nvSpPr>
        <p:spPr>
          <a:xfrm>
            <a:off x="1464670" y="6474856"/>
            <a:ext cx="5723905" cy="454400"/>
          </a:xfrm>
          <a:prstGeom prst="rect">
            <a:avLst/>
          </a:prstGeom>
          <a:noFill/>
          <a:ln>
            <a:noFill/>
          </a:ln>
        </p:spPr>
        <p:txBody>
          <a:bodyPr spcFirstLastPara="1" wrap="square" lIns="121159" tIns="121159" rIns="121159" bIns="121159" anchor="t" anchorCtr="0">
            <a:noAutofit/>
          </a:bodyPr>
          <a:lstStyle/>
          <a:p>
            <a:pPr defTabSz="909125">
              <a:buSzPts val="600"/>
            </a:pPr>
            <a:r>
              <a:rPr lang="es-CO" sz="800">
                <a:solidFill>
                  <a:srgbClr val="FFFFFF"/>
                </a:solidFill>
                <a:latin typeface="Work Sans"/>
                <a:ea typeface="Work Sans"/>
                <a:cs typeface="Work Sans"/>
                <a:sym typeface="Work Sans"/>
              </a:rPr>
              <a:t>Esta presentación es propiedad intelectual controlada y producida por la Presidencia de la República.</a:t>
            </a:r>
            <a:endParaRPr sz="80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endParaRPr lang="en-US" sz="2400" dirty="0">
                <a:solidFill>
                  <a:srgbClr val="FFFFFF"/>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661663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SzPts val="700"/>
            </a:pPr>
            <a:fld id="{00000000-1234-1234-1234-123412341234}" type="slidenum">
              <a:rPr lang="es-CO" sz="900">
                <a:solidFill>
                  <a:srgbClr val="0054BC"/>
                </a:solidFill>
                <a:latin typeface="Work Sans"/>
                <a:ea typeface="Work Sans"/>
                <a:cs typeface="Work Sans"/>
                <a:sym typeface="Work Sans"/>
              </a:rPr>
              <a:pPr algn="r" defTabSz="909125">
                <a:buSzPts val="700"/>
              </a:pPr>
              <a:t>‹Nº›</a:t>
            </a:fld>
            <a:endParaRPr sz="90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SzPts val="700"/>
            </a:pPr>
            <a:fld id="{00000000-1234-1234-1234-123412341234}" type="slidenum">
              <a:rPr lang="es-CO" sz="900">
                <a:solidFill>
                  <a:srgbClr val="FFFFFF"/>
                </a:solidFill>
                <a:latin typeface="Work Sans"/>
                <a:ea typeface="Work Sans"/>
                <a:cs typeface="Work Sans"/>
                <a:sym typeface="Work Sans"/>
              </a:rPr>
              <a:pPr algn="r" defTabSz="909125">
                <a:buSzPts val="700"/>
              </a:pPr>
              <a:t>‹Nº›</a:t>
            </a:fld>
            <a:endParaRPr sz="9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endParaRPr sz="2400">
              <a:solidFill>
                <a:srgbClr val="FFFFFF"/>
              </a:solidFil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SzPts val="600"/>
            </a:pPr>
            <a:r>
              <a:rPr lang="es-CO" sz="800" dirty="0">
                <a:solidFill>
                  <a:srgbClr val="FFFFFF"/>
                </a:solidFill>
                <a:latin typeface="Work Sans"/>
                <a:ea typeface="Work Sans"/>
                <a:cs typeface="Work Sans"/>
                <a:sym typeface="Work Sans"/>
              </a:rPr>
              <a:t>Esta presentación es propiedad intelectual controlada y producida por la Función Pública.</a:t>
            </a:r>
            <a:endParaRPr sz="80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endParaRPr lang="en-US" sz="2400" dirty="0">
                <a:solidFill>
                  <a:srgbClr val="FFFFFF"/>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173254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8"/>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5"/>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5"/>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6"/>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50"/>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39773325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862409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46"/>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6"/>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484415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27" y="1258220"/>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46"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208824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46"/>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90830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36814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2192767" y="6403646"/>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la Presidencia de la República.</a:t>
            </a:r>
            <a:endParaRPr sz="800" kern="0"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770001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88" y="6474856"/>
            <a:ext cx="5723905"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241761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15095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8"/>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70"/>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8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70"/>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6"/>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70"/>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0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50"/>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46"/>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345235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spTree>
    <p:extLst>
      <p:ext uri="{BB962C8B-B14F-4D97-AF65-F5344CB8AC3E}">
        <p14:creationId xmlns:p14="http://schemas.microsoft.com/office/powerpoint/2010/main" val="944513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6"/>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9"/>
            <a:ext cx="9144000" cy="1655762"/>
          </a:xfrm>
        </p:spPr>
        <p:txBody>
          <a:bodyPr/>
          <a:lstStyle>
            <a:lvl1pPr marL="0" indent="0" algn="ctr">
              <a:buNone/>
              <a:defRPr sz="2400"/>
            </a:lvl1pPr>
            <a:lvl2pPr marL="454560" indent="0" algn="ctr">
              <a:buNone/>
              <a:defRPr sz="2000"/>
            </a:lvl2pPr>
            <a:lvl3pPr marL="909125" indent="0" algn="ctr">
              <a:buNone/>
              <a:defRPr sz="1900"/>
            </a:lvl3pPr>
            <a:lvl4pPr marL="1363699" indent="0" algn="ctr">
              <a:buNone/>
              <a:defRPr sz="1600"/>
            </a:lvl4pPr>
            <a:lvl5pPr marL="1818268" indent="0" algn="ctr">
              <a:buNone/>
              <a:defRPr sz="1600"/>
            </a:lvl5pPr>
            <a:lvl6pPr marL="2272837" indent="0" algn="ctr">
              <a:buNone/>
              <a:defRPr sz="1600"/>
            </a:lvl6pPr>
            <a:lvl7pPr marL="2727405" indent="0" algn="ctr">
              <a:buNone/>
              <a:defRPr sz="1600"/>
            </a:lvl7pPr>
            <a:lvl8pPr marL="3181974" indent="0" algn="ctr">
              <a:buNone/>
              <a:defRPr sz="1600"/>
            </a:lvl8pPr>
            <a:lvl9pPr marL="3636542"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504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157047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76766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82"/>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1" y="4589463"/>
            <a:ext cx="10515600" cy="1500188"/>
          </a:xfrm>
        </p:spPr>
        <p:txBody>
          <a:bodyPr/>
          <a:lstStyle>
            <a:lvl1pPr marL="0" indent="0">
              <a:buNone/>
              <a:defRPr sz="2400">
                <a:solidFill>
                  <a:schemeClr val="tx1">
                    <a:tint val="75000"/>
                  </a:schemeClr>
                </a:solidFill>
              </a:defRPr>
            </a:lvl1pPr>
            <a:lvl2pPr marL="454560" indent="0">
              <a:buNone/>
              <a:defRPr sz="2000">
                <a:solidFill>
                  <a:schemeClr val="tx1">
                    <a:tint val="75000"/>
                  </a:schemeClr>
                </a:solidFill>
              </a:defRPr>
            </a:lvl2pPr>
            <a:lvl3pPr marL="909125" indent="0">
              <a:buNone/>
              <a:defRPr sz="1900">
                <a:solidFill>
                  <a:schemeClr val="tx1">
                    <a:tint val="75000"/>
                  </a:schemeClr>
                </a:solidFill>
              </a:defRPr>
            </a:lvl3pPr>
            <a:lvl4pPr marL="1363699" indent="0">
              <a:buNone/>
              <a:defRPr sz="1600">
                <a:solidFill>
                  <a:schemeClr val="tx1">
                    <a:tint val="75000"/>
                  </a:schemeClr>
                </a:solidFill>
              </a:defRPr>
            </a:lvl4pPr>
            <a:lvl5pPr marL="1818268" indent="0">
              <a:buNone/>
              <a:defRPr sz="1600">
                <a:solidFill>
                  <a:schemeClr val="tx1">
                    <a:tint val="75000"/>
                  </a:schemeClr>
                </a:solidFill>
              </a:defRPr>
            </a:lvl5pPr>
            <a:lvl6pPr marL="2272837" indent="0">
              <a:buNone/>
              <a:defRPr sz="1600">
                <a:solidFill>
                  <a:schemeClr val="tx1">
                    <a:tint val="75000"/>
                  </a:schemeClr>
                </a:solidFill>
              </a:defRPr>
            </a:lvl6pPr>
            <a:lvl7pPr marL="2727405" indent="0">
              <a:buNone/>
              <a:defRPr sz="1600">
                <a:solidFill>
                  <a:schemeClr val="tx1">
                    <a:tint val="75000"/>
                  </a:schemeClr>
                </a:solidFill>
              </a:defRPr>
            </a:lvl7pPr>
            <a:lvl8pPr marL="3181974" indent="0">
              <a:buNone/>
              <a:defRPr sz="1600">
                <a:solidFill>
                  <a:schemeClr val="tx1">
                    <a:tint val="75000"/>
                  </a:schemeClr>
                </a:solidFill>
              </a:defRPr>
            </a:lvl8pPr>
            <a:lvl9pPr marL="3636542"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27600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6"/>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6"/>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61722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69"/>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4560" indent="0">
              <a:buNone/>
              <a:defRPr sz="2000" b="1"/>
            </a:lvl2pPr>
            <a:lvl3pPr marL="909125" indent="0">
              <a:buNone/>
              <a:defRPr sz="1900" b="1"/>
            </a:lvl3pPr>
            <a:lvl4pPr marL="1363699" indent="0">
              <a:buNone/>
              <a:defRPr sz="1600" b="1"/>
            </a:lvl4pPr>
            <a:lvl5pPr marL="1818268" indent="0">
              <a:buNone/>
              <a:defRPr sz="1600" b="1"/>
            </a:lvl5pPr>
            <a:lvl6pPr marL="2272837" indent="0">
              <a:buNone/>
              <a:defRPr sz="1600" b="1"/>
            </a:lvl6pPr>
            <a:lvl7pPr marL="2727405" indent="0">
              <a:buNone/>
              <a:defRPr sz="1600" b="1"/>
            </a:lvl7pPr>
            <a:lvl8pPr marL="3181974" indent="0">
              <a:buNone/>
              <a:defRPr sz="1600" b="1"/>
            </a:lvl8pPr>
            <a:lvl9pPr marL="3636542"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4"/>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4560" indent="0">
              <a:buNone/>
              <a:defRPr sz="2000" b="1"/>
            </a:lvl2pPr>
            <a:lvl3pPr marL="909125" indent="0">
              <a:buNone/>
              <a:defRPr sz="1900" b="1"/>
            </a:lvl3pPr>
            <a:lvl4pPr marL="1363699" indent="0">
              <a:buNone/>
              <a:defRPr sz="1600" b="1"/>
            </a:lvl4pPr>
            <a:lvl5pPr marL="1818268" indent="0">
              <a:buNone/>
              <a:defRPr sz="1600" b="1"/>
            </a:lvl5pPr>
            <a:lvl6pPr marL="2272837" indent="0">
              <a:buNone/>
              <a:defRPr sz="1600" b="1"/>
            </a:lvl6pPr>
            <a:lvl7pPr marL="2727405" indent="0">
              <a:buNone/>
              <a:defRPr sz="1600" b="1"/>
            </a:lvl7pPr>
            <a:lvl8pPr marL="3181974" indent="0">
              <a:buNone/>
              <a:defRPr sz="1600" b="1"/>
            </a:lvl8pPr>
            <a:lvl9pPr marL="3636542"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3" y="2505074"/>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33402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70954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50849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43"/>
            <a:ext cx="3932237" cy="1600201"/>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399"/>
            <a:ext cx="3932237" cy="3811589"/>
          </a:xfrm>
        </p:spPr>
        <p:txBody>
          <a:bodyPr/>
          <a:lstStyle>
            <a:lvl1pPr marL="0" indent="0">
              <a:buNone/>
              <a:defRPr sz="1600"/>
            </a:lvl1pPr>
            <a:lvl2pPr marL="454560" indent="0">
              <a:buNone/>
              <a:defRPr sz="1500"/>
            </a:lvl2pPr>
            <a:lvl3pPr marL="909125" indent="0">
              <a:buNone/>
              <a:defRPr sz="1200"/>
            </a:lvl3pPr>
            <a:lvl4pPr marL="1363699" indent="0">
              <a:buNone/>
              <a:defRPr sz="1100"/>
            </a:lvl4pPr>
            <a:lvl5pPr marL="1818268" indent="0">
              <a:buNone/>
              <a:defRPr sz="1100"/>
            </a:lvl5pPr>
            <a:lvl6pPr marL="2272837" indent="0">
              <a:buNone/>
              <a:defRPr sz="1100"/>
            </a:lvl6pPr>
            <a:lvl7pPr marL="2727405" indent="0">
              <a:buNone/>
              <a:defRPr sz="1100"/>
            </a:lvl7pPr>
            <a:lvl8pPr marL="3181974" indent="0">
              <a:buNone/>
              <a:defRPr sz="1100"/>
            </a:lvl8pPr>
            <a:lvl9pPr marL="3636542" indent="0">
              <a:buNone/>
              <a:defRPr sz="11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82703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43"/>
            <a:ext cx="3932237" cy="1600201"/>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69"/>
            <a:ext cx="6172200" cy="4873625"/>
          </a:xfrm>
        </p:spPr>
        <p:txBody>
          <a:bodyPr/>
          <a:lstStyle>
            <a:lvl1pPr marL="0" indent="0">
              <a:buNone/>
              <a:defRPr sz="3200"/>
            </a:lvl1pPr>
            <a:lvl2pPr marL="454560" indent="0">
              <a:buNone/>
              <a:defRPr sz="2800"/>
            </a:lvl2pPr>
            <a:lvl3pPr marL="909125" indent="0">
              <a:buNone/>
              <a:defRPr sz="2400"/>
            </a:lvl3pPr>
            <a:lvl4pPr marL="1363699" indent="0">
              <a:buNone/>
              <a:defRPr sz="2000"/>
            </a:lvl4pPr>
            <a:lvl5pPr marL="1818268" indent="0">
              <a:buNone/>
              <a:defRPr sz="2000"/>
            </a:lvl5pPr>
            <a:lvl6pPr marL="2272837" indent="0">
              <a:buNone/>
              <a:defRPr sz="2000"/>
            </a:lvl6pPr>
            <a:lvl7pPr marL="2727405" indent="0">
              <a:buNone/>
              <a:defRPr sz="2000"/>
            </a:lvl7pPr>
            <a:lvl8pPr marL="3181974" indent="0">
              <a:buNone/>
              <a:defRPr sz="2000"/>
            </a:lvl8pPr>
            <a:lvl9pPr marL="3636542" indent="0">
              <a:buNone/>
              <a:defRPr sz="2000"/>
            </a:lvl9pPr>
          </a:lstStyle>
          <a:p>
            <a:endParaRPr lang="es-CO"/>
          </a:p>
        </p:txBody>
      </p:sp>
      <p:sp>
        <p:nvSpPr>
          <p:cNvPr id="4" name="Marcador de texto 3"/>
          <p:cNvSpPr>
            <a:spLocks noGrp="1"/>
          </p:cNvSpPr>
          <p:nvPr>
            <p:ph type="body" sz="half" idx="2"/>
          </p:nvPr>
        </p:nvSpPr>
        <p:spPr>
          <a:xfrm>
            <a:off x="839788" y="2057399"/>
            <a:ext cx="3932237" cy="3811589"/>
          </a:xfrm>
        </p:spPr>
        <p:txBody>
          <a:bodyPr/>
          <a:lstStyle>
            <a:lvl1pPr marL="0" indent="0">
              <a:buNone/>
              <a:defRPr sz="1600"/>
            </a:lvl1pPr>
            <a:lvl2pPr marL="454560" indent="0">
              <a:buNone/>
              <a:defRPr sz="1500"/>
            </a:lvl2pPr>
            <a:lvl3pPr marL="909125" indent="0">
              <a:buNone/>
              <a:defRPr sz="1200"/>
            </a:lvl3pPr>
            <a:lvl4pPr marL="1363699" indent="0">
              <a:buNone/>
              <a:defRPr sz="1100"/>
            </a:lvl4pPr>
            <a:lvl5pPr marL="1818268" indent="0">
              <a:buNone/>
              <a:defRPr sz="1100"/>
            </a:lvl5pPr>
            <a:lvl6pPr marL="2272837" indent="0">
              <a:buNone/>
              <a:defRPr sz="1100"/>
            </a:lvl6pPr>
            <a:lvl7pPr marL="2727405" indent="0">
              <a:buNone/>
              <a:defRPr sz="1100"/>
            </a:lvl7pPr>
            <a:lvl8pPr marL="3181974" indent="0">
              <a:buNone/>
              <a:defRPr sz="1100"/>
            </a:lvl8pPr>
            <a:lvl9pPr marL="3636542" indent="0">
              <a:buNone/>
              <a:defRPr sz="11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12515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8279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4"/>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3" y="365124"/>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522D291-2712-4DAE-A078-2B4660D43144}" type="datetimeFigureOut">
              <a:rPr lang="es-CO" smtClean="0">
                <a:solidFill>
                  <a:prstClr val="black">
                    <a:tint val="75000"/>
                  </a:prstClr>
                </a:solidFill>
              </a:rPr>
              <a:pPr/>
              <a:t>2/12/2019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BF72012-09F5-4C2C-A68B-C6C47BBE96B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6848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02971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3" name="Shape 1809"/>
          <p:cNvSpPr/>
          <p:nvPr userDrawn="1"/>
        </p:nvSpPr>
        <p:spPr>
          <a:xfrm rot="10800000" flipH="1">
            <a:off x="12035289" y="40"/>
            <a:ext cx="179007" cy="723901"/>
          </a:xfrm>
          <a:prstGeom prst="rect">
            <a:avLst/>
          </a:prstGeom>
          <a:solidFill>
            <a:srgbClr val="8A3D63"/>
          </a:solidFill>
          <a:ln>
            <a:noFill/>
          </a:ln>
        </p:spPr>
        <p:txBody>
          <a:bodyPr wrap="square" lIns="90897" tIns="45436" rIns="90897" bIns="45436" anchor="ctr" anchorCtr="0">
            <a:noAutofit/>
          </a:bodyPr>
          <a:lstStyle/>
          <a:p>
            <a:pPr algn="ctr" defTabSz="909125"/>
            <a:endParaRPr sz="1900">
              <a:solidFill>
                <a:prstClr val="white"/>
              </a:solidFill>
              <a:ea typeface="Calibri"/>
              <a:cs typeface="Calibri"/>
              <a:sym typeface="Calibri"/>
            </a:endParaRPr>
          </a:p>
        </p:txBody>
      </p:sp>
    </p:spTree>
    <p:extLst>
      <p:ext uri="{BB962C8B-B14F-4D97-AF65-F5344CB8AC3E}">
        <p14:creationId xmlns:p14="http://schemas.microsoft.com/office/powerpoint/2010/main" val="1729918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4" name="Imagen 1" descr="logo_60_anos_60_anos_logo.png">
            <a:extLst>
              <a:ext uri="{FF2B5EF4-FFF2-40B4-BE49-F238E27FC236}">
                <a16:creationId xmlns:a16="http://schemas.microsoft.com/office/drawing/2014/main" xmlns="" id="{2D5C784C-92AA-4F43-B2E0-7A1106CDB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792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userDrawn="1"/>
        </p:nvSpPr>
        <p:spPr>
          <a:xfrm>
            <a:off x="12041789" y="0"/>
            <a:ext cx="150255" cy="882204"/>
          </a:xfrm>
          <a:prstGeom prst="rect">
            <a:avLst/>
          </a:prstGeom>
          <a:solidFill>
            <a:srgbClr val="584739"/>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endParaRPr lang="es-ES_tradnl" sz="1900">
              <a:solidFill>
                <a:prstClr val="white"/>
              </a:solidFill>
            </a:endParaRPr>
          </a:p>
        </p:txBody>
      </p:sp>
    </p:spTree>
    <p:extLst>
      <p:ext uri="{BB962C8B-B14F-4D97-AF65-F5344CB8AC3E}">
        <p14:creationId xmlns:p14="http://schemas.microsoft.com/office/powerpoint/2010/main" val="3346274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
        <p:nvSpPr>
          <p:cNvPr id="10" name="CuadroTexto 9"/>
          <p:cNvSpPr txBox="1"/>
          <p:nvPr userDrawn="1"/>
        </p:nvSpPr>
        <p:spPr>
          <a:xfrm rot="16200000">
            <a:off x="10942708" y="3321279"/>
            <a:ext cx="1787669" cy="215444"/>
          </a:xfrm>
          <a:prstGeom prst="rect">
            <a:avLst/>
          </a:prstGeom>
          <a:noFill/>
        </p:spPr>
        <p:txBody>
          <a:bodyPr wrap="none" lIns="90912" tIns="45456" rIns="90912" bIns="45456" rtlCol="0">
            <a:spAutoFit/>
          </a:bodyPr>
          <a:lstStyle/>
          <a:p>
            <a:pPr defTabSz="909125"/>
            <a:r>
              <a:rPr lang="es-ES_tradnl" sz="800" spc="300" dirty="0">
                <a:solidFill>
                  <a:prstClr val="black"/>
                </a:solidFill>
                <a:latin typeface="Arial Narrow" charset="0"/>
                <a:ea typeface="Arial Narrow" charset="0"/>
                <a:cs typeface="Arial Narrow" charset="0"/>
              </a:rPr>
              <a:t>- FUNCI</a:t>
            </a:r>
            <a:r>
              <a:rPr lang="es-ES" sz="800" spc="300" dirty="0">
                <a:solidFill>
                  <a:prstClr val="black"/>
                </a:solidFill>
                <a:latin typeface="Arial Narrow" charset="0"/>
                <a:ea typeface="Arial Narrow" charset="0"/>
                <a:cs typeface="Arial Narrow" charset="0"/>
              </a:rPr>
              <a:t>ÓN PÚBLICA -</a:t>
            </a:r>
            <a:endParaRPr lang="es-ES_tradnl" sz="800" spc="300" dirty="0">
              <a:solidFill>
                <a:prstClr val="black"/>
              </a:solidFill>
              <a:latin typeface="Arial Narrow" charset="0"/>
              <a:ea typeface="Arial Narrow" charset="0"/>
              <a:cs typeface="Arial Narrow" charset="0"/>
            </a:endParaRPr>
          </a:p>
        </p:txBody>
      </p:sp>
    </p:spTree>
    <p:extLst>
      <p:ext uri="{BB962C8B-B14F-4D97-AF65-F5344CB8AC3E}">
        <p14:creationId xmlns:p14="http://schemas.microsoft.com/office/powerpoint/2010/main" val="766210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Diapositiva de título">
    <p:spTree>
      <p:nvGrpSpPr>
        <p:cNvPr id="1" name=""/>
        <p:cNvGrpSpPr/>
        <p:nvPr/>
      </p:nvGrpSpPr>
      <p:grpSpPr>
        <a:xfrm>
          <a:off x="0" y="0"/>
          <a:ext cx="0" cy="0"/>
          <a:chOff x="0" y="0"/>
          <a:chExt cx="0" cy="0"/>
        </a:xfrm>
      </p:grpSpPr>
      <p:sp>
        <p:nvSpPr>
          <p:cNvPr id="10" name="CuadroTexto 9"/>
          <p:cNvSpPr txBox="1"/>
          <p:nvPr userDrawn="1"/>
        </p:nvSpPr>
        <p:spPr>
          <a:xfrm rot="16200000">
            <a:off x="10947245" y="3321279"/>
            <a:ext cx="1778571" cy="215444"/>
          </a:xfrm>
          <a:prstGeom prst="rect">
            <a:avLst/>
          </a:prstGeom>
          <a:noFill/>
        </p:spPr>
        <p:txBody>
          <a:bodyPr wrap="none" lIns="90912" tIns="45456" rIns="90912" bIns="45456" rtlCol="0">
            <a:spAutoFit/>
          </a:bodyPr>
          <a:lstStyle/>
          <a:p>
            <a:pPr defTabSz="909125"/>
            <a:r>
              <a:rPr lang="es-ES_tradnl" sz="800" spc="300" dirty="0">
                <a:solidFill>
                  <a:prstClr val="black"/>
                </a:solidFill>
                <a:latin typeface="Arial Narrow" charset="0"/>
                <a:ea typeface="Arial Narrow" charset="0"/>
                <a:cs typeface="Arial Narrow" charset="0"/>
              </a:rPr>
              <a:t>- FUNCI</a:t>
            </a:r>
            <a:r>
              <a:rPr lang="es-ES" sz="800" spc="300" dirty="0">
                <a:solidFill>
                  <a:prstClr val="black"/>
                </a:solidFill>
                <a:latin typeface="Arial Narrow" charset="0"/>
                <a:ea typeface="Arial Narrow" charset="0"/>
                <a:cs typeface="Arial Narrow" charset="0"/>
              </a:rPr>
              <a:t>ÓN PÚBLICA -</a:t>
            </a:r>
            <a:endParaRPr lang="es-ES_tradnl" sz="800" spc="300" dirty="0">
              <a:solidFill>
                <a:prstClr val="black"/>
              </a:solidFill>
              <a:latin typeface="Arial Narrow" charset="0"/>
              <a:ea typeface="Arial Narrow" charset="0"/>
              <a:cs typeface="Arial Narrow" charset="0"/>
            </a:endParaRPr>
          </a:p>
        </p:txBody>
      </p:sp>
    </p:spTree>
    <p:extLst>
      <p:ext uri="{BB962C8B-B14F-4D97-AF65-F5344CB8AC3E}">
        <p14:creationId xmlns:p14="http://schemas.microsoft.com/office/powerpoint/2010/main" val="1118057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0"/>
            <a:ext cx="731600" cy="524801"/>
          </a:xfrm>
          <a:prstGeom prst="rect">
            <a:avLst/>
          </a:prstGeom>
          <a:noFill/>
          <a:ln>
            <a:noFill/>
          </a:ln>
        </p:spPr>
        <p:txBody>
          <a:bodyPr spcFirstLastPara="1" wrap="square" lIns="121140" tIns="121140" rIns="121140" bIns="121140" anchor="ctr" anchorCtr="0">
            <a:noAutofit/>
          </a:bodyPr>
          <a:lstStyle/>
          <a:p>
            <a:pPr algn="r" defTabSz="909125">
              <a:buClr>
                <a:srgbClr val="000000"/>
              </a:buClr>
              <a:buSzPts val="700"/>
              <a:buFont typeface="Arial"/>
              <a:buNone/>
            </a:pPr>
            <a:fld id="{00000000-1234-1234-1234-123412341234}" type="slidenum">
              <a:rPr lang="es-CO" sz="90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40" tIns="121140" rIns="121140" bIns="121140" anchor="ctr" anchorCtr="0">
            <a:noAutofit/>
          </a:bodyPr>
          <a:lstStyle/>
          <a:p>
            <a:pPr algn="r" defTabSz="909125">
              <a:buClr>
                <a:srgbClr val="000000"/>
              </a:buClr>
              <a:buSzPts val="700"/>
              <a:buFont typeface="Arial"/>
              <a:buNone/>
            </a:pPr>
            <a:fld id="{00000000-1234-1234-1234-123412341234}" type="slidenum">
              <a:rPr lang="es-CO" sz="90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40" tIns="60553" rIns="121140" bIns="60553" anchor="ctr" anchorCtr="0">
            <a:noAutofit/>
          </a:bodyPr>
          <a:lstStyle/>
          <a:p>
            <a:pPr algn="ctr" defTabSz="909125"/>
            <a:endParaRPr sz="1900">
              <a:solidFill>
                <a:prstClr val="white"/>
              </a:solidFill>
              <a:latin typeface="Aria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40" tIns="121140" rIns="121140" bIns="121140" anchor="t" anchorCtr="0">
            <a:noAutofit/>
          </a:bodyPr>
          <a:lstStyle/>
          <a:p>
            <a:pPr defTabSz="909125">
              <a:buClr>
                <a:srgbClr val="000000"/>
              </a:buClr>
              <a:buSzPts val="600"/>
              <a:buFont typeface="Arial"/>
              <a:buNone/>
            </a:pPr>
            <a:r>
              <a:rPr lang="es-CO" sz="800">
                <a:solidFill>
                  <a:prstClr val="white"/>
                </a:solidFill>
                <a:latin typeface="Work Sans"/>
                <a:ea typeface="Work Sans"/>
                <a:cs typeface="Work Sans"/>
                <a:sym typeface="Work Sans"/>
              </a:rPr>
              <a:t>Esta presentación es propiedad intelectual controlada y producida por la Presidencia de la República.</a:t>
            </a:r>
            <a:endParaRPr sz="800">
              <a:solidFill>
                <a:prstClr val="white"/>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endParaRPr lang="en-US" sz="1900" dirty="0">
                <a:solidFill>
                  <a:prstClr val="white"/>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172374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2"/>
            <a:ext cx="6336800" cy="858400"/>
          </a:xfrm>
          <a:prstGeom prst="rect">
            <a:avLst/>
          </a:prstGeom>
          <a:noFill/>
          <a:ln>
            <a:noFill/>
          </a:ln>
        </p:spPr>
        <p:txBody>
          <a:bodyPr spcFirstLastPara="1" wrap="square" lIns="90863" tIns="45435" rIns="90863" bIns="45435"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FFFFFF"/>
              </a:buClr>
              <a:buSzPts val="1400"/>
              <a:buNone/>
              <a:defRPr sz="2000">
                <a:solidFill>
                  <a:srgbClr val="FFFFFF"/>
                </a:solidFill>
              </a:defRPr>
            </a:lvl1pPr>
            <a:lvl2pPr marL="1211571" lvl="1" indent="-420677" algn="l">
              <a:lnSpc>
                <a:spcPct val="90000"/>
              </a:lnSpc>
              <a:spcBef>
                <a:spcPts val="533"/>
              </a:spcBef>
              <a:spcAft>
                <a:spcPts val="0"/>
              </a:spcAft>
              <a:buClr>
                <a:srgbClr val="FFFFFF"/>
              </a:buClr>
              <a:buSzPts val="1400"/>
              <a:buChar char="•"/>
              <a:defRPr>
                <a:solidFill>
                  <a:srgbClr val="FFFFFF"/>
                </a:solidFill>
              </a:defRPr>
            </a:lvl2pPr>
            <a:lvl3pPr marL="1817323" lvl="2" indent="-420677" algn="l">
              <a:lnSpc>
                <a:spcPct val="90000"/>
              </a:lnSpc>
              <a:spcBef>
                <a:spcPts val="533"/>
              </a:spcBef>
              <a:spcAft>
                <a:spcPts val="0"/>
              </a:spcAft>
              <a:buClr>
                <a:srgbClr val="FFFFFF"/>
              </a:buClr>
              <a:buSzPts val="1400"/>
              <a:buChar char="•"/>
              <a:defRPr>
                <a:solidFill>
                  <a:srgbClr val="FFFFFF"/>
                </a:solidFill>
              </a:defRPr>
            </a:lvl3pPr>
            <a:lvl4pPr marL="2423115" lvl="3" indent="-420677" algn="l">
              <a:lnSpc>
                <a:spcPct val="90000"/>
              </a:lnSpc>
              <a:spcBef>
                <a:spcPts val="533"/>
              </a:spcBef>
              <a:spcAft>
                <a:spcPts val="0"/>
              </a:spcAft>
              <a:buClr>
                <a:srgbClr val="FFFFFF"/>
              </a:buClr>
              <a:buSzPts val="1400"/>
              <a:buChar char="•"/>
              <a:defRPr>
                <a:solidFill>
                  <a:srgbClr val="FFFFFF"/>
                </a:solidFill>
              </a:defRPr>
            </a:lvl4pPr>
            <a:lvl5pPr marL="3028865" lvl="4" indent="-420677" algn="l">
              <a:lnSpc>
                <a:spcPct val="90000"/>
              </a:lnSpc>
              <a:spcBef>
                <a:spcPts val="533"/>
              </a:spcBef>
              <a:spcAft>
                <a:spcPts val="0"/>
              </a:spcAft>
              <a:buClr>
                <a:srgbClr val="FFFFFF"/>
              </a:buClr>
              <a:buSzPts val="1400"/>
              <a:buChar char="•"/>
              <a:defRPr>
                <a:solidFill>
                  <a:srgbClr val="FFFFFF"/>
                </a:solidFill>
              </a:defRPr>
            </a:lvl5pPr>
            <a:lvl6pPr marL="3634622" lvl="5" indent="-420677" algn="l">
              <a:lnSpc>
                <a:spcPct val="90000"/>
              </a:lnSpc>
              <a:spcBef>
                <a:spcPts val="533"/>
              </a:spcBef>
              <a:spcAft>
                <a:spcPts val="0"/>
              </a:spcAft>
              <a:buClr>
                <a:srgbClr val="FFFFFF"/>
              </a:buClr>
              <a:buSzPts val="1400"/>
              <a:buChar char="•"/>
              <a:defRPr>
                <a:solidFill>
                  <a:srgbClr val="FFFFFF"/>
                </a:solidFill>
              </a:defRPr>
            </a:lvl6pPr>
            <a:lvl7pPr marL="4240402" lvl="6" indent="-420677" algn="l">
              <a:lnSpc>
                <a:spcPct val="90000"/>
              </a:lnSpc>
              <a:spcBef>
                <a:spcPts val="533"/>
              </a:spcBef>
              <a:spcAft>
                <a:spcPts val="0"/>
              </a:spcAft>
              <a:buClr>
                <a:srgbClr val="FFFFFF"/>
              </a:buClr>
              <a:buSzPts val="1400"/>
              <a:buChar char="•"/>
              <a:defRPr>
                <a:solidFill>
                  <a:srgbClr val="FFFFFF"/>
                </a:solidFill>
              </a:defRPr>
            </a:lvl7pPr>
            <a:lvl8pPr marL="4846174" lvl="7" indent="-420677" algn="l">
              <a:lnSpc>
                <a:spcPct val="90000"/>
              </a:lnSpc>
              <a:spcBef>
                <a:spcPts val="533"/>
              </a:spcBef>
              <a:spcAft>
                <a:spcPts val="0"/>
              </a:spcAft>
              <a:buClr>
                <a:srgbClr val="FFFFFF"/>
              </a:buClr>
              <a:buSzPts val="1400"/>
              <a:buChar char="•"/>
              <a:defRPr>
                <a:solidFill>
                  <a:srgbClr val="FFFFFF"/>
                </a:solidFill>
              </a:defRPr>
            </a:lvl8pPr>
            <a:lvl9pPr marL="5451968" lvl="8" indent="-420677"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670801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2"/>
            <a:ext cx="4353173" cy="853596"/>
          </a:xfrm>
          <a:prstGeom prst="rect">
            <a:avLst/>
          </a:prstGeom>
          <a:noFill/>
          <a:ln>
            <a:noFill/>
          </a:ln>
        </p:spPr>
        <p:txBody>
          <a:bodyPr spcFirstLastPara="1" wrap="square" lIns="90863" tIns="45435" rIns="90863" bIns="4543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5"/>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63" tIns="45435" rIns="90863" bIns="45435" anchor="ctr" anchorCtr="0">
            <a:noAutofit/>
          </a:bodyPr>
          <a:lstStyle/>
          <a:p>
            <a:pPr defTabSz="909125">
              <a:buClr>
                <a:srgbClr val="000000"/>
              </a:buClr>
              <a:buSzPts val="1100"/>
              <a:buFont typeface="Arial"/>
              <a:buNone/>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2"/>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5"/>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571" lvl="1" indent="-420677" algn="l">
              <a:lnSpc>
                <a:spcPct val="90000"/>
              </a:lnSpc>
              <a:spcBef>
                <a:spcPts val="533"/>
              </a:spcBef>
              <a:spcAft>
                <a:spcPts val="0"/>
              </a:spcAft>
              <a:buClr>
                <a:srgbClr val="0054BC"/>
              </a:buClr>
              <a:buSzPts val="1400"/>
              <a:buChar char="•"/>
              <a:defRPr>
                <a:solidFill>
                  <a:srgbClr val="0054BC"/>
                </a:solidFill>
              </a:defRPr>
            </a:lvl2pPr>
            <a:lvl3pPr marL="1817323" lvl="2" indent="-420677" algn="l">
              <a:lnSpc>
                <a:spcPct val="90000"/>
              </a:lnSpc>
              <a:spcBef>
                <a:spcPts val="533"/>
              </a:spcBef>
              <a:spcAft>
                <a:spcPts val="0"/>
              </a:spcAft>
              <a:buClr>
                <a:srgbClr val="0054BC"/>
              </a:buClr>
              <a:buSzPts val="1400"/>
              <a:buChar char="•"/>
              <a:defRPr>
                <a:solidFill>
                  <a:srgbClr val="0054BC"/>
                </a:solidFill>
              </a:defRPr>
            </a:lvl3pPr>
            <a:lvl4pPr marL="2423115" lvl="3" indent="-420677" algn="l">
              <a:lnSpc>
                <a:spcPct val="90000"/>
              </a:lnSpc>
              <a:spcBef>
                <a:spcPts val="533"/>
              </a:spcBef>
              <a:spcAft>
                <a:spcPts val="0"/>
              </a:spcAft>
              <a:buClr>
                <a:srgbClr val="0054BC"/>
              </a:buClr>
              <a:buSzPts val="1400"/>
              <a:buChar char="•"/>
              <a:defRPr>
                <a:solidFill>
                  <a:srgbClr val="0054BC"/>
                </a:solidFill>
              </a:defRPr>
            </a:lvl4pPr>
            <a:lvl5pPr marL="3028865" lvl="4" indent="-420677" algn="l">
              <a:lnSpc>
                <a:spcPct val="90000"/>
              </a:lnSpc>
              <a:spcBef>
                <a:spcPts val="533"/>
              </a:spcBef>
              <a:spcAft>
                <a:spcPts val="0"/>
              </a:spcAft>
              <a:buClr>
                <a:srgbClr val="0054BC"/>
              </a:buClr>
              <a:buSzPts val="1400"/>
              <a:buChar char="•"/>
              <a:defRPr>
                <a:solidFill>
                  <a:srgbClr val="0054BC"/>
                </a:solidFill>
              </a:defRPr>
            </a:lvl5pPr>
            <a:lvl6pPr marL="3634622" lvl="5" indent="-420677" algn="l">
              <a:lnSpc>
                <a:spcPct val="90000"/>
              </a:lnSpc>
              <a:spcBef>
                <a:spcPts val="533"/>
              </a:spcBef>
              <a:spcAft>
                <a:spcPts val="0"/>
              </a:spcAft>
              <a:buClr>
                <a:srgbClr val="0054BC"/>
              </a:buClr>
              <a:buSzPts val="1400"/>
              <a:buChar char="•"/>
              <a:defRPr>
                <a:solidFill>
                  <a:srgbClr val="0054BC"/>
                </a:solidFill>
              </a:defRPr>
            </a:lvl6pPr>
            <a:lvl7pPr marL="4240402" lvl="6" indent="-420677" algn="l">
              <a:lnSpc>
                <a:spcPct val="90000"/>
              </a:lnSpc>
              <a:spcBef>
                <a:spcPts val="533"/>
              </a:spcBef>
              <a:spcAft>
                <a:spcPts val="0"/>
              </a:spcAft>
              <a:buClr>
                <a:srgbClr val="0054BC"/>
              </a:buClr>
              <a:buSzPts val="1400"/>
              <a:buChar char="•"/>
              <a:defRPr>
                <a:solidFill>
                  <a:srgbClr val="0054BC"/>
                </a:solidFill>
              </a:defRPr>
            </a:lvl7pPr>
            <a:lvl8pPr marL="4846174" lvl="7" indent="-420677" algn="l">
              <a:lnSpc>
                <a:spcPct val="90000"/>
              </a:lnSpc>
              <a:spcBef>
                <a:spcPts val="533"/>
              </a:spcBef>
              <a:spcAft>
                <a:spcPts val="0"/>
              </a:spcAft>
              <a:buClr>
                <a:srgbClr val="0054BC"/>
              </a:buClr>
              <a:buSzPts val="1400"/>
              <a:buChar char="•"/>
              <a:defRPr>
                <a:solidFill>
                  <a:srgbClr val="0054BC"/>
                </a:solidFill>
              </a:defRPr>
            </a:lvl8pPr>
            <a:lvl9pPr marL="5451968" lvl="8" indent="-420677"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6"/>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2"/>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90863" tIns="45435" rIns="90863" bIns="45435" anchor="t" anchorCtr="0"/>
          <a:lstStyle>
            <a:lvl1pPr marL="605765" lvl="0" indent="-302894" algn="l">
              <a:lnSpc>
                <a:spcPct val="90000"/>
              </a:lnSpc>
              <a:spcBef>
                <a:spcPts val="1066"/>
              </a:spcBef>
              <a:spcAft>
                <a:spcPts val="0"/>
              </a:spcAft>
              <a:buClr>
                <a:srgbClr val="0054BC"/>
              </a:buClr>
              <a:buSzPts val="1000"/>
              <a:buNone/>
              <a:defRPr sz="1300">
                <a:solidFill>
                  <a:srgbClr val="0054BC"/>
                </a:solidFill>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90863" tIns="45435" rIns="90863" bIns="45435" anchor="t" anchorCtr="0"/>
          <a:lstStyle>
            <a:lvl1pPr marL="605765" lvl="0" indent="-302894"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571" lvl="1" indent="-387027" algn="l">
              <a:lnSpc>
                <a:spcPct val="90000"/>
              </a:lnSpc>
              <a:spcBef>
                <a:spcPts val="533"/>
              </a:spcBef>
              <a:spcAft>
                <a:spcPts val="0"/>
              </a:spcAft>
              <a:buClr>
                <a:srgbClr val="0054BC"/>
              </a:buClr>
              <a:buSzPts val="1000"/>
              <a:buChar char="•"/>
              <a:defRPr sz="1300">
                <a:solidFill>
                  <a:srgbClr val="0054BC"/>
                </a:solidFill>
              </a:defRPr>
            </a:lvl2pPr>
            <a:lvl3pPr marL="1817323" lvl="2" indent="-387027" algn="l">
              <a:lnSpc>
                <a:spcPct val="90000"/>
              </a:lnSpc>
              <a:spcBef>
                <a:spcPts val="533"/>
              </a:spcBef>
              <a:spcAft>
                <a:spcPts val="0"/>
              </a:spcAft>
              <a:buClr>
                <a:srgbClr val="0054BC"/>
              </a:buClr>
              <a:buSzPts val="1000"/>
              <a:buChar char="•"/>
              <a:defRPr sz="1300">
                <a:solidFill>
                  <a:srgbClr val="0054BC"/>
                </a:solidFill>
              </a:defRPr>
            </a:lvl3pPr>
            <a:lvl4pPr marL="2423115" lvl="3" indent="-387027" algn="l">
              <a:lnSpc>
                <a:spcPct val="90000"/>
              </a:lnSpc>
              <a:spcBef>
                <a:spcPts val="533"/>
              </a:spcBef>
              <a:spcAft>
                <a:spcPts val="0"/>
              </a:spcAft>
              <a:buClr>
                <a:srgbClr val="0054BC"/>
              </a:buClr>
              <a:buSzPts val="1000"/>
              <a:buChar char="•"/>
              <a:defRPr sz="1300">
                <a:solidFill>
                  <a:srgbClr val="0054BC"/>
                </a:solidFill>
              </a:defRPr>
            </a:lvl4pPr>
            <a:lvl5pPr marL="3028865" lvl="4" indent="-387027" algn="l">
              <a:lnSpc>
                <a:spcPct val="90000"/>
              </a:lnSpc>
              <a:spcBef>
                <a:spcPts val="533"/>
              </a:spcBef>
              <a:spcAft>
                <a:spcPts val="0"/>
              </a:spcAft>
              <a:buClr>
                <a:srgbClr val="0054BC"/>
              </a:buClr>
              <a:buSzPts val="1000"/>
              <a:buChar char="•"/>
              <a:defRPr sz="1300">
                <a:solidFill>
                  <a:srgbClr val="0054BC"/>
                </a:solidFill>
              </a:defRPr>
            </a:lvl5pPr>
            <a:lvl6pPr marL="3634622" lvl="5" indent="-387027" algn="l">
              <a:lnSpc>
                <a:spcPct val="90000"/>
              </a:lnSpc>
              <a:spcBef>
                <a:spcPts val="533"/>
              </a:spcBef>
              <a:spcAft>
                <a:spcPts val="0"/>
              </a:spcAft>
              <a:buClr>
                <a:srgbClr val="0054BC"/>
              </a:buClr>
              <a:buSzPts val="1000"/>
              <a:buChar char="•"/>
              <a:defRPr sz="1300">
                <a:solidFill>
                  <a:srgbClr val="0054BC"/>
                </a:solidFill>
              </a:defRPr>
            </a:lvl6pPr>
            <a:lvl7pPr marL="4240402" lvl="6" indent="-387027" algn="l">
              <a:lnSpc>
                <a:spcPct val="90000"/>
              </a:lnSpc>
              <a:spcBef>
                <a:spcPts val="533"/>
              </a:spcBef>
              <a:spcAft>
                <a:spcPts val="0"/>
              </a:spcAft>
              <a:buClr>
                <a:srgbClr val="0054BC"/>
              </a:buClr>
              <a:buSzPts val="1000"/>
              <a:buChar char="•"/>
              <a:defRPr sz="1300">
                <a:solidFill>
                  <a:srgbClr val="0054BC"/>
                </a:solidFill>
              </a:defRPr>
            </a:lvl7pPr>
            <a:lvl8pPr marL="4846174" lvl="7" indent="-387027" algn="l">
              <a:lnSpc>
                <a:spcPct val="90000"/>
              </a:lnSpc>
              <a:spcBef>
                <a:spcPts val="533"/>
              </a:spcBef>
              <a:spcAft>
                <a:spcPts val="0"/>
              </a:spcAft>
              <a:buClr>
                <a:srgbClr val="0054BC"/>
              </a:buClr>
              <a:buSzPts val="1000"/>
              <a:buChar char="•"/>
              <a:defRPr sz="1300">
                <a:solidFill>
                  <a:srgbClr val="0054BC"/>
                </a:solidFill>
              </a:defRPr>
            </a:lvl8pPr>
            <a:lvl9pPr marL="5451968" lvl="8" indent="-387027"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770663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90863" tIns="45435" rIns="90863" bIns="45435"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372971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33"/>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5899" indent="0" algn="ctr">
              <a:buNone/>
              <a:defRPr>
                <a:solidFill>
                  <a:schemeClr val="tx1">
                    <a:tint val="75000"/>
                  </a:schemeClr>
                </a:solidFill>
              </a:defRPr>
            </a:lvl2pPr>
            <a:lvl3pPr marL="1211803" indent="0" algn="ctr">
              <a:buNone/>
              <a:defRPr>
                <a:solidFill>
                  <a:schemeClr val="tx1">
                    <a:tint val="75000"/>
                  </a:schemeClr>
                </a:solidFill>
              </a:defRPr>
            </a:lvl3pPr>
            <a:lvl4pPr marL="1817677" indent="0" algn="ctr">
              <a:buNone/>
              <a:defRPr>
                <a:solidFill>
                  <a:schemeClr val="tx1">
                    <a:tint val="75000"/>
                  </a:schemeClr>
                </a:solidFill>
              </a:defRPr>
            </a:lvl4pPr>
            <a:lvl5pPr marL="2423582" indent="0" algn="ctr">
              <a:buNone/>
              <a:defRPr>
                <a:solidFill>
                  <a:schemeClr val="tx1">
                    <a:tint val="75000"/>
                  </a:schemeClr>
                </a:solidFill>
              </a:defRPr>
            </a:lvl5pPr>
            <a:lvl6pPr marL="3029466" indent="0" algn="ctr">
              <a:buNone/>
              <a:defRPr>
                <a:solidFill>
                  <a:schemeClr val="tx1">
                    <a:tint val="75000"/>
                  </a:schemeClr>
                </a:solidFill>
              </a:defRPr>
            </a:lvl6pPr>
            <a:lvl7pPr marL="3635358" indent="0" algn="ctr">
              <a:buNone/>
              <a:defRPr>
                <a:solidFill>
                  <a:schemeClr val="tx1">
                    <a:tint val="75000"/>
                  </a:schemeClr>
                </a:solidFill>
              </a:defRPr>
            </a:lvl7pPr>
            <a:lvl8pPr marL="4241252" indent="0" algn="ctr">
              <a:buNone/>
              <a:defRPr>
                <a:solidFill>
                  <a:schemeClr val="tx1">
                    <a:tint val="75000"/>
                  </a:schemeClr>
                </a:solidFill>
              </a:defRPr>
            </a:lvl8pPr>
            <a:lvl9pPr marL="4847146"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16006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356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2006609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53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76"/>
            <a:ext cx="10363200" cy="1500188"/>
          </a:xfrm>
        </p:spPr>
        <p:txBody>
          <a:bodyPr anchor="b"/>
          <a:lstStyle>
            <a:lvl1pPr marL="0" indent="0">
              <a:buNone/>
              <a:defRPr sz="2700">
                <a:solidFill>
                  <a:schemeClr val="tx1">
                    <a:tint val="75000"/>
                  </a:schemeClr>
                </a:solidFill>
              </a:defRPr>
            </a:lvl1pPr>
            <a:lvl2pPr marL="605899" indent="0">
              <a:buNone/>
              <a:defRPr sz="2400">
                <a:solidFill>
                  <a:schemeClr val="tx1">
                    <a:tint val="75000"/>
                  </a:schemeClr>
                </a:solidFill>
              </a:defRPr>
            </a:lvl2pPr>
            <a:lvl3pPr marL="1211803" indent="0">
              <a:buNone/>
              <a:defRPr sz="2100">
                <a:solidFill>
                  <a:schemeClr val="tx1">
                    <a:tint val="75000"/>
                  </a:schemeClr>
                </a:solidFill>
              </a:defRPr>
            </a:lvl3pPr>
            <a:lvl4pPr marL="1817677" indent="0">
              <a:buNone/>
              <a:defRPr sz="1900">
                <a:solidFill>
                  <a:schemeClr val="tx1">
                    <a:tint val="75000"/>
                  </a:schemeClr>
                </a:solidFill>
              </a:defRPr>
            </a:lvl4pPr>
            <a:lvl5pPr marL="2423582" indent="0">
              <a:buNone/>
              <a:defRPr sz="1900">
                <a:solidFill>
                  <a:schemeClr val="tx1">
                    <a:tint val="75000"/>
                  </a:schemeClr>
                </a:solidFill>
              </a:defRPr>
            </a:lvl5pPr>
            <a:lvl6pPr marL="3029466" indent="0">
              <a:buNone/>
              <a:defRPr sz="1900">
                <a:solidFill>
                  <a:schemeClr val="tx1">
                    <a:tint val="75000"/>
                  </a:schemeClr>
                </a:solidFill>
              </a:defRPr>
            </a:lvl6pPr>
            <a:lvl7pPr marL="3635358" indent="0">
              <a:buNone/>
              <a:defRPr sz="1900">
                <a:solidFill>
                  <a:schemeClr val="tx1">
                    <a:tint val="75000"/>
                  </a:schemeClr>
                </a:solidFill>
              </a:defRPr>
            </a:lvl7pPr>
            <a:lvl8pPr marL="4241252" indent="0">
              <a:buNone/>
              <a:defRPr sz="1900">
                <a:solidFill>
                  <a:schemeClr val="tx1">
                    <a:tint val="75000"/>
                  </a:schemeClr>
                </a:solidFill>
              </a:defRPr>
            </a:lvl8pPr>
            <a:lvl9pPr marL="4847146" indent="0">
              <a:buNone/>
              <a:defRPr sz="19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60004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0"/>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0"/>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87087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3200" b="1"/>
            </a:lvl1pPr>
            <a:lvl2pPr marL="605899" indent="0">
              <a:buNone/>
              <a:defRPr sz="2700" b="1"/>
            </a:lvl2pPr>
            <a:lvl3pPr marL="1211803" indent="0">
              <a:buNone/>
              <a:defRPr sz="2400" b="1"/>
            </a:lvl3pPr>
            <a:lvl4pPr marL="1817677" indent="0">
              <a:buNone/>
              <a:defRPr sz="2100" b="1"/>
            </a:lvl4pPr>
            <a:lvl5pPr marL="2423582" indent="0">
              <a:buNone/>
              <a:defRPr sz="2100" b="1"/>
            </a:lvl5pPr>
            <a:lvl6pPr marL="3029466" indent="0">
              <a:buNone/>
              <a:defRPr sz="2100" b="1"/>
            </a:lvl6pPr>
            <a:lvl7pPr marL="3635358" indent="0">
              <a:buNone/>
              <a:defRPr sz="2100" b="1"/>
            </a:lvl7pPr>
            <a:lvl8pPr marL="4241252" indent="0">
              <a:buNone/>
              <a:defRPr sz="2100" b="1"/>
            </a:lvl8pPr>
            <a:lvl9pPr marL="4847146" indent="0">
              <a:buNone/>
              <a:defRPr sz="21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941"/>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422" y="1535113"/>
            <a:ext cx="5389033" cy="639762"/>
          </a:xfrm>
        </p:spPr>
        <p:txBody>
          <a:bodyPr anchor="b"/>
          <a:lstStyle>
            <a:lvl1pPr marL="0" indent="0">
              <a:buNone/>
              <a:defRPr sz="3200" b="1"/>
            </a:lvl1pPr>
            <a:lvl2pPr marL="605899" indent="0">
              <a:buNone/>
              <a:defRPr sz="2700" b="1"/>
            </a:lvl2pPr>
            <a:lvl3pPr marL="1211803" indent="0">
              <a:buNone/>
              <a:defRPr sz="2400" b="1"/>
            </a:lvl3pPr>
            <a:lvl4pPr marL="1817677" indent="0">
              <a:buNone/>
              <a:defRPr sz="2100" b="1"/>
            </a:lvl4pPr>
            <a:lvl5pPr marL="2423582" indent="0">
              <a:buNone/>
              <a:defRPr sz="2100" b="1"/>
            </a:lvl5pPr>
            <a:lvl6pPr marL="3029466" indent="0">
              <a:buNone/>
              <a:defRPr sz="2100" b="1"/>
            </a:lvl6pPr>
            <a:lvl7pPr marL="3635358" indent="0">
              <a:buNone/>
              <a:defRPr sz="2100" b="1"/>
            </a:lvl7pPr>
            <a:lvl8pPr marL="4241252" indent="0">
              <a:buNone/>
              <a:defRPr sz="2100" b="1"/>
            </a:lvl8pPr>
            <a:lvl9pPr marL="4847146" indent="0">
              <a:buNone/>
              <a:defRPr sz="21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22" y="2174941"/>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89008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5707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31700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26" y="273095"/>
            <a:ext cx="4011084" cy="1162051"/>
          </a:xfrm>
        </p:spPr>
        <p:txBody>
          <a:bodyPr anchor="b"/>
          <a:lstStyle>
            <a:lvl1pPr algn="l">
              <a:defRPr sz="27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11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26" y="1435164"/>
            <a:ext cx="4011084" cy="4691062"/>
          </a:xfrm>
        </p:spPr>
        <p:txBody>
          <a:bodyPr/>
          <a:lstStyle>
            <a:lvl1pPr marL="0" indent="0">
              <a:buNone/>
              <a:defRPr sz="1900"/>
            </a:lvl1pPr>
            <a:lvl2pPr marL="605899" indent="0">
              <a:buNone/>
              <a:defRPr sz="1600"/>
            </a:lvl2pPr>
            <a:lvl3pPr marL="1211803" indent="0">
              <a:buNone/>
              <a:defRPr sz="1300"/>
            </a:lvl3pPr>
            <a:lvl4pPr marL="1817677" indent="0">
              <a:buNone/>
              <a:defRPr sz="1200"/>
            </a:lvl4pPr>
            <a:lvl5pPr marL="2423582" indent="0">
              <a:buNone/>
              <a:defRPr sz="1200"/>
            </a:lvl5pPr>
            <a:lvl6pPr marL="3029466" indent="0">
              <a:buNone/>
              <a:defRPr sz="1200"/>
            </a:lvl6pPr>
            <a:lvl7pPr marL="3635358" indent="0">
              <a:buNone/>
              <a:defRPr sz="1200"/>
            </a:lvl7pPr>
            <a:lvl8pPr marL="4241252" indent="0">
              <a:buNone/>
              <a:defRPr sz="1200"/>
            </a:lvl8pPr>
            <a:lvl9pPr marL="4847146" indent="0">
              <a:buNone/>
              <a:defRPr sz="12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55581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64"/>
            <a:ext cx="7315200" cy="566738"/>
          </a:xfrm>
        </p:spPr>
        <p:txBody>
          <a:bodyPr anchor="b"/>
          <a:lstStyle>
            <a:lvl1pPr algn="l">
              <a:defRPr sz="27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838"/>
            <a:ext cx="7315200" cy="4114800"/>
          </a:xfrm>
        </p:spPr>
        <p:txBody>
          <a:bodyPr/>
          <a:lstStyle>
            <a:lvl1pPr marL="0" indent="0">
              <a:buNone/>
              <a:defRPr sz="4300"/>
            </a:lvl1pPr>
            <a:lvl2pPr marL="605899" indent="0">
              <a:buNone/>
              <a:defRPr sz="3700"/>
            </a:lvl2pPr>
            <a:lvl3pPr marL="1211803" indent="0">
              <a:buNone/>
              <a:defRPr sz="3200"/>
            </a:lvl3pPr>
            <a:lvl4pPr marL="1817677" indent="0">
              <a:buNone/>
              <a:defRPr sz="2700"/>
            </a:lvl4pPr>
            <a:lvl5pPr marL="2423582" indent="0">
              <a:buNone/>
              <a:defRPr sz="2700"/>
            </a:lvl5pPr>
            <a:lvl6pPr marL="3029466" indent="0">
              <a:buNone/>
              <a:defRPr sz="2700"/>
            </a:lvl6pPr>
            <a:lvl7pPr marL="3635358" indent="0">
              <a:buNone/>
              <a:defRPr sz="2700"/>
            </a:lvl7pPr>
            <a:lvl8pPr marL="4241252" indent="0">
              <a:buNone/>
              <a:defRPr sz="2700"/>
            </a:lvl8pPr>
            <a:lvl9pPr marL="4847146" indent="0">
              <a:buNone/>
              <a:defRPr sz="2700"/>
            </a:lvl9pPr>
          </a:lstStyle>
          <a:p>
            <a:endParaRPr lang="es-CO"/>
          </a:p>
        </p:txBody>
      </p:sp>
      <p:sp>
        <p:nvSpPr>
          <p:cNvPr id="4" name="3 Marcador de texto"/>
          <p:cNvSpPr>
            <a:spLocks noGrp="1"/>
          </p:cNvSpPr>
          <p:nvPr>
            <p:ph type="body" sz="half" idx="2"/>
          </p:nvPr>
        </p:nvSpPr>
        <p:spPr>
          <a:xfrm>
            <a:off x="2389717" y="5367402"/>
            <a:ext cx="7315200" cy="804862"/>
          </a:xfrm>
        </p:spPr>
        <p:txBody>
          <a:bodyPr/>
          <a:lstStyle>
            <a:lvl1pPr marL="0" indent="0">
              <a:buNone/>
              <a:defRPr sz="1900"/>
            </a:lvl1pPr>
            <a:lvl2pPr marL="605899" indent="0">
              <a:buNone/>
              <a:defRPr sz="1600"/>
            </a:lvl2pPr>
            <a:lvl3pPr marL="1211803" indent="0">
              <a:buNone/>
              <a:defRPr sz="1300"/>
            </a:lvl3pPr>
            <a:lvl4pPr marL="1817677" indent="0">
              <a:buNone/>
              <a:defRPr sz="1200"/>
            </a:lvl4pPr>
            <a:lvl5pPr marL="2423582" indent="0">
              <a:buNone/>
              <a:defRPr sz="1200"/>
            </a:lvl5pPr>
            <a:lvl6pPr marL="3029466" indent="0">
              <a:buNone/>
              <a:defRPr sz="1200"/>
            </a:lvl6pPr>
            <a:lvl7pPr marL="3635358" indent="0">
              <a:buNone/>
              <a:defRPr sz="1200"/>
            </a:lvl7pPr>
            <a:lvl8pPr marL="4241252" indent="0">
              <a:buNone/>
              <a:defRPr sz="1200"/>
            </a:lvl8pPr>
            <a:lvl9pPr marL="4847146" indent="0">
              <a:buNone/>
              <a:defRPr sz="12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16612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68978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745"/>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745"/>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516BD1-4F8F-4B46-8C78-530086FB6FD0}" type="datetimeFigureOut">
              <a:rPr lang="es-CO" smtClean="0">
                <a:solidFill>
                  <a:prstClr val="black">
                    <a:tint val="75000"/>
                  </a:prstClr>
                </a:solidFill>
              </a:rPr>
              <a:pPr/>
              <a:t>2/12/2019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56FCAD5-35AD-4CF1-9C7E-A4EE2A691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09743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63"/>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64484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003833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39"/>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6"/>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435721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27" y="1258214"/>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46"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420004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39"/>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8425670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342416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88" y="6474856"/>
            <a:ext cx="5723905"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0558827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541819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8"/>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6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79"/>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6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6"/>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6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02"/>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50"/>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39"/>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3769694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spTree>
    <p:extLst>
      <p:ext uri="{BB962C8B-B14F-4D97-AF65-F5344CB8AC3E}">
        <p14:creationId xmlns:p14="http://schemas.microsoft.com/office/powerpoint/2010/main" val="3591979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51"/>
            <a:ext cx="6336800"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6"/>
            <a:ext cx="6346933" cy="17712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FFFFFF"/>
              </a:buClr>
              <a:buSzPts val="1400"/>
              <a:buNone/>
              <a:defRPr sz="2000">
                <a:solidFill>
                  <a:srgbClr val="FFFFFF"/>
                </a:solidFill>
              </a:defRPr>
            </a:lvl1pPr>
            <a:lvl2pPr marL="1211803" lvl="1" indent="-420765" algn="l">
              <a:lnSpc>
                <a:spcPct val="90000"/>
              </a:lnSpc>
              <a:spcBef>
                <a:spcPts val="533"/>
              </a:spcBef>
              <a:spcAft>
                <a:spcPts val="0"/>
              </a:spcAft>
              <a:buClr>
                <a:srgbClr val="FFFFFF"/>
              </a:buClr>
              <a:buSzPts val="1400"/>
              <a:buChar char="•"/>
              <a:defRPr>
                <a:solidFill>
                  <a:srgbClr val="FFFFFF"/>
                </a:solidFill>
              </a:defRPr>
            </a:lvl2pPr>
            <a:lvl3pPr marL="1817677" lvl="2" indent="-420765" algn="l">
              <a:lnSpc>
                <a:spcPct val="90000"/>
              </a:lnSpc>
              <a:spcBef>
                <a:spcPts val="533"/>
              </a:spcBef>
              <a:spcAft>
                <a:spcPts val="0"/>
              </a:spcAft>
              <a:buClr>
                <a:srgbClr val="FFFFFF"/>
              </a:buClr>
              <a:buSzPts val="1400"/>
              <a:buChar char="•"/>
              <a:defRPr>
                <a:solidFill>
                  <a:srgbClr val="FFFFFF"/>
                </a:solidFill>
              </a:defRPr>
            </a:lvl3pPr>
            <a:lvl4pPr marL="2423582" lvl="3" indent="-420765" algn="l">
              <a:lnSpc>
                <a:spcPct val="90000"/>
              </a:lnSpc>
              <a:spcBef>
                <a:spcPts val="533"/>
              </a:spcBef>
              <a:spcAft>
                <a:spcPts val="0"/>
              </a:spcAft>
              <a:buClr>
                <a:srgbClr val="FFFFFF"/>
              </a:buClr>
              <a:buSzPts val="1400"/>
              <a:buChar char="•"/>
              <a:defRPr>
                <a:solidFill>
                  <a:srgbClr val="FFFFFF"/>
                </a:solidFill>
              </a:defRPr>
            </a:lvl4pPr>
            <a:lvl5pPr marL="3029466" lvl="4" indent="-420765" algn="l">
              <a:lnSpc>
                <a:spcPct val="90000"/>
              </a:lnSpc>
              <a:spcBef>
                <a:spcPts val="533"/>
              </a:spcBef>
              <a:spcAft>
                <a:spcPts val="0"/>
              </a:spcAft>
              <a:buClr>
                <a:srgbClr val="FFFFFF"/>
              </a:buClr>
              <a:buSzPts val="1400"/>
              <a:buChar char="•"/>
              <a:defRPr>
                <a:solidFill>
                  <a:srgbClr val="FFFFFF"/>
                </a:solidFill>
              </a:defRPr>
            </a:lvl5pPr>
            <a:lvl6pPr marL="3635358" lvl="5" indent="-420765" algn="l">
              <a:lnSpc>
                <a:spcPct val="90000"/>
              </a:lnSpc>
              <a:spcBef>
                <a:spcPts val="533"/>
              </a:spcBef>
              <a:spcAft>
                <a:spcPts val="0"/>
              </a:spcAft>
              <a:buClr>
                <a:srgbClr val="FFFFFF"/>
              </a:buClr>
              <a:buSzPts val="1400"/>
              <a:buChar char="•"/>
              <a:defRPr>
                <a:solidFill>
                  <a:srgbClr val="FFFFFF"/>
                </a:solidFill>
              </a:defRPr>
            </a:lvl6pPr>
            <a:lvl7pPr marL="4241252" lvl="6" indent="-420765" algn="l">
              <a:lnSpc>
                <a:spcPct val="90000"/>
              </a:lnSpc>
              <a:spcBef>
                <a:spcPts val="533"/>
              </a:spcBef>
              <a:spcAft>
                <a:spcPts val="0"/>
              </a:spcAft>
              <a:buClr>
                <a:srgbClr val="FFFFFF"/>
              </a:buClr>
              <a:buSzPts val="1400"/>
              <a:buChar char="•"/>
              <a:defRPr>
                <a:solidFill>
                  <a:srgbClr val="FFFFFF"/>
                </a:solidFill>
              </a:defRPr>
            </a:lvl7pPr>
            <a:lvl8pPr marL="4847146" lvl="7" indent="-420765" algn="l">
              <a:lnSpc>
                <a:spcPct val="90000"/>
              </a:lnSpc>
              <a:spcBef>
                <a:spcPts val="533"/>
              </a:spcBef>
              <a:spcAft>
                <a:spcPts val="0"/>
              </a:spcAft>
              <a:buClr>
                <a:srgbClr val="FFFFFF"/>
              </a:buClr>
              <a:buSzPts val="1400"/>
              <a:buChar char="•"/>
              <a:defRPr>
                <a:solidFill>
                  <a:srgbClr val="FFFFFF"/>
                </a:solidFill>
              </a:defRPr>
            </a:lvl8pPr>
            <a:lvl9pPr marL="5453038" lvl="8" indent="-420765"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950592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27" y="1258226"/>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46"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32025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801381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5899" lvl="0" indent="-302962"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1803" lvl="1"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7677" lvl="2"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3582" lvl="3"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29466" lvl="4"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5358" lvl="5"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1252" lvl="6"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7146" lvl="7"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3038" lvl="8" indent="-395516"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51"/>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205889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366641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2192767" y="6403651"/>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la Presidencia de la República.</a:t>
            </a:r>
            <a:endParaRPr sz="800" kern="0"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434552" y="141800"/>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891985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88" y="6474856"/>
            <a:ext cx="5723905"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733425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59" tIns="121159" rIns="121159" bIns="121159"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59" tIns="60563" rIns="121159" bIns="60563"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605428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8"/>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7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877" tIns="45423" rIns="90877" bIns="45423"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91"/>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7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6"/>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1803" lvl="1" indent="-420765" algn="l">
              <a:lnSpc>
                <a:spcPct val="90000"/>
              </a:lnSpc>
              <a:spcBef>
                <a:spcPts val="533"/>
              </a:spcBef>
              <a:spcAft>
                <a:spcPts val="0"/>
              </a:spcAft>
              <a:buClr>
                <a:srgbClr val="0054BC"/>
              </a:buClr>
              <a:buSzPts val="1400"/>
              <a:buChar char="•"/>
              <a:defRPr>
                <a:solidFill>
                  <a:srgbClr val="0054BC"/>
                </a:solidFill>
              </a:defRPr>
            </a:lvl2pPr>
            <a:lvl3pPr marL="1817677" lvl="2" indent="-420765" algn="l">
              <a:lnSpc>
                <a:spcPct val="90000"/>
              </a:lnSpc>
              <a:spcBef>
                <a:spcPts val="533"/>
              </a:spcBef>
              <a:spcAft>
                <a:spcPts val="0"/>
              </a:spcAft>
              <a:buClr>
                <a:srgbClr val="0054BC"/>
              </a:buClr>
              <a:buSzPts val="1400"/>
              <a:buChar char="•"/>
              <a:defRPr>
                <a:solidFill>
                  <a:srgbClr val="0054BC"/>
                </a:solidFill>
              </a:defRPr>
            </a:lvl3pPr>
            <a:lvl4pPr marL="2423582" lvl="3" indent="-420765" algn="l">
              <a:lnSpc>
                <a:spcPct val="90000"/>
              </a:lnSpc>
              <a:spcBef>
                <a:spcPts val="533"/>
              </a:spcBef>
              <a:spcAft>
                <a:spcPts val="0"/>
              </a:spcAft>
              <a:buClr>
                <a:srgbClr val="0054BC"/>
              </a:buClr>
              <a:buSzPts val="1400"/>
              <a:buChar char="•"/>
              <a:defRPr>
                <a:solidFill>
                  <a:srgbClr val="0054BC"/>
                </a:solidFill>
              </a:defRPr>
            </a:lvl4pPr>
            <a:lvl5pPr marL="3029466" lvl="4" indent="-420765" algn="l">
              <a:lnSpc>
                <a:spcPct val="90000"/>
              </a:lnSpc>
              <a:spcBef>
                <a:spcPts val="533"/>
              </a:spcBef>
              <a:spcAft>
                <a:spcPts val="0"/>
              </a:spcAft>
              <a:buClr>
                <a:srgbClr val="0054BC"/>
              </a:buClr>
              <a:buSzPts val="1400"/>
              <a:buChar char="•"/>
              <a:defRPr>
                <a:solidFill>
                  <a:srgbClr val="0054BC"/>
                </a:solidFill>
              </a:defRPr>
            </a:lvl5pPr>
            <a:lvl6pPr marL="3635358" lvl="5" indent="-420765" algn="l">
              <a:lnSpc>
                <a:spcPct val="90000"/>
              </a:lnSpc>
              <a:spcBef>
                <a:spcPts val="533"/>
              </a:spcBef>
              <a:spcAft>
                <a:spcPts val="0"/>
              </a:spcAft>
              <a:buClr>
                <a:srgbClr val="0054BC"/>
              </a:buClr>
              <a:buSzPts val="1400"/>
              <a:buChar char="•"/>
              <a:defRPr>
                <a:solidFill>
                  <a:srgbClr val="0054BC"/>
                </a:solidFill>
              </a:defRPr>
            </a:lvl6pPr>
            <a:lvl7pPr marL="4241252" lvl="6" indent="-420765" algn="l">
              <a:lnSpc>
                <a:spcPct val="90000"/>
              </a:lnSpc>
              <a:spcBef>
                <a:spcPts val="533"/>
              </a:spcBef>
              <a:spcAft>
                <a:spcPts val="0"/>
              </a:spcAft>
              <a:buClr>
                <a:srgbClr val="0054BC"/>
              </a:buClr>
              <a:buSzPts val="1400"/>
              <a:buChar char="•"/>
              <a:defRPr>
                <a:solidFill>
                  <a:srgbClr val="0054BC"/>
                </a:solidFill>
              </a:defRPr>
            </a:lvl7pPr>
            <a:lvl8pPr marL="4847146" lvl="7" indent="-420765" algn="l">
              <a:lnSpc>
                <a:spcPct val="90000"/>
              </a:lnSpc>
              <a:spcBef>
                <a:spcPts val="533"/>
              </a:spcBef>
              <a:spcAft>
                <a:spcPts val="0"/>
              </a:spcAft>
              <a:buClr>
                <a:srgbClr val="0054BC"/>
              </a:buClr>
              <a:buSzPts val="1400"/>
              <a:buChar char="•"/>
              <a:defRPr>
                <a:solidFill>
                  <a:srgbClr val="0054BC"/>
                </a:solidFill>
              </a:defRPr>
            </a:lvl8pPr>
            <a:lvl9pPr marL="5453038" lvl="8" indent="-420765"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7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214"/>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5899" lvl="0" indent="-302962" algn="l">
              <a:lnSpc>
                <a:spcPct val="90000"/>
              </a:lnSpc>
              <a:spcBef>
                <a:spcPts val="1066"/>
              </a:spcBef>
              <a:spcAft>
                <a:spcPts val="0"/>
              </a:spcAft>
              <a:buClr>
                <a:srgbClr val="0054BC"/>
              </a:buClr>
              <a:buSzPts val="1000"/>
              <a:buNone/>
              <a:defRPr sz="1300">
                <a:solidFill>
                  <a:srgbClr val="0054BC"/>
                </a:solidFill>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50"/>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5899" lvl="0" indent="-302962"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1803" lvl="1" indent="-387096" algn="l">
              <a:lnSpc>
                <a:spcPct val="90000"/>
              </a:lnSpc>
              <a:spcBef>
                <a:spcPts val="533"/>
              </a:spcBef>
              <a:spcAft>
                <a:spcPts val="0"/>
              </a:spcAft>
              <a:buClr>
                <a:srgbClr val="0054BC"/>
              </a:buClr>
              <a:buSzPts val="1000"/>
              <a:buChar char="•"/>
              <a:defRPr sz="1300">
                <a:solidFill>
                  <a:srgbClr val="0054BC"/>
                </a:solidFill>
              </a:defRPr>
            </a:lvl2pPr>
            <a:lvl3pPr marL="1817677" lvl="2" indent="-387096" algn="l">
              <a:lnSpc>
                <a:spcPct val="90000"/>
              </a:lnSpc>
              <a:spcBef>
                <a:spcPts val="533"/>
              </a:spcBef>
              <a:spcAft>
                <a:spcPts val="0"/>
              </a:spcAft>
              <a:buClr>
                <a:srgbClr val="0054BC"/>
              </a:buClr>
              <a:buSzPts val="1000"/>
              <a:buChar char="•"/>
              <a:defRPr sz="1300">
                <a:solidFill>
                  <a:srgbClr val="0054BC"/>
                </a:solidFill>
              </a:defRPr>
            </a:lvl3pPr>
            <a:lvl4pPr marL="2423582" lvl="3" indent="-387096" algn="l">
              <a:lnSpc>
                <a:spcPct val="90000"/>
              </a:lnSpc>
              <a:spcBef>
                <a:spcPts val="533"/>
              </a:spcBef>
              <a:spcAft>
                <a:spcPts val="0"/>
              </a:spcAft>
              <a:buClr>
                <a:srgbClr val="0054BC"/>
              </a:buClr>
              <a:buSzPts val="1000"/>
              <a:buChar char="•"/>
              <a:defRPr sz="1300">
                <a:solidFill>
                  <a:srgbClr val="0054BC"/>
                </a:solidFill>
              </a:defRPr>
            </a:lvl4pPr>
            <a:lvl5pPr marL="3029466" lvl="4" indent="-387096" algn="l">
              <a:lnSpc>
                <a:spcPct val="90000"/>
              </a:lnSpc>
              <a:spcBef>
                <a:spcPts val="533"/>
              </a:spcBef>
              <a:spcAft>
                <a:spcPts val="0"/>
              </a:spcAft>
              <a:buClr>
                <a:srgbClr val="0054BC"/>
              </a:buClr>
              <a:buSzPts val="1000"/>
              <a:buChar char="•"/>
              <a:defRPr sz="1300">
                <a:solidFill>
                  <a:srgbClr val="0054BC"/>
                </a:solidFill>
              </a:defRPr>
            </a:lvl5pPr>
            <a:lvl6pPr marL="3635358" lvl="5" indent="-387096" algn="l">
              <a:lnSpc>
                <a:spcPct val="90000"/>
              </a:lnSpc>
              <a:spcBef>
                <a:spcPts val="533"/>
              </a:spcBef>
              <a:spcAft>
                <a:spcPts val="0"/>
              </a:spcAft>
              <a:buClr>
                <a:srgbClr val="0054BC"/>
              </a:buClr>
              <a:buSzPts val="1000"/>
              <a:buChar char="•"/>
              <a:defRPr sz="1300">
                <a:solidFill>
                  <a:srgbClr val="0054BC"/>
                </a:solidFill>
              </a:defRPr>
            </a:lvl6pPr>
            <a:lvl7pPr marL="4241252" lvl="6" indent="-387096" algn="l">
              <a:lnSpc>
                <a:spcPct val="90000"/>
              </a:lnSpc>
              <a:spcBef>
                <a:spcPts val="533"/>
              </a:spcBef>
              <a:spcAft>
                <a:spcPts val="0"/>
              </a:spcAft>
              <a:buClr>
                <a:srgbClr val="0054BC"/>
              </a:buClr>
              <a:buSzPts val="1000"/>
              <a:buChar char="•"/>
              <a:defRPr sz="1300">
                <a:solidFill>
                  <a:srgbClr val="0054BC"/>
                </a:solidFill>
              </a:defRPr>
            </a:lvl7pPr>
            <a:lvl8pPr marL="4847146" lvl="7" indent="-387096" algn="l">
              <a:lnSpc>
                <a:spcPct val="90000"/>
              </a:lnSpc>
              <a:spcBef>
                <a:spcPts val="533"/>
              </a:spcBef>
              <a:spcAft>
                <a:spcPts val="0"/>
              </a:spcAft>
              <a:buClr>
                <a:srgbClr val="0054BC"/>
              </a:buClr>
              <a:buSzPts val="1000"/>
              <a:buChar char="•"/>
              <a:defRPr sz="1300">
                <a:solidFill>
                  <a:srgbClr val="0054BC"/>
                </a:solidFill>
              </a:defRPr>
            </a:lvl8pPr>
            <a:lvl9pPr marL="5453038" lvl="8" indent="-38709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51"/>
            <a:ext cx="6102800" cy="454400"/>
          </a:xfrm>
          <a:prstGeom prst="rect">
            <a:avLst/>
          </a:prstGeom>
          <a:noFill/>
          <a:ln>
            <a:noFill/>
          </a:ln>
        </p:spPr>
        <p:txBody>
          <a:bodyPr spcFirstLastPara="1" wrap="square" lIns="121159" tIns="121159" rIns="121159" bIns="121159"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2862314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2167" lvl="1"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8220" lvl="2"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4306" lvl="3"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30375" lvl="4"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6450" lvl="5"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2525" lvl="6"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8598" lvl="7"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4671" lvl="8" indent="-395635"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3" y="1258174"/>
            <a:ext cx="7085868" cy="4743531"/>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18" y="2321489"/>
            <a:ext cx="3135999" cy="8584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0905" tIns="45436" rIns="90905" bIns="45436"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1258774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179" tIns="34077" rIns="68179" bIns="34077" anchor="t" anchorCtr="0"/>
          <a:lstStyle>
            <a:lvl1pPr marL="606081" lvl="0" indent="-303050"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2167" lvl="1"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18220" lvl="2"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24306" lvl="3"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30375" lvl="4"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36450" lvl="5"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42525" lvl="6"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48598" lvl="7"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54671" lvl="8" indent="-395635"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179" tIns="34077" rIns="68179" bIns="34077"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02"/>
            <a:ext cx="5743600" cy="858400"/>
          </a:xfrm>
          <a:prstGeom prst="rect">
            <a:avLst/>
          </a:prstGeom>
          <a:noFill/>
          <a:ln>
            <a:noFill/>
          </a:ln>
        </p:spPr>
        <p:txBody>
          <a:bodyPr spcFirstLastPara="1" wrap="square" lIns="68179" tIns="34077" rIns="68179" bIns="34077"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136966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179" tIns="34077" rIns="68179" bIns="34077"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555661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0"/>
            <a:ext cx="731600" cy="524801"/>
          </a:xfrm>
          <a:prstGeom prst="rect">
            <a:avLst/>
          </a:prstGeom>
          <a:noFill/>
          <a:ln>
            <a:noFill/>
          </a:ln>
        </p:spPr>
        <p:txBody>
          <a:bodyPr spcFirstLastPara="1" wrap="square" lIns="121196" tIns="121196" rIns="121196" bIns="121196"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8"/>
            <a:ext cx="731600" cy="524801"/>
          </a:xfrm>
          <a:prstGeom prst="rect">
            <a:avLst/>
          </a:prstGeom>
          <a:noFill/>
          <a:ln>
            <a:noFill/>
          </a:ln>
        </p:spPr>
        <p:txBody>
          <a:bodyPr spcFirstLastPara="1" wrap="square" lIns="121196" tIns="121196" rIns="121196" bIns="121196"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196" tIns="60581" rIns="121196" bIns="60581"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69" y="6474856"/>
            <a:ext cx="5723905" cy="454400"/>
          </a:xfrm>
          <a:prstGeom prst="rect">
            <a:avLst/>
          </a:prstGeom>
          <a:noFill/>
          <a:ln>
            <a:noFill/>
          </a:ln>
        </p:spPr>
        <p:txBody>
          <a:bodyPr spcFirstLastPara="1" wrap="square" lIns="121196" tIns="121196" rIns="121196" bIns="121196"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34316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F215E2C-FA31-354D-B86F-0397751056A8}" type="datetimeFigureOut">
              <a:rPr lang="es-ES_tradnl" smtClean="0"/>
              <a:t>02/12/2019</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941071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0"/>
            <a:ext cx="731600" cy="524801"/>
          </a:xfrm>
          <a:prstGeom prst="rect">
            <a:avLst/>
          </a:prstGeom>
          <a:noFill/>
          <a:ln>
            <a:noFill/>
          </a:ln>
        </p:spPr>
        <p:txBody>
          <a:bodyPr spcFirstLastPara="1" wrap="square" lIns="121196" tIns="121196" rIns="121196" bIns="121196" anchor="ctr" anchorCtr="0">
            <a:noAutofit/>
          </a:bodyPr>
          <a:lstStyle/>
          <a:p>
            <a:pPr algn="r" defTabSz="909125">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8"/>
            <a:ext cx="731600" cy="524801"/>
          </a:xfrm>
          <a:prstGeom prst="rect">
            <a:avLst/>
          </a:prstGeom>
          <a:noFill/>
          <a:ln>
            <a:noFill/>
          </a:ln>
        </p:spPr>
        <p:txBody>
          <a:bodyPr spcFirstLastPara="1" wrap="square" lIns="121196" tIns="121196" rIns="121196" bIns="121196" anchor="ctr" anchorCtr="0">
            <a:noAutofit/>
          </a:bodyPr>
          <a:lstStyle/>
          <a:p>
            <a:pPr algn="r" defTabSz="909125">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909125">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196" tIns="60581" rIns="121196" bIns="60581" anchor="ctr" anchorCtr="0">
            <a:noAutofit/>
          </a:bodyPr>
          <a:lstStyle/>
          <a:p>
            <a:pPr algn="ctr" defTabSz="909125">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196" tIns="121196" rIns="121196" bIns="121196" anchor="t" anchorCtr="0">
            <a:noAutofit/>
          </a:bodyPr>
          <a:lstStyle/>
          <a:p>
            <a:pPr defTabSz="909125">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Presidencia de la República.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9860340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2"/>
            <a:ext cx="4353173" cy="853596"/>
          </a:xfrm>
          <a:prstGeom prst="rect">
            <a:avLst/>
          </a:prstGeom>
          <a:noFill/>
          <a:ln>
            <a:noFill/>
          </a:ln>
        </p:spPr>
        <p:txBody>
          <a:bodyPr spcFirstLastPara="1" wrap="square" lIns="68179" tIns="34077" rIns="68179" bIns="34077"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5"/>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0905" tIns="45436" rIns="90905" bIns="45436" anchor="ctr" anchorCtr="0">
            <a:noAutofit/>
          </a:bodyPr>
          <a:lstStyle/>
          <a:p>
            <a:pPr defTabSz="909125">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8"/>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2"/>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5"/>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2167" lvl="1" indent="-420889" algn="l">
              <a:lnSpc>
                <a:spcPct val="90000"/>
              </a:lnSpc>
              <a:spcBef>
                <a:spcPts val="533"/>
              </a:spcBef>
              <a:spcAft>
                <a:spcPts val="0"/>
              </a:spcAft>
              <a:buClr>
                <a:srgbClr val="0054BC"/>
              </a:buClr>
              <a:buSzPts val="1400"/>
              <a:buChar char="•"/>
              <a:defRPr>
                <a:solidFill>
                  <a:srgbClr val="0054BC"/>
                </a:solidFill>
              </a:defRPr>
            </a:lvl2pPr>
            <a:lvl3pPr marL="1818220" lvl="2" indent="-420889" algn="l">
              <a:lnSpc>
                <a:spcPct val="90000"/>
              </a:lnSpc>
              <a:spcBef>
                <a:spcPts val="533"/>
              </a:spcBef>
              <a:spcAft>
                <a:spcPts val="0"/>
              </a:spcAft>
              <a:buClr>
                <a:srgbClr val="0054BC"/>
              </a:buClr>
              <a:buSzPts val="1400"/>
              <a:buChar char="•"/>
              <a:defRPr>
                <a:solidFill>
                  <a:srgbClr val="0054BC"/>
                </a:solidFill>
              </a:defRPr>
            </a:lvl3pPr>
            <a:lvl4pPr marL="2424306" lvl="3" indent="-420889" algn="l">
              <a:lnSpc>
                <a:spcPct val="90000"/>
              </a:lnSpc>
              <a:spcBef>
                <a:spcPts val="533"/>
              </a:spcBef>
              <a:spcAft>
                <a:spcPts val="0"/>
              </a:spcAft>
              <a:buClr>
                <a:srgbClr val="0054BC"/>
              </a:buClr>
              <a:buSzPts val="1400"/>
              <a:buChar char="•"/>
              <a:defRPr>
                <a:solidFill>
                  <a:srgbClr val="0054BC"/>
                </a:solidFill>
              </a:defRPr>
            </a:lvl4pPr>
            <a:lvl5pPr marL="3030375" lvl="4" indent="-420889" algn="l">
              <a:lnSpc>
                <a:spcPct val="90000"/>
              </a:lnSpc>
              <a:spcBef>
                <a:spcPts val="533"/>
              </a:spcBef>
              <a:spcAft>
                <a:spcPts val="0"/>
              </a:spcAft>
              <a:buClr>
                <a:srgbClr val="0054BC"/>
              </a:buClr>
              <a:buSzPts val="1400"/>
              <a:buChar char="•"/>
              <a:defRPr>
                <a:solidFill>
                  <a:srgbClr val="0054BC"/>
                </a:solidFill>
              </a:defRPr>
            </a:lvl5pPr>
            <a:lvl6pPr marL="3636450" lvl="5" indent="-420889" algn="l">
              <a:lnSpc>
                <a:spcPct val="90000"/>
              </a:lnSpc>
              <a:spcBef>
                <a:spcPts val="533"/>
              </a:spcBef>
              <a:spcAft>
                <a:spcPts val="0"/>
              </a:spcAft>
              <a:buClr>
                <a:srgbClr val="0054BC"/>
              </a:buClr>
              <a:buSzPts val="1400"/>
              <a:buChar char="•"/>
              <a:defRPr>
                <a:solidFill>
                  <a:srgbClr val="0054BC"/>
                </a:solidFill>
              </a:defRPr>
            </a:lvl6pPr>
            <a:lvl7pPr marL="4242525" lvl="6" indent="-420889" algn="l">
              <a:lnSpc>
                <a:spcPct val="90000"/>
              </a:lnSpc>
              <a:spcBef>
                <a:spcPts val="533"/>
              </a:spcBef>
              <a:spcAft>
                <a:spcPts val="0"/>
              </a:spcAft>
              <a:buClr>
                <a:srgbClr val="0054BC"/>
              </a:buClr>
              <a:buSzPts val="1400"/>
              <a:buChar char="•"/>
              <a:defRPr>
                <a:solidFill>
                  <a:srgbClr val="0054BC"/>
                </a:solidFill>
              </a:defRPr>
            </a:lvl7pPr>
            <a:lvl8pPr marL="4848598" lvl="7" indent="-420889" algn="l">
              <a:lnSpc>
                <a:spcPct val="90000"/>
              </a:lnSpc>
              <a:spcBef>
                <a:spcPts val="533"/>
              </a:spcBef>
              <a:spcAft>
                <a:spcPts val="0"/>
              </a:spcAft>
              <a:buClr>
                <a:srgbClr val="0054BC"/>
              </a:buClr>
              <a:buSzPts val="1400"/>
              <a:buChar char="•"/>
              <a:defRPr>
                <a:solidFill>
                  <a:srgbClr val="0054BC"/>
                </a:solidFill>
              </a:defRPr>
            </a:lvl8pPr>
            <a:lvl9pPr marL="5454671" lvl="8" indent="-420889"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6"/>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2"/>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179" tIns="34077" rIns="68179" bIns="34077" anchor="t" anchorCtr="0"/>
          <a:lstStyle>
            <a:lvl1pPr marL="606081" lvl="0" indent="-303050" algn="l">
              <a:lnSpc>
                <a:spcPct val="90000"/>
              </a:lnSpc>
              <a:spcBef>
                <a:spcPts val="1066"/>
              </a:spcBef>
              <a:spcAft>
                <a:spcPts val="0"/>
              </a:spcAft>
              <a:buClr>
                <a:srgbClr val="0054BC"/>
              </a:buClr>
              <a:buSzPts val="1000"/>
              <a:buNone/>
              <a:defRPr sz="1300">
                <a:solidFill>
                  <a:srgbClr val="0054BC"/>
                </a:solidFill>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179" tIns="34077" rIns="68179" bIns="34077" anchor="t" anchorCtr="0"/>
          <a:lstStyle>
            <a:lvl1pPr marL="606081" lvl="0" indent="-303050" algn="r">
              <a:lnSpc>
                <a:spcPct val="90000"/>
              </a:lnSpc>
              <a:spcBef>
                <a:spcPts val="1066"/>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2167" lvl="1" indent="-387215" algn="l">
              <a:lnSpc>
                <a:spcPct val="90000"/>
              </a:lnSpc>
              <a:spcBef>
                <a:spcPts val="533"/>
              </a:spcBef>
              <a:spcAft>
                <a:spcPts val="0"/>
              </a:spcAft>
              <a:buClr>
                <a:srgbClr val="0054BC"/>
              </a:buClr>
              <a:buSzPts val="1000"/>
              <a:buChar char="•"/>
              <a:defRPr sz="1300">
                <a:solidFill>
                  <a:srgbClr val="0054BC"/>
                </a:solidFill>
              </a:defRPr>
            </a:lvl2pPr>
            <a:lvl3pPr marL="1818220" lvl="2" indent="-387215" algn="l">
              <a:lnSpc>
                <a:spcPct val="90000"/>
              </a:lnSpc>
              <a:spcBef>
                <a:spcPts val="533"/>
              </a:spcBef>
              <a:spcAft>
                <a:spcPts val="0"/>
              </a:spcAft>
              <a:buClr>
                <a:srgbClr val="0054BC"/>
              </a:buClr>
              <a:buSzPts val="1000"/>
              <a:buChar char="•"/>
              <a:defRPr sz="1300">
                <a:solidFill>
                  <a:srgbClr val="0054BC"/>
                </a:solidFill>
              </a:defRPr>
            </a:lvl3pPr>
            <a:lvl4pPr marL="2424306" lvl="3" indent="-387215" algn="l">
              <a:lnSpc>
                <a:spcPct val="90000"/>
              </a:lnSpc>
              <a:spcBef>
                <a:spcPts val="533"/>
              </a:spcBef>
              <a:spcAft>
                <a:spcPts val="0"/>
              </a:spcAft>
              <a:buClr>
                <a:srgbClr val="0054BC"/>
              </a:buClr>
              <a:buSzPts val="1000"/>
              <a:buChar char="•"/>
              <a:defRPr sz="1300">
                <a:solidFill>
                  <a:srgbClr val="0054BC"/>
                </a:solidFill>
              </a:defRPr>
            </a:lvl4pPr>
            <a:lvl5pPr marL="3030375" lvl="4" indent="-387215" algn="l">
              <a:lnSpc>
                <a:spcPct val="90000"/>
              </a:lnSpc>
              <a:spcBef>
                <a:spcPts val="533"/>
              </a:spcBef>
              <a:spcAft>
                <a:spcPts val="0"/>
              </a:spcAft>
              <a:buClr>
                <a:srgbClr val="0054BC"/>
              </a:buClr>
              <a:buSzPts val="1000"/>
              <a:buChar char="•"/>
              <a:defRPr sz="1300">
                <a:solidFill>
                  <a:srgbClr val="0054BC"/>
                </a:solidFill>
              </a:defRPr>
            </a:lvl5pPr>
            <a:lvl6pPr marL="3636450" lvl="5" indent="-387215" algn="l">
              <a:lnSpc>
                <a:spcPct val="90000"/>
              </a:lnSpc>
              <a:spcBef>
                <a:spcPts val="533"/>
              </a:spcBef>
              <a:spcAft>
                <a:spcPts val="0"/>
              </a:spcAft>
              <a:buClr>
                <a:srgbClr val="0054BC"/>
              </a:buClr>
              <a:buSzPts val="1000"/>
              <a:buChar char="•"/>
              <a:defRPr sz="1300">
                <a:solidFill>
                  <a:srgbClr val="0054BC"/>
                </a:solidFill>
              </a:defRPr>
            </a:lvl6pPr>
            <a:lvl7pPr marL="4242525" lvl="6" indent="-387215" algn="l">
              <a:lnSpc>
                <a:spcPct val="90000"/>
              </a:lnSpc>
              <a:spcBef>
                <a:spcPts val="533"/>
              </a:spcBef>
              <a:spcAft>
                <a:spcPts val="0"/>
              </a:spcAft>
              <a:buClr>
                <a:srgbClr val="0054BC"/>
              </a:buClr>
              <a:buSzPts val="1000"/>
              <a:buChar char="•"/>
              <a:defRPr sz="1300">
                <a:solidFill>
                  <a:srgbClr val="0054BC"/>
                </a:solidFill>
              </a:defRPr>
            </a:lvl7pPr>
            <a:lvl8pPr marL="4848598" lvl="7" indent="-387215" algn="l">
              <a:lnSpc>
                <a:spcPct val="90000"/>
              </a:lnSpc>
              <a:spcBef>
                <a:spcPts val="533"/>
              </a:spcBef>
              <a:spcAft>
                <a:spcPts val="0"/>
              </a:spcAft>
              <a:buClr>
                <a:srgbClr val="0054BC"/>
              </a:buClr>
              <a:buSzPts val="1000"/>
              <a:buChar char="•"/>
              <a:defRPr sz="1300">
                <a:solidFill>
                  <a:srgbClr val="0054BC"/>
                </a:solidFill>
              </a:defRPr>
            </a:lvl8pPr>
            <a:lvl9pPr marL="5454671" lvl="8" indent="-387215"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20" name="Google Shape;93;p14"/>
          <p:cNvSpPr txBox="1"/>
          <p:nvPr userDrawn="1"/>
        </p:nvSpPr>
        <p:spPr>
          <a:xfrm>
            <a:off x="2192767" y="6403602"/>
            <a:ext cx="6102800" cy="454400"/>
          </a:xfrm>
          <a:prstGeom prst="rect">
            <a:avLst/>
          </a:prstGeom>
          <a:noFill/>
          <a:ln>
            <a:noFill/>
          </a:ln>
        </p:spPr>
        <p:txBody>
          <a:bodyPr spcFirstLastPara="1" wrap="square" lIns="121196" tIns="121196" rIns="121196" bIns="121196" anchor="t" anchorCtr="0">
            <a:noAutofit/>
          </a:bodyPr>
          <a:lstStyle/>
          <a:p>
            <a:pPr defTabSz="909125">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3242905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pPr/>
              <a:t>2/12/2019</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pPr/>
              <a:t>‹Nº›</a:t>
            </a:fld>
            <a:endParaRPr lang="es-CO" dirty="0"/>
          </a:p>
        </p:txBody>
      </p:sp>
    </p:spTree>
    <p:extLst>
      <p:ext uri="{BB962C8B-B14F-4D97-AF65-F5344CB8AC3E}">
        <p14:creationId xmlns:p14="http://schemas.microsoft.com/office/powerpoint/2010/main" val="2929301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77"/>
            <a:ext cx="6336800" cy="858400"/>
          </a:xfrm>
          <a:prstGeom prst="rect">
            <a:avLst/>
          </a:prstGeom>
          <a:noFill/>
          <a:ln>
            <a:noFill/>
          </a:ln>
        </p:spPr>
        <p:txBody>
          <a:bodyPr spcFirstLastPara="1" wrap="square" lIns="91417" tIns="45692" rIns="91417" bIns="45692"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4" y="3404467"/>
            <a:ext cx="6346933" cy="17712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Clr>
                <a:srgbClr val="FFFFFF"/>
              </a:buClr>
              <a:buSzPts val="1400"/>
              <a:buNone/>
              <a:defRPr sz="2000">
                <a:solidFill>
                  <a:srgbClr val="FFFFFF"/>
                </a:solidFill>
              </a:defRPr>
            </a:lvl1pPr>
            <a:lvl2pPr marL="1218987" lvl="1" indent="-423259" algn="l">
              <a:lnSpc>
                <a:spcPct val="90000"/>
              </a:lnSpc>
              <a:spcBef>
                <a:spcPts val="533"/>
              </a:spcBef>
              <a:spcAft>
                <a:spcPts val="0"/>
              </a:spcAft>
              <a:buClr>
                <a:srgbClr val="FFFFFF"/>
              </a:buClr>
              <a:buSzPts val="1400"/>
              <a:buChar char="•"/>
              <a:defRPr>
                <a:solidFill>
                  <a:srgbClr val="FFFFFF"/>
                </a:solidFill>
              </a:defRPr>
            </a:lvl2pPr>
            <a:lvl3pPr marL="1828480" lvl="2" indent="-423259" algn="l">
              <a:lnSpc>
                <a:spcPct val="90000"/>
              </a:lnSpc>
              <a:spcBef>
                <a:spcPts val="533"/>
              </a:spcBef>
              <a:spcAft>
                <a:spcPts val="0"/>
              </a:spcAft>
              <a:buClr>
                <a:srgbClr val="FFFFFF"/>
              </a:buClr>
              <a:buSzPts val="1400"/>
              <a:buChar char="•"/>
              <a:defRPr>
                <a:solidFill>
                  <a:srgbClr val="FFFFFF"/>
                </a:solidFill>
              </a:defRPr>
            </a:lvl3pPr>
            <a:lvl4pPr marL="2437973" lvl="3" indent="-423259" algn="l">
              <a:lnSpc>
                <a:spcPct val="90000"/>
              </a:lnSpc>
              <a:spcBef>
                <a:spcPts val="533"/>
              </a:spcBef>
              <a:spcAft>
                <a:spcPts val="0"/>
              </a:spcAft>
              <a:buClr>
                <a:srgbClr val="FFFFFF"/>
              </a:buClr>
              <a:buSzPts val="1400"/>
              <a:buChar char="•"/>
              <a:defRPr>
                <a:solidFill>
                  <a:srgbClr val="FFFFFF"/>
                </a:solidFill>
              </a:defRPr>
            </a:lvl4pPr>
            <a:lvl5pPr marL="3047467" lvl="4" indent="-423259" algn="l">
              <a:lnSpc>
                <a:spcPct val="90000"/>
              </a:lnSpc>
              <a:spcBef>
                <a:spcPts val="533"/>
              </a:spcBef>
              <a:spcAft>
                <a:spcPts val="0"/>
              </a:spcAft>
              <a:buClr>
                <a:srgbClr val="FFFFFF"/>
              </a:buClr>
              <a:buSzPts val="1400"/>
              <a:buChar char="•"/>
              <a:defRPr>
                <a:solidFill>
                  <a:srgbClr val="FFFFFF"/>
                </a:solidFill>
              </a:defRPr>
            </a:lvl5pPr>
            <a:lvl6pPr marL="3656960" lvl="5" indent="-423259" algn="l">
              <a:lnSpc>
                <a:spcPct val="90000"/>
              </a:lnSpc>
              <a:spcBef>
                <a:spcPts val="533"/>
              </a:spcBef>
              <a:spcAft>
                <a:spcPts val="0"/>
              </a:spcAft>
              <a:buClr>
                <a:srgbClr val="FFFFFF"/>
              </a:buClr>
              <a:buSzPts val="1400"/>
              <a:buChar char="•"/>
              <a:defRPr>
                <a:solidFill>
                  <a:srgbClr val="FFFFFF"/>
                </a:solidFill>
              </a:defRPr>
            </a:lvl6pPr>
            <a:lvl7pPr marL="4266453" lvl="6" indent="-423259" algn="l">
              <a:lnSpc>
                <a:spcPct val="90000"/>
              </a:lnSpc>
              <a:spcBef>
                <a:spcPts val="533"/>
              </a:spcBef>
              <a:spcAft>
                <a:spcPts val="0"/>
              </a:spcAft>
              <a:buClr>
                <a:srgbClr val="FFFFFF"/>
              </a:buClr>
              <a:buSzPts val="1400"/>
              <a:buChar char="•"/>
              <a:defRPr>
                <a:solidFill>
                  <a:srgbClr val="FFFFFF"/>
                </a:solidFill>
              </a:defRPr>
            </a:lvl7pPr>
            <a:lvl8pPr marL="4875947" lvl="7" indent="-423259" algn="l">
              <a:lnSpc>
                <a:spcPct val="90000"/>
              </a:lnSpc>
              <a:spcBef>
                <a:spcPts val="533"/>
              </a:spcBef>
              <a:spcAft>
                <a:spcPts val="0"/>
              </a:spcAft>
              <a:buClr>
                <a:srgbClr val="FFFFFF"/>
              </a:buClr>
              <a:buSzPts val="1400"/>
              <a:buChar char="•"/>
              <a:defRPr>
                <a:solidFill>
                  <a:srgbClr val="FFFFFF"/>
                </a:solidFill>
              </a:defRPr>
            </a:lvl8pPr>
            <a:lvl9pPr marL="5485440" lvl="8" indent="-423259" algn="l">
              <a:lnSpc>
                <a:spcPct val="90000"/>
              </a:lnSpc>
              <a:spcBef>
                <a:spcPts val="533"/>
              </a:spcBef>
              <a:spcAft>
                <a:spcPts val="0"/>
              </a:spcAft>
              <a:buClr>
                <a:srgbClr val="FFFFFF"/>
              </a:buClr>
              <a:buSzPts val="1400"/>
              <a:buChar char="•"/>
              <a:defRPr>
                <a:solidFill>
                  <a:srgbClr val="FFFFFF"/>
                </a:solidFill>
              </a:defRPr>
            </a:lvl9pPr>
          </a:lstStyle>
          <a:p>
            <a:endParaRP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13775785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91417" tIns="45692" rIns="91417" bIns="45692" anchor="t" anchorCtr="0"/>
          <a:lstStyle>
            <a:lvl1pPr marL="609493" lvl="0" indent="-304747" algn="l">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8987" lvl="1"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480" lvl="2"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973" lvl="3"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467" lvl="4"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960" lvl="5"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453" lvl="6"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947" lvl="7"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440" lvl="8" indent="-397864"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4" y="1258207"/>
            <a:ext cx="7085868" cy="4743531"/>
          </a:xfrm>
          <a:prstGeom prst="rect">
            <a:avLst/>
          </a:prstGeom>
          <a:noFill/>
          <a:ln>
            <a:noFill/>
          </a:ln>
        </p:spPr>
        <p:txBody>
          <a:bodyPr spcFirstLastPara="1" wrap="square" lIns="91417" tIns="45692" rIns="91417" bIns="45692"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8448202" y="2321489"/>
            <a:ext cx="3135999" cy="858400"/>
          </a:xfrm>
          <a:prstGeom prst="rect">
            <a:avLst/>
          </a:prstGeom>
          <a:noFill/>
          <a:ln>
            <a:noFill/>
          </a:ln>
        </p:spPr>
        <p:txBody>
          <a:bodyPr spcFirstLastPara="1" wrap="square" lIns="91417" tIns="45692" rIns="91417" bIns="45692"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xmlns="" id="{4E8FAF10-E4DD-2641-AC24-D5545700AED6}"/>
              </a:ext>
            </a:extLst>
          </p:cNvPr>
          <p:cNvSpPr txBox="1"/>
          <p:nvPr userDrawn="1"/>
        </p:nvSpPr>
        <p:spPr>
          <a:xfrm>
            <a:off x="434552" y="141800"/>
            <a:ext cx="2472400" cy="241200"/>
          </a:xfrm>
          <a:prstGeom prst="rect">
            <a:avLst/>
          </a:prstGeom>
          <a:noFill/>
          <a:ln>
            <a:noFill/>
          </a:ln>
        </p:spPr>
        <p:txBody>
          <a:bodyPr spcFirstLastPara="1" wrap="square" lIns="91417" tIns="45692" rIns="91417" bIns="45692" anchor="ctr" anchorCtr="0">
            <a:noAutofit/>
          </a:bodyPr>
          <a:lstStyle/>
          <a:p>
            <a:pPr defTabSz="1218987">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1860646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91417" tIns="45692" rIns="91417" bIns="45692" anchor="t" anchorCtr="0"/>
          <a:lstStyle>
            <a:lvl1pPr marL="609493" lvl="0" indent="-304747" algn="l" rtl="0">
              <a:lnSpc>
                <a:spcPct val="90000"/>
              </a:lnSpc>
              <a:spcBef>
                <a:spcPts val="1066"/>
              </a:spcBef>
              <a:spcAft>
                <a:spcPts val="0"/>
              </a:spcAft>
              <a:buSzPts val="1100"/>
              <a:buFont typeface="Work Sans Light"/>
              <a:buNone/>
              <a:defRPr sz="1300">
                <a:solidFill>
                  <a:srgbClr val="0066CD"/>
                </a:solidFill>
                <a:latin typeface="Work Sans"/>
                <a:ea typeface="Work Sans"/>
                <a:cs typeface="Work Sans"/>
                <a:sym typeface="Work Sans"/>
              </a:defRPr>
            </a:lvl1pPr>
            <a:lvl2pPr marL="1218987" lvl="1"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480" lvl="2"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973" lvl="3"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467" lvl="4"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960" lvl="5"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453" lvl="6"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947" lvl="7"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440" lvl="8" indent="-397864"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91417" tIns="45692" rIns="91417" bIns="45692" anchor="t" anchorCtr="0"/>
          <a:lstStyle>
            <a:lvl1pPr marR="0" lvl="0" algn="l" rtl="0">
              <a:lnSpc>
                <a:spcPct val="90000"/>
              </a:lnSpc>
              <a:spcBef>
                <a:spcPts val="1066"/>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dirty="0"/>
          </a:p>
        </p:txBody>
      </p:sp>
      <p:sp>
        <p:nvSpPr>
          <p:cNvPr id="81" name="Google Shape;81;p11"/>
          <p:cNvSpPr txBox="1">
            <a:spLocks noGrp="1"/>
          </p:cNvSpPr>
          <p:nvPr>
            <p:ph type="title"/>
          </p:nvPr>
        </p:nvSpPr>
        <p:spPr>
          <a:xfrm>
            <a:off x="5024965" y="2310777"/>
            <a:ext cx="5743600" cy="858400"/>
          </a:xfrm>
          <a:prstGeom prst="rect">
            <a:avLst/>
          </a:prstGeom>
          <a:noFill/>
          <a:ln>
            <a:noFill/>
          </a:ln>
        </p:spPr>
        <p:txBody>
          <a:bodyPr spcFirstLastPara="1" wrap="square" lIns="91417" tIns="45692" rIns="91417" bIns="45692"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17693044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91417" tIns="45692" rIns="91417" bIns="45692"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22022203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2192767" y="6403677"/>
            <a:ext cx="6102800" cy="454400"/>
          </a:xfrm>
          <a:prstGeom prst="rect">
            <a:avLst/>
          </a:prstGeom>
          <a:noFill/>
          <a:ln>
            <a:noFill/>
          </a:ln>
        </p:spPr>
        <p:txBody>
          <a:bodyPr spcFirstLastPara="1" wrap="square" lIns="121879" tIns="121879" rIns="121879" bIns="121879" anchor="t" anchorCtr="0">
            <a:noAutofit/>
          </a:bodyPr>
          <a:lstStyle/>
          <a:p>
            <a:pPr defTabSz="1218987">
              <a:buClr>
                <a:srgbClr val="000000"/>
              </a:buClr>
              <a:buSzPts val="600"/>
              <a:buFont typeface="Arial"/>
              <a:buNone/>
            </a:pPr>
            <a:r>
              <a:rPr lang="es-CO" sz="800" kern="0" dirty="0">
                <a:solidFill>
                  <a:srgbClr val="0054BC"/>
                </a:solidFill>
                <a:latin typeface="Work Sans"/>
                <a:ea typeface="Work Sans"/>
                <a:cs typeface="Work Sans"/>
                <a:sym typeface="Work Sans"/>
              </a:rPr>
              <a:t>Esta presentación es propiedad intelectual controlada y producida por Función Pública</a:t>
            </a:r>
            <a:endParaRPr sz="800" kern="0"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xmlns="" id="{2878297F-D1F8-3A48-B1CC-2D20ABA28118}"/>
              </a:ext>
            </a:extLst>
          </p:cNvPr>
          <p:cNvSpPr txBox="1"/>
          <p:nvPr userDrawn="1"/>
        </p:nvSpPr>
        <p:spPr>
          <a:xfrm>
            <a:off x="434552" y="141800"/>
            <a:ext cx="2472400" cy="241200"/>
          </a:xfrm>
          <a:prstGeom prst="rect">
            <a:avLst/>
          </a:prstGeom>
          <a:noFill/>
          <a:ln>
            <a:noFill/>
          </a:ln>
        </p:spPr>
        <p:txBody>
          <a:bodyPr spcFirstLastPara="1" wrap="square" lIns="91417" tIns="45692" rIns="91417" bIns="45692" anchor="ctr" anchorCtr="0">
            <a:noAutofit/>
          </a:bodyPr>
          <a:lstStyle/>
          <a:p>
            <a:pPr defTabSz="1218987">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2920" y="6308431"/>
            <a:ext cx="2340153" cy="447089"/>
          </a:xfrm>
          <a:prstGeom prst="rect">
            <a:avLst/>
          </a:prstGeom>
        </p:spPr>
      </p:pic>
    </p:spTree>
    <p:extLst>
      <p:ext uri="{BB962C8B-B14F-4D97-AF65-F5344CB8AC3E}">
        <p14:creationId xmlns:p14="http://schemas.microsoft.com/office/powerpoint/2010/main" val="35337067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0"/>
            <a:ext cx="731600" cy="524801"/>
          </a:xfrm>
          <a:prstGeom prst="rect">
            <a:avLst/>
          </a:prstGeom>
          <a:noFill/>
          <a:ln>
            <a:noFill/>
          </a:ln>
        </p:spPr>
        <p:txBody>
          <a:bodyPr spcFirstLastPara="1" wrap="square" lIns="121879" tIns="121879" rIns="121879" bIns="121879" anchor="ctr" anchorCtr="0">
            <a:noAutofit/>
          </a:bodyPr>
          <a:lstStyle/>
          <a:p>
            <a:pPr algn="r" defTabSz="1218987">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1218987">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1"/>
          </a:xfrm>
          <a:prstGeom prst="rect">
            <a:avLst/>
          </a:prstGeom>
          <a:noFill/>
          <a:ln>
            <a:noFill/>
          </a:ln>
        </p:spPr>
        <p:txBody>
          <a:bodyPr spcFirstLastPara="1" wrap="square" lIns="121879" tIns="121879" rIns="121879" bIns="121879" anchor="ctr" anchorCtr="0">
            <a:noAutofit/>
          </a:bodyPr>
          <a:lstStyle/>
          <a:p>
            <a:pPr algn="r" defTabSz="1218987">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1218987">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79" tIns="60923" rIns="121879" bIns="60923" anchor="ctr" anchorCtr="0">
            <a:noAutofit/>
          </a:bodyPr>
          <a:lstStyle/>
          <a:p>
            <a:pPr algn="ctr" defTabSz="1218987">
              <a:buClr>
                <a:srgbClr val="000000"/>
              </a:buClr>
              <a:buFont typeface="Arial"/>
              <a:buNone/>
            </a:pPr>
            <a:endParaRPr sz="1900" kern="0" dirty="0">
              <a:solidFill>
                <a:srgbClr val="FFFFFF"/>
              </a:solidFill>
              <a:ea typeface="Arial"/>
              <a:cs typeface="Arial"/>
              <a:sym typeface="Arial"/>
            </a:endParaRPr>
          </a:p>
        </p:txBody>
      </p:sp>
      <p:sp>
        <p:nvSpPr>
          <p:cNvPr id="15" name="Google Shape;15;p2"/>
          <p:cNvSpPr txBox="1"/>
          <p:nvPr/>
        </p:nvSpPr>
        <p:spPr>
          <a:xfrm>
            <a:off x="1464642" y="6474856"/>
            <a:ext cx="5723905" cy="454400"/>
          </a:xfrm>
          <a:prstGeom prst="rect">
            <a:avLst/>
          </a:prstGeom>
          <a:noFill/>
          <a:ln>
            <a:noFill/>
          </a:ln>
        </p:spPr>
        <p:txBody>
          <a:bodyPr spcFirstLastPara="1" wrap="square" lIns="121879" tIns="121879" rIns="121879" bIns="121879" anchor="t" anchorCtr="0">
            <a:noAutofit/>
          </a:bodyPr>
          <a:lstStyle/>
          <a:p>
            <a:pPr defTabSz="1218987">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Función Pública</a:t>
            </a:r>
            <a:endParaRPr sz="800" kern="0" dirty="0">
              <a:solidFill>
                <a:srgbClr val="FFFFFF"/>
              </a:solidFill>
              <a:latin typeface="Work Sans"/>
              <a:ea typeface="Work Sans"/>
              <a:cs typeface="Work Sans"/>
              <a:sym typeface="Work Sans"/>
            </a:endParaRPr>
          </a:p>
        </p:txBody>
      </p:sp>
      <p:grpSp>
        <p:nvGrpSpPr>
          <p:cNvPr id="8" name="Grupo 7"/>
          <p:cNvGrpSpPr/>
          <p:nvPr userDrawn="1"/>
        </p:nvGrpSpPr>
        <p:grpSpPr>
          <a:xfrm>
            <a:off x="445681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8008774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0"/>
            <a:ext cx="731600" cy="524801"/>
          </a:xfrm>
          <a:prstGeom prst="rect">
            <a:avLst/>
          </a:prstGeom>
          <a:noFill/>
          <a:ln>
            <a:noFill/>
          </a:ln>
        </p:spPr>
        <p:txBody>
          <a:bodyPr spcFirstLastPara="1" wrap="square" lIns="121879" tIns="121879" rIns="121879" bIns="121879" anchor="ctr" anchorCtr="0">
            <a:noAutofit/>
          </a:bodyPr>
          <a:lstStyle/>
          <a:p>
            <a:pPr algn="r" defTabSz="1218987">
              <a:buClr>
                <a:srgbClr val="000000"/>
              </a:buClr>
              <a:buSzPts val="700"/>
              <a:buFont typeface="Arial"/>
              <a:buNone/>
            </a:pPr>
            <a:fld id="{00000000-1234-1234-1234-123412341234}" type="slidenum">
              <a:rPr lang="es-CO" sz="900" kern="0">
                <a:solidFill>
                  <a:srgbClr val="0054BC"/>
                </a:solidFill>
                <a:latin typeface="Work Sans"/>
                <a:ea typeface="Work Sans"/>
                <a:cs typeface="Work Sans"/>
                <a:sym typeface="Work Sans"/>
              </a:rPr>
              <a:pPr algn="r" defTabSz="1218987">
                <a:buClr>
                  <a:srgbClr val="000000"/>
                </a:buClr>
                <a:buSzPts val="700"/>
                <a:buFont typeface="Arial"/>
                <a:buNone/>
              </a:pPr>
              <a:t>‹Nº›</a:t>
            </a:fld>
            <a:endParaRPr sz="900" kern="0" dirty="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1"/>
          </a:xfrm>
          <a:prstGeom prst="rect">
            <a:avLst/>
          </a:prstGeom>
          <a:noFill/>
          <a:ln>
            <a:noFill/>
          </a:ln>
        </p:spPr>
        <p:txBody>
          <a:bodyPr spcFirstLastPara="1" wrap="square" lIns="121879" tIns="121879" rIns="121879" bIns="121879" anchor="ctr" anchorCtr="0">
            <a:noAutofit/>
          </a:bodyPr>
          <a:lstStyle/>
          <a:p>
            <a:pPr algn="r" defTabSz="1218987">
              <a:buClr>
                <a:srgbClr val="000000"/>
              </a:buClr>
              <a:buSzPts val="700"/>
              <a:buFont typeface="Arial"/>
              <a:buNone/>
            </a:pPr>
            <a:fld id="{00000000-1234-1234-1234-123412341234}" type="slidenum">
              <a:rPr lang="es-CO" sz="900" kern="0">
                <a:solidFill>
                  <a:srgbClr val="FFFFFF"/>
                </a:solidFill>
                <a:latin typeface="Work Sans"/>
                <a:ea typeface="Work Sans"/>
                <a:cs typeface="Work Sans"/>
                <a:sym typeface="Work Sans"/>
              </a:rPr>
              <a:pPr algn="r" defTabSz="1218987">
                <a:buClr>
                  <a:srgbClr val="000000"/>
                </a:buClr>
                <a:buSzPts val="700"/>
                <a:buFont typeface="Arial"/>
                <a:buNone/>
              </a:pPr>
              <a:t>‹Nº›</a:t>
            </a:fld>
            <a:endParaRPr sz="900" kern="0"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79" tIns="60923" rIns="121879" bIns="60923" anchor="ctr" anchorCtr="0">
            <a:noAutofit/>
          </a:bodyPr>
          <a:lstStyle/>
          <a:p>
            <a:pPr algn="ctr" defTabSz="1218987">
              <a:buClr>
                <a:srgbClr val="000000"/>
              </a:buClr>
              <a:buFont typeface="Arial"/>
              <a:buNone/>
            </a:pPr>
            <a:endParaRPr sz="1900" kern="0" dirty="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79" tIns="121879" rIns="121879" bIns="121879" anchor="t" anchorCtr="0">
            <a:noAutofit/>
          </a:bodyPr>
          <a:lstStyle/>
          <a:p>
            <a:pPr defTabSz="1218987">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Función 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1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buClr>
                  <a:srgbClr val="000000"/>
                </a:buClr>
                <a:buFont typeface="Arial"/>
                <a:buNone/>
              </a:pPr>
              <a:endParaRPr lang="en-US" sz="1900" kern="0" dirty="0">
                <a:solidFill>
                  <a:srgbClr val="FFFFFF"/>
                </a:solidFill>
                <a:sym typeface="Aria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64437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15E2C-FA31-354D-B86F-0397751056A8}" type="datetimeFigureOut">
              <a:rPr lang="es-ES_tradnl" smtClean="0"/>
              <a:t>02/12/2019</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CB02C-2E00-434F-98EE-F0A5A7B5BFB1}" type="slidenum">
              <a:rPr lang="es-ES_tradnl" smtClean="0"/>
              <a:t>‹Nº›</a:t>
            </a:fld>
            <a:endParaRPr lang="es-ES_tradnl" dirty="0"/>
          </a:p>
        </p:txBody>
      </p:sp>
    </p:spTree>
    <p:extLst>
      <p:ext uri="{BB962C8B-B14F-4D97-AF65-F5344CB8AC3E}">
        <p14:creationId xmlns:p14="http://schemas.microsoft.com/office/powerpoint/2010/main" val="174012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201"/>
            <a:ext cx="10515600" cy="1326000"/>
          </a:xfrm>
          <a:prstGeom prst="rect">
            <a:avLst/>
          </a:prstGeom>
          <a:noFill/>
          <a:ln>
            <a:noFill/>
          </a:ln>
        </p:spPr>
        <p:txBody>
          <a:bodyPr spcFirstLastPara="1" wrap="square" lIns="91417" tIns="45692" rIns="91417" bIns="45692"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4"/>
            <a:ext cx="10515600" cy="4351201"/>
          </a:xfrm>
          <a:prstGeom prst="rect">
            <a:avLst/>
          </a:prstGeom>
          <a:noFill/>
          <a:ln>
            <a:noFill/>
          </a:ln>
        </p:spPr>
        <p:txBody>
          <a:bodyPr spcFirstLastPara="1" wrap="square" lIns="91417" tIns="45692" rIns="91417" bIns="45692"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27"/>
            <a:ext cx="2743200" cy="365201"/>
          </a:xfrm>
          <a:prstGeom prst="rect">
            <a:avLst/>
          </a:prstGeom>
          <a:noFill/>
          <a:ln>
            <a:noFill/>
          </a:ln>
        </p:spPr>
        <p:txBody>
          <a:bodyPr spcFirstLastPara="1" wrap="square" lIns="91417" tIns="45692" rIns="91417" bIns="45692"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1218987"/>
            <a:endParaRPr kern="0" dirty="0"/>
          </a:p>
        </p:txBody>
      </p:sp>
      <p:sp>
        <p:nvSpPr>
          <p:cNvPr id="9" name="Google Shape;9;p1"/>
          <p:cNvSpPr txBox="1">
            <a:spLocks noGrp="1"/>
          </p:cNvSpPr>
          <p:nvPr>
            <p:ph type="ftr" idx="11"/>
          </p:nvPr>
        </p:nvSpPr>
        <p:spPr>
          <a:xfrm>
            <a:off x="4038600" y="6356427"/>
            <a:ext cx="4114800" cy="365201"/>
          </a:xfrm>
          <a:prstGeom prst="rect">
            <a:avLst/>
          </a:prstGeom>
          <a:noFill/>
          <a:ln>
            <a:noFill/>
          </a:ln>
        </p:spPr>
        <p:txBody>
          <a:bodyPr spcFirstLastPara="1" wrap="square" lIns="91417" tIns="45692" rIns="91417" bIns="45692"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1218987"/>
            <a:endParaRPr kern="0" dirty="0"/>
          </a:p>
        </p:txBody>
      </p:sp>
      <p:sp>
        <p:nvSpPr>
          <p:cNvPr id="10" name="Google Shape;10;p1"/>
          <p:cNvSpPr txBox="1">
            <a:spLocks noGrp="1"/>
          </p:cNvSpPr>
          <p:nvPr>
            <p:ph type="sldNum" idx="12"/>
          </p:nvPr>
        </p:nvSpPr>
        <p:spPr>
          <a:xfrm>
            <a:off x="8610600" y="6356427"/>
            <a:ext cx="2743200" cy="365201"/>
          </a:xfrm>
          <a:prstGeom prst="rect">
            <a:avLst/>
          </a:prstGeom>
          <a:noFill/>
          <a:ln>
            <a:noFill/>
          </a:ln>
        </p:spPr>
        <p:txBody>
          <a:bodyPr spcFirstLastPara="1" wrap="square" lIns="91417" tIns="45692" rIns="91417" bIns="45692"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1218987"/>
            <a:fld id="{00000000-1234-1234-1234-123412341234}" type="slidenum">
              <a:rPr lang="es-CO" kern="0"/>
              <a:pPr defTabSz="1218987"/>
              <a:t>‹Nº›</a:t>
            </a:fld>
            <a:endParaRPr kern="0" dirty="0"/>
          </a:p>
        </p:txBody>
      </p:sp>
    </p:spTree>
    <p:extLst>
      <p:ext uri="{BB962C8B-B14F-4D97-AF65-F5344CB8AC3E}">
        <p14:creationId xmlns:p14="http://schemas.microsoft.com/office/powerpoint/2010/main" val="2195700132"/>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201"/>
            <a:ext cx="10515600" cy="1326000"/>
          </a:xfrm>
          <a:prstGeom prst="rect">
            <a:avLst/>
          </a:prstGeom>
          <a:noFill/>
          <a:ln>
            <a:noFill/>
          </a:ln>
        </p:spPr>
        <p:txBody>
          <a:bodyPr spcFirstLastPara="1" wrap="square" lIns="91209" tIns="45588" rIns="91209" bIns="45588"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4"/>
            <a:ext cx="10515600" cy="4351201"/>
          </a:xfrm>
          <a:prstGeom prst="rect">
            <a:avLst/>
          </a:prstGeom>
          <a:noFill/>
          <a:ln>
            <a:noFill/>
          </a:ln>
        </p:spPr>
        <p:txBody>
          <a:bodyPr spcFirstLastPara="1" wrap="square" lIns="91209" tIns="45588" rIns="91209" bIns="45588"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45"/>
            <a:ext cx="2743200" cy="365201"/>
          </a:xfrm>
          <a:prstGeom prst="rect">
            <a:avLst/>
          </a:prstGeom>
          <a:noFill/>
          <a:ln>
            <a:noFill/>
          </a:ln>
        </p:spPr>
        <p:txBody>
          <a:bodyPr spcFirstLastPara="1" wrap="square" lIns="91209" tIns="45588" rIns="91209" bIns="45588"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1216222"/>
            <a:endParaRPr lang="es-CO" kern="0" dirty="0"/>
          </a:p>
        </p:txBody>
      </p:sp>
      <p:sp>
        <p:nvSpPr>
          <p:cNvPr id="9" name="Google Shape;9;p1"/>
          <p:cNvSpPr txBox="1">
            <a:spLocks noGrp="1"/>
          </p:cNvSpPr>
          <p:nvPr>
            <p:ph type="ftr" idx="11"/>
          </p:nvPr>
        </p:nvSpPr>
        <p:spPr>
          <a:xfrm>
            <a:off x="4038600" y="6356445"/>
            <a:ext cx="4114800" cy="365201"/>
          </a:xfrm>
          <a:prstGeom prst="rect">
            <a:avLst/>
          </a:prstGeom>
          <a:noFill/>
          <a:ln>
            <a:noFill/>
          </a:ln>
        </p:spPr>
        <p:txBody>
          <a:bodyPr spcFirstLastPara="1" wrap="square" lIns="91209" tIns="45588" rIns="91209" bIns="45588"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1216222"/>
            <a:endParaRPr lang="es-CO" kern="0" dirty="0"/>
          </a:p>
        </p:txBody>
      </p:sp>
      <p:sp>
        <p:nvSpPr>
          <p:cNvPr id="10" name="Google Shape;10;p1"/>
          <p:cNvSpPr txBox="1">
            <a:spLocks noGrp="1"/>
          </p:cNvSpPr>
          <p:nvPr>
            <p:ph type="sldNum" idx="12"/>
          </p:nvPr>
        </p:nvSpPr>
        <p:spPr>
          <a:xfrm>
            <a:off x="8610600" y="6356445"/>
            <a:ext cx="2743200" cy="365201"/>
          </a:xfrm>
          <a:prstGeom prst="rect">
            <a:avLst/>
          </a:prstGeom>
          <a:noFill/>
          <a:ln>
            <a:noFill/>
          </a:ln>
        </p:spPr>
        <p:txBody>
          <a:bodyPr spcFirstLastPara="1" wrap="square" lIns="91209" tIns="45588" rIns="91209" bIns="45588"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1216222"/>
            <a:fld id="{00000000-1234-1234-1234-123412341234}" type="slidenum">
              <a:rPr lang="es-CO" kern="0" smtClean="0"/>
              <a:pPr defTabSz="1216222"/>
              <a:t>‹Nº›</a:t>
            </a:fld>
            <a:endParaRPr lang="es-CO" kern="0" dirty="0"/>
          </a:p>
        </p:txBody>
      </p:sp>
    </p:spTree>
    <p:extLst>
      <p:ext uri="{BB962C8B-B14F-4D97-AF65-F5344CB8AC3E}">
        <p14:creationId xmlns:p14="http://schemas.microsoft.com/office/powerpoint/2010/main" val="3527408014"/>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89"/>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4"/>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58"/>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458"/>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458"/>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759501019"/>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85"/>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51"/>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451"/>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451"/>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1910953516"/>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9"/>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95"/>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a:p>
        </p:txBody>
      </p:sp>
      <p:sp>
        <p:nvSpPr>
          <p:cNvPr id="9" name="Google Shape;9;p1"/>
          <p:cNvSpPr txBox="1">
            <a:spLocks noGrp="1"/>
          </p:cNvSpPr>
          <p:nvPr>
            <p:ph type="ftr" idx="11"/>
          </p:nvPr>
        </p:nvSpPr>
        <p:spPr>
          <a:xfrm>
            <a:off x="4038600" y="6356395"/>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a:p>
        </p:txBody>
      </p:sp>
      <p:sp>
        <p:nvSpPr>
          <p:cNvPr id="10" name="Google Shape;10;p1"/>
          <p:cNvSpPr txBox="1">
            <a:spLocks noGrp="1"/>
          </p:cNvSpPr>
          <p:nvPr>
            <p:ph type="sldNum" idx="12"/>
          </p:nvPr>
        </p:nvSpPr>
        <p:spPr>
          <a:xfrm>
            <a:off x="8610600" y="6356395"/>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a:pPr defTabSz="909125"/>
              <a:t>‹Nº›</a:t>
            </a:fld>
            <a:endParaRPr/>
          </a:p>
        </p:txBody>
      </p:sp>
    </p:spTree>
    <p:extLst>
      <p:ext uri="{BB962C8B-B14F-4D97-AF65-F5344CB8AC3E}">
        <p14:creationId xmlns:p14="http://schemas.microsoft.com/office/powerpoint/2010/main" val="148876910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73"/>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41"/>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441"/>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441"/>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399412618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69"/>
            <a:ext cx="10515600" cy="1325563"/>
          </a:xfrm>
          <a:prstGeom prst="rect">
            <a:avLst/>
          </a:prstGeom>
        </p:spPr>
        <p:txBody>
          <a:bodyPr vert="horz" lIns="90912" tIns="45456" rIns="90912" bIns="45456"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6"/>
            <a:ext cx="10515600" cy="4351338"/>
          </a:xfrm>
          <a:prstGeom prst="rect">
            <a:avLst/>
          </a:prstGeom>
        </p:spPr>
        <p:txBody>
          <a:bodyPr vert="horz" lIns="90912" tIns="45456" rIns="90912" bIns="45456"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2"/>
            <a:ext cx="2743200" cy="365125"/>
          </a:xfrm>
          <a:prstGeom prst="rect">
            <a:avLst/>
          </a:prstGeom>
        </p:spPr>
        <p:txBody>
          <a:bodyPr vert="horz" lIns="90912" tIns="45456" rIns="90912" bIns="45456" rtlCol="0" anchor="ctr"/>
          <a:lstStyle>
            <a:lvl1pPr algn="l">
              <a:defRPr sz="1200">
                <a:solidFill>
                  <a:schemeClr val="tx1">
                    <a:tint val="75000"/>
                  </a:schemeClr>
                </a:solidFill>
              </a:defRPr>
            </a:lvl1pPr>
          </a:lstStyle>
          <a:p>
            <a:pPr defTabSz="909125"/>
            <a:fld id="{6522D291-2712-4DAE-A078-2B4660D43144}" type="datetimeFigureOut">
              <a:rPr lang="es-CO" smtClean="0">
                <a:solidFill>
                  <a:prstClr val="black">
                    <a:tint val="75000"/>
                  </a:prstClr>
                </a:solidFill>
              </a:rPr>
              <a:pPr defTabSz="909125"/>
              <a:t>2/12/2019</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0912" tIns="45456" rIns="90912" bIns="45456" rtlCol="0" anchor="ctr"/>
          <a:lstStyle>
            <a:lvl1pPr algn="ctr">
              <a:defRPr sz="1200">
                <a:solidFill>
                  <a:schemeClr val="tx1">
                    <a:tint val="75000"/>
                  </a:schemeClr>
                </a:solidFill>
              </a:defRPr>
            </a:lvl1pPr>
          </a:lstStyle>
          <a:p>
            <a:pPr defTabSz="909125"/>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0912" tIns="45456" rIns="90912" bIns="45456" rtlCol="0" anchor="ctr"/>
          <a:lstStyle>
            <a:lvl1pPr algn="r">
              <a:defRPr sz="1200">
                <a:solidFill>
                  <a:schemeClr val="tx1">
                    <a:tint val="75000"/>
                  </a:schemeClr>
                </a:solidFill>
              </a:defRPr>
            </a:lvl1pPr>
          </a:lstStyle>
          <a:p>
            <a:pPr defTabSz="909125"/>
            <a:fld id="{3BF72012-09F5-4C2C-A68B-C6C47BBE96B3}" type="slidenum">
              <a:rPr lang="es-CO" smtClean="0">
                <a:solidFill>
                  <a:prstClr val="black">
                    <a:tint val="75000"/>
                  </a:prstClr>
                </a:solidFill>
              </a:rPr>
              <a:pPr defTabSz="909125"/>
              <a:t>‹Nº›</a:t>
            </a:fld>
            <a:endParaRPr lang="es-CO">
              <a:solidFill>
                <a:prstClr val="black">
                  <a:tint val="75000"/>
                </a:prstClr>
              </a:solidFill>
            </a:endParaRPr>
          </a:p>
        </p:txBody>
      </p:sp>
      <p:sp>
        <p:nvSpPr>
          <p:cNvPr id="7" name="Shape 1809"/>
          <p:cNvSpPr/>
          <p:nvPr userDrawn="1"/>
        </p:nvSpPr>
        <p:spPr>
          <a:xfrm rot="10800000" flipH="1">
            <a:off x="12035289" y="40"/>
            <a:ext cx="179007" cy="723901"/>
          </a:xfrm>
          <a:prstGeom prst="rect">
            <a:avLst/>
          </a:prstGeom>
          <a:solidFill>
            <a:srgbClr val="8A3D63"/>
          </a:solidFill>
          <a:ln>
            <a:noFill/>
          </a:ln>
        </p:spPr>
        <p:txBody>
          <a:bodyPr wrap="square" lIns="90897" tIns="45436" rIns="90897" bIns="45436" anchor="ctr" anchorCtr="0">
            <a:noAutofit/>
          </a:bodyPr>
          <a:lstStyle/>
          <a:p>
            <a:pPr algn="ctr" defTabSz="909125"/>
            <a:endParaRPr sz="1900">
              <a:solidFill>
                <a:prstClr val="white"/>
              </a:solidFill>
              <a:ea typeface="Calibri"/>
              <a:cs typeface="Calibri"/>
              <a:sym typeface="Calibri"/>
            </a:endParaRPr>
          </a:p>
        </p:txBody>
      </p:sp>
    </p:spTree>
    <p:extLst>
      <p:ext uri="{BB962C8B-B14F-4D97-AF65-F5344CB8AC3E}">
        <p14:creationId xmlns:p14="http://schemas.microsoft.com/office/powerpoint/2010/main" val="33867911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3" r:id="rId15"/>
    <p:sldLayoutId id="2147483714" r:id="rId16"/>
    <p:sldLayoutId id="2147483715" r:id="rId17"/>
    <p:sldLayoutId id="2147483716" r:id="rId18"/>
    <p:sldLayoutId id="2147483717" r:id="rId19"/>
  </p:sldLayoutIdLst>
  <p:txStyles>
    <p:titleStyle>
      <a:lvl1pPr algn="l" defTabSz="9091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280" indent="-227280" algn="l" defTabSz="9091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1843" indent="-227280" algn="l" defTabSz="9091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6413" indent="-227280" algn="l" defTabSz="9091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0983"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45553"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0121"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4688"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9258"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3826" indent="-227280" algn="l" defTabSz="90912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CO"/>
      </a:defPPr>
      <a:lvl1pPr marL="0" algn="l" defTabSz="909125" rtl="0" eaLnBrk="1" latinLnBrk="0" hangingPunct="1">
        <a:defRPr sz="1900" kern="1200">
          <a:solidFill>
            <a:schemeClr val="tx1"/>
          </a:solidFill>
          <a:latin typeface="+mn-lt"/>
          <a:ea typeface="+mn-ea"/>
          <a:cs typeface="+mn-cs"/>
        </a:defRPr>
      </a:lvl1pPr>
      <a:lvl2pPr marL="454560" algn="l" defTabSz="909125" rtl="0" eaLnBrk="1" latinLnBrk="0" hangingPunct="1">
        <a:defRPr sz="1900" kern="1200">
          <a:solidFill>
            <a:schemeClr val="tx1"/>
          </a:solidFill>
          <a:latin typeface="+mn-lt"/>
          <a:ea typeface="+mn-ea"/>
          <a:cs typeface="+mn-cs"/>
        </a:defRPr>
      </a:lvl2pPr>
      <a:lvl3pPr marL="909125" algn="l" defTabSz="909125" rtl="0" eaLnBrk="1" latinLnBrk="0" hangingPunct="1">
        <a:defRPr sz="1900" kern="1200">
          <a:solidFill>
            <a:schemeClr val="tx1"/>
          </a:solidFill>
          <a:latin typeface="+mn-lt"/>
          <a:ea typeface="+mn-ea"/>
          <a:cs typeface="+mn-cs"/>
        </a:defRPr>
      </a:lvl3pPr>
      <a:lvl4pPr marL="1363699" algn="l" defTabSz="909125" rtl="0" eaLnBrk="1" latinLnBrk="0" hangingPunct="1">
        <a:defRPr sz="1900" kern="1200">
          <a:solidFill>
            <a:schemeClr val="tx1"/>
          </a:solidFill>
          <a:latin typeface="+mn-lt"/>
          <a:ea typeface="+mn-ea"/>
          <a:cs typeface="+mn-cs"/>
        </a:defRPr>
      </a:lvl4pPr>
      <a:lvl5pPr marL="1818268" algn="l" defTabSz="909125" rtl="0" eaLnBrk="1" latinLnBrk="0" hangingPunct="1">
        <a:defRPr sz="1900" kern="1200">
          <a:solidFill>
            <a:schemeClr val="tx1"/>
          </a:solidFill>
          <a:latin typeface="+mn-lt"/>
          <a:ea typeface="+mn-ea"/>
          <a:cs typeface="+mn-cs"/>
        </a:defRPr>
      </a:lvl5pPr>
      <a:lvl6pPr marL="2272837" algn="l" defTabSz="909125" rtl="0" eaLnBrk="1" latinLnBrk="0" hangingPunct="1">
        <a:defRPr sz="1900" kern="1200">
          <a:solidFill>
            <a:schemeClr val="tx1"/>
          </a:solidFill>
          <a:latin typeface="+mn-lt"/>
          <a:ea typeface="+mn-ea"/>
          <a:cs typeface="+mn-cs"/>
        </a:defRPr>
      </a:lvl6pPr>
      <a:lvl7pPr marL="2727405" algn="l" defTabSz="909125" rtl="0" eaLnBrk="1" latinLnBrk="0" hangingPunct="1">
        <a:defRPr sz="1900" kern="1200">
          <a:solidFill>
            <a:schemeClr val="tx1"/>
          </a:solidFill>
          <a:latin typeface="+mn-lt"/>
          <a:ea typeface="+mn-ea"/>
          <a:cs typeface="+mn-cs"/>
        </a:defRPr>
      </a:lvl7pPr>
      <a:lvl8pPr marL="3181974" algn="l" defTabSz="909125" rtl="0" eaLnBrk="1" latinLnBrk="0" hangingPunct="1">
        <a:defRPr sz="1900" kern="1200">
          <a:solidFill>
            <a:schemeClr val="tx1"/>
          </a:solidFill>
          <a:latin typeface="+mn-lt"/>
          <a:ea typeface="+mn-ea"/>
          <a:cs typeface="+mn-cs"/>
        </a:defRPr>
      </a:lvl8pPr>
      <a:lvl9pPr marL="3636542" algn="l" defTabSz="90912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40"/>
            <a:ext cx="10972800" cy="1143000"/>
          </a:xfrm>
          <a:prstGeom prst="rect">
            <a:avLst/>
          </a:prstGeom>
        </p:spPr>
        <p:txBody>
          <a:bodyPr vert="horz" lIns="90912" tIns="45456" rIns="90912" bIns="45456"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0"/>
            <a:ext cx="10972800" cy="4525963"/>
          </a:xfrm>
          <a:prstGeom prst="rect">
            <a:avLst/>
          </a:prstGeom>
        </p:spPr>
        <p:txBody>
          <a:bodyPr vert="horz" lIns="90912" tIns="45456" rIns="90912" bIns="45456"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2"/>
            <a:ext cx="2844800" cy="365125"/>
          </a:xfrm>
          <a:prstGeom prst="rect">
            <a:avLst/>
          </a:prstGeom>
        </p:spPr>
        <p:txBody>
          <a:bodyPr vert="horz" lIns="90912" tIns="45456" rIns="90912" bIns="45456" rtlCol="0" anchor="ctr"/>
          <a:lstStyle>
            <a:lvl1pPr algn="l">
              <a:defRPr sz="1600">
                <a:solidFill>
                  <a:schemeClr val="tx1">
                    <a:tint val="75000"/>
                  </a:schemeClr>
                </a:solidFill>
              </a:defRPr>
            </a:lvl1pPr>
          </a:lstStyle>
          <a:p>
            <a:pPr defTabSz="909125"/>
            <a:fld id="{D2516BD1-4F8F-4B46-8C78-530086FB6FD0}" type="datetimeFigureOut">
              <a:rPr lang="es-CO" smtClean="0">
                <a:solidFill>
                  <a:prstClr val="black">
                    <a:tint val="75000"/>
                  </a:prstClr>
                </a:solidFill>
              </a:rPr>
              <a:pPr defTabSz="909125"/>
              <a:t>2/12/2019</a:t>
            </a:fld>
            <a:endParaRPr lang="es-CO">
              <a:solidFill>
                <a:prstClr val="black">
                  <a:tint val="75000"/>
                </a:prstClr>
              </a:solidFill>
            </a:endParaRPr>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0912" tIns="45456" rIns="90912" bIns="45456" rtlCol="0" anchor="ctr"/>
          <a:lstStyle>
            <a:lvl1pPr algn="ctr">
              <a:defRPr sz="1600">
                <a:solidFill>
                  <a:schemeClr val="tx1">
                    <a:tint val="75000"/>
                  </a:schemeClr>
                </a:solidFill>
              </a:defRPr>
            </a:lvl1pPr>
          </a:lstStyle>
          <a:p>
            <a:pPr defTabSz="909125"/>
            <a:endParaRPr lang="es-CO">
              <a:solidFill>
                <a:prstClr val="black">
                  <a:tint val="75000"/>
                </a:prstClr>
              </a:solidFill>
            </a:endParaRPr>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0912" tIns="45456" rIns="90912" bIns="45456" rtlCol="0" anchor="ctr"/>
          <a:lstStyle>
            <a:lvl1pPr algn="r">
              <a:defRPr sz="1600">
                <a:solidFill>
                  <a:schemeClr val="tx1">
                    <a:tint val="75000"/>
                  </a:schemeClr>
                </a:solidFill>
              </a:defRPr>
            </a:lvl1pPr>
          </a:lstStyle>
          <a:p>
            <a:pPr defTabSz="909125"/>
            <a:fld id="{156FCAD5-35AD-4CF1-9C7E-A4EE2A6918DF}" type="slidenum">
              <a:rPr lang="es-CO" smtClean="0">
                <a:solidFill>
                  <a:prstClr val="black">
                    <a:tint val="75000"/>
                  </a:prstClr>
                </a:solidFill>
              </a:rPr>
              <a:pPr defTabSz="909125"/>
              <a:t>‹Nº›</a:t>
            </a:fld>
            <a:endParaRPr lang="es-CO">
              <a:solidFill>
                <a:prstClr val="black">
                  <a:tint val="75000"/>
                </a:prstClr>
              </a:solidFill>
            </a:endParaRPr>
          </a:p>
        </p:txBody>
      </p:sp>
    </p:spTree>
    <p:extLst>
      <p:ext uri="{BB962C8B-B14F-4D97-AF65-F5344CB8AC3E}">
        <p14:creationId xmlns:p14="http://schemas.microsoft.com/office/powerpoint/2010/main" val="35573313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1211803" rtl="0" eaLnBrk="1" latinLnBrk="0" hangingPunct="1">
        <a:spcBef>
          <a:spcPct val="0"/>
        </a:spcBef>
        <a:buNone/>
        <a:defRPr sz="5900" kern="1200">
          <a:solidFill>
            <a:schemeClr val="tx1"/>
          </a:solidFill>
          <a:latin typeface="+mj-lt"/>
          <a:ea typeface="+mj-ea"/>
          <a:cs typeface="+mj-cs"/>
        </a:defRPr>
      </a:lvl1pPr>
    </p:titleStyle>
    <p:bodyStyle>
      <a:lvl1pPr marL="454411" indent="-454411" algn="l" defTabSz="121180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4594" indent="-378688" algn="l" defTabSz="1211803"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14736" indent="-302962" algn="l" defTabSz="12118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20627"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26519"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32415"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8307"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4195"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50089" indent="-302962" algn="l" defTabSz="121180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s-CO"/>
      </a:defPPr>
      <a:lvl1pPr marL="0" algn="l" defTabSz="1211803" rtl="0" eaLnBrk="1" latinLnBrk="0" hangingPunct="1">
        <a:defRPr sz="2400" kern="1200">
          <a:solidFill>
            <a:schemeClr val="tx1"/>
          </a:solidFill>
          <a:latin typeface="+mn-lt"/>
          <a:ea typeface="+mn-ea"/>
          <a:cs typeface="+mn-cs"/>
        </a:defRPr>
      </a:lvl1pPr>
      <a:lvl2pPr marL="605899" algn="l" defTabSz="1211803" rtl="0" eaLnBrk="1" latinLnBrk="0" hangingPunct="1">
        <a:defRPr sz="2400" kern="1200">
          <a:solidFill>
            <a:schemeClr val="tx1"/>
          </a:solidFill>
          <a:latin typeface="+mn-lt"/>
          <a:ea typeface="+mn-ea"/>
          <a:cs typeface="+mn-cs"/>
        </a:defRPr>
      </a:lvl2pPr>
      <a:lvl3pPr marL="1211803" algn="l" defTabSz="1211803" rtl="0" eaLnBrk="1" latinLnBrk="0" hangingPunct="1">
        <a:defRPr sz="2400" kern="1200">
          <a:solidFill>
            <a:schemeClr val="tx1"/>
          </a:solidFill>
          <a:latin typeface="+mn-lt"/>
          <a:ea typeface="+mn-ea"/>
          <a:cs typeface="+mn-cs"/>
        </a:defRPr>
      </a:lvl3pPr>
      <a:lvl4pPr marL="1817677" algn="l" defTabSz="1211803" rtl="0" eaLnBrk="1" latinLnBrk="0" hangingPunct="1">
        <a:defRPr sz="2400" kern="1200">
          <a:solidFill>
            <a:schemeClr val="tx1"/>
          </a:solidFill>
          <a:latin typeface="+mn-lt"/>
          <a:ea typeface="+mn-ea"/>
          <a:cs typeface="+mn-cs"/>
        </a:defRPr>
      </a:lvl4pPr>
      <a:lvl5pPr marL="2423582" algn="l" defTabSz="1211803" rtl="0" eaLnBrk="1" latinLnBrk="0" hangingPunct="1">
        <a:defRPr sz="2400" kern="1200">
          <a:solidFill>
            <a:schemeClr val="tx1"/>
          </a:solidFill>
          <a:latin typeface="+mn-lt"/>
          <a:ea typeface="+mn-ea"/>
          <a:cs typeface="+mn-cs"/>
        </a:defRPr>
      </a:lvl5pPr>
      <a:lvl6pPr marL="3029466" algn="l" defTabSz="1211803" rtl="0" eaLnBrk="1" latinLnBrk="0" hangingPunct="1">
        <a:defRPr sz="2400" kern="1200">
          <a:solidFill>
            <a:schemeClr val="tx1"/>
          </a:solidFill>
          <a:latin typeface="+mn-lt"/>
          <a:ea typeface="+mn-ea"/>
          <a:cs typeface="+mn-cs"/>
        </a:defRPr>
      </a:lvl6pPr>
      <a:lvl7pPr marL="3635358" algn="l" defTabSz="1211803" rtl="0" eaLnBrk="1" latinLnBrk="0" hangingPunct="1">
        <a:defRPr sz="2400" kern="1200">
          <a:solidFill>
            <a:schemeClr val="tx1"/>
          </a:solidFill>
          <a:latin typeface="+mn-lt"/>
          <a:ea typeface="+mn-ea"/>
          <a:cs typeface="+mn-cs"/>
        </a:defRPr>
      </a:lvl7pPr>
      <a:lvl8pPr marL="4241252" algn="l" defTabSz="1211803" rtl="0" eaLnBrk="1" latinLnBrk="0" hangingPunct="1">
        <a:defRPr sz="2400" kern="1200">
          <a:solidFill>
            <a:schemeClr val="tx1"/>
          </a:solidFill>
          <a:latin typeface="+mn-lt"/>
          <a:ea typeface="+mn-ea"/>
          <a:cs typeface="+mn-cs"/>
        </a:defRPr>
      </a:lvl8pPr>
      <a:lvl9pPr marL="4847146" algn="l" defTabSz="1211803"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65"/>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34"/>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434"/>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434"/>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3978304816"/>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77"/>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446"/>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446"/>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446"/>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3062423347"/>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179" tIns="34077" rIns="68179" bIns="34077"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4"/>
            <a:ext cx="10515600" cy="4351201"/>
          </a:xfrm>
          <a:prstGeom prst="rect">
            <a:avLst/>
          </a:prstGeom>
          <a:noFill/>
          <a:ln>
            <a:noFill/>
          </a:ln>
        </p:spPr>
        <p:txBody>
          <a:bodyPr spcFirstLastPara="1" wrap="square" lIns="68179" tIns="34077" rIns="68179" bIns="34077"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94"/>
            <a:ext cx="2743200" cy="365201"/>
          </a:xfrm>
          <a:prstGeom prst="rect">
            <a:avLst/>
          </a:prstGeom>
          <a:noFill/>
          <a:ln>
            <a:noFill/>
          </a:ln>
        </p:spPr>
        <p:txBody>
          <a:bodyPr spcFirstLastPara="1" wrap="square" lIns="68179" tIns="34077" rIns="68179" bIns="34077"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9" name="Google Shape;9;p1"/>
          <p:cNvSpPr txBox="1">
            <a:spLocks noGrp="1"/>
          </p:cNvSpPr>
          <p:nvPr>
            <p:ph type="ftr" idx="11"/>
          </p:nvPr>
        </p:nvSpPr>
        <p:spPr>
          <a:xfrm>
            <a:off x="4038600" y="6356394"/>
            <a:ext cx="4114800" cy="365201"/>
          </a:xfrm>
          <a:prstGeom prst="rect">
            <a:avLst/>
          </a:prstGeom>
          <a:noFill/>
          <a:ln>
            <a:noFill/>
          </a:ln>
        </p:spPr>
        <p:txBody>
          <a:bodyPr spcFirstLastPara="1" wrap="square" lIns="68179" tIns="34077" rIns="68179" bIns="34077"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09125"/>
            <a:endParaRPr kern="0" dirty="0"/>
          </a:p>
        </p:txBody>
      </p:sp>
      <p:sp>
        <p:nvSpPr>
          <p:cNvPr id="10" name="Google Shape;10;p1"/>
          <p:cNvSpPr txBox="1">
            <a:spLocks noGrp="1"/>
          </p:cNvSpPr>
          <p:nvPr>
            <p:ph type="sldNum" idx="12"/>
          </p:nvPr>
        </p:nvSpPr>
        <p:spPr>
          <a:xfrm>
            <a:off x="8610600" y="6356394"/>
            <a:ext cx="2743200" cy="365201"/>
          </a:xfrm>
          <a:prstGeom prst="rect">
            <a:avLst/>
          </a:prstGeom>
          <a:noFill/>
          <a:ln>
            <a:noFill/>
          </a:ln>
        </p:spPr>
        <p:txBody>
          <a:bodyPr spcFirstLastPara="1" wrap="square" lIns="68179" tIns="34077" rIns="68179" bIns="34077"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09125"/>
            <a:fld id="{00000000-1234-1234-1234-123412341234}" type="slidenum">
              <a:rPr lang="es-CO" kern="0"/>
              <a:pPr defTabSz="909125"/>
              <a:t>‹Nº›</a:t>
            </a:fld>
            <a:endParaRPr kern="0" dirty="0"/>
          </a:p>
        </p:txBody>
      </p:sp>
    </p:spTree>
    <p:extLst>
      <p:ext uri="{BB962C8B-B14F-4D97-AF65-F5344CB8AC3E}">
        <p14:creationId xmlns:p14="http://schemas.microsoft.com/office/powerpoint/2010/main" val="450758482"/>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3" Type="http://schemas.openxmlformats.org/officeDocument/2006/relationships/chart" Target="../charts/chart3.xml"/><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1.xml"/><Relationship Id="rId15" Type="http://schemas.openxmlformats.org/officeDocument/2006/relationships/slide" Target="slide25.xml"/><Relationship Id="rId10" Type="http://schemas.openxmlformats.org/officeDocument/2006/relationships/slide" Target="slide7.xml"/><Relationship Id="rId4" Type="http://schemas.openxmlformats.org/officeDocument/2006/relationships/slide" Target="slide10.xml"/><Relationship Id="rId9" Type="http://schemas.openxmlformats.org/officeDocument/2006/relationships/slide" Target="slide4.xml"/><Relationship Id="rId14" Type="http://schemas.openxmlformats.org/officeDocument/2006/relationships/slide" Target="slide2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21.xml"/><Relationship Id="rId3" Type="http://schemas.openxmlformats.org/officeDocument/2006/relationships/slide" Target="slide10.xml"/><Relationship Id="rId7" Type="http://schemas.openxmlformats.org/officeDocument/2006/relationships/slide" Target="slide14.xml"/><Relationship Id="rId12" Type="http://schemas.openxmlformats.org/officeDocument/2006/relationships/slide" Target="slide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12.xml"/><Relationship Id="rId15" Type="http://schemas.openxmlformats.org/officeDocument/2006/relationships/slide" Target="slide25.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4.xml"/><Relationship Id="rId14" Type="http://schemas.openxmlformats.org/officeDocument/2006/relationships/slide" Target="slide2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21.xml"/><Relationship Id="rId3" Type="http://schemas.openxmlformats.org/officeDocument/2006/relationships/slide" Target="slide10.xml"/><Relationship Id="rId7" Type="http://schemas.openxmlformats.org/officeDocument/2006/relationships/slide" Target="slide14.xml"/><Relationship Id="rId12" Type="http://schemas.openxmlformats.org/officeDocument/2006/relationships/slide" Target="slide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12.xml"/><Relationship Id="rId15" Type="http://schemas.openxmlformats.org/officeDocument/2006/relationships/slide" Target="slide25.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4.xml"/><Relationship Id="rId14"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3" Type="http://schemas.openxmlformats.org/officeDocument/2006/relationships/image" Target="../media/image1.jpg"/><Relationship Id="rId7" Type="http://schemas.openxmlformats.org/officeDocument/2006/relationships/slide" Target="slide13.xml"/><Relationship Id="rId12" Type="http://schemas.openxmlformats.org/officeDocument/2006/relationships/slide" Target="slide15.xml"/><Relationship Id="rId2" Type="http://schemas.openxmlformats.org/officeDocument/2006/relationships/notesSlide" Target="../notesSlides/notesSlide1.xml"/><Relationship Id="rId16"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7.xml"/><Relationship Id="rId5" Type="http://schemas.openxmlformats.org/officeDocument/2006/relationships/slide" Target="slide11.xml"/><Relationship Id="rId15" Type="http://schemas.openxmlformats.org/officeDocument/2006/relationships/slide" Target="slide23.xml"/><Relationship Id="rId10" Type="http://schemas.openxmlformats.org/officeDocument/2006/relationships/slide" Target="slide4.xml"/><Relationship Id="rId4" Type="http://schemas.openxmlformats.org/officeDocument/2006/relationships/slide" Target="slide10.xml"/><Relationship Id="rId9" Type="http://schemas.openxmlformats.org/officeDocument/2006/relationships/image" Target="../media/image16.png"/><Relationship Id="rId14"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21.xml"/><Relationship Id="rId3" Type="http://schemas.openxmlformats.org/officeDocument/2006/relationships/slide" Target="slide10.xml"/><Relationship Id="rId7" Type="http://schemas.openxmlformats.org/officeDocument/2006/relationships/slide" Target="slide14.xml"/><Relationship Id="rId12" Type="http://schemas.openxmlformats.org/officeDocument/2006/relationships/slide" Target="slide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12.xml"/><Relationship Id="rId15" Type="http://schemas.openxmlformats.org/officeDocument/2006/relationships/slide" Target="slide25.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4.xml"/><Relationship Id="rId14" Type="http://schemas.openxmlformats.org/officeDocument/2006/relationships/slide" Target="slide23.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5.xml"/><Relationship Id="rId3" Type="http://schemas.openxmlformats.org/officeDocument/2006/relationships/image" Target="../media/image1.jpg"/><Relationship Id="rId7" Type="http://schemas.openxmlformats.org/officeDocument/2006/relationships/slide" Target="slide4.xml"/><Relationship Id="rId12" Type="http://schemas.openxmlformats.org/officeDocument/2006/relationships/slide" Target="slide23.xml"/><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1.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5.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17.xml"/><Relationship Id="rId10" Type="http://schemas.openxmlformats.org/officeDocument/2006/relationships/slide" Target="slide21.xml"/><Relationship Id="rId4" Type="http://schemas.openxmlformats.org/officeDocument/2006/relationships/slide" Target="slide16.xml"/><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5.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17.xml"/><Relationship Id="rId10" Type="http://schemas.openxmlformats.org/officeDocument/2006/relationships/slide" Target="slide21.xml"/><Relationship Id="rId4" Type="http://schemas.openxmlformats.org/officeDocument/2006/relationships/slide" Target="slide16.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5.xml"/><Relationship Id="rId3" Type="http://schemas.openxmlformats.org/officeDocument/2006/relationships/image" Target="../media/image1.jpg"/><Relationship Id="rId7" Type="http://schemas.openxmlformats.org/officeDocument/2006/relationships/slide" Target="slide4.xml"/><Relationship Id="rId12" Type="http://schemas.openxmlformats.org/officeDocument/2006/relationships/slide" Target="slide23.xml"/><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19.xml"/><Relationship Id="rId10" Type="http://schemas.openxmlformats.org/officeDocument/2006/relationships/slide" Target="slide15.xml"/><Relationship Id="rId4" Type="http://schemas.openxmlformats.org/officeDocument/2006/relationships/slide" Target="slide18.xml"/><Relationship Id="rId9" Type="http://schemas.openxmlformats.org/officeDocument/2006/relationships/slide" Target="slide10.xml"/></Relationships>
</file>

<file path=ppt/slides/_rels/slide1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8.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21.xml"/><Relationship Id="rId4" Type="http://schemas.openxmlformats.org/officeDocument/2006/relationships/slide" Target="slide19.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4.xml"/><Relationship Id="rId12" Type="http://schemas.openxmlformats.org/officeDocument/2006/relationships/slide" Target="slide2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slide" Target="slide21.xml"/><Relationship Id="rId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19.xml"/><Relationship Id="rId9" Type="http://schemas.openxmlformats.org/officeDocument/2006/relationships/slide" Target="slide10.xml"/></Relationships>
</file>

<file path=ppt/slides/_rels/slide2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jp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22.xml"/><Relationship Id="rId10" Type="http://schemas.openxmlformats.org/officeDocument/2006/relationships/slide" Target="slide18.xml"/><Relationship Id="rId4" Type="http://schemas.openxmlformats.org/officeDocument/2006/relationships/slide" Target="slide21.xml"/><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image" Target="../media/image19.png"/><Relationship Id="rId10" Type="http://schemas.openxmlformats.org/officeDocument/2006/relationships/slide" Target="slide18.xml"/><Relationship Id="rId4" Type="http://schemas.openxmlformats.org/officeDocument/2006/relationships/slide" Target="slide22.xml"/><Relationship Id="rId9" Type="http://schemas.openxmlformats.org/officeDocument/2006/relationships/slide" Target="slide15.xml"/></Relationships>
</file>

<file path=ppt/slides/_rels/slide2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chart" Target="../charts/chart7.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24.xml"/><Relationship Id="rId10" Type="http://schemas.openxmlformats.org/officeDocument/2006/relationships/slide" Target="slide18.xml"/><Relationship Id="rId4" Type="http://schemas.openxmlformats.org/officeDocument/2006/relationships/slide" Target="slide23.xml"/><Relationship Id="rId9" Type="http://schemas.openxmlformats.org/officeDocument/2006/relationships/slide" Target="slide15.xml"/></Relationships>
</file>

<file path=ppt/slides/_rels/slide2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3.xml"/><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image" Target="../media/image20.png"/><Relationship Id="rId10" Type="http://schemas.openxmlformats.org/officeDocument/2006/relationships/slide" Target="slide18.xml"/><Relationship Id="rId4" Type="http://schemas.openxmlformats.org/officeDocument/2006/relationships/slide" Target="slide24.xml"/><Relationship Id="rId9" Type="http://schemas.openxmlformats.org/officeDocument/2006/relationships/slide" Target="slide15.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chart" Target="../charts/chart8.xml"/><Relationship Id="rId7" Type="http://schemas.openxmlformats.org/officeDocument/2006/relationships/slide" Target="slide1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25.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1.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slide" Target="slide15.xml"/><Relationship Id="rId5" Type="http://schemas.openxmlformats.org/officeDocument/2006/relationships/diagramQuickStyle" Target="../diagrams/quickStyle1.xml"/><Relationship Id="rId15" Type="http://schemas.openxmlformats.org/officeDocument/2006/relationships/slide" Target="slide25.xml"/><Relationship Id="rId10" Type="http://schemas.openxmlformats.org/officeDocument/2006/relationships/slide" Target="slide10.xml"/><Relationship Id="rId4" Type="http://schemas.openxmlformats.org/officeDocument/2006/relationships/diagramLayout" Target="../diagrams/layout1.xml"/><Relationship Id="rId9" Type="http://schemas.openxmlformats.org/officeDocument/2006/relationships/slide" Target="slide7.xml"/><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9.png"/><Relationship Id="rId3" Type="http://schemas.openxmlformats.org/officeDocument/2006/relationships/slide" Target="slide4.xml"/><Relationship Id="rId7" Type="http://schemas.openxmlformats.org/officeDocument/2006/relationships/slide" Target="slide18.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jpg"/><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7.png"/><Relationship Id="rId5" Type="http://schemas.openxmlformats.org/officeDocument/2006/relationships/slide" Target="slide10.xml"/><Relationship Id="rId15" Type="http://schemas.openxmlformats.org/officeDocument/2006/relationships/image" Target="../media/image11.png"/><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3.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35.png"/><Relationship Id="rId11" Type="http://schemas.openxmlformats.org/officeDocument/2006/relationships/hyperlink" Target="https://www.iadb.org/es/solr-search/content?keys=naranja" TargetMode="External"/><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5.xml"/><Relationship Id="rId3" Type="http://schemas.openxmlformats.org/officeDocument/2006/relationships/image" Target="../media/image1.jpg"/><Relationship Id="rId7" Type="http://schemas.openxmlformats.org/officeDocument/2006/relationships/slide" Target="slide7.xml"/><Relationship Id="rId12" Type="http://schemas.openxmlformats.org/officeDocument/2006/relationships/slide" Target="slide23.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8.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slide" Target="slide54.xml"/><Relationship Id="rId4" Type="http://schemas.openxmlformats.org/officeDocument/2006/relationships/slide" Target="slide56.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56.xml"/><Relationship Id="rId4" Type="http://schemas.openxmlformats.org/officeDocument/2006/relationships/slide" Target="slide55.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slide" Target="slide54.xml"/><Relationship Id="rId4" Type="http://schemas.openxmlformats.org/officeDocument/2006/relationships/slide" Target="slide56.xml"/></Relationships>
</file>

<file path=ppt/slides/_rels/slide5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8.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5.xml"/><Relationship Id="rId3" Type="http://schemas.openxmlformats.org/officeDocument/2006/relationships/image" Target="../media/image1.jpg"/><Relationship Id="rId7" Type="http://schemas.openxmlformats.org/officeDocument/2006/relationships/slide" Target="slide4.xml"/><Relationship Id="rId12" Type="http://schemas.openxmlformats.org/officeDocument/2006/relationships/slide" Target="slide23.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8.xml"/><Relationship Id="rId10" Type="http://schemas.openxmlformats.org/officeDocument/2006/relationships/slide" Target="slide18.xml"/><Relationship Id="rId4" Type="http://schemas.openxmlformats.org/officeDocument/2006/relationships/slide" Target="slide7.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10.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9.xml"/><Relationship Id="rId10" Type="http://schemas.openxmlformats.org/officeDocument/2006/relationships/slide" Target="slide21.xml"/><Relationship Id="rId4" Type="http://schemas.openxmlformats.org/officeDocument/2006/relationships/slide" Target="slide8.xml"/><Relationship Id="rId9"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10.xml"/><Relationship Id="rId12"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slide" Target="slide9.xml"/><Relationship Id="rId10" Type="http://schemas.openxmlformats.org/officeDocument/2006/relationships/slide" Target="slide21.xml"/><Relationship Id="rId4" Type="http://schemas.openxmlformats.org/officeDocument/2006/relationships/slide" Target="slide8.xml"/><Relationship Id="rId9"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2408" y="0"/>
            <a:ext cx="1735810"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Rectángulo 5"/>
          <p:cNvSpPr/>
          <p:nvPr/>
        </p:nvSpPr>
        <p:spPr>
          <a:xfrm>
            <a:off x="2588218" y="-5276"/>
            <a:ext cx="9603782" cy="6858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4200304" cy="805912"/>
          </a:xfrm>
          <a:prstGeom prst="rect">
            <a:avLst/>
          </a:prstGeom>
        </p:spPr>
      </p:pic>
      <p:sp>
        <p:nvSpPr>
          <p:cNvPr id="8" name="CuadroTexto 7"/>
          <p:cNvSpPr txBox="1"/>
          <p:nvPr/>
        </p:nvSpPr>
        <p:spPr>
          <a:xfrm>
            <a:off x="3313868" y="2214032"/>
            <a:ext cx="8152482" cy="1446550"/>
          </a:xfrm>
          <a:prstGeom prst="rect">
            <a:avLst/>
          </a:prstGeom>
          <a:noFill/>
        </p:spPr>
        <p:txBody>
          <a:bodyPr wrap="square" rtlCol="0">
            <a:spAutoFit/>
          </a:bodyPr>
          <a:lstStyle/>
          <a:p>
            <a:pPr algn="r"/>
            <a:r>
              <a:rPr lang="es-ES_tradnl" sz="2800" b="1" dirty="0">
                <a:solidFill>
                  <a:schemeClr val="bg1"/>
                </a:solidFill>
                <a:latin typeface="Arial" panose="020B0604020202020204" pitchFamily="34" charset="0"/>
                <a:cs typeface="Arial" panose="020B0604020202020204" pitchFamily="34" charset="0"/>
              </a:rPr>
              <a:t>Comité Institucional de Gestión y Desempeño</a:t>
            </a:r>
          </a:p>
          <a:p>
            <a:pPr algn="ctr"/>
            <a:r>
              <a:rPr lang="es-ES_tradnl" sz="2800" b="1" dirty="0">
                <a:solidFill>
                  <a:schemeClr val="bg1"/>
                </a:solidFill>
                <a:latin typeface="Arial" panose="020B0604020202020204" pitchFamily="34" charset="0"/>
                <a:cs typeface="Arial" panose="020B0604020202020204" pitchFamily="34" charset="0"/>
              </a:rPr>
              <a:t>Sector Minas y Energía</a:t>
            </a:r>
          </a:p>
          <a:p>
            <a:pPr algn="r"/>
            <a:endParaRPr lang="es-ES_tradnl" sz="32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6505354" y="5268779"/>
            <a:ext cx="3854798" cy="369332"/>
          </a:xfrm>
          <a:prstGeom prst="rect">
            <a:avLst/>
          </a:prstGeom>
          <a:noFill/>
        </p:spPr>
        <p:txBody>
          <a:bodyPr wrap="square" rtlCol="0">
            <a:spAutoFit/>
          </a:bodyPr>
          <a:lstStyle/>
          <a:p>
            <a:pPr algn="r"/>
            <a:r>
              <a:rPr lang="es-CO" dirty="0">
                <a:solidFill>
                  <a:schemeClr val="bg1"/>
                </a:solidFill>
                <a:latin typeface="Arial" panose="020B0604020202020204" pitchFamily="34" charset="0"/>
                <a:cs typeface="Arial" panose="020B0604020202020204" pitchFamily="34" charset="0"/>
              </a:rPr>
              <a:t>Bogotá, noviembre 29 de 2019</a:t>
            </a:r>
          </a:p>
        </p:txBody>
      </p:sp>
      <p:sp>
        <p:nvSpPr>
          <p:cNvPr id="9" name="CuadroTexto 8"/>
          <p:cNvSpPr txBox="1"/>
          <p:nvPr/>
        </p:nvSpPr>
        <p:spPr>
          <a:xfrm>
            <a:off x="6505355" y="3526488"/>
            <a:ext cx="5144101" cy="1754326"/>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Agenda</a:t>
            </a:r>
          </a:p>
          <a:p>
            <a:pPr marL="342900" indent="-342900">
              <a:buFont typeface="+mj-lt"/>
              <a:buAutoNum type="arabicPeriod"/>
            </a:pPr>
            <a:r>
              <a:rPr lang="es-CO" dirty="0">
                <a:solidFill>
                  <a:schemeClr val="bg1"/>
                </a:solidFill>
                <a:latin typeface="Arial" panose="020B0604020202020204" pitchFamily="34" charset="0"/>
                <a:cs typeface="Arial" panose="020B0604020202020204" pitchFamily="34" charset="0"/>
              </a:rPr>
              <a:t>Seguimiento a compromisos </a:t>
            </a:r>
          </a:p>
          <a:p>
            <a:pPr marL="342900" indent="-342900">
              <a:buFont typeface="+mj-lt"/>
              <a:buAutoNum type="arabicPeriod"/>
            </a:pPr>
            <a:r>
              <a:rPr lang="es-CO" dirty="0">
                <a:solidFill>
                  <a:schemeClr val="bg1"/>
                </a:solidFill>
                <a:latin typeface="Arial" panose="020B0604020202020204" pitchFamily="34" charset="0"/>
                <a:cs typeface="Arial" panose="020B0604020202020204" pitchFamily="34" charset="0"/>
              </a:rPr>
              <a:t>Avances implementación  MIPG – Sector</a:t>
            </a:r>
          </a:p>
          <a:p>
            <a:pPr marL="342900" indent="-342900">
              <a:buFont typeface="+mj-lt"/>
              <a:buAutoNum type="arabicPeriod"/>
            </a:pPr>
            <a:r>
              <a:rPr lang="es-CO" dirty="0">
                <a:solidFill>
                  <a:schemeClr val="bg1"/>
                </a:solidFill>
                <a:latin typeface="Arial" panose="020B0604020202020204" pitchFamily="34" charset="0"/>
                <a:cs typeface="Arial" panose="020B0604020202020204" pitchFamily="34" charset="0"/>
              </a:rPr>
              <a:t>Conversatorio (Función Pública)</a:t>
            </a:r>
          </a:p>
          <a:p>
            <a:pPr marL="342900" indent="-342900">
              <a:buFont typeface="+mj-lt"/>
              <a:buAutoNum type="arabicPeriod"/>
            </a:pPr>
            <a:r>
              <a:rPr lang="es-CO" dirty="0">
                <a:solidFill>
                  <a:schemeClr val="bg1"/>
                </a:solidFill>
                <a:latin typeface="Arial" panose="020B0604020202020204" pitchFamily="34" charset="0"/>
                <a:cs typeface="Arial" panose="020B0604020202020204" pitchFamily="34" charset="0"/>
              </a:rPr>
              <a:t>Presentación del PES 2019 – 2022</a:t>
            </a:r>
          </a:p>
          <a:p>
            <a:pPr marL="342900" indent="-342900">
              <a:buFont typeface="+mj-lt"/>
              <a:buAutoNum type="arabicPeriod"/>
            </a:pPr>
            <a:r>
              <a:rPr lang="es-CO" dirty="0">
                <a:solidFill>
                  <a:schemeClr val="bg1"/>
                </a:solidFill>
                <a:latin typeface="Arial" panose="020B0604020202020204" pitchFamily="34" charset="0"/>
                <a:cs typeface="Arial" panose="020B0604020202020204" pitchFamily="34" charset="0"/>
              </a:rPr>
              <a:t>Varios</a:t>
            </a:r>
          </a:p>
        </p:txBody>
      </p:sp>
    </p:spTree>
    <p:extLst>
      <p:ext uri="{BB962C8B-B14F-4D97-AF65-F5344CB8AC3E}">
        <p14:creationId xmlns:p14="http://schemas.microsoft.com/office/powerpoint/2010/main" val="90627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3ra. Dimensión: Gestión con Valores para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37" name="CuadroTexto 36"/>
          <p:cNvSpPr txBox="1"/>
          <p:nvPr/>
        </p:nvSpPr>
        <p:spPr>
          <a:xfrm>
            <a:off x="6740990" y="146700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38" name="Rectángulo 37"/>
          <p:cNvSpPr/>
          <p:nvPr/>
        </p:nvSpPr>
        <p:spPr>
          <a:xfrm>
            <a:off x="10810070" y="1389780"/>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64</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39" name="Conector recto 38"/>
          <p:cNvCxnSpPr/>
          <p:nvPr/>
        </p:nvCxnSpPr>
        <p:spPr>
          <a:xfrm>
            <a:off x="6446264" y="1913563"/>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2295144" y="6493084"/>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graphicFrame>
        <p:nvGraphicFramePr>
          <p:cNvPr id="25" name="9 Gráfico"/>
          <p:cNvGraphicFramePr>
            <a:graphicFrameLocks/>
          </p:cNvGraphicFramePr>
          <p:nvPr>
            <p:extLst>
              <p:ext uri="{D42A27DB-BD31-4B8C-83A1-F6EECF244321}">
                <p14:modId xmlns:p14="http://schemas.microsoft.com/office/powerpoint/2010/main" val="3791680696"/>
              </p:ext>
            </p:extLst>
          </p:nvPr>
        </p:nvGraphicFramePr>
        <p:xfrm>
          <a:off x="2295145" y="2054614"/>
          <a:ext cx="9702544" cy="4467484"/>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ángulo 29">
            <a:hlinkClick r:id="rId4" action="ppaction://hlinksldjump"/>
          </p:cNvPr>
          <p:cNvSpPr/>
          <p:nvPr/>
        </p:nvSpPr>
        <p:spPr>
          <a:xfrm>
            <a:off x="2094146" y="868330"/>
            <a:ext cx="2018284"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31" name="Rectángulo 30">
            <a:hlinkClick r:id="rId5" action="ppaction://hlinksldjump"/>
          </p:cNvPr>
          <p:cNvSpPr/>
          <p:nvPr/>
        </p:nvSpPr>
        <p:spPr>
          <a:xfrm>
            <a:off x="4112430" y="868330"/>
            <a:ext cx="199999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33" name="Rectángulo 32">
            <a:hlinkClick r:id="rId6" action="ppaction://hlinksldjump"/>
          </p:cNvPr>
          <p:cNvSpPr/>
          <p:nvPr/>
        </p:nvSpPr>
        <p:spPr>
          <a:xfrm>
            <a:off x="6101926" y="864714"/>
            <a:ext cx="2092397"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5 - 7</a:t>
            </a:r>
          </a:p>
        </p:txBody>
      </p:sp>
      <p:sp>
        <p:nvSpPr>
          <p:cNvPr id="34" name="Rectángulo 33">
            <a:hlinkClick r:id="rId7" action="ppaction://hlinksldjump"/>
          </p:cNvPr>
          <p:cNvSpPr/>
          <p:nvPr/>
        </p:nvSpPr>
        <p:spPr>
          <a:xfrm>
            <a:off x="8184218" y="860759"/>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8 – 10</a:t>
            </a:r>
          </a:p>
        </p:txBody>
      </p:sp>
      <p:sp>
        <p:nvSpPr>
          <p:cNvPr id="45" name="Rectángulo 44">
            <a:hlinkClick r:id="rId8" action="ppaction://hlinksldjump"/>
          </p:cNvPr>
          <p:cNvSpPr/>
          <p:nvPr/>
        </p:nvSpPr>
        <p:spPr>
          <a:xfrm>
            <a:off x="10184214" y="867670"/>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11 y 17</a:t>
            </a:r>
          </a:p>
        </p:txBody>
      </p:sp>
      <p:sp>
        <p:nvSpPr>
          <p:cNvPr id="26" name="Rectángulo 25">
            <a:hlinkClick r:id="rId9"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5" name="Rectángulo 34">
            <a:hlinkClick r:id="rId10"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0" name="Rectángulo 39">
            <a:hlinkClick r:id="rId4" action="ppaction://hlinksldjump"/>
          </p:cNvPr>
          <p:cNvSpPr/>
          <p:nvPr/>
        </p:nvSpPr>
        <p:spPr>
          <a:xfrm>
            <a:off x="-8972" y="3247180"/>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1" name="Rectángulo 40">
            <a:hlinkClick r:id="rId11"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2" name="Rectángulo 41">
            <a:hlinkClick r:id="rId12"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3" name="Rectángulo 42">
            <a:hlinkClick r:id="rId13"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4" name="Rectángulo 43">
            <a:hlinkClick r:id="rId14"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6" name="Rectángulo 45">
            <a:hlinkClick r:id="rId15"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53771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3ra. Dimensión: Gestión con Valores para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2" name="CuadroTexto 21"/>
          <p:cNvSpPr txBox="1"/>
          <p:nvPr/>
        </p:nvSpPr>
        <p:spPr>
          <a:xfrm>
            <a:off x="6740990" y="146700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3" name="Rectángulo 22"/>
          <p:cNvSpPr/>
          <p:nvPr/>
        </p:nvSpPr>
        <p:spPr>
          <a:xfrm>
            <a:off x="10810070" y="1389780"/>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64</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4" name="Conector recto 23"/>
          <p:cNvCxnSpPr/>
          <p:nvPr/>
        </p:nvCxnSpPr>
        <p:spPr>
          <a:xfrm>
            <a:off x="6446264" y="1913563"/>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90" name="Rectángulo 89">
            <a:hlinkClick r:id="rId3" action="ppaction://hlinksldjump"/>
          </p:cNvPr>
          <p:cNvSpPr/>
          <p:nvPr/>
        </p:nvSpPr>
        <p:spPr>
          <a:xfrm>
            <a:off x="2094146" y="874306"/>
            <a:ext cx="2018284"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91" name="Rectángulo 90">
            <a:hlinkClick r:id="rId4" action="ppaction://hlinksldjump"/>
          </p:cNvPr>
          <p:cNvSpPr/>
          <p:nvPr/>
        </p:nvSpPr>
        <p:spPr>
          <a:xfrm>
            <a:off x="4112430" y="874306"/>
            <a:ext cx="1999996"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92" name="Rectángulo 91">
            <a:hlinkClick r:id="rId5" action="ppaction://hlinksldjump"/>
          </p:cNvPr>
          <p:cNvSpPr/>
          <p:nvPr/>
        </p:nvSpPr>
        <p:spPr>
          <a:xfrm>
            <a:off x="6101926" y="870690"/>
            <a:ext cx="2092397"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5 - 7</a:t>
            </a:r>
          </a:p>
        </p:txBody>
      </p:sp>
      <p:sp>
        <p:nvSpPr>
          <p:cNvPr id="93" name="Rectángulo 92">
            <a:hlinkClick r:id="rId6" action="ppaction://hlinksldjump"/>
          </p:cNvPr>
          <p:cNvSpPr/>
          <p:nvPr/>
        </p:nvSpPr>
        <p:spPr>
          <a:xfrm>
            <a:off x="8184218" y="870698"/>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8 – 10</a:t>
            </a:r>
          </a:p>
        </p:txBody>
      </p:sp>
      <p:sp>
        <p:nvSpPr>
          <p:cNvPr id="94" name="Rectángulo 93">
            <a:hlinkClick r:id="rId7" action="ppaction://hlinksldjump"/>
          </p:cNvPr>
          <p:cNvSpPr/>
          <p:nvPr/>
        </p:nvSpPr>
        <p:spPr>
          <a:xfrm>
            <a:off x="10184214" y="873646"/>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11 y 17</a:t>
            </a:r>
          </a:p>
        </p:txBody>
      </p:sp>
      <p:pic>
        <p:nvPicPr>
          <p:cNvPr id="96"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6519" t="11343" r="5807" b="22447"/>
          <a:stretch/>
        </p:blipFill>
        <p:spPr bwMode="auto">
          <a:xfrm>
            <a:off x="2743204" y="2280552"/>
            <a:ext cx="9166856" cy="389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ángulo 43">
            <a:hlinkClick r:id="rId9"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45" name="Rectángulo 44">
            <a:hlinkClick r:id="rId10"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6" name="Rectángulo 45">
            <a:hlinkClick r:id="rId3" action="ppaction://hlinksldjump"/>
          </p:cNvPr>
          <p:cNvSpPr/>
          <p:nvPr/>
        </p:nvSpPr>
        <p:spPr>
          <a:xfrm>
            <a:off x="-8972" y="3247180"/>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7" name="Rectángulo 46">
            <a:hlinkClick r:id="rId11"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8" name="Rectángulo 47">
            <a:hlinkClick r:id="rId12"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9" name="Rectángulo 48">
            <a:hlinkClick r:id="rId13"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50" name="Rectángulo 49">
            <a:hlinkClick r:id="rId14"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51" name="Rectángulo 50">
            <a:hlinkClick r:id="rId15"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1944579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3ra. Dimensión: Gestión con Valores para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2" name="CuadroTexto 21"/>
          <p:cNvSpPr txBox="1"/>
          <p:nvPr/>
        </p:nvSpPr>
        <p:spPr>
          <a:xfrm>
            <a:off x="6740990" y="146700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3" name="Rectángulo 22"/>
          <p:cNvSpPr/>
          <p:nvPr/>
        </p:nvSpPr>
        <p:spPr>
          <a:xfrm>
            <a:off x="10810070" y="1389780"/>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64</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sp>
        <p:nvSpPr>
          <p:cNvPr id="91" name="Rectángulo 90">
            <a:hlinkClick r:id="rId3" action="ppaction://hlinksldjump"/>
          </p:cNvPr>
          <p:cNvSpPr/>
          <p:nvPr/>
        </p:nvSpPr>
        <p:spPr>
          <a:xfrm>
            <a:off x="2094146" y="874306"/>
            <a:ext cx="2018284"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92" name="Rectángulo 91">
            <a:hlinkClick r:id="rId4" action="ppaction://hlinksldjump"/>
          </p:cNvPr>
          <p:cNvSpPr/>
          <p:nvPr/>
        </p:nvSpPr>
        <p:spPr>
          <a:xfrm>
            <a:off x="4112430" y="874306"/>
            <a:ext cx="1983908"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93" name="Rectángulo 92">
            <a:hlinkClick r:id="rId5" action="ppaction://hlinksldjump"/>
          </p:cNvPr>
          <p:cNvSpPr/>
          <p:nvPr/>
        </p:nvSpPr>
        <p:spPr>
          <a:xfrm>
            <a:off x="6096338" y="870690"/>
            <a:ext cx="2097985"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5 - 7</a:t>
            </a:r>
          </a:p>
        </p:txBody>
      </p:sp>
      <p:sp>
        <p:nvSpPr>
          <p:cNvPr id="94" name="Rectángulo 93">
            <a:hlinkClick r:id="rId6" action="ppaction://hlinksldjump"/>
          </p:cNvPr>
          <p:cNvSpPr/>
          <p:nvPr/>
        </p:nvSpPr>
        <p:spPr>
          <a:xfrm>
            <a:off x="8184218" y="870698"/>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8 – 10</a:t>
            </a:r>
          </a:p>
        </p:txBody>
      </p:sp>
      <p:sp>
        <p:nvSpPr>
          <p:cNvPr id="95" name="Rectángulo 94">
            <a:hlinkClick r:id="rId7" action="ppaction://hlinksldjump"/>
          </p:cNvPr>
          <p:cNvSpPr/>
          <p:nvPr/>
        </p:nvSpPr>
        <p:spPr>
          <a:xfrm>
            <a:off x="10184214" y="873646"/>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11 y 17</a:t>
            </a:r>
          </a:p>
        </p:txBody>
      </p:sp>
      <p:pic>
        <p:nvPicPr>
          <p:cNvPr id="97" name="Imagen 96"/>
          <p:cNvPicPr>
            <a:picLocks noChangeAspect="1"/>
          </p:cNvPicPr>
          <p:nvPr/>
        </p:nvPicPr>
        <p:blipFill rotWithShape="1">
          <a:blip r:embed="rId8"/>
          <a:srcRect l="12871" t="9488" r="16175" b="21135"/>
          <a:stretch/>
        </p:blipFill>
        <p:spPr>
          <a:xfrm>
            <a:off x="2799589" y="1836338"/>
            <a:ext cx="8695944" cy="4802080"/>
          </a:xfrm>
          <a:prstGeom prst="rect">
            <a:avLst/>
          </a:prstGeom>
        </p:spPr>
      </p:pic>
      <p:cxnSp>
        <p:nvCxnSpPr>
          <p:cNvPr id="98" name="Conector recto 97"/>
          <p:cNvCxnSpPr/>
          <p:nvPr/>
        </p:nvCxnSpPr>
        <p:spPr>
          <a:xfrm>
            <a:off x="6446264" y="1913563"/>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4" name="Rectángulo 23">
            <a:hlinkClick r:id="rId9"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5" name="Rectángulo 24">
            <a:hlinkClick r:id="rId10"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6" name="Rectángulo 25">
            <a:hlinkClick r:id="rId3" action="ppaction://hlinksldjump"/>
          </p:cNvPr>
          <p:cNvSpPr/>
          <p:nvPr/>
        </p:nvSpPr>
        <p:spPr>
          <a:xfrm>
            <a:off x="-8972" y="3247180"/>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2" name="Rectángulo 31">
            <a:hlinkClick r:id="rId11"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5" name="Rectángulo 34">
            <a:hlinkClick r:id="rId12"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6" name="Rectángulo 35">
            <a:hlinkClick r:id="rId13"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37" name="Rectángulo 36">
            <a:hlinkClick r:id="rId14"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38" name="Rectángulo 37">
            <a:hlinkClick r:id="rId15"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4256155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3ra. Dimensión: Gestión con Valores para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0" name="CuadroTexto 19"/>
          <p:cNvSpPr txBox="1"/>
          <p:nvPr/>
        </p:nvSpPr>
        <p:spPr>
          <a:xfrm>
            <a:off x="6740990" y="138471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1" name="Rectángulo 20"/>
          <p:cNvSpPr/>
          <p:nvPr/>
        </p:nvSpPr>
        <p:spPr>
          <a:xfrm>
            <a:off x="10810070" y="130748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64</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2" name="Conector recto 21"/>
          <p:cNvCxnSpPr/>
          <p:nvPr/>
        </p:nvCxnSpPr>
        <p:spPr>
          <a:xfrm>
            <a:off x="6446264" y="183126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141" name="Rectángulo 140">
            <a:hlinkClick r:id="rId4" action="ppaction://hlinksldjump"/>
          </p:cNvPr>
          <p:cNvSpPr/>
          <p:nvPr/>
        </p:nvSpPr>
        <p:spPr>
          <a:xfrm>
            <a:off x="2094146" y="868330"/>
            <a:ext cx="2018284"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142" name="Rectángulo 141">
            <a:hlinkClick r:id="rId5" action="ppaction://hlinksldjump"/>
          </p:cNvPr>
          <p:cNvSpPr/>
          <p:nvPr/>
        </p:nvSpPr>
        <p:spPr>
          <a:xfrm>
            <a:off x="4112430" y="868330"/>
            <a:ext cx="199999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143" name="Rectángulo 142">
            <a:hlinkClick r:id="rId6" action="ppaction://hlinksldjump"/>
          </p:cNvPr>
          <p:cNvSpPr/>
          <p:nvPr/>
        </p:nvSpPr>
        <p:spPr>
          <a:xfrm>
            <a:off x="6101926" y="864714"/>
            <a:ext cx="2092397"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5 - 7</a:t>
            </a:r>
          </a:p>
        </p:txBody>
      </p:sp>
      <p:sp>
        <p:nvSpPr>
          <p:cNvPr id="144" name="Rectángulo 143">
            <a:hlinkClick r:id="rId7" action="ppaction://hlinksldjump"/>
          </p:cNvPr>
          <p:cNvSpPr/>
          <p:nvPr/>
        </p:nvSpPr>
        <p:spPr>
          <a:xfrm>
            <a:off x="8184218" y="864722"/>
            <a:ext cx="2002198"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8 – 10</a:t>
            </a:r>
          </a:p>
        </p:txBody>
      </p:sp>
      <p:sp>
        <p:nvSpPr>
          <p:cNvPr id="145" name="Rectángulo 144">
            <a:hlinkClick r:id="rId8" action="ppaction://hlinksldjump"/>
          </p:cNvPr>
          <p:cNvSpPr/>
          <p:nvPr/>
        </p:nvSpPr>
        <p:spPr>
          <a:xfrm>
            <a:off x="10184214" y="867670"/>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11 y 17</a:t>
            </a:r>
          </a:p>
        </p:txBody>
      </p:sp>
      <p:pic>
        <p:nvPicPr>
          <p:cNvPr id="147" name="Imagen 146"/>
          <p:cNvPicPr>
            <a:picLocks noChangeAspect="1"/>
          </p:cNvPicPr>
          <p:nvPr/>
        </p:nvPicPr>
        <p:blipFill rotWithShape="1">
          <a:blip r:embed="rId9"/>
          <a:srcRect l="12917" t="10404" r="15778" b="19827"/>
          <a:stretch/>
        </p:blipFill>
        <p:spPr>
          <a:xfrm>
            <a:off x="2703443" y="1903090"/>
            <a:ext cx="9041513" cy="4954909"/>
          </a:xfrm>
          <a:prstGeom prst="rect">
            <a:avLst/>
          </a:prstGeom>
        </p:spPr>
      </p:pic>
      <p:sp>
        <p:nvSpPr>
          <p:cNvPr id="24" name="Rectángulo 23">
            <a:hlinkClick r:id="rId10"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5" name="Rectángulo 24">
            <a:hlinkClick r:id="rId11"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6" name="Rectángulo 25">
            <a:hlinkClick r:id="rId4" action="ppaction://hlinksldjump"/>
          </p:cNvPr>
          <p:cNvSpPr/>
          <p:nvPr/>
        </p:nvSpPr>
        <p:spPr>
          <a:xfrm>
            <a:off x="-8972" y="3247180"/>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1" name="Rectángulo 30">
            <a:hlinkClick r:id="rId12"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3" name="Rectángulo 32">
            <a:hlinkClick r:id="rId13"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4" name="Rectángulo 33">
            <a:hlinkClick r:id="rId14"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35" name="Rectángulo 34">
            <a:hlinkClick r:id="rId15"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1" name="Rectángulo 40">
            <a:hlinkClick r:id="rId16"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796432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3ra. Dimensión: Gestión con Valores para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0" name="CuadroTexto 19"/>
          <p:cNvSpPr txBox="1"/>
          <p:nvPr/>
        </p:nvSpPr>
        <p:spPr>
          <a:xfrm>
            <a:off x="6740990" y="138471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1" name="Rectángulo 20"/>
          <p:cNvSpPr/>
          <p:nvPr/>
        </p:nvSpPr>
        <p:spPr>
          <a:xfrm>
            <a:off x="10810070" y="130748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64</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2" name="Conector recto 21"/>
          <p:cNvCxnSpPr/>
          <p:nvPr/>
        </p:nvCxnSpPr>
        <p:spPr>
          <a:xfrm>
            <a:off x="6446264" y="183126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Rectángulo 22">
            <a:hlinkClick r:id="rId3" action="ppaction://hlinksldjump"/>
          </p:cNvPr>
          <p:cNvSpPr/>
          <p:nvPr/>
        </p:nvSpPr>
        <p:spPr>
          <a:xfrm>
            <a:off x="2094146" y="868330"/>
            <a:ext cx="2018284"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24" name="Rectángulo 23">
            <a:hlinkClick r:id="rId4" action="ppaction://hlinksldjump"/>
          </p:cNvPr>
          <p:cNvSpPr/>
          <p:nvPr/>
        </p:nvSpPr>
        <p:spPr>
          <a:xfrm>
            <a:off x="4112430" y="868330"/>
            <a:ext cx="198949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25" name="Rectángulo 24">
            <a:hlinkClick r:id="rId5" action="ppaction://hlinksldjump"/>
          </p:cNvPr>
          <p:cNvSpPr/>
          <p:nvPr/>
        </p:nvSpPr>
        <p:spPr>
          <a:xfrm>
            <a:off x="6101926" y="864714"/>
            <a:ext cx="2092397"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5 - 7</a:t>
            </a:r>
          </a:p>
        </p:txBody>
      </p:sp>
      <p:sp>
        <p:nvSpPr>
          <p:cNvPr id="26" name="Rectángulo 25">
            <a:hlinkClick r:id="rId6" action="ppaction://hlinksldjump"/>
          </p:cNvPr>
          <p:cNvSpPr/>
          <p:nvPr/>
        </p:nvSpPr>
        <p:spPr>
          <a:xfrm>
            <a:off x="8184218" y="864722"/>
            <a:ext cx="2002198"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8 – 10</a:t>
            </a:r>
          </a:p>
        </p:txBody>
      </p:sp>
      <p:sp>
        <p:nvSpPr>
          <p:cNvPr id="31" name="Rectángulo 30">
            <a:hlinkClick r:id="rId7" action="ppaction://hlinksldjump"/>
          </p:cNvPr>
          <p:cNvSpPr/>
          <p:nvPr/>
        </p:nvSpPr>
        <p:spPr>
          <a:xfrm>
            <a:off x="10184214" y="867670"/>
            <a:ext cx="2002198"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 11 y 17</a:t>
            </a:r>
          </a:p>
        </p:txBody>
      </p:sp>
      <p:pic>
        <p:nvPicPr>
          <p:cNvPr id="34" name="Imagen 33"/>
          <p:cNvPicPr>
            <a:picLocks noChangeAspect="1"/>
          </p:cNvPicPr>
          <p:nvPr/>
        </p:nvPicPr>
        <p:blipFill rotWithShape="1">
          <a:blip r:embed="rId8"/>
          <a:srcRect l="20197" t="9816" r="23504" b="22709"/>
          <a:stretch/>
        </p:blipFill>
        <p:spPr>
          <a:xfrm>
            <a:off x="2971800" y="1967642"/>
            <a:ext cx="8249478" cy="4818596"/>
          </a:xfrm>
          <a:prstGeom prst="rect">
            <a:avLst/>
          </a:prstGeom>
        </p:spPr>
      </p:pic>
      <p:sp>
        <p:nvSpPr>
          <p:cNvPr id="33" name="Rectángulo 32">
            <a:hlinkClick r:id="rId9"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5" name="Rectángulo 34">
            <a:hlinkClick r:id="rId10"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1" name="Rectángulo 40">
            <a:hlinkClick r:id="rId3" action="ppaction://hlinksldjump"/>
          </p:cNvPr>
          <p:cNvSpPr/>
          <p:nvPr/>
        </p:nvSpPr>
        <p:spPr>
          <a:xfrm>
            <a:off x="-8972" y="3247180"/>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2" name="Rectángulo 41">
            <a:hlinkClick r:id="rId11"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3" name="Rectángulo 42">
            <a:hlinkClick r:id="rId12"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4" name="Rectángulo 43">
            <a:hlinkClick r:id="rId13"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5" name="Rectángulo 44">
            <a:hlinkClick r:id="rId14"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6" name="Rectángulo 45">
            <a:hlinkClick r:id="rId15"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197187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2 Gráfico"/>
          <p:cNvGraphicFramePr>
            <a:graphicFrameLocks/>
          </p:cNvGraphicFramePr>
          <p:nvPr>
            <p:extLst>
              <p:ext uri="{D42A27DB-BD31-4B8C-83A1-F6EECF244321}">
                <p14:modId xmlns:p14="http://schemas.microsoft.com/office/powerpoint/2010/main" val="921783554"/>
              </p:ext>
            </p:extLst>
          </p:nvPr>
        </p:nvGraphicFramePr>
        <p:xfrm>
          <a:off x="2701092" y="2057398"/>
          <a:ext cx="8948364" cy="424124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4ta. Dimensión: Evaluación de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0" name="CuadroTexto 19"/>
          <p:cNvSpPr txBox="1"/>
          <p:nvPr/>
        </p:nvSpPr>
        <p:spPr>
          <a:xfrm>
            <a:off x="6740990" y="146700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1" name="Rectángulo 20"/>
          <p:cNvSpPr/>
          <p:nvPr/>
        </p:nvSpPr>
        <p:spPr>
          <a:xfrm>
            <a:off x="10810070" y="1389780"/>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88</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2" name="Conector recto 21"/>
          <p:cNvCxnSpPr/>
          <p:nvPr/>
        </p:nvCxnSpPr>
        <p:spPr>
          <a:xfrm>
            <a:off x="6446264" y="1913563"/>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2719380" y="6375864"/>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sp>
        <p:nvSpPr>
          <p:cNvPr id="40" name="Rectángulo 39"/>
          <p:cNvSpPr/>
          <p:nvPr/>
        </p:nvSpPr>
        <p:spPr>
          <a:xfrm>
            <a:off x="10345370" y="2212847"/>
            <a:ext cx="1020622" cy="37398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50" name="Rectángulo 49">
            <a:hlinkClick r:id="rId4" action="ppaction://hlinksldjump"/>
          </p:cNvPr>
          <p:cNvSpPr/>
          <p:nvPr/>
        </p:nvSpPr>
        <p:spPr>
          <a:xfrm>
            <a:off x="2103120" y="871612"/>
            <a:ext cx="3517229" cy="374215"/>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51" name="Rectángulo 50">
            <a:hlinkClick r:id="rId5" action="ppaction://hlinksldjump"/>
          </p:cNvPr>
          <p:cNvSpPr/>
          <p:nvPr/>
        </p:nvSpPr>
        <p:spPr>
          <a:xfrm>
            <a:off x="5620349" y="871613"/>
            <a:ext cx="3372372"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52" name="Rectángulo 51">
            <a:hlinkClick r:id="rId6" action="ppaction://hlinksldjump"/>
          </p:cNvPr>
          <p:cNvSpPr/>
          <p:nvPr/>
        </p:nvSpPr>
        <p:spPr>
          <a:xfrm>
            <a:off x="8992720" y="871612"/>
            <a:ext cx="3205779" cy="374213"/>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24" name="Rectángulo 23">
            <a:hlinkClick r:id="rId7"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5" name="Rectángulo 24">
            <a:hlinkClick r:id="rId8"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6" name="Rectángulo 25">
            <a:hlinkClick r:id="rId9"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8" name="Rectángulo 37">
            <a:hlinkClick r:id="rId4" action="ppaction://hlinksldjump"/>
          </p:cNvPr>
          <p:cNvSpPr/>
          <p:nvPr/>
        </p:nvSpPr>
        <p:spPr>
          <a:xfrm>
            <a:off x="-8973" y="3839103"/>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1" name="Rectángulo 40">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2" name="Rectángulo 41">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3" name="Rectángulo 42">
            <a:hlinkClick r:id="rId12"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4" name="Rectángulo 43">
            <a:hlinkClick r:id="rId13"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08336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4ta. Dimensión: Evaluación de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67" name="CuadroTexto 66"/>
          <p:cNvSpPr txBox="1"/>
          <p:nvPr/>
        </p:nvSpPr>
        <p:spPr>
          <a:xfrm>
            <a:off x="6740990" y="146700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68" name="Rectángulo 67"/>
          <p:cNvSpPr/>
          <p:nvPr/>
        </p:nvSpPr>
        <p:spPr>
          <a:xfrm>
            <a:off x="10810070" y="1389780"/>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88</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69" name="Conector recto 68"/>
          <p:cNvCxnSpPr/>
          <p:nvPr/>
        </p:nvCxnSpPr>
        <p:spPr>
          <a:xfrm>
            <a:off x="6446264" y="1913563"/>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74" name="Oval 95">
            <a:extLst>
              <a:ext uri="{FF2B5EF4-FFF2-40B4-BE49-F238E27FC236}">
                <a16:creationId xmlns:a16="http://schemas.microsoft.com/office/drawing/2014/main" xmlns="" id="{EEA66F62-896B-4971-BBF5-06D622FE73D8}"/>
              </a:ext>
            </a:extLst>
          </p:cNvPr>
          <p:cNvSpPr/>
          <p:nvPr/>
        </p:nvSpPr>
        <p:spPr>
          <a:xfrm>
            <a:off x="6308300" y="6054178"/>
            <a:ext cx="2146519" cy="462944"/>
          </a:xfrm>
          <a:prstGeom prst="ellipse">
            <a:avLst/>
          </a:prstGeom>
          <a:gradFill flip="none" rotWithShape="1">
            <a:gsLst>
              <a:gs pos="0">
                <a:schemeClr val="tx1">
                  <a:lumMod val="50000"/>
                  <a:lumOff val="50000"/>
                </a:schemeClr>
              </a:gs>
              <a:gs pos="100000">
                <a:schemeClr val="bg1">
                  <a:lumMod val="50000"/>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75" name="Grupo 74">
            <a:extLst>
              <a:ext uri="{FF2B5EF4-FFF2-40B4-BE49-F238E27FC236}">
                <a16:creationId xmlns:a16="http://schemas.microsoft.com/office/drawing/2014/main" xmlns="" id="{37FA032A-A75D-453D-B2D0-6478737AC197}"/>
              </a:ext>
            </a:extLst>
          </p:cNvPr>
          <p:cNvGrpSpPr/>
          <p:nvPr/>
        </p:nvGrpSpPr>
        <p:grpSpPr>
          <a:xfrm rot="21109569">
            <a:off x="6866381" y="3492935"/>
            <a:ext cx="716938" cy="2513026"/>
            <a:chOff x="2286247" y="491685"/>
            <a:chExt cx="1375164" cy="5252289"/>
          </a:xfrm>
        </p:grpSpPr>
        <p:sp>
          <p:nvSpPr>
            <p:cNvPr id="76" name="Oval 87">
              <a:extLst>
                <a:ext uri="{FF2B5EF4-FFF2-40B4-BE49-F238E27FC236}">
                  <a16:creationId xmlns:a16="http://schemas.microsoft.com/office/drawing/2014/main" xmlns="" id="{25747CA8-B7E2-495F-9148-CCAC7A13E2A5}"/>
                </a:ext>
              </a:extLst>
            </p:cNvPr>
            <p:cNvSpPr/>
            <p:nvPr/>
          </p:nvSpPr>
          <p:spPr>
            <a:xfrm>
              <a:off x="2286247" y="4372374"/>
              <a:ext cx="1371600" cy="1371600"/>
            </a:xfrm>
            <a:prstGeom prst="ellipse">
              <a:avLst/>
            </a:prstGeom>
            <a:solidFill>
              <a:srgbClr val="2C3F50"/>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88">
              <a:extLst>
                <a:ext uri="{FF2B5EF4-FFF2-40B4-BE49-F238E27FC236}">
                  <a16:creationId xmlns:a16="http://schemas.microsoft.com/office/drawing/2014/main" xmlns="" id="{D276D89E-3366-4BD6-9E44-B36550288DC3}"/>
                </a:ext>
              </a:extLst>
            </p:cNvPr>
            <p:cNvSpPr/>
            <p:nvPr/>
          </p:nvSpPr>
          <p:spPr>
            <a:xfrm>
              <a:off x="2522403" y="1741365"/>
              <a:ext cx="979487" cy="2922587"/>
            </a:xfrm>
            <a:prstGeom prst="rect">
              <a:avLst/>
            </a:prstGeom>
            <a:solidFill>
              <a:schemeClr val="bg1">
                <a:lumMod val="95000"/>
                <a:alpha val="7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89">
              <a:extLst>
                <a:ext uri="{FF2B5EF4-FFF2-40B4-BE49-F238E27FC236}">
                  <a16:creationId xmlns:a16="http://schemas.microsoft.com/office/drawing/2014/main" xmlns="" id="{8E2B16F2-88C5-4281-BCD1-AF5D09993255}"/>
                </a:ext>
              </a:extLst>
            </p:cNvPr>
            <p:cNvSpPr/>
            <p:nvPr/>
          </p:nvSpPr>
          <p:spPr>
            <a:xfrm>
              <a:off x="2459677" y="2363473"/>
              <a:ext cx="1040090" cy="2256655"/>
            </a:xfrm>
            <a:prstGeom prst="ellipse">
              <a:avLst/>
            </a:prstGeom>
            <a:solidFill>
              <a:schemeClr val="accent4">
                <a:lumMod val="60000"/>
                <a:lumOff val="40000"/>
              </a:schemeClr>
            </a:solidFill>
            <a:ln>
              <a:noFill/>
            </a:ln>
            <a:scene3d>
              <a:camera prst="perspectiveRelaxed">
                <a:rot lat="17373592" lon="0" rev="0"/>
              </a:camera>
              <a:lightRig rig="contrasting" dir="t"/>
            </a:scene3d>
            <a:sp3d extrusionH="660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ight Triangle 90">
              <a:extLst>
                <a:ext uri="{FF2B5EF4-FFF2-40B4-BE49-F238E27FC236}">
                  <a16:creationId xmlns:a16="http://schemas.microsoft.com/office/drawing/2014/main" xmlns="" id="{7EE1D220-EFBD-4412-9414-8F9F15FA1661}"/>
                </a:ext>
              </a:extLst>
            </p:cNvPr>
            <p:cNvSpPr/>
            <p:nvPr/>
          </p:nvSpPr>
          <p:spPr>
            <a:xfrm flipV="1">
              <a:off x="2554433" y="1863285"/>
              <a:ext cx="294198" cy="2857214"/>
            </a:xfrm>
            <a:prstGeom prst="rtTriangle">
              <a:avLst/>
            </a:prstGeom>
            <a:gradFill flip="none" rotWithShape="1">
              <a:gsLst>
                <a:gs pos="72000">
                  <a:schemeClr val="bg1">
                    <a:alpha val="0"/>
                  </a:schemeClr>
                </a:gs>
                <a:gs pos="100000">
                  <a:schemeClr val="bg1">
                    <a:alpha val="50000"/>
                  </a:schemeClr>
                </a:gs>
                <a:gs pos="50000">
                  <a:schemeClr val="bg1">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91">
              <a:extLst>
                <a:ext uri="{FF2B5EF4-FFF2-40B4-BE49-F238E27FC236}">
                  <a16:creationId xmlns:a16="http://schemas.microsoft.com/office/drawing/2014/main" xmlns="" id="{67EA302D-4391-44C9-97F6-C035D55EBF0D}"/>
                </a:ext>
              </a:extLst>
            </p:cNvPr>
            <p:cNvSpPr/>
            <p:nvPr/>
          </p:nvSpPr>
          <p:spPr>
            <a:xfrm>
              <a:off x="2289811" y="491685"/>
              <a:ext cx="1371600" cy="1371601"/>
            </a:xfrm>
            <a:prstGeom prst="ellipse">
              <a:avLst/>
            </a:prstGeom>
            <a:solidFill>
              <a:srgbClr val="2C3F50"/>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1" name="Grupo 80">
            <a:extLst>
              <a:ext uri="{FF2B5EF4-FFF2-40B4-BE49-F238E27FC236}">
                <a16:creationId xmlns:a16="http://schemas.microsoft.com/office/drawing/2014/main" xmlns="" id="{626C622A-43F5-4DAF-975E-83537AFC711D}"/>
              </a:ext>
            </a:extLst>
          </p:cNvPr>
          <p:cNvGrpSpPr/>
          <p:nvPr/>
        </p:nvGrpSpPr>
        <p:grpSpPr>
          <a:xfrm>
            <a:off x="3283818" y="4599729"/>
            <a:ext cx="3305991" cy="1846337"/>
            <a:chOff x="2622655" y="4180942"/>
            <a:chExt cx="2288251" cy="1846337"/>
          </a:xfrm>
        </p:grpSpPr>
        <p:sp>
          <p:nvSpPr>
            <p:cNvPr id="82" name="Text Placeholder 23">
              <a:extLst>
                <a:ext uri="{FF2B5EF4-FFF2-40B4-BE49-F238E27FC236}">
                  <a16:creationId xmlns:a16="http://schemas.microsoft.com/office/drawing/2014/main" xmlns="" id="{1AF72504-FAA3-4C31-BFA8-6D0EBAD092A8}"/>
                </a:ext>
              </a:extLst>
            </p:cNvPr>
            <p:cNvSpPr txBox="1">
              <a:spLocks/>
            </p:cNvSpPr>
            <p:nvPr/>
          </p:nvSpPr>
          <p:spPr>
            <a:xfrm>
              <a:off x="2622655" y="4767279"/>
              <a:ext cx="2268000" cy="126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Elaboración de un cuadro de control para el seguimiento de la gestión, que garanticé la información oportuna y de calidad, para la toma de decisiones. </a:t>
              </a:r>
            </a:p>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Impulsar mecanismos y herramientas para evaluar resultados de los proyectos de inversión del Sector e Implementación del Plan de Choque para una ejecución inteligente de los recursos</a:t>
              </a:r>
              <a:endParaRPr lang="en-US" sz="1200" dirty="0">
                <a:solidFill>
                  <a:schemeClr val="tx1">
                    <a:lumMod val="85000"/>
                    <a:lumOff val="15000"/>
                  </a:schemeClr>
                </a:solidFill>
                <a:latin typeface="Arial Narrow" panose="020B0606020202030204" pitchFamily="34" charset="0"/>
                <a:ea typeface="Lato" charset="0"/>
                <a:cs typeface="Lato" charset="0"/>
              </a:endParaRPr>
            </a:p>
          </p:txBody>
        </p:sp>
        <p:sp>
          <p:nvSpPr>
            <p:cNvPr id="83" name="Text Placeholder 23">
              <a:extLst>
                <a:ext uri="{FF2B5EF4-FFF2-40B4-BE49-F238E27FC236}">
                  <a16:creationId xmlns:a16="http://schemas.microsoft.com/office/drawing/2014/main" xmlns="" id="{4CDCC9DB-8ECC-4A1F-B5D1-E25B27E7961B}"/>
                </a:ext>
              </a:extLst>
            </p:cNvPr>
            <p:cNvSpPr txBox="1">
              <a:spLocks/>
            </p:cNvSpPr>
            <p:nvPr/>
          </p:nvSpPr>
          <p:spPr>
            <a:xfrm>
              <a:off x="2642906" y="4180942"/>
              <a:ext cx="2268000" cy="36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ts val="2000"/>
                </a:lnSpc>
                <a:spcBef>
                  <a:spcPts val="600"/>
                </a:spcBef>
                <a:buNone/>
              </a:pPr>
              <a:r>
                <a:rPr lang="en-US" sz="1800" b="1" spc="300" dirty="0">
                  <a:solidFill>
                    <a:schemeClr val="tx1">
                      <a:lumMod val="85000"/>
                      <a:lumOff val="15000"/>
                    </a:schemeClr>
                  </a:solidFill>
                  <a:latin typeface="Roboto" panose="02000000000000000000"/>
                  <a:ea typeface="Lato" charset="0"/>
                  <a:cs typeface="Lato" charset="0"/>
                </a:rPr>
                <a:t>RETO</a:t>
              </a:r>
            </a:p>
          </p:txBody>
        </p:sp>
      </p:grpSp>
      <p:sp>
        <p:nvSpPr>
          <p:cNvPr id="84" name="Oval 95">
            <a:extLst>
              <a:ext uri="{FF2B5EF4-FFF2-40B4-BE49-F238E27FC236}">
                <a16:creationId xmlns:a16="http://schemas.microsoft.com/office/drawing/2014/main" xmlns="" id="{9C7E3A71-D00D-49B0-B521-F561C9B55549}"/>
              </a:ext>
            </a:extLst>
          </p:cNvPr>
          <p:cNvSpPr/>
          <p:nvPr/>
        </p:nvSpPr>
        <p:spPr>
          <a:xfrm>
            <a:off x="4546526" y="3816932"/>
            <a:ext cx="2146519" cy="462944"/>
          </a:xfrm>
          <a:prstGeom prst="ellipse">
            <a:avLst/>
          </a:prstGeom>
          <a:gradFill flip="none" rotWithShape="1">
            <a:gsLst>
              <a:gs pos="0">
                <a:schemeClr val="tx1">
                  <a:lumMod val="50000"/>
                  <a:lumOff val="50000"/>
                </a:schemeClr>
              </a:gs>
              <a:gs pos="100000">
                <a:schemeClr val="bg1">
                  <a:lumMod val="50000"/>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85" name="Grupo 84">
            <a:extLst>
              <a:ext uri="{FF2B5EF4-FFF2-40B4-BE49-F238E27FC236}">
                <a16:creationId xmlns:a16="http://schemas.microsoft.com/office/drawing/2014/main" xmlns="" id="{B7A14847-B5D2-4E09-8F0D-249CF96CAA61}"/>
              </a:ext>
            </a:extLst>
          </p:cNvPr>
          <p:cNvGrpSpPr/>
          <p:nvPr/>
        </p:nvGrpSpPr>
        <p:grpSpPr>
          <a:xfrm rot="557107">
            <a:off x="5495692" y="1257868"/>
            <a:ext cx="716938" cy="2513026"/>
            <a:chOff x="2286247" y="491685"/>
            <a:chExt cx="1375164" cy="5252289"/>
          </a:xfrm>
        </p:grpSpPr>
        <p:sp>
          <p:nvSpPr>
            <p:cNvPr id="86" name="Oval 87">
              <a:extLst>
                <a:ext uri="{FF2B5EF4-FFF2-40B4-BE49-F238E27FC236}">
                  <a16:creationId xmlns:a16="http://schemas.microsoft.com/office/drawing/2014/main" xmlns="" id="{66758A5C-4411-438A-BB96-FFF2AFF377D7}"/>
                </a:ext>
              </a:extLst>
            </p:cNvPr>
            <p:cNvSpPr/>
            <p:nvPr/>
          </p:nvSpPr>
          <p:spPr>
            <a:xfrm>
              <a:off x="2286247" y="4372374"/>
              <a:ext cx="1371600" cy="1371600"/>
            </a:xfrm>
            <a:prstGeom prst="ellipse">
              <a:avLst/>
            </a:prstGeom>
            <a:solidFill>
              <a:srgbClr val="16A986"/>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8">
              <a:extLst>
                <a:ext uri="{FF2B5EF4-FFF2-40B4-BE49-F238E27FC236}">
                  <a16:creationId xmlns:a16="http://schemas.microsoft.com/office/drawing/2014/main" xmlns="" id="{8B3167B2-12FA-4E85-B18A-7D428C9ACFDB}"/>
                </a:ext>
              </a:extLst>
            </p:cNvPr>
            <p:cNvSpPr/>
            <p:nvPr/>
          </p:nvSpPr>
          <p:spPr>
            <a:xfrm>
              <a:off x="2522403" y="1741365"/>
              <a:ext cx="979487" cy="2922587"/>
            </a:xfrm>
            <a:prstGeom prst="rect">
              <a:avLst/>
            </a:prstGeom>
            <a:solidFill>
              <a:schemeClr val="bg1">
                <a:lumMod val="95000"/>
                <a:alpha val="7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9">
              <a:extLst>
                <a:ext uri="{FF2B5EF4-FFF2-40B4-BE49-F238E27FC236}">
                  <a16:creationId xmlns:a16="http://schemas.microsoft.com/office/drawing/2014/main" xmlns="" id="{A49A0D2E-1855-4702-8341-AC86DCD3B31F}"/>
                </a:ext>
              </a:extLst>
            </p:cNvPr>
            <p:cNvSpPr/>
            <p:nvPr/>
          </p:nvSpPr>
          <p:spPr>
            <a:xfrm>
              <a:off x="2459676" y="3169238"/>
              <a:ext cx="1040090" cy="1086082"/>
            </a:xfrm>
            <a:prstGeom prst="ellipse">
              <a:avLst/>
            </a:prstGeom>
            <a:solidFill>
              <a:srgbClr val="FFC000"/>
            </a:solidFill>
            <a:ln>
              <a:noFill/>
            </a:ln>
            <a:scene3d>
              <a:camera prst="perspectiveRelaxed">
                <a:rot lat="17373592" lon="0" rev="0"/>
              </a:camera>
              <a:lightRig rig="contrasting" dir="t"/>
            </a:scene3d>
            <a:sp3d extrusionH="660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ight Triangle 90">
              <a:extLst>
                <a:ext uri="{FF2B5EF4-FFF2-40B4-BE49-F238E27FC236}">
                  <a16:creationId xmlns:a16="http://schemas.microsoft.com/office/drawing/2014/main" xmlns="" id="{9AC5D3C7-DAFF-4130-9AD5-EC8AA2AE3C40}"/>
                </a:ext>
              </a:extLst>
            </p:cNvPr>
            <p:cNvSpPr/>
            <p:nvPr/>
          </p:nvSpPr>
          <p:spPr>
            <a:xfrm flipV="1">
              <a:off x="2554433" y="1863285"/>
              <a:ext cx="294198" cy="2857214"/>
            </a:xfrm>
            <a:prstGeom prst="rtTriangle">
              <a:avLst/>
            </a:prstGeom>
            <a:gradFill flip="none" rotWithShape="1">
              <a:gsLst>
                <a:gs pos="72000">
                  <a:schemeClr val="bg1">
                    <a:alpha val="0"/>
                  </a:schemeClr>
                </a:gs>
                <a:gs pos="100000">
                  <a:schemeClr val="bg1">
                    <a:alpha val="50000"/>
                  </a:schemeClr>
                </a:gs>
                <a:gs pos="50000">
                  <a:schemeClr val="bg1">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91">
              <a:extLst>
                <a:ext uri="{FF2B5EF4-FFF2-40B4-BE49-F238E27FC236}">
                  <a16:creationId xmlns:a16="http://schemas.microsoft.com/office/drawing/2014/main" xmlns="" id="{70BF96E8-2D7E-4A12-9CD6-700DB3F8540C}"/>
                </a:ext>
              </a:extLst>
            </p:cNvPr>
            <p:cNvSpPr/>
            <p:nvPr/>
          </p:nvSpPr>
          <p:spPr>
            <a:xfrm>
              <a:off x="2289811" y="491685"/>
              <a:ext cx="1371600" cy="1371601"/>
            </a:xfrm>
            <a:prstGeom prst="ellipse">
              <a:avLst/>
            </a:prstGeom>
            <a:solidFill>
              <a:srgbClr val="16A986"/>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 name="Text Placeholder 23">
            <a:extLst>
              <a:ext uri="{FF2B5EF4-FFF2-40B4-BE49-F238E27FC236}">
                <a16:creationId xmlns:a16="http://schemas.microsoft.com/office/drawing/2014/main" xmlns="" id="{E882A635-7DB0-4271-83CA-F45B2D89767A}"/>
              </a:ext>
            </a:extLst>
          </p:cNvPr>
          <p:cNvSpPr txBox="1">
            <a:spLocks/>
          </p:cNvSpPr>
          <p:nvPr/>
        </p:nvSpPr>
        <p:spPr>
          <a:xfrm>
            <a:off x="2340120" y="2158003"/>
            <a:ext cx="2612008" cy="1820963"/>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Avance en el fortalecimiento de la cultura de control, la mejora  continua y la eficiencia de los procesos. Esto permite contar con información oportuna para la toma de decisiones alineados con el PES, DNP y CONPES.</a:t>
            </a:r>
          </a:p>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Identificación de proyectos No alineados al PND, Objetivos Transformacionales por lo cual se inicia proceso de formulación</a:t>
            </a:r>
            <a:r>
              <a:rPr lang="en-US" sz="1200" dirty="0">
                <a:solidFill>
                  <a:schemeClr val="tx1">
                    <a:lumMod val="85000"/>
                    <a:lumOff val="15000"/>
                  </a:schemeClr>
                </a:solidFill>
                <a:latin typeface="Arial Narrow" panose="020B0606020202030204" pitchFamily="34" charset="0"/>
                <a:ea typeface="Lato" charset="0"/>
                <a:cs typeface="Lato" charset="0"/>
              </a:rPr>
              <a:t>.</a:t>
            </a:r>
          </a:p>
        </p:txBody>
      </p:sp>
      <p:sp>
        <p:nvSpPr>
          <p:cNvPr id="144" name="Oval 95">
            <a:extLst>
              <a:ext uri="{FF2B5EF4-FFF2-40B4-BE49-F238E27FC236}">
                <a16:creationId xmlns:a16="http://schemas.microsoft.com/office/drawing/2014/main" xmlns="" id="{E0AB3391-B37E-4962-A54D-830327D8335E}"/>
              </a:ext>
            </a:extLst>
          </p:cNvPr>
          <p:cNvSpPr/>
          <p:nvPr/>
        </p:nvSpPr>
        <p:spPr>
          <a:xfrm>
            <a:off x="9884973" y="4769598"/>
            <a:ext cx="2146519" cy="462944"/>
          </a:xfrm>
          <a:prstGeom prst="ellipse">
            <a:avLst/>
          </a:prstGeom>
          <a:gradFill flip="none" rotWithShape="1">
            <a:gsLst>
              <a:gs pos="0">
                <a:schemeClr val="tx1">
                  <a:lumMod val="50000"/>
                  <a:lumOff val="50000"/>
                </a:schemeClr>
              </a:gs>
              <a:gs pos="100000">
                <a:schemeClr val="bg1">
                  <a:lumMod val="50000"/>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45" name="Grupo 144">
            <a:extLst>
              <a:ext uri="{FF2B5EF4-FFF2-40B4-BE49-F238E27FC236}">
                <a16:creationId xmlns:a16="http://schemas.microsoft.com/office/drawing/2014/main" xmlns="" id="{26BF75FE-DA97-45C4-90BC-147C1CC46E2F}"/>
              </a:ext>
            </a:extLst>
          </p:cNvPr>
          <p:cNvGrpSpPr/>
          <p:nvPr/>
        </p:nvGrpSpPr>
        <p:grpSpPr>
          <a:xfrm rot="557107">
            <a:off x="10834139" y="2210534"/>
            <a:ext cx="716938" cy="2513026"/>
            <a:chOff x="2286247" y="491685"/>
            <a:chExt cx="1375164" cy="5252289"/>
          </a:xfrm>
        </p:grpSpPr>
        <p:sp>
          <p:nvSpPr>
            <p:cNvPr id="146" name="Oval 87">
              <a:extLst>
                <a:ext uri="{FF2B5EF4-FFF2-40B4-BE49-F238E27FC236}">
                  <a16:creationId xmlns:a16="http://schemas.microsoft.com/office/drawing/2014/main" xmlns="" id="{1DB20F1C-7849-43FC-BEC5-65265539FEE5}"/>
                </a:ext>
              </a:extLst>
            </p:cNvPr>
            <p:cNvSpPr/>
            <p:nvPr/>
          </p:nvSpPr>
          <p:spPr>
            <a:xfrm>
              <a:off x="2286247" y="4372374"/>
              <a:ext cx="1371600" cy="1371600"/>
            </a:xfrm>
            <a:prstGeom prst="ellipse">
              <a:avLst/>
            </a:prstGeom>
            <a:solidFill>
              <a:srgbClr val="F6AA30"/>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ectangle 88">
              <a:extLst>
                <a:ext uri="{FF2B5EF4-FFF2-40B4-BE49-F238E27FC236}">
                  <a16:creationId xmlns:a16="http://schemas.microsoft.com/office/drawing/2014/main" xmlns="" id="{3C071677-F9E0-4255-A2A0-3890C45B1759}"/>
                </a:ext>
              </a:extLst>
            </p:cNvPr>
            <p:cNvSpPr/>
            <p:nvPr/>
          </p:nvSpPr>
          <p:spPr>
            <a:xfrm>
              <a:off x="2522403" y="1741365"/>
              <a:ext cx="979487" cy="2922587"/>
            </a:xfrm>
            <a:prstGeom prst="rect">
              <a:avLst/>
            </a:prstGeom>
            <a:solidFill>
              <a:schemeClr val="bg1">
                <a:lumMod val="95000"/>
                <a:alpha val="7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89">
              <a:extLst>
                <a:ext uri="{FF2B5EF4-FFF2-40B4-BE49-F238E27FC236}">
                  <a16:creationId xmlns:a16="http://schemas.microsoft.com/office/drawing/2014/main" xmlns="" id="{D4BCC509-998E-4A92-B170-9AE845B43A39}"/>
                </a:ext>
              </a:extLst>
            </p:cNvPr>
            <p:cNvSpPr/>
            <p:nvPr/>
          </p:nvSpPr>
          <p:spPr>
            <a:xfrm>
              <a:off x="2459676" y="3169238"/>
              <a:ext cx="1040090" cy="1086082"/>
            </a:xfrm>
            <a:prstGeom prst="ellipse">
              <a:avLst/>
            </a:prstGeom>
            <a:solidFill>
              <a:srgbClr val="F8BC5A"/>
            </a:solidFill>
            <a:ln>
              <a:noFill/>
            </a:ln>
            <a:scene3d>
              <a:camera prst="perspectiveRelaxed">
                <a:rot lat="17373592" lon="0" rev="0"/>
              </a:camera>
              <a:lightRig rig="contrasting" dir="t"/>
            </a:scene3d>
            <a:sp3d extrusionH="660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ight Triangle 90">
              <a:extLst>
                <a:ext uri="{FF2B5EF4-FFF2-40B4-BE49-F238E27FC236}">
                  <a16:creationId xmlns:a16="http://schemas.microsoft.com/office/drawing/2014/main" xmlns="" id="{2ACCFBEB-30C1-4CB8-9472-E34F6251975E}"/>
                </a:ext>
              </a:extLst>
            </p:cNvPr>
            <p:cNvSpPr/>
            <p:nvPr/>
          </p:nvSpPr>
          <p:spPr>
            <a:xfrm flipV="1">
              <a:off x="2554433" y="1863285"/>
              <a:ext cx="294198" cy="2857214"/>
            </a:xfrm>
            <a:prstGeom prst="rtTriangle">
              <a:avLst/>
            </a:prstGeom>
            <a:gradFill flip="none" rotWithShape="1">
              <a:gsLst>
                <a:gs pos="72000">
                  <a:schemeClr val="bg1">
                    <a:alpha val="0"/>
                  </a:schemeClr>
                </a:gs>
                <a:gs pos="100000">
                  <a:schemeClr val="bg1">
                    <a:alpha val="50000"/>
                  </a:schemeClr>
                </a:gs>
                <a:gs pos="50000">
                  <a:schemeClr val="bg1">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91">
              <a:extLst>
                <a:ext uri="{FF2B5EF4-FFF2-40B4-BE49-F238E27FC236}">
                  <a16:creationId xmlns:a16="http://schemas.microsoft.com/office/drawing/2014/main" xmlns="" id="{5B5C4EA6-6B15-4E88-8619-395C676464AA}"/>
                </a:ext>
              </a:extLst>
            </p:cNvPr>
            <p:cNvSpPr/>
            <p:nvPr/>
          </p:nvSpPr>
          <p:spPr>
            <a:xfrm>
              <a:off x="2289811" y="491685"/>
              <a:ext cx="1371600" cy="1371601"/>
            </a:xfrm>
            <a:prstGeom prst="ellipse">
              <a:avLst/>
            </a:prstGeom>
            <a:solidFill>
              <a:srgbClr val="F6AA30"/>
            </a:solidFill>
            <a:ln>
              <a:noFill/>
            </a:ln>
            <a:scene3d>
              <a:camera prst="perspectiveRelaxed">
                <a:rot lat="17373592" lon="0" rev="0"/>
              </a:camera>
              <a:lightRig rig="threePt" dir="t"/>
            </a:scene3d>
            <a:sp3d extrusionH="6096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1" name="Grupo 150">
            <a:extLst>
              <a:ext uri="{FF2B5EF4-FFF2-40B4-BE49-F238E27FC236}">
                <a16:creationId xmlns:a16="http://schemas.microsoft.com/office/drawing/2014/main" xmlns="" id="{8FC08C10-F477-43E3-B1A1-5FE95A4D8DF4}"/>
              </a:ext>
            </a:extLst>
          </p:cNvPr>
          <p:cNvGrpSpPr/>
          <p:nvPr/>
        </p:nvGrpSpPr>
        <p:grpSpPr>
          <a:xfrm>
            <a:off x="6453935" y="2448900"/>
            <a:ext cx="3921077" cy="1934216"/>
            <a:chOff x="1512212" y="4093063"/>
            <a:chExt cx="3378443" cy="1934216"/>
          </a:xfrm>
        </p:grpSpPr>
        <p:sp>
          <p:nvSpPr>
            <p:cNvPr id="152" name="Text Placeholder 23">
              <a:extLst>
                <a:ext uri="{FF2B5EF4-FFF2-40B4-BE49-F238E27FC236}">
                  <a16:creationId xmlns:a16="http://schemas.microsoft.com/office/drawing/2014/main" xmlns="" id="{79CC6BCD-2918-4C22-A982-FA11EA23AD71}"/>
                </a:ext>
              </a:extLst>
            </p:cNvPr>
            <p:cNvSpPr txBox="1">
              <a:spLocks/>
            </p:cNvSpPr>
            <p:nvPr/>
          </p:nvSpPr>
          <p:spPr>
            <a:xfrm>
              <a:off x="2622655" y="4767279"/>
              <a:ext cx="2268000" cy="126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Debilidad para la construcción de indicadores de eficiencia y efectividad. </a:t>
              </a:r>
            </a:p>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Fallas en la interoperabilidad de los sistemas de información.</a:t>
              </a:r>
            </a:p>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Las entidades no evidencian la evaluación de resultados de los proyectos de inversión</a:t>
              </a:r>
            </a:p>
            <a:p>
              <a:pPr algn="just">
                <a:lnSpc>
                  <a:spcPct val="100000"/>
                </a:lnSpc>
                <a:spcBef>
                  <a:spcPts val="0"/>
                </a:spcBef>
              </a:pPr>
              <a:r>
                <a:rPr lang="es-ES" sz="1200" dirty="0">
                  <a:solidFill>
                    <a:schemeClr val="tx1">
                      <a:lumMod val="85000"/>
                      <a:lumOff val="15000"/>
                    </a:schemeClr>
                  </a:solidFill>
                  <a:latin typeface="Arial Narrow" panose="020B0606020202030204" pitchFamily="34" charset="0"/>
                  <a:ea typeface="Lato" charset="0"/>
                  <a:cs typeface="Lato" charset="0"/>
                </a:rPr>
                <a:t>Incongruencia de los indicadores reportados en el SPI producto 94,68%, y financiero 51,01%</a:t>
              </a:r>
              <a:endParaRPr lang="en-US" sz="1200" dirty="0">
                <a:solidFill>
                  <a:schemeClr val="tx1">
                    <a:lumMod val="85000"/>
                    <a:lumOff val="15000"/>
                  </a:schemeClr>
                </a:solidFill>
                <a:latin typeface="Arial Narrow" panose="020B0606020202030204" pitchFamily="34" charset="0"/>
                <a:ea typeface="Lato" charset="0"/>
                <a:cs typeface="Lato" charset="0"/>
              </a:endParaRPr>
            </a:p>
          </p:txBody>
        </p:sp>
        <p:sp>
          <p:nvSpPr>
            <p:cNvPr id="153" name="Text Placeholder 23">
              <a:extLst>
                <a:ext uri="{FF2B5EF4-FFF2-40B4-BE49-F238E27FC236}">
                  <a16:creationId xmlns:a16="http://schemas.microsoft.com/office/drawing/2014/main" xmlns="" id="{D3240C4F-77FD-4178-AED7-F5F606C77333}"/>
                </a:ext>
              </a:extLst>
            </p:cNvPr>
            <p:cNvSpPr txBox="1">
              <a:spLocks/>
            </p:cNvSpPr>
            <p:nvPr/>
          </p:nvSpPr>
          <p:spPr>
            <a:xfrm>
              <a:off x="1512212" y="4093063"/>
              <a:ext cx="2268000" cy="36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r">
                <a:lnSpc>
                  <a:spcPts val="2000"/>
                </a:lnSpc>
                <a:spcBef>
                  <a:spcPts val="600"/>
                </a:spcBef>
                <a:buNone/>
              </a:pPr>
              <a:r>
                <a:rPr lang="en-US" sz="1800" b="1" spc="300" dirty="0">
                  <a:solidFill>
                    <a:schemeClr val="tx1">
                      <a:lumMod val="85000"/>
                      <a:lumOff val="15000"/>
                    </a:schemeClr>
                  </a:solidFill>
                  <a:latin typeface="Roboto" panose="02000000000000000000"/>
                  <a:ea typeface="Lato" charset="0"/>
                  <a:cs typeface="Lato" charset="0"/>
                </a:rPr>
                <a:t>OBSTÁCULO</a:t>
              </a:r>
            </a:p>
          </p:txBody>
        </p:sp>
      </p:grpSp>
      <p:sp>
        <p:nvSpPr>
          <p:cNvPr id="155" name="Text Placeholder 23">
            <a:extLst>
              <a:ext uri="{FF2B5EF4-FFF2-40B4-BE49-F238E27FC236}">
                <a16:creationId xmlns:a16="http://schemas.microsoft.com/office/drawing/2014/main" xmlns="" id="{8B1EFB38-9A97-4064-AC3C-5FBD1F7CC09D}"/>
              </a:ext>
            </a:extLst>
          </p:cNvPr>
          <p:cNvSpPr txBox="1">
            <a:spLocks/>
          </p:cNvSpPr>
          <p:nvPr/>
        </p:nvSpPr>
        <p:spPr>
          <a:xfrm>
            <a:off x="2166546" y="1767617"/>
            <a:ext cx="1183533" cy="36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2000"/>
              </a:lnSpc>
              <a:spcBef>
                <a:spcPts val="600"/>
              </a:spcBef>
              <a:buNone/>
            </a:pPr>
            <a:r>
              <a:rPr lang="en-US" sz="1800" b="1" spc="300" dirty="0">
                <a:solidFill>
                  <a:schemeClr val="tx1">
                    <a:lumMod val="85000"/>
                    <a:lumOff val="15000"/>
                  </a:schemeClr>
                </a:solidFill>
                <a:latin typeface="Roboto" panose="02000000000000000000"/>
                <a:ea typeface="Lato" charset="0"/>
                <a:cs typeface="Lato" charset="0"/>
              </a:rPr>
              <a:t>LOGRO</a:t>
            </a:r>
          </a:p>
        </p:txBody>
      </p:sp>
      <p:sp>
        <p:nvSpPr>
          <p:cNvPr id="156" name="Rectángulo 155">
            <a:hlinkClick r:id="rId3" action="ppaction://hlinksldjump"/>
          </p:cNvPr>
          <p:cNvSpPr/>
          <p:nvPr/>
        </p:nvSpPr>
        <p:spPr>
          <a:xfrm>
            <a:off x="2103120" y="871612"/>
            <a:ext cx="3517229"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157" name="Rectángulo 156">
            <a:hlinkClick r:id="rId4" action="ppaction://hlinksldjump"/>
          </p:cNvPr>
          <p:cNvSpPr/>
          <p:nvPr/>
        </p:nvSpPr>
        <p:spPr>
          <a:xfrm>
            <a:off x="5620349" y="871613"/>
            <a:ext cx="3372372"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158" name="Rectángulo 157">
            <a:hlinkClick r:id="rId5" action="ppaction://hlinksldjump"/>
          </p:cNvPr>
          <p:cNvSpPr/>
          <p:nvPr/>
        </p:nvSpPr>
        <p:spPr>
          <a:xfrm>
            <a:off x="8992720" y="871612"/>
            <a:ext cx="3205779" cy="374213"/>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50" name="Rectángulo 49">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51" name="Rectángulo 50">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52" name="Rectángulo 51">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53" name="Rectángulo 52">
            <a:hlinkClick r:id="rId3" action="ppaction://hlinksldjump"/>
          </p:cNvPr>
          <p:cNvSpPr/>
          <p:nvPr/>
        </p:nvSpPr>
        <p:spPr>
          <a:xfrm>
            <a:off x="-8973" y="3839103"/>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54" name="Rectángulo 53">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55" name="Rectángulo 54">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56" name="Rectángulo 55">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57" name="Rectángulo 56">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907257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4ta. Dimensión: Evaluación de Resultados</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67" name="CuadroTexto 66"/>
          <p:cNvSpPr txBox="1"/>
          <p:nvPr/>
        </p:nvSpPr>
        <p:spPr>
          <a:xfrm>
            <a:off x="6740990" y="1387494"/>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68" name="Rectángulo 67"/>
          <p:cNvSpPr/>
          <p:nvPr/>
        </p:nvSpPr>
        <p:spPr>
          <a:xfrm>
            <a:off x="10810070" y="1310268"/>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88</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69" name="Conector recto 68"/>
          <p:cNvCxnSpPr/>
          <p:nvPr/>
        </p:nvCxnSpPr>
        <p:spPr>
          <a:xfrm>
            <a:off x="6446264" y="1834051"/>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9" name="Rectángulo 48">
            <a:hlinkClick r:id="rId3" action="ppaction://hlinksldjump"/>
          </p:cNvPr>
          <p:cNvSpPr/>
          <p:nvPr/>
        </p:nvSpPr>
        <p:spPr>
          <a:xfrm>
            <a:off x="2103120" y="871612"/>
            <a:ext cx="3517229"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50" name="Rectángulo 49">
            <a:hlinkClick r:id="rId4" action="ppaction://hlinksldjump"/>
          </p:cNvPr>
          <p:cNvSpPr/>
          <p:nvPr/>
        </p:nvSpPr>
        <p:spPr>
          <a:xfrm>
            <a:off x="5620349" y="871613"/>
            <a:ext cx="3372372"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51" name="Rectángulo 50">
            <a:hlinkClick r:id="rId5" action="ppaction://hlinksldjump"/>
          </p:cNvPr>
          <p:cNvSpPr/>
          <p:nvPr/>
        </p:nvSpPr>
        <p:spPr>
          <a:xfrm>
            <a:off x="8992720" y="871612"/>
            <a:ext cx="3205779" cy="374213"/>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a:t>
            </a:r>
          </a:p>
        </p:txBody>
      </p:sp>
      <p:sp>
        <p:nvSpPr>
          <p:cNvPr id="52" name="Oval 95">
            <a:extLst>
              <a:ext uri="{FF2B5EF4-FFF2-40B4-BE49-F238E27FC236}">
                <a16:creationId xmlns:a16="http://schemas.microsoft.com/office/drawing/2014/main" xmlns="" id="{CF9CD4D3-C624-4887-B981-F035EEBE938F}"/>
              </a:ext>
            </a:extLst>
          </p:cNvPr>
          <p:cNvSpPr/>
          <p:nvPr/>
        </p:nvSpPr>
        <p:spPr>
          <a:xfrm>
            <a:off x="4408292" y="6455798"/>
            <a:ext cx="5153415" cy="546813"/>
          </a:xfrm>
          <a:prstGeom prst="ellipse">
            <a:avLst/>
          </a:prstGeom>
          <a:gradFill flip="none" rotWithShape="1">
            <a:gsLst>
              <a:gs pos="0">
                <a:schemeClr val="tx1">
                  <a:lumMod val="50000"/>
                  <a:lumOff val="50000"/>
                </a:schemeClr>
              </a:gs>
              <a:gs pos="100000">
                <a:schemeClr val="bg1">
                  <a:lumMod val="50000"/>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3" name="Grupo 52">
            <a:extLst>
              <a:ext uri="{FF2B5EF4-FFF2-40B4-BE49-F238E27FC236}">
                <a16:creationId xmlns:a16="http://schemas.microsoft.com/office/drawing/2014/main" xmlns="" id="{165D9174-D2C4-487F-9519-B8730FAF6056}"/>
              </a:ext>
            </a:extLst>
          </p:cNvPr>
          <p:cNvGrpSpPr/>
          <p:nvPr/>
        </p:nvGrpSpPr>
        <p:grpSpPr>
          <a:xfrm rot="5400000">
            <a:off x="5712514" y="3404256"/>
            <a:ext cx="2761893" cy="2340000"/>
            <a:chOff x="5643807" y="2672798"/>
            <a:chExt cx="2761893" cy="2340000"/>
          </a:xfrm>
        </p:grpSpPr>
        <p:cxnSp>
          <p:nvCxnSpPr>
            <p:cNvPr id="54" name="Conector recto 53">
              <a:extLst>
                <a:ext uri="{FF2B5EF4-FFF2-40B4-BE49-F238E27FC236}">
                  <a16:creationId xmlns:a16="http://schemas.microsoft.com/office/drawing/2014/main" xmlns="" id="{474532DB-4337-4DC5-8A95-D2365C73520A}"/>
                </a:ext>
              </a:extLst>
            </p:cNvPr>
            <p:cNvCxnSpPr/>
            <p:nvPr/>
          </p:nvCxnSpPr>
          <p:spPr>
            <a:xfrm rot="16200000">
              <a:off x="7217700" y="2729743"/>
              <a:ext cx="0" cy="2376000"/>
            </a:xfrm>
            <a:prstGeom prst="line">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5" name="Grupo 54">
              <a:extLst>
                <a:ext uri="{FF2B5EF4-FFF2-40B4-BE49-F238E27FC236}">
                  <a16:creationId xmlns:a16="http://schemas.microsoft.com/office/drawing/2014/main" xmlns="" id="{4B0270D6-A91B-4898-8103-15AFF134F610}"/>
                </a:ext>
              </a:extLst>
            </p:cNvPr>
            <p:cNvGrpSpPr/>
            <p:nvPr/>
          </p:nvGrpSpPr>
          <p:grpSpPr>
            <a:xfrm rot="18950545">
              <a:off x="5643807" y="2672798"/>
              <a:ext cx="2592000" cy="2340000"/>
              <a:chOff x="4226712" y="1639778"/>
              <a:chExt cx="2592000" cy="2340000"/>
            </a:xfrm>
          </p:grpSpPr>
          <p:cxnSp>
            <p:nvCxnSpPr>
              <p:cNvPr id="56" name="Conector recto 55">
                <a:extLst>
                  <a:ext uri="{FF2B5EF4-FFF2-40B4-BE49-F238E27FC236}">
                    <a16:creationId xmlns:a16="http://schemas.microsoft.com/office/drawing/2014/main" xmlns="" id="{7AD29BC6-CCFD-42CC-887F-9DBBCE57F74B}"/>
                  </a:ext>
                </a:extLst>
              </p:cNvPr>
              <p:cNvCxnSpPr/>
              <p:nvPr/>
            </p:nvCxnSpPr>
            <p:spPr>
              <a:xfrm>
                <a:off x="6242713" y="1639778"/>
                <a:ext cx="0" cy="2340000"/>
              </a:xfrm>
              <a:prstGeom prst="line">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xmlns="" id="{327D2F89-A7DA-4FF3-BC20-EF127013B7B4}"/>
                  </a:ext>
                </a:extLst>
              </p:cNvPr>
              <p:cNvCxnSpPr/>
              <p:nvPr/>
            </p:nvCxnSpPr>
            <p:spPr>
              <a:xfrm rot="16200000">
                <a:off x="5522712" y="2313282"/>
                <a:ext cx="0" cy="2592000"/>
              </a:xfrm>
              <a:prstGeom prst="line">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8" name="Grupo 57">
            <a:extLst>
              <a:ext uri="{FF2B5EF4-FFF2-40B4-BE49-F238E27FC236}">
                <a16:creationId xmlns:a16="http://schemas.microsoft.com/office/drawing/2014/main" xmlns="" id="{A065FE70-0160-48EF-839E-A61B352E9A69}"/>
              </a:ext>
            </a:extLst>
          </p:cNvPr>
          <p:cNvGrpSpPr/>
          <p:nvPr/>
        </p:nvGrpSpPr>
        <p:grpSpPr>
          <a:xfrm>
            <a:off x="8290975" y="3772836"/>
            <a:ext cx="720000" cy="720000"/>
            <a:chOff x="7491426" y="3926803"/>
            <a:chExt cx="720000" cy="720000"/>
          </a:xfrm>
        </p:grpSpPr>
        <p:sp>
          <p:nvSpPr>
            <p:cNvPr id="59" name="Conector 15">
              <a:extLst>
                <a:ext uri="{FF2B5EF4-FFF2-40B4-BE49-F238E27FC236}">
                  <a16:creationId xmlns:a16="http://schemas.microsoft.com/office/drawing/2014/main" xmlns="" id="{994415CD-EF23-4E8D-A368-55194DEA7A92}"/>
                </a:ext>
              </a:extLst>
            </p:cNvPr>
            <p:cNvSpPr/>
            <p:nvPr/>
          </p:nvSpPr>
          <p:spPr>
            <a:xfrm rot="5400000">
              <a:off x="7491426" y="3926803"/>
              <a:ext cx="720000" cy="720000"/>
            </a:xfrm>
            <a:prstGeom prst="flowChartConnector">
              <a:avLst/>
            </a:prstGeom>
            <a:solidFill>
              <a:srgbClr val="2C3F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Shape 3695">
              <a:extLst>
                <a:ext uri="{FF2B5EF4-FFF2-40B4-BE49-F238E27FC236}">
                  <a16:creationId xmlns:a16="http://schemas.microsoft.com/office/drawing/2014/main" xmlns="" id="{7794F984-2611-4DA3-9DEC-A0A3BCC1EE22}"/>
                </a:ext>
              </a:extLst>
            </p:cNvPr>
            <p:cNvSpPr>
              <a:spLocks/>
            </p:cNvSpPr>
            <p:nvPr/>
          </p:nvSpPr>
          <p:spPr bwMode="auto">
            <a:xfrm>
              <a:off x="7671426" y="4106803"/>
              <a:ext cx="360000" cy="360000"/>
            </a:xfrm>
            <a:custGeom>
              <a:avLst/>
              <a:gdLst>
                <a:gd name="T0" fmla="*/ 308833397 w 21600"/>
                <a:gd name="T1" fmla="*/ 308836604 h 21600"/>
                <a:gd name="T2" fmla="*/ 308833397 w 21600"/>
                <a:gd name="T3" fmla="*/ 308836604 h 21600"/>
                <a:gd name="T4" fmla="*/ 308833397 w 21600"/>
                <a:gd name="T5" fmla="*/ 308836604 h 21600"/>
                <a:gd name="T6" fmla="*/ 308833397 w 21600"/>
                <a:gd name="T7" fmla="*/ 3088366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7"/>
                    <a:pt x="8024" y="18273"/>
                    <a:pt x="8413" y="18273"/>
                  </a:cubicBezTo>
                  <a:cubicBezTo>
                    <a:pt x="8773" y="18273"/>
                    <a:pt x="9113" y="18223"/>
                    <a:pt x="9434" y="18123"/>
                  </a:cubicBezTo>
                  <a:cubicBezTo>
                    <a:pt x="9754" y="18023"/>
                    <a:pt x="10033" y="17873"/>
                    <a:pt x="10271" y="17673"/>
                  </a:cubicBezTo>
                  <a:cubicBezTo>
                    <a:pt x="10509" y="17472"/>
                    <a:pt x="10697" y="17222"/>
                    <a:pt x="10837" y="16922"/>
                  </a:cubicBezTo>
                  <a:cubicBezTo>
                    <a:pt x="10978" y="16621"/>
                    <a:pt x="11048" y="16275"/>
                    <a:pt x="11048" y="15882"/>
                  </a:cubicBezTo>
                  <a:cubicBezTo>
                    <a:pt x="11048" y="15407"/>
                    <a:pt x="10935" y="14996"/>
                    <a:pt x="10708" y="14647"/>
                  </a:cubicBezTo>
                  <a:cubicBezTo>
                    <a:pt x="10481" y="14299"/>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7"/>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5"/>
                  </a:cubicBezTo>
                  <a:cubicBezTo>
                    <a:pt x="6459" y="11198"/>
                    <a:pt x="6309" y="11465"/>
                    <a:pt x="6204" y="11777"/>
                  </a:cubicBezTo>
                  <a:cubicBezTo>
                    <a:pt x="6100" y="12089"/>
                    <a:pt x="6040" y="12433"/>
                    <a:pt x="6026" y="12812"/>
                  </a:cubicBezTo>
                  <a:lnTo>
                    <a:pt x="6944" y="12812"/>
                  </a:lnTo>
                  <a:cubicBezTo>
                    <a:pt x="6944" y="12581"/>
                    <a:pt x="6972" y="12363"/>
                    <a:pt x="7031" y="12155"/>
                  </a:cubicBezTo>
                  <a:cubicBezTo>
                    <a:pt x="7088" y="11948"/>
                    <a:pt x="7177" y="11766"/>
                    <a:pt x="7296" y="11610"/>
                  </a:cubicBezTo>
                  <a:cubicBezTo>
                    <a:pt x="7414" y="11454"/>
                    <a:pt x="7565" y="11330"/>
                    <a:pt x="7749" y="11237"/>
                  </a:cubicBezTo>
                  <a:cubicBezTo>
                    <a:pt x="7932" y="11144"/>
                    <a:pt x="8147" y="11098"/>
                    <a:pt x="8391" y="11098"/>
                  </a:cubicBezTo>
                  <a:cubicBezTo>
                    <a:pt x="8780" y="11098"/>
                    <a:pt x="9104" y="11204"/>
                    <a:pt x="9364" y="11416"/>
                  </a:cubicBezTo>
                  <a:cubicBezTo>
                    <a:pt x="9623" y="11626"/>
                    <a:pt x="9752" y="11944"/>
                    <a:pt x="9752" y="12366"/>
                  </a:cubicBezTo>
                  <a:cubicBezTo>
                    <a:pt x="9752" y="12574"/>
                    <a:pt x="9713" y="12760"/>
                    <a:pt x="9634" y="12922"/>
                  </a:cubicBezTo>
                  <a:cubicBezTo>
                    <a:pt x="9554" y="13086"/>
                    <a:pt x="9448" y="13221"/>
                    <a:pt x="9315" y="13328"/>
                  </a:cubicBezTo>
                  <a:cubicBezTo>
                    <a:pt x="9182" y="13436"/>
                    <a:pt x="9027" y="13517"/>
                    <a:pt x="8851" y="13574"/>
                  </a:cubicBezTo>
                  <a:cubicBezTo>
                    <a:pt x="8674" y="13628"/>
                    <a:pt x="8488" y="13657"/>
                    <a:pt x="8294" y="13657"/>
                  </a:cubicBezTo>
                  <a:lnTo>
                    <a:pt x="7992" y="13657"/>
                  </a:lnTo>
                  <a:cubicBezTo>
                    <a:pt x="7963" y="13657"/>
                    <a:pt x="7930" y="13653"/>
                    <a:pt x="7895" y="13646"/>
                  </a:cubicBezTo>
                  <a:lnTo>
                    <a:pt x="7895" y="14446"/>
                  </a:lnTo>
                  <a:cubicBezTo>
                    <a:pt x="8067" y="14424"/>
                    <a:pt x="8251" y="14413"/>
                    <a:pt x="8445" y="14413"/>
                  </a:cubicBezTo>
                  <a:cubicBezTo>
                    <a:pt x="8676" y="14413"/>
                    <a:pt x="8890" y="14444"/>
                    <a:pt x="9088" y="14508"/>
                  </a:cubicBezTo>
                  <a:cubicBezTo>
                    <a:pt x="9286" y="14571"/>
                    <a:pt x="9457" y="14667"/>
                    <a:pt x="9601" y="14797"/>
                  </a:cubicBezTo>
                  <a:cubicBezTo>
                    <a:pt x="9745" y="14928"/>
                    <a:pt x="9860" y="15086"/>
                    <a:pt x="9947" y="15276"/>
                  </a:cubicBezTo>
                  <a:cubicBezTo>
                    <a:pt x="10033" y="15465"/>
                    <a:pt x="10076" y="15681"/>
                    <a:pt x="10076" y="15926"/>
                  </a:cubicBezTo>
                  <a:cubicBezTo>
                    <a:pt x="10076" y="16164"/>
                    <a:pt x="10031" y="16376"/>
                    <a:pt x="9941" y="16565"/>
                  </a:cubicBezTo>
                  <a:cubicBezTo>
                    <a:pt x="9851" y="16754"/>
                    <a:pt x="9731" y="16914"/>
                    <a:pt x="9579" y="17044"/>
                  </a:cubicBezTo>
                  <a:moveTo>
                    <a:pt x="14257" y="18151"/>
                  </a:moveTo>
                  <a:lnTo>
                    <a:pt x="15175" y="18151"/>
                  </a:lnTo>
                  <a:lnTo>
                    <a:pt x="15175" y="10264"/>
                  </a:lnTo>
                  <a:lnTo>
                    <a:pt x="14473" y="10264"/>
                  </a:lnTo>
                  <a:cubicBezTo>
                    <a:pt x="14422" y="10560"/>
                    <a:pt x="14329" y="10805"/>
                    <a:pt x="14192" y="10998"/>
                  </a:cubicBezTo>
                  <a:cubicBezTo>
                    <a:pt x="14055" y="11191"/>
                    <a:pt x="13888" y="11343"/>
                    <a:pt x="13690" y="11454"/>
                  </a:cubicBezTo>
                  <a:cubicBezTo>
                    <a:pt x="13492" y="11565"/>
                    <a:pt x="13271" y="11642"/>
                    <a:pt x="13026" y="11682"/>
                  </a:cubicBezTo>
                  <a:cubicBezTo>
                    <a:pt x="12781" y="11723"/>
                    <a:pt x="12529" y="11743"/>
                    <a:pt x="12270" y="11743"/>
                  </a:cubicBezTo>
                  <a:lnTo>
                    <a:pt x="12270" y="12500"/>
                  </a:lnTo>
                  <a:lnTo>
                    <a:pt x="14257" y="12500"/>
                  </a:lnTo>
                  <a:cubicBezTo>
                    <a:pt x="14257" y="12500"/>
                    <a:pt x="14257" y="18151"/>
                    <a:pt x="14257" y="18151"/>
                  </a:cubicBezTo>
                  <a:close/>
                  <a:moveTo>
                    <a:pt x="20618" y="6873"/>
                  </a:moveTo>
                  <a:lnTo>
                    <a:pt x="982" y="6873"/>
                  </a:lnTo>
                  <a:lnTo>
                    <a:pt x="982" y="3928"/>
                  </a:lnTo>
                  <a:cubicBezTo>
                    <a:pt x="982" y="3386"/>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6"/>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solidFill>
                <a:schemeClr val="bg1"/>
              </a:solidFill>
              <a:miter lim="400000"/>
              <a:headEnd/>
              <a:tailEnd/>
            </a:ln>
          </p:spPr>
          <p:txBody>
            <a:bodyPr lIns="38100" tIns="38100" rIns="38100" bIns="38100" anchor="ctr"/>
            <a:lstStyle/>
            <a:p>
              <a:endParaRPr lang="es-ES"/>
            </a:p>
          </p:txBody>
        </p:sp>
      </p:grpSp>
      <p:grpSp>
        <p:nvGrpSpPr>
          <p:cNvPr id="61" name="Grupo 60">
            <a:extLst>
              <a:ext uri="{FF2B5EF4-FFF2-40B4-BE49-F238E27FC236}">
                <a16:creationId xmlns:a16="http://schemas.microsoft.com/office/drawing/2014/main" xmlns="" id="{2EE4EA70-5E76-481A-A887-F65899C54FD1}"/>
              </a:ext>
            </a:extLst>
          </p:cNvPr>
          <p:cNvGrpSpPr/>
          <p:nvPr/>
        </p:nvGrpSpPr>
        <p:grpSpPr>
          <a:xfrm rot="5400000">
            <a:off x="6661419" y="3052836"/>
            <a:ext cx="720000" cy="720000"/>
            <a:chOff x="7469696" y="3018225"/>
            <a:chExt cx="720000" cy="720000"/>
          </a:xfrm>
        </p:grpSpPr>
        <p:sp>
          <p:nvSpPr>
            <p:cNvPr id="62" name="Conector 17">
              <a:extLst>
                <a:ext uri="{FF2B5EF4-FFF2-40B4-BE49-F238E27FC236}">
                  <a16:creationId xmlns:a16="http://schemas.microsoft.com/office/drawing/2014/main" xmlns="" id="{E9F0F289-81A7-4DAC-AA97-EDF305846725}"/>
                </a:ext>
              </a:extLst>
            </p:cNvPr>
            <p:cNvSpPr/>
            <p:nvPr/>
          </p:nvSpPr>
          <p:spPr>
            <a:xfrm>
              <a:off x="7469696" y="3018225"/>
              <a:ext cx="720000" cy="720000"/>
            </a:xfrm>
            <a:prstGeom prst="flowChartConnector">
              <a:avLst/>
            </a:prstGeom>
            <a:solidFill>
              <a:srgbClr val="C1392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Shape 3665">
              <a:extLst>
                <a:ext uri="{FF2B5EF4-FFF2-40B4-BE49-F238E27FC236}">
                  <a16:creationId xmlns:a16="http://schemas.microsoft.com/office/drawing/2014/main" xmlns="" id="{9E1B71D2-11FD-44EE-8522-3C00FE85597A}"/>
                </a:ext>
              </a:extLst>
            </p:cNvPr>
            <p:cNvSpPr>
              <a:spLocks/>
            </p:cNvSpPr>
            <p:nvPr/>
          </p:nvSpPr>
          <p:spPr bwMode="auto">
            <a:xfrm>
              <a:off x="7655851" y="3198225"/>
              <a:ext cx="360000" cy="360000"/>
            </a:xfrm>
            <a:custGeom>
              <a:avLst/>
              <a:gdLst>
                <a:gd name="T0" fmla="*/ 308833397 w 21600"/>
                <a:gd name="T1" fmla="*/ 308836604 h 21600"/>
                <a:gd name="T2" fmla="*/ 308833397 w 21600"/>
                <a:gd name="T3" fmla="*/ 308836604 h 21600"/>
                <a:gd name="T4" fmla="*/ 308833397 w 21600"/>
                <a:gd name="T5" fmla="*/ 308836604 h 21600"/>
                <a:gd name="T6" fmla="*/ 308833397 w 21600"/>
                <a:gd name="T7" fmla="*/ 3088366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618" y="12013"/>
                  </a:moveTo>
                  <a:cubicBezTo>
                    <a:pt x="20614" y="12014"/>
                    <a:pt x="20611" y="12016"/>
                    <a:pt x="20607" y="12017"/>
                  </a:cubicBezTo>
                  <a:lnTo>
                    <a:pt x="19602" y="12269"/>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9"/>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5"/>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5"/>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moveTo>
                    <a:pt x="15709" y="10800"/>
                  </a:moveTo>
                  <a:cubicBezTo>
                    <a:pt x="15709" y="13346"/>
                    <a:pt x="13771" y="15439"/>
                    <a:pt x="11291" y="15685"/>
                  </a:cubicBezTo>
                  <a:lnTo>
                    <a:pt x="11291" y="12695"/>
                  </a:lnTo>
                  <a:cubicBezTo>
                    <a:pt x="12137" y="12476"/>
                    <a:pt x="12764" y="11715"/>
                    <a:pt x="12764" y="10800"/>
                  </a:cubicBezTo>
                  <a:cubicBezTo>
                    <a:pt x="12764" y="10630"/>
                    <a:pt x="12735" y="10467"/>
                    <a:pt x="12694" y="10310"/>
                  </a:cubicBezTo>
                  <a:lnTo>
                    <a:pt x="15308" y="8857"/>
                  </a:lnTo>
                  <a:cubicBezTo>
                    <a:pt x="15565" y="9454"/>
                    <a:pt x="15709" y="10110"/>
                    <a:pt x="15709" y="10800"/>
                  </a:cubicBezTo>
                  <a:moveTo>
                    <a:pt x="9818" y="10800"/>
                  </a:moveTo>
                  <a:cubicBezTo>
                    <a:pt x="9818" y="10258"/>
                    <a:pt x="10258" y="9818"/>
                    <a:pt x="10800" y="9818"/>
                  </a:cubicBezTo>
                  <a:cubicBezTo>
                    <a:pt x="11342" y="9818"/>
                    <a:pt x="11782" y="10258"/>
                    <a:pt x="11782" y="10800"/>
                  </a:cubicBezTo>
                  <a:cubicBezTo>
                    <a:pt x="11782" y="11343"/>
                    <a:pt x="11342" y="11782"/>
                    <a:pt x="10800" y="11782"/>
                  </a:cubicBezTo>
                  <a:cubicBezTo>
                    <a:pt x="10258" y="11782"/>
                    <a:pt x="9818" y="11343"/>
                    <a:pt x="9818" y="10800"/>
                  </a:cubicBezTo>
                  <a:moveTo>
                    <a:pt x="10309" y="15685"/>
                  </a:moveTo>
                  <a:cubicBezTo>
                    <a:pt x="7829" y="15439"/>
                    <a:pt x="5891" y="13346"/>
                    <a:pt x="5891" y="10800"/>
                  </a:cubicBezTo>
                  <a:cubicBezTo>
                    <a:pt x="5891" y="10110"/>
                    <a:pt x="6035" y="9454"/>
                    <a:pt x="6292" y="8857"/>
                  </a:cubicBezTo>
                  <a:lnTo>
                    <a:pt x="8906" y="10310"/>
                  </a:lnTo>
                  <a:cubicBezTo>
                    <a:pt x="8865" y="10467"/>
                    <a:pt x="8836" y="10630"/>
                    <a:pt x="8836" y="10800"/>
                  </a:cubicBezTo>
                  <a:cubicBezTo>
                    <a:pt x="8836" y="11715"/>
                    <a:pt x="9463" y="12476"/>
                    <a:pt x="10309" y="12695"/>
                  </a:cubicBezTo>
                  <a:cubicBezTo>
                    <a:pt x="10309" y="12695"/>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solidFill>
                <a:schemeClr val="bg1"/>
              </a:solidFill>
              <a:miter lim="400000"/>
              <a:headEnd/>
              <a:tailEnd/>
            </a:ln>
          </p:spPr>
          <p:txBody>
            <a:bodyPr lIns="38100" tIns="38100" rIns="38100" bIns="38100" anchor="ctr"/>
            <a:lstStyle/>
            <a:p>
              <a:endParaRPr lang="es-ES" dirty="0"/>
            </a:p>
          </p:txBody>
        </p:sp>
      </p:grpSp>
      <p:grpSp>
        <p:nvGrpSpPr>
          <p:cNvPr id="64" name="Grupo 63">
            <a:extLst>
              <a:ext uri="{FF2B5EF4-FFF2-40B4-BE49-F238E27FC236}">
                <a16:creationId xmlns:a16="http://schemas.microsoft.com/office/drawing/2014/main" xmlns="" id="{B11D97A7-EB68-4B96-B451-287607FEF08B}"/>
              </a:ext>
            </a:extLst>
          </p:cNvPr>
          <p:cNvGrpSpPr/>
          <p:nvPr/>
        </p:nvGrpSpPr>
        <p:grpSpPr>
          <a:xfrm>
            <a:off x="4987137" y="3636746"/>
            <a:ext cx="875399" cy="850296"/>
            <a:chOff x="4028565" y="3921009"/>
            <a:chExt cx="720000" cy="720000"/>
          </a:xfrm>
          <a:solidFill>
            <a:schemeClr val="accent6">
              <a:lumMod val="75000"/>
            </a:schemeClr>
          </a:solidFill>
        </p:grpSpPr>
        <p:sp>
          <p:nvSpPr>
            <p:cNvPr id="65" name="Conector 21">
              <a:extLst>
                <a:ext uri="{FF2B5EF4-FFF2-40B4-BE49-F238E27FC236}">
                  <a16:creationId xmlns:a16="http://schemas.microsoft.com/office/drawing/2014/main" xmlns="" id="{29E263E9-EB2F-4C26-B361-C59D92252AAE}"/>
                </a:ext>
              </a:extLst>
            </p:cNvPr>
            <p:cNvSpPr/>
            <p:nvPr/>
          </p:nvSpPr>
          <p:spPr>
            <a:xfrm rot="5400000">
              <a:off x="4028565" y="3921009"/>
              <a:ext cx="720000" cy="720000"/>
            </a:xfrm>
            <a:prstGeom prst="flowChartConnector">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Shape 3840">
              <a:extLst>
                <a:ext uri="{FF2B5EF4-FFF2-40B4-BE49-F238E27FC236}">
                  <a16:creationId xmlns:a16="http://schemas.microsoft.com/office/drawing/2014/main" xmlns="" id="{6A8148D5-C8A4-4445-B231-E5DC5688FE06}"/>
                </a:ext>
              </a:extLst>
            </p:cNvPr>
            <p:cNvSpPr>
              <a:spLocks/>
            </p:cNvSpPr>
            <p:nvPr/>
          </p:nvSpPr>
          <p:spPr bwMode="auto">
            <a:xfrm>
              <a:off x="4208565" y="4137009"/>
              <a:ext cx="360000" cy="288000"/>
            </a:xfrm>
            <a:custGeom>
              <a:avLst/>
              <a:gdLst>
                <a:gd name="T0" fmla="*/ 301956945 w 21600"/>
                <a:gd name="T1" fmla="*/ 82512351 h 21600"/>
                <a:gd name="T2" fmla="*/ 301956945 w 21600"/>
                <a:gd name="T3" fmla="*/ 82512351 h 21600"/>
                <a:gd name="T4" fmla="*/ 301956945 w 21600"/>
                <a:gd name="T5" fmla="*/ 82512351 h 21600"/>
                <a:gd name="T6" fmla="*/ 301956945 w 21600"/>
                <a:gd name="T7" fmla="*/ 82512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93" y="13692"/>
                  </a:moveTo>
                  <a:lnTo>
                    <a:pt x="10114" y="15238"/>
                  </a:lnTo>
                  <a:cubicBezTo>
                    <a:pt x="10458" y="15355"/>
                    <a:pt x="11518" y="15827"/>
                    <a:pt x="11675" y="14955"/>
                  </a:cubicBezTo>
                  <a:cubicBezTo>
                    <a:pt x="11839" y="14046"/>
                    <a:pt x="10737" y="13811"/>
                    <a:pt x="10393" y="13692"/>
                  </a:cubicBezTo>
                  <a:moveTo>
                    <a:pt x="12834" y="12706"/>
                  </a:moveTo>
                  <a:cubicBezTo>
                    <a:pt x="12767" y="13330"/>
                    <a:pt x="12517" y="13631"/>
                    <a:pt x="12186" y="13737"/>
                  </a:cubicBezTo>
                  <a:cubicBezTo>
                    <a:pt x="12641" y="14064"/>
                    <a:pt x="12873" y="14568"/>
                    <a:pt x="12652" y="15439"/>
                  </a:cubicBezTo>
                  <a:cubicBezTo>
                    <a:pt x="12378" y="16522"/>
                    <a:pt x="11728" y="16613"/>
                    <a:pt x="10863" y="16386"/>
                  </a:cubicBezTo>
                  <a:lnTo>
                    <a:pt x="10653" y="17550"/>
                  </a:lnTo>
                  <a:lnTo>
                    <a:pt x="10147" y="17375"/>
                  </a:lnTo>
                  <a:lnTo>
                    <a:pt x="10354" y="16228"/>
                  </a:lnTo>
                  <a:cubicBezTo>
                    <a:pt x="10222" y="16183"/>
                    <a:pt x="10088" y="16134"/>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6"/>
                  </a:cubicBezTo>
                  <a:lnTo>
                    <a:pt x="9608" y="12855"/>
                  </a:lnTo>
                  <a:cubicBezTo>
                    <a:pt x="9626" y="12862"/>
                    <a:pt x="9645" y="12869"/>
                    <a:pt x="9661" y="12874"/>
                  </a:cubicBezTo>
                  <a:cubicBezTo>
                    <a:pt x="9641" y="12862"/>
                    <a:pt x="9623" y="12855"/>
                    <a:pt x="9609" y="12850"/>
                  </a:cubicBezTo>
                  <a:lnTo>
                    <a:pt x="9845" y="11537"/>
                  </a:lnTo>
                  <a:cubicBezTo>
                    <a:pt x="9852" y="11388"/>
                    <a:pt x="9814" y="11199"/>
                    <a:pt x="9609" y="11130"/>
                  </a:cubicBezTo>
                  <a:cubicBezTo>
                    <a:pt x="9617" y="11122"/>
                    <a:pt x="9241" y="11002"/>
                    <a:pt x="9241" y="11002"/>
                  </a:cubicBezTo>
                  <a:lnTo>
                    <a:pt x="9376" y="10253"/>
                  </a:lnTo>
                  <a:lnTo>
                    <a:pt x="10075" y="10494"/>
                  </a:lnTo>
                  <a:lnTo>
                    <a:pt x="10074" y="10498"/>
                  </a:lnTo>
                  <a:cubicBezTo>
                    <a:pt x="10180" y="10534"/>
                    <a:pt x="10288" y="10569"/>
                    <a:pt x="10398" y="10604"/>
                  </a:cubicBezTo>
                  <a:lnTo>
                    <a:pt x="10606" y="9451"/>
                  </a:lnTo>
                  <a:lnTo>
                    <a:pt x="11113" y="9625"/>
                  </a:lnTo>
                  <a:lnTo>
                    <a:pt x="10909" y="10755"/>
                  </a:lnTo>
                  <a:cubicBezTo>
                    <a:pt x="11045" y="10799"/>
                    <a:pt x="11182" y="10842"/>
                    <a:pt x="11316" y="10887"/>
                  </a:cubicBezTo>
                  <a:lnTo>
                    <a:pt x="11518" y="9765"/>
                  </a:lnTo>
                  <a:lnTo>
                    <a:pt x="12025" y="9940"/>
                  </a:lnTo>
                  <a:lnTo>
                    <a:pt x="11817" y="11093"/>
                  </a:lnTo>
                  <a:cubicBezTo>
                    <a:pt x="12457" y="11399"/>
                    <a:pt x="12926" y="11856"/>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300" y="17550"/>
                    <a:pt x="1136" y="17599"/>
                    <a:pt x="982" y="17674"/>
                  </a:cubicBezTo>
                  <a:lnTo>
                    <a:pt x="982" y="9326"/>
                  </a:lnTo>
                  <a:cubicBezTo>
                    <a:pt x="1136" y="9403"/>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0773" y="11584"/>
                  </a:moveTo>
                  <a:lnTo>
                    <a:pt x="10520" y="12986"/>
                  </a:lnTo>
                  <a:cubicBezTo>
                    <a:pt x="10807" y="13085"/>
                    <a:pt x="11689" y="13487"/>
                    <a:pt x="11832" y="12694"/>
                  </a:cubicBezTo>
                  <a:cubicBezTo>
                    <a:pt x="11981" y="11868"/>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grpFill/>
            <a:ln>
              <a:solidFill>
                <a:schemeClr val="bg1"/>
              </a:solidFill>
            </a:ln>
          </p:spPr>
          <p:txBody>
            <a:bodyPr lIns="38100" tIns="38100" rIns="38100" bIns="38100" anchor="ctr"/>
            <a:lstStyle/>
            <a:p>
              <a:endParaRPr lang="es-ES"/>
            </a:p>
          </p:txBody>
        </p:sp>
      </p:grpSp>
      <p:sp>
        <p:nvSpPr>
          <p:cNvPr id="72" name="Freeform 5">
            <a:extLst>
              <a:ext uri="{FF2B5EF4-FFF2-40B4-BE49-F238E27FC236}">
                <a16:creationId xmlns:a16="http://schemas.microsoft.com/office/drawing/2014/main" xmlns="" id="{DEBCC02D-A7D4-4608-BAE5-57A3C51A522B}"/>
              </a:ext>
            </a:extLst>
          </p:cNvPr>
          <p:cNvSpPr>
            <a:spLocks/>
          </p:cNvSpPr>
          <p:nvPr/>
        </p:nvSpPr>
        <p:spPr bwMode="auto">
          <a:xfrm>
            <a:off x="6619780" y="6333561"/>
            <a:ext cx="759322" cy="446686"/>
          </a:xfrm>
          <a:custGeom>
            <a:avLst/>
            <a:gdLst>
              <a:gd name="T0" fmla="*/ 351 w 360"/>
              <a:gd name="T1" fmla="*/ 6 h 212"/>
              <a:gd name="T2" fmla="*/ 333 w 360"/>
              <a:gd name="T3" fmla="*/ 1 h 212"/>
              <a:gd name="T4" fmla="*/ 20 w 360"/>
              <a:gd name="T5" fmla="*/ 56 h 212"/>
              <a:gd name="T6" fmla="*/ 3 w 360"/>
              <a:gd name="T7" fmla="*/ 70 h 212"/>
              <a:gd name="T8" fmla="*/ 5 w 360"/>
              <a:gd name="T9" fmla="*/ 91 h 212"/>
              <a:gd name="T10" fmla="*/ 50 w 360"/>
              <a:gd name="T11" fmla="*/ 158 h 212"/>
              <a:gd name="T12" fmla="*/ 69 w 360"/>
              <a:gd name="T13" fmla="*/ 168 h 212"/>
              <a:gd name="T14" fmla="*/ 111 w 360"/>
              <a:gd name="T15" fmla="*/ 168 h 212"/>
              <a:gd name="T16" fmla="*/ 180 w 360"/>
              <a:gd name="T17" fmla="*/ 212 h 212"/>
              <a:gd name="T18" fmla="*/ 250 w 360"/>
              <a:gd name="T19" fmla="*/ 168 h 212"/>
              <a:gd name="T20" fmla="*/ 291 w 360"/>
              <a:gd name="T21" fmla="*/ 168 h 212"/>
              <a:gd name="T22" fmla="*/ 310 w 360"/>
              <a:gd name="T23" fmla="*/ 158 h 212"/>
              <a:gd name="T24" fmla="*/ 356 w 360"/>
              <a:gd name="T25" fmla="*/ 91 h 212"/>
              <a:gd name="T26" fmla="*/ 360 w 360"/>
              <a:gd name="T27" fmla="*/ 78 h 212"/>
              <a:gd name="T28" fmla="*/ 360 w 360"/>
              <a:gd name="T29" fmla="*/ 23 h 212"/>
              <a:gd name="T30" fmla="*/ 351 w 360"/>
              <a:gd name="T31"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212">
                <a:moveTo>
                  <a:pt x="351" y="6"/>
                </a:moveTo>
                <a:cubicBezTo>
                  <a:pt x="346" y="1"/>
                  <a:pt x="339" y="0"/>
                  <a:pt x="333" y="1"/>
                </a:cubicBezTo>
                <a:cubicBezTo>
                  <a:pt x="20" y="56"/>
                  <a:pt x="20" y="56"/>
                  <a:pt x="20" y="56"/>
                </a:cubicBezTo>
                <a:cubicBezTo>
                  <a:pt x="12" y="57"/>
                  <a:pt x="6" y="62"/>
                  <a:pt x="3" y="70"/>
                </a:cubicBezTo>
                <a:cubicBezTo>
                  <a:pt x="0" y="77"/>
                  <a:pt x="0" y="85"/>
                  <a:pt x="5" y="91"/>
                </a:cubicBezTo>
                <a:cubicBezTo>
                  <a:pt x="50" y="158"/>
                  <a:pt x="50" y="158"/>
                  <a:pt x="50" y="158"/>
                </a:cubicBezTo>
                <a:cubicBezTo>
                  <a:pt x="55" y="164"/>
                  <a:pt x="62" y="168"/>
                  <a:pt x="69" y="168"/>
                </a:cubicBezTo>
                <a:cubicBezTo>
                  <a:pt x="111" y="168"/>
                  <a:pt x="111" y="168"/>
                  <a:pt x="111" y="168"/>
                </a:cubicBezTo>
                <a:cubicBezTo>
                  <a:pt x="123" y="194"/>
                  <a:pt x="150" y="212"/>
                  <a:pt x="180" y="212"/>
                </a:cubicBezTo>
                <a:cubicBezTo>
                  <a:pt x="211" y="212"/>
                  <a:pt x="238" y="194"/>
                  <a:pt x="250" y="168"/>
                </a:cubicBezTo>
                <a:cubicBezTo>
                  <a:pt x="291" y="168"/>
                  <a:pt x="291" y="168"/>
                  <a:pt x="291" y="168"/>
                </a:cubicBezTo>
                <a:cubicBezTo>
                  <a:pt x="299" y="168"/>
                  <a:pt x="306" y="164"/>
                  <a:pt x="310" y="158"/>
                </a:cubicBezTo>
                <a:cubicBezTo>
                  <a:pt x="356" y="91"/>
                  <a:pt x="356" y="91"/>
                  <a:pt x="356" y="91"/>
                </a:cubicBezTo>
                <a:cubicBezTo>
                  <a:pt x="358" y="88"/>
                  <a:pt x="360" y="83"/>
                  <a:pt x="360" y="78"/>
                </a:cubicBezTo>
                <a:cubicBezTo>
                  <a:pt x="360" y="23"/>
                  <a:pt x="360" y="23"/>
                  <a:pt x="360" y="23"/>
                </a:cubicBezTo>
                <a:cubicBezTo>
                  <a:pt x="360" y="16"/>
                  <a:pt x="357" y="10"/>
                  <a:pt x="351" y="6"/>
                </a:cubicBezTo>
                <a:close/>
              </a:path>
            </a:pathLst>
          </a:custGeom>
          <a:solidFill>
            <a:srgbClr val="F0980A"/>
          </a:solidFill>
          <a:ln w="9525">
            <a:noFill/>
            <a:round/>
            <a:headEnd/>
            <a:tailEnd/>
          </a:ln>
        </p:spPr>
        <p:txBody>
          <a:bodyPr/>
          <a:lstStyle/>
          <a:p>
            <a:pPr>
              <a:defRPr/>
            </a:pPr>
            <a:endParaRPr lang="en-US">
              <a:latin typeface="Arial" panose="020B0604020202020204" pitchFamily="34" charset="0"/>
              <a:cs typeface="Arial" panose="020B0604020202020204" pitchFamily="34" charset="0"/>
            </a:endParaRPr>
          </a:p>
        </p:txBody>
      </p:sp>
      <p:sp>
        <p:nvSpPr>
          <p:cNvPr id="73" name="Freeform 6">
            <a:extLst>
              <a:ext uri="{FF2B5EF4-FFF2-40B4-BE49-F238E27FC236}">
                <a16:creationId xmlns:a16="http://schemas.microsoft.com/office/drawing/2014/main" xmlns="" id="{149DE016-2A37-4868-AD15-7951C9819135}"/>
              </a:ext>
            </a:extLst>
          </p:cNvPr>
          <p:cNvSpPr>
            <a:spLocks/>
          </p:cNvSpPr>
          <p:nvPr/>
        </p:nvSpPr>
        <p:spPr bwMode="auto">
          <a:xfrm>
            <a:off x="6045439" y="4152247"/>
            <a:ext cx="1908000" cy="2059221"/>
          </a:xfrm>
          <a:custGeom>
            <a:avLst/>
            <a:gdLst>
              <a:gd name="T0" fmla="*/ 452 w 905"/>
              <a:gd name="T1" fmla="*/ 0 h 977"/>
              <a:gd name="T2" fmla="*/ 0 w 905"/>
              <a:gd name="T3" fmla="*/ 452 h 977"/>
              <a:gd name="T4" fmla="*/ 273 w 905"/>
              <a:gd name="T5" fmla="*/ 868 h 977"/>
              <a:gd name="T6" fmla="*/ 273 w 905"/>
              <a:gd name="T7" fmla="*/ 955 h 977"/>
              <a:gd name="T8" fmla="*/ 281 w 905"/>
              <a:gd name="T9" fmla="*/ 972 h 977"/>
              <a:gd name="T10" fmla="*/ 296 w 905"/>
              <a:gd name="T11" fmla="*/ 977 h 977"/>
              <a:gd name="T12" fmla="*/ 300 w 905"/>
              <a:gd name="T13" fmla="*/ 977 h 977"/>
              <a:gd name="T14" fmla="*/ 613 w 905"/>
              <a:gd name="T15" fmla="*/ 922 h 977"/>
              <a:gd name="T16" fmla="*/ 632 w 905"/>
              <a:gd name="T17" fmla="*/ 899 h 977"/>
              <a:gd name="T18" fmla="*/ 632 w 905"/>
              <a:gd name="T19" fmla="*/ 868 h 977"/>
              <a:gd name="T20" fmla="*/ 905 w 905"/>
              <a:gd name="T21" fmla="*/ 452 h 977"/>
              <a:gd name="T22" fmla="*/ 452 w 905"/>
              <a:gd name="T23"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5" h="977">
                <a:moveTo>
                  <a:pt x="452" y="0"/>
                </a:moveTo>
                <a:cubicBezTo>
                  <a:pt x="202" y="0"/>
                  <a:pt x="0" y="203"/>
                  <a:pt x="0" y="452"/>
                </a:cubicBezTo>
                <a:cubicBezTo>
                  <a:pt x="0" y="639"/>
                  <a:pt x="112" y="798"/>
                  <a:pt x="273" y="868"/>
                </a:cubicBezTo>
                <a:cubicBezTo>
                  <a:pt x="273" y="955"/>
                  <a:pt x="273" y="955"/>
                  <a:pt x="273" y="955"/>
                </a:cubicBezTo>
                <a:cubicBezTo>
                  <a:pt x="273" y="961"/>
                  <a:pt x="276" y="968"/>
                  <a:pt x="281" y="972"/>
                </a:cubicBezTo>
                <a:cubicBezTo>
                  <a:pt x="285" y="976"/>
                  <a:pt x="290" y="977"/>
                  <a:pt x="296" y="977"/>
                </a:cubicBezTo>
                <a:cubicBezTo>
                  <a:pt x="297" y="977"/>
                  <a:pt x="298" y="977"/>
                  <a:pt x="300" y="977"/>
                </a:cubicBezTo>
                <a:cubicBezTo>
                  <a:pt x="613" y="922"/>
                  <a:pt x="613" y="922"/>
                  <a:pt x="613" y="922"/>
                </a:cubicBezTo>
                <a:cubicBezTo>
                  <a:pt x="624" y="920"/>
                  <a:pt x="632" y="910"/>
                  <a:pt x="632" y="899"/>
                </a:cubicBezTo>
                <a:cubicBezTo>
                  <a:pt x="632" y="868"/>
                  <a:pt x="632" y="868"/>
                  <a:pt x="632" y="868"/>
                </a:cubicBezTo>
                <a:cubicBezTo>
                  <a:pt x="792" y="799"/>
                  <a:pt x="905" y="639"/>
                  <a:pt x="905" y="452"/>
                </a:cubicBezTo>
                <a:cubicBezTo>
                  <a:pt x="905" y="203"/>
                  <a:pt x="702" y="0"/>
                  <a:pt x="452" y="0"/>
                </a:cubicBezTo>
                <a:close/>
              </a:path>
            </a:pathLst>
          </a:custGeom>
          <a:solidFill>
            <a:srgbClr val="F0980A"/>
          </a:solidFill>
          <a:ln w="9525">
            <a:noFill/>
            <a:round/>
            <a:headEnd/>
            <a:tailEnd/>
          </a:ln>
        </p:spPr>
        <p:txBody>
          <a:bodyPr/>
          <a:lstStyle/>
          <a:p>
            <a:pPr>
              <a:defRPr/>
            </a:pPr>
            <a:endParaRPr lang="en-US">
              <a:latin typeface="Arial" panose="020B0604020202020204" pitchFamily="34" charset="0"/>
              <a:cs typeface="Arial" panose="020B0604020202020204" pitchFamily="34" charset="0"/>
            </a:endParaRPr>
          </a:p>
        </p:txBody>
      </p:sp>
      <p:sp>
        <p:nvSpPr>
          <p:cNvPr id="94" name="Freeform 7">
            <a:extLst>
              <a:ext uri="{FF2B5EF4-FFF2-40B4-BE49-F238E27FC236}">
                <a16:creationId xmlns:a16="http://schemas.microsoft.com/office/drawing/2014/main" xmlns="" id="{EB75AC92-A2A9-46BC-A143-096CFA088532}"/>
              </a:ext>
            </a:extLst>
          </p:cNvPr>
          <p:cNvSpPr>
            <a:spLocks/>
          </p:cNvSpPr>
          <p:nvPr/>
        </p:nvSpPr>
        <p:spPr bwMode="auto">
          <a:xfrm>
            <a:off x="6616796" y="6162332"/>
            <a:ext cx="763797" cy="217387"/>
          </a:xfrm>
          <a:custGeom>
            <a:avLst/>
            <a:gdLst>
              <a:gd name="T0" fmla="*/ 25 w 362"/>
              <a:gd name="T1" fmla="*/ 103 h 103"/>
              <a:gd name="T2" fmla="*/ 29 w 362"/>
              <a:gd name="T3" fmla="*/ 102 h 103"/>
              <a:gd name="T4" fmla="*/ 342 w 362"/>
              <a:gd name="T5" fmla="*/ 47 h 103"/>
              <a:gd name="T6" fmla="*/ 360 w 362"/>
              <a:gd name="T7" fmla="*/ 21 h 103"/>
              <a:gd name="T8" fmla="*/ 334 w 362"/>
              <a:gd name="T9" fmla="*/ 2 h 103"/>
              <a:gd name="T10" fmla="*/ 21 w 362"/>
              <a:gd name="T11" fmla="*/ 58 h 103"/>
              <a:gd name="T12" fmla="*/ 2 w 362"/>
              <a:gd name="T13" fmla="*/ 84 h 103"/>
              <a:gd name="T14" fmla="*/ 25 w 362"/>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03">
                <a:moveTo>
                  <a:pt x="25" y="103"/>
                </a:moveTo>
                <a:cubicBezTo>
                  <a:pt x="26" y="103"/>
                  <a:pt x="27" y="103"/>
                  <a:pt x="29" y="102"/>
                </a:cubicBezTo>
                <a:cubicBezTo>
                  <a:pt x="342" y="47"/>
                  <a:pt x="342" y="47"/>
                  <a:pt x="342" y="47"/>
                </a:cubicBezTo>
                <a:cubicBezTo>
                  <a:pt x="354" y="45"/>
                  <a:pt x="362" y="33"/>
                  <a:pt x="360" y="21"/>
                </a:cubicBezTo>
                <a:cubicBezTo>
                  <a:pt x="358" y="8"/>
                  <a:pt x="346" y="0"/>
                  <a:pt x="334" y="2"/>
                </a:cubicBezTo>
                <a:cubicBezTo>
                  <a:pt x="21" y="58"/>
                  <a:pt x="21" y="58"/>
                  <a:pt x="21" y="58"/>
                </a:cubicBezTo>
                <a:cubicBezTo>
                  <a:pt x="8" y="60"/>
                  <a:pt x="0" y="72"/>
                  <a:pt x="2" y="84"/>
                </a:cubicBezTo>
                <a:cubicBezTo>
                  <a:pt x="4" y="95"/>
                  <a:pt x="14" y="103"/>
                  <a:pt x="25" y="103"/>
                </a:cubicBezTo>
                <a:close/>
              </a:path>
            </a:pathLst>
          </a:custGeom>
          <a:solidFill>
            <a:srgbClr val="F0980A"/>
          </a:solidFill>
          <a:ln w="9525">
            <a:noFill/>
            <a:round/>
            <a:headEnd/>
            <a:tailEnd/>
          </a:ln>
        </p:spPr>
        <p:txBody>
          <a:bodyPr/>
          <a:lstStyle/>
          <a:p>
            <a:pPr>
              <a:defRPr/>
            </a:pPr>
            <a:endParaRPr lang="en-US">
              <a:latin typeface="Arial" panose="020B0604020202020204" pitchFamily="34" charset="0"/>
              <a:cs typeface="Arial" panose="020B0604020202020204" pitchFamily="34" charset="0"/>
            </a:endParaRPr>
          </a:p>
        </p:txBody>
      </p:sp>
      <p:sp>
        <p:nvSpPr>
          <p:cNvPr id="100" name="CuadroTexto 99">
            <a:extLst>
              <a:ext uri="{FF2B5EF4-FFF2-40B4-BE49-F238E27FC236}">
                <a16:creationId xmlns:a16="http://schemas.microsoft.com/office/drawing/2014/main" xmlns="" id="{1FABC55C-EF76-4B37-BBFB-D7C32CAAE8B7}"/>
              </a:ext>
            </a:extLst>
          </p:cNvPr>
          <p:cNvSpPr txBox="1"/>
          <p:nvPr/>
        </p:nvSpPr>
        <p:spPr>
          <a:xfrm>
            <a:off x="5038366" y="4294765"/>
            <a:ext cx="734540" cy="520898"/>
          </a:xfrm>
          <a:prstGeom prst="rect">
            <a:avLst/>
          </a:prstGeom>
          <a:noFill/>
        </p:spPr>
        <p:txBody>
          <a:bodyPr wrap="square" rtlCol="0">
            <a:prstTxWarp prst="textArchDown">
              <a:avLst/>
            </a:prstTxWarp>
            <a:spAutoFit/>
          </a:bodyPr>
          <a:lstStyle/>
          <a:p>
            <a:r>
              <a:rPr lang="es-CO" sz="2400" b="1" dirty="0">
                <a:solidFill>
                  <a:schemeClr val="bg1">
                    <a:lumMod val="50000"/>
                  </a:schemeClr>
                </a:solidFill>
                <a:latin typeface="Arial Black" panose="020B0A04020102020204" pitchFamily="34" charset="0"/>
              </a:rPr>
              <a:t>LOGROS</a:t>
            </a:r>
          </a:p>
        </p:txBody>
      </p:sp>
      <p:sp>
        <p:nvSpPr>
          <p:cNvPr id="101" name="CuadroTexto 100">
            <a:extLst>
              <a:ext uri="{FF2B5EF4-FFF2-40B4-BE49-F238E27FC236}">
                <a16:creationId xmlns:a16="http://schemas.microsoft.com/office/drawing/2014/main" xmlns="" id="{B3DA878A-1C44-484C-8532-448D4B6C1318}"/>
              </a:ext>
            </a:extLst>
          </p:cNvPr>
          <p:cNvSpPr txBox="1"/>
          <p:nvPr/>
        </p:nvSpPr>
        <p:spPr>
          <a:xfrm>
            <a:off x="8345546" y="4273647"/>
            <a:ext cx="683114" cy="461402"/>
          </a:xfrm>
          <a:prstGeom prst="rect">
            <a:avLst/>
          </a:prstGeom>
          <a:noFill/>
        </p:spPr>
        <p:txBody>
          <a:bodyPr wrap="square" rtlCol="0">
            <a:prstTxWarp prst="textArchDown">
              <a:avLst/>
            </a:prstTxWarp>
            <a:spAutoFit/>
          </a:bodyPr>
          <a:lstStyle/>
          <a:p>
            <a:r>
              <a:rPr lang="es-CO" b="1" dirty="0">
                <a:solidFill>
                  <a:schemeClr val="bg1">
                    <a:lumMod val="50000"/>
                  </a:schemeClr>
                </a:solidFill>
                <a:latin typeface="Arial Black" panose="020B0A04020102020204" pitchFamily="34" charset="0"/>
              </a:rPr>
              <a:t>RETOS</a:t>
            </a:r>
          </a:p>
        </p:txBody>
      </p:sp>
      <p:sp>
        <p:nvSpPr>
          <p:cNvPr id="102" name="CuadroTexto 101">
            <a:extLst>
              <a:ext uri="{FF2B5EF4-FFF2-40B4-BE49-F238E27FC236}">
                <a16:creationId xmlns:a16="http://schemas.microsoft.com/office/drawing/2014/main" xmlns="" id="{DC20D29E-C6A5-431D-90D1-99C17D79B21F}"/>
              </a:ext>
            </a:extLst>
          </p:cNvPr>
          <p:cNvSpPr txBox="1"/>
          <p:nvPr/>
        </p:nvSpPr>
        <p:spPr>
          <a:xfrm>
            <a:off x="6407273" y="3481609"/>
            <a:ext cx="1212717" cy="531218"/>
          </a:xfrm>
          <a:prstGeom prst="rect">
            <a:avLst/>
          </a:prstGeom>
          <a:noFill/>
          <a:ln>
            <a:solidFill>
              <a:schemeClr val="bg1"/>
            </a:solidFill>
          </a:ln>
        </p:spPr>
        <p:txBody>
          <a:bodyPr wrap="square" rtlCol="0">
            <a:prstTxWarp prst="textArchDown">
              <a:avLst/>
            </a:prstTxWarp>
            <a:spAutoFit/>
          </a:bodyPr>
          <a:lstStyle/>
          <a:p>
            <a:r>
              <a:rPr lang="es-CO" sz="2100" b="1" dirty="0">
                <a:solidFill>
                  <a:schemeClr val="bg1">
                    <a:lumMod val="50000"/>
                  </a:schemeClr>
                </a:solidFill>
                <a:latin typeface="Arial Black" panose="020B0A04020102020204" pitchFamily="34" charset="0"/>
              </a:rPr>
              <a:t>OBSTACULOS</a:t>
            </a:r>
          </a:p>
        </p:txBody>
      </p:sp>
      <p:sp>
        <p:nvSpPr>
          <p:cNvPr id="103" name="CuadroTexto 102">
            <a:extLst>
              <a:ext uri="{FF2B5EF4-FFF2-40B4-BE49-F238E27FC236}">
                <a16:creationId xmlns:a16="http://schemas.microsoft.com/office/drawing/2014/main" xmlns="" id="{5ECA96FA-75DB-44D0-9A61-7390D1B6BD14}"/>
              </a:ext>
            </a:extLst>
          </p:cNvPr>
          <p:cNvSpPr txBox="1"/>
          <p:nvPr/>
        </p:nvSpPr>
        <p:spPr>
          <a:xfrm>
            <a:off x="2076779" y="3790618"/>
            <a:ext cx="2844392" cy="1600438"/>
          </a:xfrm>
          <a:prstGeom prst="rect">
            <a:avLst/>
          </a:prstGeom>
          <a:noFill/>
        </p:spPr>
        <p:txBody>
          <a:bodyPr wrap="square" rtlCol="0">
            <a:spAutoFit/>
          </a:bodyPr>
          <a:lstStyle/>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Se cuenta con seguimiento y evaluaciones del PEI, PES, PND, CONPES, ejecución presupuestal, PAA y MIPG, entre otros. </a:t>
            </a:r>
          </a:p>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Revisión a los proyectos de Inversión, verificando la alineación al PND y objetivos transformacionales </a:t>
            </a:r>
            <a:endParaRPr lang="es-CO" sz="1400" dirty="0">
              <a:solidFill>
                <a:schemeClr val="tx1">
                  <a:lumMod val="85000"/>
                  <a:lumOff val="15000"/>
                </a:schemeClr>
              </a:solidFill>
              <a:latin typeface="Arial Narrow" panose="020B0606020202030204" pitchFamily="34" charset="0"/>
              <a:ea typeface="Lato" charset="0"/>
              <a:cs typeface="Lato" charset="0"/>
            </a:endParaRPr>
          </a:p>
        </p:txBody>
      </p:sp>
      <p:sp>
        <p:nvSpPr>
          <p:cNvPr id="104" name="CuadroTexto 103">
            <a:extLst>
              <a:ext uri="{FF2B5EF4-FFF2-40B4-BE49-F238E27FC236}">
                <a16:creationId xmlns:a16="http://schemas.microsoft.com/office/drawing/2014/main" xmlns="" id="{E53E7B72-63F5-4FC3-BD24-97F9F135E07B}"/>
              </a:ext>
            </a:extLst>
          </p:cNvPr>
          <p:cNvSpPr txBox="1"/>
          <p:nvPr/>
        </p:nvSpPr>
        <p:spPr>
          <a:xfrm>
            <a:off x="9190975" y="3262194"/>
            <a:ext cx="2844392" cy="2462213"/>
          </a:xfrm>
          <a:prstGeom prst="rect">
            <a:avLst/>
          </a:prstGeom>
          <a:noFill/>
        </p:spPr>
        <p:txBody>
          <a:bodyPr wrap="square" rtlCol="0">
            <a:spAutoFit/>
          </a:bodyPr>
          <a:lstStyle/>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Implementar sistemas tecnológicos interoperables para el seguimiento, medición y análisis de los procesos.</a:t>
            </a:r>
          </a:p>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Realizar seguimiento a la información descrita por los gerentes de proyectos en los diferentes sistemas para que sea coherente, pertinente y en los tiempos requeridos</a:t>
            </a:r>
          </a:p>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Implementar un Plan de Choque Sectorial para lograr un gasto inteligente.</a:t>
            </a:r>
            <a:endParaRPr lang="es-CO" sz="1400" dirty="0">
              <a:solidFill>
                <a:schemeClr val="tx1">
                  <a:lumMod val="85000"/>
                  <a:lumOff val="15000"/>
                </a:schemeClr>
              </a:solidFill>
              <a:latin typeface="Arial Narrow" panose="020B0606020202030204" pitchFamily="34" charset="0"/>
              <a:ea typeface="Lato" charset="0"/>
              <a:cs typeface="Lato" charset="0"/>
            </a:endParaRPr>
          </a:p>
        </p:txBody>
      </p:sp>
      <p:sp>
        <p:nvSpPr>
          <p:cNvPr id="105" name="CuadroTexto 104">
            <a:extLst>
              <a:ext uri="{FF2B5EF4-FFF2-40B4-BE49-F238E27FC236}">
                <a16:creationId xmlns:a16="http://schemas.microsoft.com/office/drawing/2014/main" xmlns="" id="{31A618AC-72D0-43AB-B883-28319C4F947F}"/>
              </a:ext>
            </a:extLst>
          </p:cNvPr>
          <p:cNvSpPr txBox="1"/>
          <p:nvPr/>
        </p:nvSpPr>
        <p:spPr>
          <a:xfrm>
            <a:off x="4702197" y="2027592"/>
            <a:ext cx="5097786" cy="954107"/>
          </a:xfrm>
          <a:prstGeom prst="rect">
            <a:avLst/>
          </a:prstGeom>
          <a:noFill/>
        </p:spPr>
        <p:txBody>
          <a:bodyPr wrap="square" rtlCol="0">
            <a:spAutoFit/>
          </a:bodyPr>
          <a:lstStyle/>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Debilidad para la construcción de indicadores de eficiencia y efectividad. </a:t>
            </a:r>
          </a:p>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Fallas en la interoperabilidad de los sistemas de información.</a:t>
            </a:r>
          </a:p>
          <a:p>
            <a:pPr marL="171450" indent="-171450" algn="just" defTabSz="685800">
              <a:buFont typeface="Arial"/>
              <a:buChar char="•"/>
            </a:pPr>
            <a:r>
              <a:rPr lang="es-ES" sz="1400" dirty="0">
                <a:solidFill>
                  <a:schemeClr val="tx1">
                    <a:lumMod val="85000"/>
                    <a:lumOff val="15000"/>
                  </a:schemeClr>
                </a:solidFill>
                <a:latin typeface="Arial Narrow" panose="020B0606020202030204" pitchFamily="34" charset="0"/>
                <a:ea typeface="Lato" charset="0"/>
                <a:cs typeface="Lato" charset="0"/>
              </a:rPr>
              <a:t>El Sector presenta baja ejecución presupuestal en F+I en obligaciones del 54,11% frente a la meta de Acuerdos de Gestión  63,37% .</a:t>
            </a:r>
            <a:endParaRPr lang="es-CO" sz="1400" dirty="0">
              <a:solidFill>
                <a:schemeClr val="tx1">
                  <a:lumMod val="85000"/>
                  <a:lumOff val="15000"/>
                </a:schemeClr>
              </a:solidFill>
              <a:latin typeface="Arial Narrow" panose="020B0606020202030204" pitchFamily="34" charset="0"/>
              <a:ea typeface="Lato" charset="0"/>
              <a:cs typeface="Lato" charset="0"/>
            </a:endParaRPr>
          </a:p>
        </p:txBody>
      </p:sp>
      <p:sp>
        <p:nvSpPr>
          <p:cNvPr id="45" name="Rectángulo 44">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46" name="Rectángulo 45">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7" name="Rectángulo 46">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8" name="Rectángulo 47">
            <a:hlinkClick r:id="rId3" action="ppaction://hlinksldjump"/>
          </p:cNvPr>
          <p:cNvSpPr/>
          <p:nvPr/>
        </p:nvSpPr>
        <p:spPr>
          <a:xfrm>
            <a:off x="-8973" y="3839103"/>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70" name="Rectángulo 69">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71" name="Rectángulo 70">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74" name="Rectángulo 73">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75" name="Rectángulo 74">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1467491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3 Gráfico"/>
          <p:cNvGraphicFramePr>
            <a:graphicFrameLocks/>
          </p:cNvGraphicFramePr>
          <p:nvPr>
            <p:extLst>
              <p:ext uri="{D42A27DB-BD31-4B8C-83A1-F6EECF244321}">
                <p14:modId xmlns:p14="http://schemas.microsoft.com/office/powerpoint/2010/main" val="1156670850"/>
              </p:ext>
            </p:extLst>
          </p:nvPr>
        </p:nvGraphicFramePr>
        <p:xfrm>
          <a:off x="2353620" y="2184405"/>
          <a:ext cx="9442140" cy="411961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5ta. Dimensión: Información y Comunicación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41" name="Rectángulo 40">
            <a:hlinkClick r:id="rId4" action="ppaction://hlinksldjump"/>
          </p:cNvPr>
          <p:cNvSpPr/>
          <p:nvPr/>
        </p:nvSpPr>
        <p:spPr>
          <a:xfrm>
            <a:off x="2103120" y="871612"/>
            <a:ext cx="3517229" cy="374215"/>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42" name="Rectángulo 41">
            <a:hlinkClick r:id="rId5" action="ppaction://hlinksldjump"/>
          </p:cNvPr>
          <p:cNvSpPr/>
          <p:nvPr/>
        </p:nvSpPr>
        <p:spPr>
          <a:xfrm>
            <a:off x="5620349" y="871613"/>
            <a:ext cx="3372372"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44" name="Rectángulo 43">
            <a:hlinkClick r:id="rId6" action="ppaction://hlinksldjump"/>
          </p:cNvPr>
          <p:cNvSpPr/>
          <p:nvPr/>
        </p:nvSpPr>
        <p:spPr>
          <a:xfrm>
            <a:off x="8992720" y="871612"/>
            <a:ext cx="3205779" cy="374213"/>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50" name="CuadroTexto 49"/>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51" name="Rectángulo 50"/>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77</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52" name="Conector recto 51"/>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353620" y="6381243"/>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sp>
        <p:nvSpPr>
          <p:cNvPr id="39" name="Rectángulo 38"/>
          <p:cNvSpPr/>
          <p:nvPr/>
        </p:nvSpPr>
        <p:spPr>
          <a:xfrm>
            <a:off x="10471208" y="2117437"/>
            <a:ext cx="1141671" cy="40066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26" name="Rectángulo 25">
            <a:hlinkClick r:id="rId7"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8" name="Rectángulo 37">
            <a:hlinkClick r:id="rId8"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0" name="Rectángulo 39">
            <a:hlinkClick r:id="rId9"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3" name="Rectángulo 42">
            <a:hlinkClick r:id="rId10"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5" name="Rectángulo 44">
            <a:hlinkClick r:id="rId4" action="ppaction://hlinksldjump"/>
          </p:cNvPr>
          <p:cNvSpPr/>
          <p:nvPr/>
        </p:nvSpPr>
        <p:spPr>
          <a:xfrm>
            <a:off x="1" y="4414589"/>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6" name="Rectángulo 45">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7" name="Rectángulo 46">
            <a:hlinkClick r:id="rId12"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8" name="Rectángulo 47">
            <a:hlinkClick r:id="rId13"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401784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5ta. Dimensión: Información y Comunicación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2" name="CuadroTexto 21"/>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3" name="Rectángulo 22"/>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77</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4" name="Conector recto 23"/>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64" name="Rectángulo 63">
            <a:hlinkClick r:id="rId3" action="ppaction://hlinksldjump"/>
          </p:cNvPr>
          <p:cNvSpPr/>
          <p:nvPr/>
        </p:nvSpPr>
        <p:spPr>
          <a:xfrm>
            <a:off x="2103120" y="871612"/>
            <a:ext cx="3517229"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70" name="Rectángulo 69">
            <a:hlinkClick r:id="rId4" action="ppaction://hlinksldjump"/>
          </p:cNvPr>
          <p:cNvSpPr/>
          <p:nvPr/>
        </p:nvSpPr>
        <p:spPr>
          <a:xfrm>
            <a:off x="5620349" y="871613"/>
            <a:ext cx="3372372"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71" name="Rectángulo 70">
            <a:hlinkClick r:id="rId5" action="ppaction://hlinksldjump"/>
          </p:cNvPr>
          <p:cNvSpPr/>
          <p:nvPr/>
        </p:nvSpPr>
        <p:spPr>
          <a:xfrm>
            <a:off x="8992720" y="871612"/>
            <a:ext cx="3205779" cy="374213"/>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grpSp>
        <p:nvGrpSpPr>
          <p:cNvPr id="72" name="Grupo 71">
            <a:extLst>
              <a:ext uri="{FF2B5EF4-FFF2-40B4-BE49-F238E27FC236}">
                <a16:creationId xmlns:a16="http://schemas.microsoft.com/office/drawing/2014/main" xmlns="" id="{6573F50F-8BFD-492C-AD8C-751AEDBAE3C8}"/>
              </a:ext>
            </a:extLst>
          </p:cNvPr>
          <p:cNvGrpSpPr/>
          <p:nvPr/>
        </p:nvGrpSpPr>
        <p:grpSpPr>
          <a:xfrm>
            <a:off x="2550924" y="2057760"/>
            <a:ext cx="9090046" cy="1583045"/>
            <a:chOff x="203131" y="579714"/>
            <a:chExt cx="9090046" cy="1583045"/>
          </a:xfrm>
        </p:grpSpPr>
        <p:sp>
          <p:nvSpPr>
            <p:cNvPr id="73" name="Rectangle 31">
              <a:extLst>
                <a:ext uri="{FF2B5EF4-FFF2-40B4-BE49-F238E27FC236}">
                  <a16:creationId xmlns:a16="http://schemas.microsoft.com/office/drawing/2014/main" xmlns="" id="{46D3B938-501D-46D6-AEF9-4A695D8860F0}"/>
                </a:ext>
              </a:extLst>
            </p:cNvPr>
            <p:cNvSpPr/>
            <p:nvPr/>
          </p:nvSpPr>
          <p:spPr>
            <a:xfrm>
              <a:off x="3161477" y="863405"/>
              <a:ext cx="6131700" cy="1015663"/>
            </a:xfrm>
            <a:prstGeom prst="rect">
              <a:avLst/>
            </a:prstGeom>
            <a:ln>
              <a:noFill/>
            </a:ln>
          </p:spPr>
          <p:txBody>
            <a:bodyPr wrap="square" anchor="ctr">
              <a:spAutoFit/>
            </a:bodyPr>
            <a:lstStyle/>
            <a:p>
              <a:pPr marL="285750" indent="-285750" algn="just">
                <a:spcBef>
                  <a:spcPts val="600"/>
                </a:spcBef>
                <a:spcAft>
                  <a:spcPts val="800"/>
                </a:spcAft>
                <a:buFont typeface="Wingdings" panose="05000000000000000000" pitchFamily="2" charset="2"/>
                <a:buChar char="ü"/>
              </a:pPr>
              <a:r>
                <a:rPr lang="es-ES" sz="1500" dirty="0">
                  <a:solidFill>
                    <a:srgbClr val="46BA9E"/>
                  </a:solidFill>
                  <a:latin typeface="Arial Narrow" panose="020B0606020202030204" pitchFamily="34" charset="0"/>
                  <a:ea typeface="Roboto" panose="02000000000000000000" pitchFamily="2" charset="0"/>
                  <a:cs typeface="Times New Roman" panose="02020603050405020304" pitchFamily="18" charset="0"/>
                </a:rPr>
                <a:t>Continuidad en la aplicación de procesos y mejora de instrumentos de gestión documental, para la adecuada gestión durante su ciclo de vida, y para fortalecer el control, seguridad y accesibilidad de la información pública por parte de la ciudadanía.</a:t>
              </a:r>
              <a:endParaRPr lang="en-US" sz="1500" dirty="0">
                <a:solidFill>
                  <a:srgbClr val="46BA9E"/>
                </a:solidFill>
                <a:latin typeface="Arial Narrow" panose="020B0606020202030204" pitchFamily="34" charset="0"/>
                <a:ea typeface="Roboto" panose="02000000000000000000" pitchFamily="2" charset="0"/>
                <a:cs typeface="Times New Roman" panose="02020603050405020304" pitchFamily="18" charset="0"/>
              </a:endParaRPr>
            </a:p>
          </p:txBody>
        </p:sp>
        <p:grpSp>
          <p:nvGrpSpPr>
            <p:cNvPr id="74" name="Grupo 73">
              <a:extLst>
                <a:ext uri="{FF2B5EF4-FFF2-40B4-BE49-F238E27FC236}">
                  <a16:creationId xmlns:a16="http://schemas.microsoft.com/office/drawing/2014/main" xmlns="" id="{CFDA789E-59C9-4870-9580-A641986CD4D4}"/>
                </a:ext>
              </a:extLst>
            </p:cNvPr>
            <p:cNvGrpSpPr/>
            <p:nvPr/>
          </p:nvGrpSpPr>
          <p:grpSpPr>
            <a:xfrm>
              <a:off x="203131" y="579714"/>
              <a:ext cx="2597150" cy="1583045"/>
              <a:chOff x="604183" y="592567"/>
              <a:chExt cx="2597150" cy="1583045"/>
            </a:xfrm>
          </p:grpSpPr>
          <p:grpSp>
            <p:nvGrpSpPr>
              <p:cNvPr id="75" name="Group 4">
                <a:extLst>
                  <a:ext uri="{FF2B5EF4-FFF2-40B4-BE49-F238E27FC236}">
                    <a16:creationId xmlns:a16="http://schemas.microsoft.com/office/drawing/2014/main" xmlns="" id="{16E5B3BA-1A01-4399-9824-0FA2004E9D1E}"/>
                  </a:ext>
                </a:extLst>
              </p:cNvPr>
              <p:cNvGrpSpPr/>
              <p:nvPr/>
            </p:nvGrpSpPr>
            <p:grpSpPr>
              <a:xfrm>
                <a:off x="604183" y="592567"/>
                <a:ext cx="2597150" cy="1583045"/>
                <a:chOff x="1619250" y="609600"/>
                <a:chExt cx="2190750" cy="1257300"/>
              </a:xfrm>
              <a:solidFill>
                <a:srgbClr val="16A986"/>
              </a:solidFill>
            </p:grpSpPr>
            <p:sp>
              <p:nvSpPr>
                <p:cNvPr id="79" name="Right Triangle 3">
                  <a:extLst>
                    <a:ext uri="{FF2B5EF4-FFF2-40B4-BE49-F238E27FC236}">
                      <a16:creationId xmlns:a16="http://schemas.microsoft.com/office/drawing/2014/main" xmlns="" id="{B1C14C38-AD31-4BD0-9132-17210B18C91C}"/>
                    </a:ext>
                  </a:extLst>
                </p:cNvPr>
                <p:cNvSpPr/>
                <p:nvPr/>
              </p:nvSpPr>
              <p:spPr>
                <a:xfrm flipH="1" flipV="1">
                  <a:off x="1619250" y="1638300"/>
                  <a:ext cx="19050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2">
                  <a:extLst>
                    <a:ext uri="{FF2B5EF4-FFF2-40B4-BE49-F238E27FC236}">
                      <a16:creationId xmlns:a16="http://schemas.microsoft.com/office/drawing/2014/main" xmlns="" id="{5EF01568-0E9C-4FA2-9E18-B11F9CF187B2}"/>
                    </a:ext>
                  </a:extLst>
                </p:cNvPr>
                <p:cNvSpPr/>
                <p:nvPr/>
              </p:nvSpPr>
              <p:spPr>
                <a:xfrm>
                  <a:off x="1619250" y="609600"/>
                  <a:ext cx="2190750" cy="1257300"/>
                </a:xfrm>
                <a:prstGeom prst="rightArrow">
                  <a:avLst>
                    <a:gd name="adj1" fmla="val 65152"/>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endParaRPr lang="en-US" dirty="0">
                    <a:latin typeface="Arial" panose="020B0604020202020204" pitchFamily="34" charset="0"/>
                    <a:cs typeface="Arial" panose="020B0604020202020204" pitchFamily="34" charset="0"/>
                  </a:endParaRPr>
                </a:p>
              </p:txBody>
            </p:sp>
          </p:grpSp>
          <p:grpSp>
            <p:nvGrpSpPr>
              <p:cNvPr id="76" name="Grupo 75">
                <a:extLst>
                  <a:ext uri="{FF2B5EF4-FFF2-40B4-BE49-F238E27FC236}">
                    <a16:creationId xmlns:a16="http://schemas.microsoft.com/office/drawing/2014/main" xmlns="" id="{B31FFB57-46AC-4A99-8AA0-CDDA5F3DFB55}"/>
                  </a:ext>
                </a:extLst>
              </p:cNvPr>
              <p:cNvGrpSpPr/>
              <p:nvPr/>
            </p:nvGrpSpPr>
            <p:grpSpPr>
              <a:xfrm>
                <a:off x="1290583" y="1024089"/>
                <a:ext cx="720000" cy="720000"/>
                <a:chOff x="1448542" y="1654096"/>
                <a:chExt cx="900000" cy="900000"/>
              </a:xfrm>
            </p:grpSpPr>
            <p:sp>
              <p:nvSpPr>
                <p:cNvPr id="77" name="Conector 121">
                  <a:extLst>
                    <a:ext uri="{FF2B5EF4-FFF2-40B4-BE49-F238E27FC236}">
                      <a16:creationId xmlns:a16="http://schemas.microsoft.com/office/drawing/2014/main" xmlns="" id="{4E4D32AE-A1F9-4D35-A7C3-8ED9FD30452C}"/>
                    </a:ext>
                  </a:extLst>
                </p:cNvPr>
                <p:cNvSpPr/>
                <p:nvPr/>
              </p:nvSpPr>
              <p:spPr>
                <a:xfrm>
                  <a:off x="1448542" y="1654096"/>
                  <a:ext cx="900000" cy="900000"/>
                </a:xfrm>
                <a:prstGeom prst="flowChartConnector">
                  <a:avLst/>
                </a:prstGeom>
                <a:solidFill>
                  <a:srgbClr val="16A98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Shape 3623">
                  <a:extLst>
                    <a:ext uri="{FF2B5EF4-FFF2-40B4-BE49-F238E27FC236}">
                      <a16:creationId xmlns:a16="http://schemas.microsoft.com/office/drawing/2014/main" xmlns="" id="{712C6737-E8BC-4E6A-B40A-3D52B796373C}"/>
                    </a:ext>
                  </a:extLst>
                </p:cNvPr>
                <p:cNvSpPr>
                  <a:spLocks/>
                </p:cNvSpPr>
                <p:nvPr/>
              </p:nvSpPr>
              <p:spPr bwMode="auto">
                <a:xfrm>
                  <a:off x="1664542" y="1870096"/>
                  <a:ext cx="468000" cy="468000"/>
                </a:xfrm>
                <a:custGeom>
                  <a:avLst/>
                  <a:gdLst>
                    <a:gd name="T0" fmla="*/ 303629969 w 21600"/>
                    <a:gd name="T1" fmla="*/ 303629969 h 21600"/>
                    <a:gd name="T2" fmla="*/ 303629969 w 21600"/>
                    <a:gd name="T3" fmla="*/ 303629969 h 21600"/>
                    <a:gd name="T4" fmla="*/ 303629969 w 21600"/>
                    <a:gd name="T5" fmla="*/ 303629969 h 21600"/>
                    <a:gd name="T6" fmla="*/ 303629969 w 21600"/>
                    <a:gd name="T7" fmla="*/ 30362996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a:noFill/>
                </a:ln>
              </p:spPr>
              <p:txBody>
                <a:bodyPr lIns="38100" tIns="38100" rIns="38100" bIns="38100" anchor="ctr"/>
                <a:lstStyle/>
                <a:p>
                  <a:endParaRPr lang="es-ES"/>
                </a:p>
              </p:txBody>
            </p:sp>
          </p:grpSp>
        </p:grpSp>
      </p:grpSp>
      <p:grpSp>
        <p:nvGrpSpPr>
          <p:cNvPr id="81" name="Grupo 80">
            <a:extLst>
              <a:ext uri="{FF2B5EF4-FFF2-40B4-BE49-F238E27FC236}">
                <a16:creationId xmlns:a16="http://schemas.microsoft.com/office/drawing/2014/main" xmlns="" id="{2F60BF35-13B5-4FA0-AF8E-6FDC36A69D72}"/>
              </a:ext>
            </a:extLst>
          </p:cNvPr>
          <p:cNvGrpSpPr/>
          <p:nvPr/>
        </p:nvGrpSpPr>
        <p:grpSpPr>
          <a:xfrm>
            <a:off x="2550924" y="3536560"/>
            <a:ext cx="9090046" cy="1583045"/>
            <a:chOff x="203131" y="2599072"/>
            <a:chExt cx="9090046" cy="1583045"/>
          </a:xfrm>
        </p:grpSpPr>
        <p:grpSp>
          <p:nvGrpSpPr>
            <p:cNvPr id="82" name="Grupo 81">
              <a:extLst>
                <a:ext uri="{FF2B5EF4-FFF2-40B4-BE49-F238E27FC236}">
                  <a16:creationId xmlns:a16="http://schemas.microsoft.com/office/drawing/2014/main" xmlns="" id="{044A9046-34F3-4478-9D70-98E8F71E675C}"/>
                </a:ext>
              </a:extLst>
            </p:cNvPr>
            <p:cNvGrpSpPr/>
            <p:nvPr/>
          </p:nvGrpSpPr>
          <p:grpSpPr>
            <a:xfrm>
              <a:off x="203131" y="2599072"/>
              <a:ext cx="2597150" cy="1583045"/>
              <a:chOff x="604183" y="2611925"/>
              <a:chExt cx="2597150" cy="1583045"/>
            </a:xfrm>
          </p:grpSpPr>
          <p:grpSp>
            <p:nvGrpSpPr>
              <p:cNvPr id="84" name="Group 4">
                <a:extLst>
                  <a:ext uri="{FF2B5EF4-FFF2-40B4-BE49-F238E27FC236}">
                    <a16:creationId xmlns:a16="http://schemas.microsoft.com/office/drawing/2014/main" xmlns="" id="{4C8A2205-060F-4109-A047-C4B81C7C5376}"/>
                  </a:ext>
                </a:extLst>
              </p:cNvPr>
              <p:cNvGrpSpPr/>
              <p:nvPr/>
            </p:nvGrpSpPr>
            <p:grpSpPr>
              <a:xfrm>
                <a:off x="604183" y="2611925"/>
                <a:ext cx="2597150" cy="1583045"/>
                <a:chOff x="1619250" y="609600"/>
                <a:chExt cx="2190750" cy="1257300"/>
              </a:xfrm>
              <a:solidFill>
                <a:srgbClr val="F6AA30"/>
              </a:solidFill>
            </p:grpSpPr>
            <p:sp>
              <p:nvSpPr>
                <p:cNvPr id="88" name="Right Triangle 3">
                  <a:extLst>
                    <a:ext uri="{FF2B5EF4-FFF2-40B4-BE49-F238E27FC236}">
                      <a16:creationId xmlns:a16="http://schemas.microsoft.com/office/drawing/2014/main" xmlns="" id="{D77E2B0A-7546-46B4-BF9E-8DC00B2E23DF}"/>
                    </a:ext>
                  </a:extLst>
                </p:cNvPr>
                <p:cNvSpPr/>
                <p:nvPr/>
              </p:nvSpPr>
              <p:spPr>
                <a:xfrm flipH="1" flipV="1">
                  <a:off x="1619250" y="1638300"/>
                  <a:ext cx="19050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2">
                  <a:extLst>
                    <a:ext uri="{FF2B5EF4-FFF2-40B4-BE49-F238E27FC236}">
                      <a16:creationId xmlns:a16="http://schemas.microsoft.com/office/drawing/2014/main" xmlns="" id="{70020C82-01B8-4EDB-B0B0-D5276D0233B7}"/>
                    </a:ext>
                  </a:extLst>
                </p:cNvPr>
                <p:cNvSpPr/>
                <p:nvPr/>
              </p:nvSpPr>
              <p:spPr>
                <a:xfrm>
                  <a:off x="1619250" y="609600"/>
                  <a:ext cx="2190750" cy="1257300"/>
                </a:xfrm>
                <a:prstGeom prst="rightArrow">
                  <a:avLst>
                    <a:gd name="adj1" fmla="val 65152"/>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endParaRPr lang="en-US" dirty="0">
                    <a:latin typeface="Arial" panose="020B0604020202020204" pitchFamily="34" charset="0"/>
                    <a:cs typeface="Arial" panose="020B0604020202020204" pitchFamily="34" charset="0"/>
                  </a:endParaRPr>
                </a:p>
              </p:txBody>
            </p:sp>
          </p:grpSp>
          <p:grpSp>
            <p:nvGrpSpPr>
              <p:cNvPr id="85" name="Grupo 84">
                <a:extLst>
                  <a:ext uri="{FF2B5EF4-FFF2-40B4-BE49-F238E27FC236}">
                    <a16:creationId xmlns:a16="http://schemas.microsoft.com/office/drawing/2014/main" xmlns="" id="{9FE18C6F-44BB-4535-BCD0-938F024ACD5E}"/>
                  </a:ext>
                </a:extLst>
              </p:cNvPr>
              <p:cNvGrpSpPr/>
              <p:nvPr/>
            </p:nvGrpSpPr>
            <p:grpSpPr>
              <a:xfrm>
                <a:off x="1290583" y="3043447"/>
                <a:ext cx="720000" cy="720000"/>
                <a:chOff x="1448542" y="1654096"/>
                <a:chExt cx="900000" cy="900000"/>
              </a:xfrm>
            </p:grpSpPr>
            <p:sp>
              <p:nvSpPr>
                <p:cNvPr id="86" name="Conector 130">
                  <a:extLst>
                    <a:ext uri="{FF2B5EF4-FFF2-40B4-BE49-F238E27FC236}">
                      <a16:creationId xmlns:a16="http://schemas.microsoft.com/office/drawing/2014/main" xmlns="" id="{2CED7E91-7E64-4E61-A587-0737E56D5B11}"/>
                    </a:ext>
                  </a:extLst>
                </p:cNvPr>
                <p:cNvSpPr/>
                <p:nvPr/>
              </p:nvSpPr>
              <p:spPr>
                <a:xfrm>
                  <a:off x="1448542" y="1654096"/>
                  <a:ext cx="900000" cy="900000"/>
                </a:xfrm>
                <a:prstGeom prst="flowChartConnector">
                  <a:avLst/>
                </a:prstGeom>
                <a:solidFill>
                  <a:srgbClr val="F6AA3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Shape 3623">
                  <a:extLst>
                    <a:ext uri="{FF2B5EF4-FFF2-40B4-BE49-F238E27FC236}">
                      <a16:creationId xmlns:a16="http://schemas.microsoft.com/office/drawing/2014/main" xmlns="" id="{4C47620B-F732-4F1E-8745-112A2B53FF10}"/>
                    </a:ext>
                  </a:extLst>
                </p:cNvPr>
                <p:cNvSpPr>
                  <a:spLocks/>
                </p:cNvSpPr>
                <p:nvPr/>
              </p:nvSpPr>
              <p:spPr bwMode="auto">
                <a:xfrm>
                  <a:off x="1664542" y="1870096"/>
                  <a:ext cx="468000" cy="468000"/>
                </a:xfrm>
                <a:custGeom>
                  <a:avLst/>
                  <a:gdLst>
                    <a:gd name="T0" fmla="*/ 303629969 w 21600"/>
                    <a:gd name="T1" fmla="*/ 303629969 h 21600"/>
                    <a:gd name="T2" fmla="*/ 303629969 w 21600"/>
                    <a:gd name="T3" fmla="*/ 303629969 h 21600"/>
                    <a:gd name="T4" fmla="*/ 303629969 w 21600"/>
                    <a:gd name="T5" fmla="*/ 303629969 h 21600"/>
                    <a:gd name="T6" fmla="*/ 303629969 w 21600"/>
                    <a:gd name="T7" fmla="*/ 30362996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a:noFill/>
                </a:ln>
              </p:spPr>
              <p:txBody>
                <a:bodyPr lIns="38100" tIns="38100" rIns="38100" bIns="38100" anchor="ctr"/>
                <a:lstStyle/>
                <a:p>
                  <a:endParaRPr lang="es-ES"/>
                </a:p>
              </p:txBody>
            </p:sp>
          </p:grpSp>
        </p:grpSp>
        <p:sp>
          <p:nvSpPr>
            <p:cNvPr id="83" name="Rectangle 31">
              <a:extLst>
                <a:ext uri="{FF2B5EF4-FFF2-40B4-BE49-F238E27FC236}">
                  <a16:creationId xmlns:a16="http://schemas.microsoft.com/office/drawing/2014/main" xmlns="" id="{C77C2D0A-2395-44E0-99FC-C31CB33CEB2D}"/>
                </a:ext>
              </a:extLst>
            </p:cNvPr>
            <p:cNvSpPr/>
            <p:nvPr/>
          </p:nvSpPr>
          <p:spPr>
            <a:xfrm>
              <a:off x="3161477" y="2808115"/>
              <a:ext cx="6131700" cy="1195199"/>
            </a:xfrm>
            <a:prstGeom prst="rect">
              <a:avLst/>
            </a:prstGeom>
            <a:ln>
              <a:noFill/>
            </a:ln>
          </p:spPr>
          <p:txBody>
            <a:bodyPr wrap="square" anchor="ctr">
              <a:spAutoFit/>
            </a:bodyPr>
            <a:lstStyle/>
            <a:p>
              <a:pPr marL="285750" indent="-285750" algn="just">
                <a:spcBef>
                  <a:spcPts val="600"/>
                </a:spcBef>
                <a:spcAft>
                  <a:spcPts val="800"/>
                </a:spcAft>
                <a:buFont typeface="Wingdings" panose="05000000000000000000" pitchFamily="2" charset="2"/>
                <a:buChar char="v"/>
              </a:pPr>
              <a:r>
                <a:rPr lang="es-ES" sz="1500" dirty="0">
                  <a:solidFill>
                    <a:schemeClr val="accent4">
                      <a:lumMod val="75000"/>
                    </a:schemeClr>
                  </a:solidFill>
                  <a:latin typeface="Arial Narrow" panose="020B0606020202030204" pitchFamily="34" charset="0"/>
                  <a:ea typeface="Roboto" panose="02000000000000000000" pitchFamily="2" charset="0"/>
                  <a:cs typeface="Times New Roman" panose="02020603050405020304" pitchFamily="18" charset="0"/>
                </a:rPr>
                <a:t>Falta una gestión documental armonizada en las entidades, con integración de otros instrumentos y sistemas de gestión.</a:t>
              </a:r>
            </a:p>
            <a:p>
              <a:pPr marL="285750" indent="-285750" algn="just">
                <a:spcBef>
                  <a:spcPts val="600"/>
                </a:spcBef>
                <a:spcAft>
                  <a:spcPts val="800"/>
                </a:spcAft>
                <a:buFont typeface="Wingdings" panose="05000000000000000000" pitchFamily="2" charset="2"/>
                <a:buChar char="v"/>
              </a:pPr>
              <a:r>
                <a:rPr lang="es-ES" sz="1500" dirty="0">
                  <a:solidFill>
                    <a:schemeClr val="accent4">
                      <a:lumMod val="75000"/>
                    </a:schemeClr>
                  </a:solidFill>
                  <a:latin typeface="Arial Narrow" panose="020B0606020202030204" pitchFamily="34" charset="0"/>
                  <a:ea typeface="Roboto" panose="02000000000000000000" pitchFamily="2" charset="0"/>
                  <a:cs typeface="Times New Roman" panose="02020603050405020304" pitchFamily="18" charset="0"/>
                </a:rPr>
                <a:t>Falta de un modelo sectorial de control y transparencia para fomentar los comportamientos éticos y la lucha contra la corrupción.</a:t>
              </a:r>
              <a:endParaRPr lang="en-US" sz="1500" dirty="0">
                <a:solidFill>
                  <a:schemeClr val="accent4">
                    <a:lumMod val="75000"/>
                  </a:schemeClr>
                </a:solidFill>
                <a:latin typeface="Arial Narrow" panose="020B0606020202030204" pitchFamily="34" charset="0"/>
                <a:ea typeface="Roboto" panose="02000000000000000000" pitchFamily="2" charset="0"/>
                <a:cs typeface="Times New Roman" panose="02020603050405020304" pitchFamily="18" charset="0"/>
              </a:endParaRPr>
            </a:p>
          </p:txBody>
        </p:sp>
      </p:grpSp>
      <p:grpSp>
        <p:nvGrpSpPr>
          <p:cNvPr id="90" name="Grupo 89">
            <a:extLst>
              <a:ext uri="{FF2B5EF4-FFF2-40B4-BE49-F238E27FC236}">
                <a16:creationId xmlns:a16="http://schemas.microsoft.com/office/drawing/2014/main" xmlns="" id="{11CA6977-947C-4808-BB14-0BA9F56599E5}"/>
              </a:ext>
            </a:extLst>
          </p:cNvPr>
          <p:cNvGrpSpPr/>
          <p:nvPr/>
        </p:nvGrpSpPr>
        <p:grpSpPr>
          <a:xfrm>
            <a:off x="2550924" y="5041097"/>
            <a:ext cx="9090045" cy="1583045"/>
            <a:chOff x="203131" y="4544558"/>
            <a:chExt cx="9090045" cy="1583045"/>
          </a:xfrm>
        </p:grpSpPr>
        <p:grpSp>
          <p:nvGrpSpPr>
            <p:cNvPr id="91" name="Grupo 90">
              <a:extLst>
                <a:ext uri="{FF2B5EF4-FFF2-40B4-BE49-F238E27FC236}">
                  <a16:creationId xmlns:a16="http://schemas.microsoft.com/office/drawing/2014/main" xmlns="" id="{8C43E08D-4B5E-4396-805F-B164C188EFE5}"/>
                </a:ext>
              </a:extLst>
            </p:cNvPr>
            <p:cNvGrpSpPr/>
            <p:nvPr/>
          </p:nvGrpSpPr>
          <p:grpSpPr>
            <a:xfrm>
              <a:off x="203131" y="4544558"/>
              <a:ext cx="2597150" cy="1583045"/>
              <a:chOff x="604183" y="4557411"/>
              <a:chExt cx="2597150" cy="1583045"/>
            </a:xfrm>
          </p:grpSpPr>
          <p:grpSp>
            <p:nvGrpSpPr>
              <p:cNvPr id="93" name="Group 4">
                <a:extLst>
                  <a:ext uri="{FF2B5EF4-FFF2-40B4-BE49-F238E27FC236}">
                    <a16:creationId xmlns:a16="http://schemas.microsoft.com/office/drawing/2014/main" xmlns="" id="{336F7FF0-5061-4218-9B90-0157AA7FC3B7}"/>
                  </a:ext>
                </a:extLst>
              </p:cNvPr>
              <p:cNvGrpSpPr/>
              <p:nvPr/>
            </p:nvGrpSpPr>
            <p:grpSpPr>
              <a:xfrm>
                <a:off x="604183" y="4557411"/>
                <a:ext cx="2597150" cy="1583045"/>
                <a:chOff x="1619250" y="609600"/>
                <a:chExt cx="2190750" cy="1257300"/>
              </a:xfrm>
              <a:solidFill>
                <a:srgbClr val="C1392B"/>
              </a:solidFill>
            </p:grpSpPr>
            <p:sp>
              <p:nvSpPr>
                <p:cNvPr id="97" name="Right Triangle 3">
                  <a:extLst>
                    <a:ext uri="{FF2B5EF4-FFF2-40B4-BE49-F238E27FC236}">
                      <a16:creationId xmlns:a16="http://schemas.microsoft.com/office/drawing/2014/main" xmlns="" id="{6E459C60-4B97-4421-A0C8-9406E4FA07F3}"/>
                    </a:ext>
                  </a:extLst>
                </p:cNvPr>
                <p:cNvSpPr/>
                <p:nvPr/>
              </p:nvSpPr>
              <p:spPr>
                <a:xfrm flipH="1" flipV="1">
                  <a:off x="1619250" y="1638300"/>
                  <a:ext cx="19050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2">
                  <a:extLst>
                    <a:ext uri="{FF2B5EF4-FFF2-40B4-BE49-F238E27FC236}">
                      <a16:creationId xmlns:a16="http://schemas.microsoft.com/office/drawing/2014/main" xmlns="" id="{107DE7F0-1635-470B-A0F0-8255B36AF60E}"/>
                    </a:ext>
                  </a:extLst>
                </p:cNvPr>
                <p:cNvSpPr/>
                <p:nvPr/>
              </p:nvSpPr>
              <p:spPr>
                <a:xfrm>
                  <a:off x="1619250" y="609600"/>
                  <a:ext cx="2190750" cy="1257300"/>
                </a:xfrm>
                <a:prstGeom prst="rightArrow">
                  <a:avLst>
                    <a:gd name="adj1" fmla="val 65152"/>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endParaRPr lang="en-US" dirty="0">
                    <a:latin typeface="Arial" panose="020B0604020202020204" pitchFamily="34" charset="0"/>
                    <a:cs typeface="Arial" panose="020B0604020202020204" pitchFamily="34" charset="0"/>
                  </a:endParaRPr>
                </a:p>
              </p:txBody>
            </p:sp>
          </p:grpSp>
          <p:grpSp>
            <p:nvGrpSpPr>
              <p:cNvPr id="94" name="Grupo 93">
                <a:extLst>
                  <a:ext uri="{FF2B5EF4-FFF2-40B4-BE49-F238E27FC236}">
                    <a16:creationId xmlns:a16="http://schemas.microsoft.com/office/drawing/2014/main" xmlns="" id="{56B54E40-9840-481E-9E97-3FE36E675BE7}"/>
                  </a:ext>
                </a:extLst>
              </p:cNvPr>
              <p:cNvGrpSpPr/>
              <p:nvPr/>
            </p:nvGrpSpPr>
            <p:grpSpPr>
              <a:xfrm>
                <a:off x="1290583" y="4988933"/>
                <a:ext cx="720000" cy="720000"/>
                <a:chOff x="1448542" y="1654096"/>
                <a:chExt cx="900000" cy="900000"/>
              </a:xfrm>
            </p:grpSpPr>
            <p:sp>
              <p:nvSpPr>
                <p:cNvPr id="95" name="Conector 133">
                  <a:extLst>
                    <a:ext uri="{FF2B5EF4-FFF2-40B4-BE49-F238E27FC236}">
                      <a16:creationId xmlns:a16="http://schemas.microsoft.com/office/drawing/2014/main" xmlns="" id="{BC1DBFB4-4F75-4D1A-8839-5C1A66D96347}"/>
                    </a:ext>
                  </a:extLst>
                </p:cNvPr>
                <p:cNvSpPr/>
                <p:nvPr/>
              </p:nvSpPr>
              <p:spPr>
                <a:xfrm>
                  <a:off x="1448542" y="1654096"/>
                  <a:ext cx="900000" cy="900000"/>
                </a:xfrm>
                <a:prstGeom prst="flowChartConnector">
                  <a:avLst/>
                </a:prstGeom>
                <a:solidFill>
                  <a:srgbClr val="C1392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Shape 3623">
                  <a:extLst>
                    <a:ext uri="{FF2B5EF4-FFF2-40B4-BE49-F238E27FC236}">
                      <a16:creationId xmlns:a16="http://schemas.microsoft.com/office/drawing/2014/main" xmlns="" id="{FAF66D9E-A1B4-4BFF-A1AE-800017F28990}"/>
                    </a:ext>
                  </a:extLst>
                </p:cNvPr>
                <p:cNvSpPr>
                  <a:spLocks/>
                </p:cNvSpPr>
                <p:nvPr/>
              </p:nvSpPr>
              <p:spPr bwMode="auto">
                <a:xfrm>
                  <a:off x="1664542" y="1870096"/>
                  <a:ext cx="468000" cy="468000"/>
                </a:xfrm>
                <a:custGeom>
                  <a:avLst/>
                  <a:gdLst>
                    <a:gd name="T0" fmla="*/ 303629969 w 21600"/>
                    <a:gd name="T1" fmla="*/ 303629969 h 21600"/>
                    <a:gd name="T2" fmla="*/ 303629969 w 21600"/>
                    <a:gd name="T3" fmla="*/ 303629969 h 21600"/>
                    <a:gd name="T4" fmla="*/ 303629969 w 21600"/>
                    <a:gd name="T5" fmla="*/ 303629969 h 21600"/>
                    <a:gd name="T6" fmla="*/ 303629969 w 21600"/>
                    <a:gd name="T7" fmla="*/ 30362996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a:noFill/>
                </a:ln>
              </p:spPr>
              <p:txBody>
                <a:bodyPr lIns="38100" tIns="38100" rIns="38100" bIns="38100" anchor="ctr"/>
                <a:lstStyle/>
                <a:p>
                  <a:endParaRPr lang="es-ES"/>
                </a:p>
              </p:txBody>
            </p:sp>
          </p:grpSp>
        </p:grpSp>
        <p:sp>
          <p:nvSpPr>
            <p:cNvPr id="92" name="Rectangle 31">
              <a:extLst>
                <a:ext uri="{FF2B5EF4-FFF2-40B4-BE49-F238E27FC236}">
                  <a16:creationId xmlns:a16="http://schemas.microsoft.com/office/drawing/2014/main" xmlns="" id="{1D7FA41B-6DD6-4BB4-9C65-0B09372803EE}"/>
                </a:ext>
              </a:extLst>
            </p:cNvPr>
            <p:cNvSpPr/>
            <p:nvPr/>
          </p:nvSpPr>
          <p:spPr>
            <a:xfrm>
              <a:off x="3161475" y="4738480"/>
              <a:ext cx="6131701" cy="1195199"/>
            </a:xfrm>
            <a:prstGeom prst="rect">
              <a:avLst/>
            </a:prstGeom>
            <a:ln>
              <a:noFill/>
            </a:ln>
          </p:spPr>
          <p:txBody>
            <a:bodyPr wrap="square" anchor="ctr">
              <a:spAutoFit/>
            </a:bodyPr>
            <a:lstStyle/>
            <a:p>
              <a:pPr marL="285750" indent="-285750" algn="just">
                <a:spcBef>
                  <a:spcPts val="600"/>
                </a:spcBef>
                <a:spcAft>
                  <a:spcPts val="800"/>
                </a:spcAft>
                <a:buFont typeface="Wingdings" panose="05000000000000000000" pitchFamily="2" charset="2"/>
                <a:buChar char="Ø"/>
              </a:pPr>
              <a:r>
                <a:rPr lang="es-ES" sz="1500" dirty="0">
                  <a:solidFill>
                    <a:srgbClr val="C00000"/>
                  </a:solidFill>
                  <a:latin typeface="Arial Narrow" panose="020B0606020202030204" pitchFamily="34" charset="0"/>
                  <a:ea typeface="Roboto" panose="02000000000000000000" pitchFamily="2" charset="0"/>
                  <a:cs typeface="Times New Roman" panose="02020603050405020304" pitchFamily="18" charset="0"/>
                </a:rPr>
                <a:t>Conformar equipos de trabajo interdisciplinarios para lograr una gestión documental y archivística armonizada y estable en el sector.</a:t>
              </a:r>
            </a:p>
            <a:p>
              <a:pPr marL="285750" indent="-285750" algn="just">
                <a:spcBef>
                  <a:spcPts val="600"/>
                </a:spcBef>
                <a:spcAft>
                  <a:spcPts val="800"/>
                </a:spcAft>
                <a:buFont typeface="Wingdings" panose="05000000000000000000" pitchFamily="2" charset="2"/>
                <a:buChar char="Ø"/>
              </a:pPr>
              <a:r>
                <a:rPr lang="es-ES" sz="1500" dirty="0">
                  <a:solidFill>
                    <a:srgbClr val="C00000"/>
                  </a:solidFill>
                  <a:latin typeface="Arial Narrow" panose="020B0606020202030204" pitchFamily="34" charset="0"/>
                  <a:ea typeface="Roboto" panose="02000000000000000000" pitchFamily="2" charset="0"/>
                  <a:cs typeface="Times New Roman" panose="02020603050405020304" pitchFamily="18" charset="0"/>
                </a:rPr>
                <a:t>Aunar esfuerzos sectoriales para fortalecer estrategias de lucha contra la corrupción, en el marco de un modelo sectorial de control y transparencia</a:t>
              </a:r>
              <a:endParaRPr lang="en-US" sz="1500" dirty="0">
                <a:solidFill>
                  <a:srgbClr val="C00000"/>
                </a:solidFill>
                <a:latin typeface="Arial Narrow" panose="020B0606020202030204" pitchFamily="34" charset="0"/>
                <a:ea typeface="Roboto" panose="02000000000000000000" pitchFamily="2" charset="0"/>
                <a:cs typeface="Times New Roman" panose="02020603050405020304" pitchFamily="18" charset="0"/>
              </a:endParaRPr>
            </a:p>
          </p:txBody>
        </p:sp>
      </p:grpSp>
      <p:sp>
        <p:nvSpPr>
          <p:cNvPr id="99" name="CuadroTexto 98">
            <a:extLst>
              <a:ext uri="{FF2B5EF4-FFF2-40B4-BE49-F238E27FC236}">
                <a16:creationId xmlns:a16="http://schemas.microsoft.com/office/drawing/2014/main" xmlns="" id="{9BF6B035-4633-4596-AA6B-6A6907B9542B}"/>
              </a:ext>
            </a:extLst>
          </p:cNvPr>
          <p:cNvSpPr txBox="1"/>
          <p:nvPr/>
        </p:nvSpPr>
        <p:spPr>
          <a:xfrm rot="18977789">
            <a:off x="4232113" y="2851815"/>
            <a:ext cx="973878" cy="369332"/>
          </a:xfrm>
          <a:prstGeom prst="rect">
            <a:avLst/>
          </a:prstGeom>
          <a:noFill/>
        </p:spPr>
        <p:txBody>
          <a:bodyPr wrap="square" rtlCol="0">
            <a:spAutoFit/>
          </a:bodyPr>
          <a:lstStyle/>
          <a:p>
            <a:r>
              <a:rPr lang="es-CO" dirty="0">
                <a:solidFill>
                  <a:schemeClr val="bg1"/>
                </a:solidFill>
              </a:rPr>
              <a:t>LOGROS</a:t>
            </a:r>
          </a:p>
        </p:txBody>
      </p:sp>
      <p:sp>
        <p:nvSpPr>
          <p:cNvPr id="100" name="CuadroTexto 99">
            <a:extLst>
              <a:ext uri="{FF2B5EF4-FFF2-40B4-BE49-F238E27FC236}">
                <a16:creationId xmlns:a16="http://schemas.microsoft.com/office/drawing/2014/main" xmlns="" id="{F61323F7-EB37-4B8F-92F6-393A3C49C072}"/>
              </a:ext>
            </a:extLst>
          </p:cNvPr>
          <p:cNvSpPr txBox="1"/>
          <p:nvPr/>
        </p:nvSpPr>
        <p:spPr>
          <a:xfrm rot="18977789">
            <a:off x="4164406" y="4411275"/>
            <a:ext cx="1137781" cy="292388"/>
          </a:xfrm>
          <a:prstGeom prst="rect">
            <a:avLst/>
          </a:prstGeom>
          <a:noFill/>
        </p:spPr>
        <p:txBody>
          <a:bodyPr wrap="square" rtlCol="0">
            <a:spAutoFit/>
          </a:bodyPr>
          <a:lstStyle/>
          <a:p>
            <a:r>
              <a:rPr lang="es-CO" sz="1300" dirty="0">
                <a:solidFill>
                  <a:schemeClr val="bg1"/>
                </a:solidFill>
              </a:rPr>
              <a:t>OBSTÁCULOS</a:t>
            </a:r>
          </a:p>
        </p:txBody>
      </p:sp>
      <p:sp>
        <p:nvSpPr>
          <p:cNvPr id="101" name="CuadroTexto 100">
            <a:extLst>
              <a:ext uri="{FF2B5EF4-FFF2-40B4-BE49-F238E27FC236}">
                <a16:creationId xmlns:a16="http://schemas.microsoft.com/office/drawing/2014/main" xmlns="" id="{C8F68FDD-BF1E-4155-AA40-CD563B5E9532}"/>
              </a:ext>
            </a:extLst>
          </p:cNvPr>
          <p:cNvSpPr txBox="1"/>
          <p:nvPr/>
        </p:nvSpPr>
        <p:spPr>
          <a:xfrm rot="18977789">
            <a:off x="4309329" y="5810174"/>
            <a:ext cx="834308" cy="369332"/>
          </a:xfrm>
          <a:prstGeom prst="rect">
            <a:avLst/>
          </a:prstGeom>
          <a:noFill/>
        </p:spPr>
        <p:txBody>
          <a:bodyPr wrap="square" rtlCol="0">
            <a:spAutoFit/>
          </a:bodyPr>
          <a:lstStyle/>
          <a:p>
            <a:r>
              <a:rPr lang="es-CO" dirty="0">
                <a:solidFill>
                  <a:schemeClr val="bg1"/>
                </a:solidFill>
              </a:rPr>
              <a:t>RETOS</a:t>
            </a:r>
          </a:p>
        </p:txBody>
      </p:sp>
      <p:sp>
        <p:nvSpPr>
          <p:cNvPr id="51" name="Rectángulo 50">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52" name="Rectángulo 51">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53" name="Rectángulo 52">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54" name="Rectángulo 53">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55" name="Rectángulo 54">
            <a:hlinkClick r:id="rId3" action="ppaction://hlinksldjump"/>
          </p:cNvPr>
          <p:cNvSpPr/>
          <p:nvPr/>
        </p:nvSpPr>
        <p:spPr>
          <a:xfrm>
            <a:off x="1" y="4414589"/>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56" name="Rectángulo 55">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57" name="Rectángulo 56">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58" name="Rectángulo 57">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73156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151264"/>
            <a:ext cx="4200304" cy="805912"/>
          </a:xfrm>
          <a:prstGeom prst="rect">
            <a:avLst/>
          </a:prstGeom>
        </p:spPr>
      </p:pic>
      <p:sp>
        <p:nvSpPr>
          <p:cNvPr id="4" name="CuadroTexto 3"/>
          <p:cNvSpPr txBox="1"/>
          <p:nvPr/>
        </p:nvSpPr>
        <p:spPr>
          <a:xfrm>
            <a:off x="6300216" y="323387"/>
            <a:ext cx="4784836" cy="461665"/>
          </a:xfrm>
          <a:prstGeom prst="rect">
            <a:avLst/>
          </a:prstGeom>
          <a:noFill/>
        </p:spPr>
        <p:txBody>
          <a:bodyPr wrap="square" rtlCol="0">
            <a:spAutoFit/>
          </a:bodyPr>
          <a:lstStyle/>
          <a:p>
            <a:pPr algn="r"/>
            <a:r>
              <a:rPr lang="es-ES_tradnl" sz="2400" b="1" dirty="0">
                <a:latin typeface="Arial" panose="020B0604020202020204" pitchFamily="34" charset="0"/>
                <a:cs typeface="Arial" panose="020B0604020202020204" pitchFamily="34" charset="0"/>
              </a:rPr>
              <a:t>1. Seguimiento a compromisos</a:t>
            </a:r>
          </a:p>
        </p:txBody>
      </p:sp>
      <p:graphicFrame>
        <p:nvGraphicFramePr>
          <p:cNvPr id="2" name="Tabla 1"/>
          <p:cNvGraphicFramePr>
            <a:graphicFrameLocks noGrp="1"/>
          </p:cNvGraphicFramePr>
          <p:nvPr>
            <p:extLst>
              <p:ext uri="{D42A27DB-BD31-4B8C-83A1-F6EECF244321}">
                <p14:modId xmlns:p14="http://schemas.microsoft.com/office/powerpoint/2010/main" val="3728850533"/>
              </p:ext>
            </p:extLst>
          </p:nvPr>
        </p:nvGraphicFramePr>
        <p:xfrm>
          <a:off x="475488" y="1155423"/>
          <a:ext cx="11301984" cy="5125418"/>
        </p:xfrm>
        <a:graphic>
          <a:graphicData uri="http://schemas.openxmlformats.org/drawingml/2006/table">
            <a:tbl>
              <a:tblPr>
                <a:tableStyleId>{BC89EF96-8CEA-46FF-86C4-4CE0E7609802}</a:tableStyleId>
              </a:tblPr>
              <a:tblGrid>
                <a:gridCol w="2377440">
                  <a:extLst>
                    <a:ext uri="{9D8B030D-6E8A-4147-A177-3AD203B41FA5}">
                      <a16:colId xmlns:a16="http://schemas.microsoft.com/office/drawing/2014/main" xmlns="" val="20000"/>
                    </a:ext>
                  </a:extLst>
                </a:gridCol>
                <a:gridCol w="1673352">
                  <a:extLst>
                    <a:ext uri="{9D8B030D-6E8A-4147-A177-3AD203B41FA5}">
                      <a16:colId xmlns:a16="http://schemas.microsoft.com/office/drawing/2014/main" xmlns="" val="20001"/>
                    </a:ext>
                  </a:extLst>
                </a:gridCol>
                <a:gridCol w="6480175">
                  <a:extLst>
                    <a:ext uri="{9D8B030D-6E8A-4147-A177-3AD203B41FA5}">
                      <a16:colId xmlns:a16="http://schemas.microsoft.com/office/drawing/2014/main" xmlns="" val="20002"/>
                    </a:ext>
                  </a:extLst>
                </a:gridCol>
                <a:gridCol w="771017">
                  <a:extLst>
                    <a:ext uri="{9D8B030D-6E8A-4147-A177-3AD203B41FA5}">
                      <a16:colId xmlns:a16="http://schemas.microsoft.com/office/drawing/2014/main" xmlns="" val="20003"/>
                    </a:ext>
                  </a:extLst>
                </a:gridCol>
              </a:tblGrid>
              <a:tr h="231521">
                <a:tc>
                  <a:txBody>
                    <a:bodyPr/>
                    <a:lstStyle/>
                    <a:p>
                      <a:pPr algn="ctr" fontAlgn="b"/>
                      <a:r>
                        <a:rPr lang="es-CO" sz="1050" b="1" u="none" strike="noStrike" dirty="0">
                          <a:effectLst/>
                        </a:rPr>
                        <a:t>COMPROMISO</a:t>
                      </a:r>
                      <a:endParaRPr lang="es-CO" sz="1050" b="1"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b"/>
                      <a:r>
                        <a:rPr lang="es-CO" sz="1050" b="1" u="none" strike="noStrike" dirty="0">
                          <a:effectLst/>
                        </a:rPr>
                        <a:t>Responsable</a:t>
                      </a:r>
                      <a:endParaRPr lang="es-CO" sz="1050" b="1"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b"/>
                      <a:r>
                        <a:rPr lang="es-CO" sz="1050" b="1" u="none" strike="noStrike" dirty="0">
                          <a:effectLst/>
                        </a:rPr>
                        <a:t>AVANCE</a:t>
                      </a:r>
                      <a:endParaRPr lang="es-CO" sz="1050" b="1"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b"/>
                      <a:r>
                        <a:rPr lang="es-CO" sz="1050" b="1" u="none" strike="noStrike" dirty="0">
                          <a:effectLst/>
                        </a:rPr>
                        <a:t>ESTADO</a:t>
                      </a:r>
                      <a:endParaRPr lang="es-CO" sz="105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0"/>
                  </a:ext>
                </a:extLst>
              </a:tr>
              <a:tr h="963064">
                <a:tc>
                  <a:txBody>
                    <a:bodyPr/>
                    <a:lstStyle/>
                    <a:p>
                      <a:pPr marL="72000" algn="ctr" fontAlgn="ctr"/>
                      <a:r>
                        <a:rPr lang="es-ES" sz="1000" u="none" strike="noStrike" dirty="0">
                          <a:effectLst/>
                        </a:rPr>
                        <a:t>Análisis de la matriz de MIPG del sector, realizar mesas de trabajo.</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Oficina de Planeación y Gestión Internacional</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marL="72000" algn="ctr" fontAlgn="ctr"/>
                      <a:r>
                        <a:rPr lang="es-ES" sz="1000" u="none" strike="noStrike" dirty="0">
                          <a:effectLst/>
                        </a:rPr>
                        <a:t>Se revisaron los resultados del FURAG, con el fin de incluir las falencias identificadas en la matriz de control y seguimiento del MIPG e iniciar la formulación de panes de mejora, en los casos en donde fueran necesarios. Este trabajo se encuentra en etapa inicial con la dimensión 1 y se realizó mesa de trabajo con el líder del ministerio, con el fin de validar el</a:t>
                      </a:r>
                      <a:r>
                        <a:rPr lang="es-ES" sz="1000" u="none" strike="noStrike" baseline="0" dirty="0">
                          <a:effectLst/>
                        </a:rPr>
                        <a:t> </a:t>
                      </a:r>
                      <a:r>
                        <a:rPr lang="es-ES" sz="1000" u="none" strike="noStrike" dirty="0">
                          <a:effectLst/>
                        </a:rPr>
                        <a:t>ejercicio de unificación de los instrumentos e identificar otras necesidades. Se realizará este ejercicio con las demás dimensiones y se enviará</a:t>
                      </a:r>
                      <a:r>
                        <a:rPr lang="es-ES" sz="1000" u="none" strike="noStrike" baseline="0" dirty="0">
                          <a:effectLst/>
                        </a:rPr>
                        <a:t> la</a:t>
                      </a:r>
                      <a:r>
                        <a:rPr lang="es-ES" sz="1000" u="none" strike="noStrike" dirty="0">
                          <a:effectLst/>
                        </a:rPr>
                        <a:t> actualizado a las entidades para que puedan replicarlo.</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CO" sz="1000" u="none" strike="noStrike" dirty="0">
                          <a:effectLst/>
                        </a:rPr>
                        <a:t>CUMPLIDA</a:t>
                      </a:r>
                      <a:endParaRPr lang="es-CO" sz="100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1"/>
                  </a:ext>
                </a:extLst>
              </a:tr>
              <a:tr h="521208">
                <a:tc>
                  <a:txBody>
                    <a:bodyPr/>
                    <a:lstStyle/>
                    <a:p>
                      <a:pPr marL="72000" algn="ctr" fontAlgn="ctr"/>
                      <a:r>
                        <a:rPr lang="es-ES" sz="1000" u="none" strike="noStrike" dirty="0">
                          <a:effectLst/>
                        </a:rPr>
                        <a:t>Diseñar Estrategia de Comunicaciones para socializar MIPG</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marL="72000" algn="ctr" fontAlgn="ctr"/>
                      <a:r>
                        <a:rPr lang="es-ES" sz="1000" u="none" strike="noStrike" dirty="0">
                          <a:effectLst/>
                        </a:rPr>
                        <a:t>Grupo de Comunicaciones </a:t>
                      </a:r>
                    </a:p>
                    <a:p>
                      <a:pPr marL="72000" algn="ctr" fontAlgn="ctr"/>
                      <a:r>
                        <a:rPr lang="es-ES" sz="1000" u="none" strike="noStrike" dirty="0">
                          <a:effectLst/>
                        </a:rPr>
                        <a:t>y Prensa</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marL="72000" algn="ctr" fontAlgn="ctr"/>
                      <a:r>
                        <a:rPr lang="es-ES" sz="1000" u="none" strike="noStrike" dirty="0">
                          <a:effectLst/>
                        </a:rPr>
                        <a:t>Se realizo divulgación por medio del correo institucional durante el mes de octubre, a través de imágenes informativas que cubrían los siguientes temas del</a:t>
                      </a:r>
                      <a:r>
                        <a:rPr lang="es-ES" sz="1000" u="none" strike="noStrike" baseline="0" dirty="0">
                          <a:effectLst/>
                        </a:rPr>
                        <a:t> MIPG</a:t>
                      </a:r>
                      <a:r>
                        <a:rPr lang="es-ES" sz="1000" u="none" strike="noStrike" dirty="0">
                          <a:effectLst/>
                        </a:rPr>
                        <a:t>: Decreto, objetivos, principios, operación, estructura responsables. </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CO" sz="1000" u="none" strike="noStrike" dirty="0">
                          <a:effectLst/>
                        </a:rPr>
                        <a:t>CUMPLIDA</a:t>
                      </a:r>
                      <a:endParaRPr lang="es-CO" sz="100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2"/>
                  </a:ext>
                </a:extLst>
              </a:tr>
              <a:tr h="1426464">
                <a:tc>
                  <a:txBody>
                    <a:bodyPr/>
                    <a:lstStyle/>
                    <a:p>
                      <a:pPr marL="72000" algn="ctr" fontAlgn="ctr"/>
                      <a:r>
                        <a:rPr lang="es-ES" sz="1000" u="none" strike="noStrike" dirty="0">
                          <a:effectLst/>
                        </a:rPr>
                        <a:t>Profundizar divulgación de la línea ética</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Grupo de Gestión de la Información y Servicio al Ciudadano</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marL="180000" algn="just" fontAlgn="t"/>
                      <a:r>
                        <a:rPr lang="es-ES" sz="1000" u="none" strike="noStrike" dirty="0">
                          <a:effectLst/>
                        </a:rPr>
                        <a:t>Se implementó la plataforma ética, que se ajusta a lo indicado en el PND 2019-2022 Pilar de legalidad – Alianza contra la corrupción, con 4 canales de atención específicos para la recepción de denuncias, de acuerdo con la normatividad vigente, imparcialidad, confiabilidad y protección al denunciante, estos son:</a:t>
                      </a:r>
                    </a:p>
                    <a:p>
                      <a:pPr marL="637200" lvl="1" indent="-228600" algn="just" fontAlgn="t">
                        <a:buFont typeface="+mj-lt"/>
                        <a:buAutoNum type="arabicPeriod"/>
                      </a:pPr>
                      <a:r>
                        <a:rPr lang="es-ES" sz="1000" u="none" strike="noStrike" dirty="0">
                          <a:effectLst/>
                        </a:rPr>
                        <a:t>Correo electrónico: lineaetica@minenergia.gov.co </a:t>
                      </a:r>
                    </a:p>
                    <a:p>
                      <a:pPr marL="637200" lvl="1" indent="-228600" algn="just" fontAlgn="t">
                        <a:buFont typeface="+mj-lt"/>
                        <a:buAutoNum type="arabicPeriod"/>
                      </a:pPr>
                      <a:r>
                        <a:rPr lang="es-ES" sz="1000" u="none" strike="noStrike" dirty="0">
                          <a:effectLst/>
                        </a:rPr>
                        <a:t>Línea telefónica gratuita nacional: 01800-951-0718</a:t>
                      </a:r>
                    </a:p>
                    <a:p>
                      <a:pPr marL="637200" lvl="1" indent="-228600" algn="just" fontAlgn="t">
                        <a:buFont typeface="+mj-lt"/>
                        <a:buAutoNum type="arabicPeriod"/>
                      </a:pPr>
                      <a:r>
                        <a:rPr lang="es-ES" sz="1000" u="none" strike="noStrike" dirty="0">
                          <a:effectLst/>
                        </a:rPr>
                        <a:t>Formulario a través del portal web</a:t>
                      </a:r>
                    </a:p>
                    <a:p>
                      <a:pPr marL="637200" lvl="1" indent="-228600" algn="just" fontAlgn="t">
                        <a:buFont typeface="+mj-lt"/>
                        <a:buAutoNum type="arabicPeriod"/>
                      </a:pPr>
                      <a:r>
                        <a:rPr lang="es-ES" sz="1000" u="none" strike="noStrike" dirty="0">
                          <a:effectLst/>
                        </a:rPr>
                        <a:t>Dirección postal: Carrera 11 No. 98-07 Piso 3, Bogotá, Colombia. </a:t>
                      </a:r>
                    </a:p>
                    <a:p>
                      <a:pPr marL="180000" lvl="0" indent="0" algn="l" fontAlgn="t">
                        <a:buFont typeface="+mj-lt"/>
                        <a:buNone/>
                      </a:pPr>
                      <a:r>
                        <a:rPr lang="es-ES" sz="1000" u="none" strike="noStrike" dirty="0">
                          <a:effectLst/>
                        </a:rPr>
                        <a:t>Se realizó campaña Energética, difusión de </a:t>
                      </a:r>
                      <a:r>
                        <a:rPr lang="es-ES" sz="1000" u="none" strike="noStrike" dirty="0" err="1">
                          <a:effectLst/>
                        </a:rPr>
                        <a:t>PocCasts</a:t>
                      </a:r>
                      <a:r>
                        <a:rPr lang="es-ES" sz="1000" u="none" strike="noStrike" dirty="0">
                          <a:effectLst/>
                        </a:rPr>
                        <a:t>, recorrido del 95% de las dependencias, piezas gráficas en los ascensores de la entidad.</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CO" sz="1000" u="none" strike="noStrike" dirty="0">
                          <a:effectLst/>
                        </a:rPr>
                        <a:t>CUMPLIDA</a:t>
                      </a:r>
                      <a:endParaRPr lang="es-CO" sz="100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3"/>
                  </a:ext>
                </a:extLst>
              </a:tr>
              <a:tr h="651615">
                <a:tc>
                  <a:txBody>
                    <a:bodyPr/>
                    <a:lstStyle/>
                    <a:p>
                      <a:pPr algn="ctr" fontAlgn="ctr"/>
                      <a:r>
                        <a:rPr lang="es-ES" sz="1000" u="none" strike="noStrike" dirty="0">
                          <a:effectLst/>
                        </a:rPr>
                        <a:t>Revisar y modernizar Neón (digitalización de </a:t>
                      </a:r>
                      <a:r>
                        <a:rPr lang="es-ES" sz="1000" u="none" strike="noStrike" dirty="0" err="1">
                          <a:effectLst/>
                        </a:rPr>
                        <a:t>CDPs</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Grupo de Gestión Contractual y Oficina de Planeación y Gestión Internacional</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La Oficina de Planeación y Gestión Internacional revisó y ajustó el procedimiento para la expedición del Certificado de Disponibilidad Presupuestal CDP, en conjunto con las dependencias intervinientes, se encuentra en aprobación este procedimiento. El Grupo de Gestión contractual indica que están adelantando la cotización ante el proveedor de Neón, para el desarrollo de la herramienta.</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CO" sz="1000" u="none" strike="noStrike" dirty="0">
                          <a:effectLst/>
                        </a:rPr>
                        <a:t>EN DESARROLLO</a:t>
                      </a:r>
                      <a:endParaRPr lang="es-CO" sz="100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4"/>
                  </a:ext>
                </a:extLst>
              </a:tr>
              <a:tr h="341536">
                <a:tc>
                  <a:txBody>
                    <a:bodyPr/>
                    <a:lstStyle/>
                    <a:p>
                      <a:pPr algn="ctr" fontAlgn="ctr"/>
                      <a:r>
                        <a:rPr lang="es-CO" sz="1000" u="none" strike="noStrike" dirty="0">
                          <a:effectLst/>
                        </a:rPr>
                        <a:t>Revisar otros sistemas para validar número de contratistas, consultar SUIFP, Regalías</a:t>
                      </a:r>
                      <a:endParaRPr lang="es-CO"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Oficina de Planeación y Gestión Internacional (Sergio)</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t"/>
                      <a:r>
                        <a:rPr lang="es-CO" sz="1000" u="none" strike="noStrike" dirty="0">
                          <a:effectLst/>
                        </a:rPr>
                        <a:t> Mediante correo electrónico el Grupo de Regalías informo que con recursos de funcionamiento de regalías se tiene contratado 56 contratistas por un valor de $3.760 millones.</a:t>
                      </a:r>
                    </a:p>
                  </a:txBody>
                  <a:tcPr marL="3970" marR="3970" marT="3970" marB="0" anchor="ctr"/>
                </a:tc>
                <a:tc>
                  <a:txBody>
                    <a:bodyPr/>
                    <a:lstStyle/>
                    <a:p>
                      <a:pPr algn="ctr" fontAlgn="ctr"/>
                      <a:r>
                        <a:rPr lang="es-ES" sz="1000" b="0" i="0" u="none" strike="noStrike" dirty="0">
                          <a:solidFill>
                            <a:srgbClr val="000000"/>
                          </a:solidFill>
                          <a:effectLst/>
                          <a:latin typeface="Arial" panose="020B0604020202020204" pitchFamily="34" charset="0"/>
                        </a:rPr>
                        <a:t>CUMPLIDA</a:t>
                      </a:r>
                    </a:p>
                  </a:txBody>
                  <a:tcPr marL="3970" marR="3970" marT="3970" marB="0" anchor="ctr"/>
                </a:tc>
                <a:extLst>
                  <a:ext uri="{0D108BD9-81ED-4DB2-BD59-A6C34878D82A}">
                    <a16:rowId xmlns:a16="http://schemas.microsoft.com/office/drawing/2014/main" xmlns="" val="10005"/>
                  </a:ext>
                </a:extLst>
              </a:tr>
              <a:tr h="512304">
                <a:tc>
                  <a:txBody>
                    <a:bodyPr/>
                    <a:lstStyle/>
                    <a:p>
                      <a:pPr algn="ctr" fontAlgn="ctr"/>
                      <a:r>
                        <a:rPr lang="es-ES" sz="1000" u="none" strike="noStrike" dirty="0">
                          <a:effectLst/>
                        </a:rPr>
                        <a:t>Organizar presentación para Ministra justificando el presupuesto para el Congreso de la República</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Oficina de Planeación y Gestión Internacional</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b"/>
                      <a:r>
                        <a:rPr lang="es-CO" sz="1000" u="none" strike="noStrike" dirty="0">
                          <a:effectLst/>
                        </a:rPr>
                        <a:t> La Oficina de Planeación en cabeza del Doctor Pedro Bejarano elaboro la presentación de avances del presupuesto frente a las metas transformacionales para el Señora Ministra, la cual se presento al congreso de la República con excelentes resultados.</a:t>
                      </a:r>
                      <a:endParaRPr lang="es-CO"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b="0" i="0" u="none" strike="noStrike" dirty="0">
                          <a:solidFill>
                            <a:srgbClr val="000000"/>
                          </a:solidFill>
                          <a:effectLst/>
                          <a:latin typeface="Arial" panose="020B0604020202020204" pitchFamily="34" charset="0"/>
                        </a:rPr>
                        <a:t>CUMPLIDO</a:t>
                      </a:r>
                    </a:p>
                  </a:txBody>
                  <a:tcPr marL="3970" marR="3970" marT="3970" marB="0" anchor="ctr"/>
                </a:tc>
                <a:extLst>
                  <a:ext uri="{0D108BD9-81ED-4DB2-BD59-A6C34878D82A}">
                    <a16:rowId xmlns:a16="http://schemas.microsoft.com/office/drawing/2014/main" xmlns="" val="10006"/>
                  </a:ext>
                </a:extLst>
              </a:tr>
              <a:tr h="477706">
                <a:tc>
                  <a:txBody>
                    <a:bodyPr/>
                    <a:lstStyle/>
                    <a:p>
                      <a:pPr algn="ctr" fontAlgn="ctr"/>
                      <a:r>
                        <a:rPr lang="es-ES" sz="1000" u="none" strike="noStrike" dirty="0">
                          <a:effectLst/>
                        </a:rPr>
                        <a:t>Descentralizar MIPG, en el sentido de realizar reuniones en otras entidades del sector y lideren los comités.</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ES" sz="1000" u="none" strike="noStrike" dirty="0">
                          <a:effectLst/>
                        </a:rPr>
                        <a:t>Oficina de Planeación y Gestión Internacional</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b"/>
                      <a:r>
                        <a:rPr lang="es-ES" sz="1000" u="none" strike="noStrike" dirty="0">
                          <a:effectLst/>
                        </a:rPr>
                        <a:t>En reunión de jefes de planeación del 3 de octubre de 2019 se invitó a las entidades a liderar el comité, y como resultado para el comité del tercer trimestre del 2019, la UPME  liderará un espacio de análisis estratégico de las dimensiones 2 y 4 del sector. Durante la próxima vigencia se espera seguir descentralizando todo el comité.</a:t>
                      </a:r>
                      <a:endParaRPr lang="es-ES" sz="1000" b="0" i="0" u="none" strike="noStrike" dirty="0">
                        <a:solidFill>
                          <a:srgbClr val="000000"/>
                        </a:solidFill>
                        <a:effectLst/>
                        <a:latin typeface="Arial" panose="020B0604020202020204" pitchFamily="34" charset="0"/>
                      </a:endParaRPr>
                    </a:p>
                  </a:txBody>
                  <a:tcPr marL="3970" marR="3970" marT="3970" marB="0" anchor="ctr"/>
                </a:tc>
                <a:tc>
                  <a:txBody>
                    <a:bodyPr/>
                    <a:lstStyle/>
                    <a:p>
                      <a:pPr algn="ctr" fontAlgn="ctr"/>
                      <a:r>
                        <a:rPr lang="es-CO" sz="1000" u="none" strike="noStrike" dirty="0">
                          <a:effectLst/>
                        </a:rPr>
                        <a:t>EN DESARROLLO</a:t>
                      </a:r>
                      <a:endParaRPr lang="es-CO" sz="1000" b="1" i="0" u="none" strike="noStrike" dirty="0">
                        <a:solidFill>
                          <a:srgbClr val="000000"/>
                        </a:solidFill>
                        <a:effectLst/>
                        <a:latin typeface="Arial" panose="020B0604020202020204" pitchFamily="34" charset="0"/>
                      </a:endParaRPr>
                    </a:p>
                  </a:txBody>
                  <a:tcPr marL="3970" marR="3970" marT="397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0051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5ta. Dimensión: Información y Comunicación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0" name="CuadroTexto 19"/>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1" name="Rectángulo 20"/>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77</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2" name="Conector recto 21"/>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65" name="Rectángulo 64">
            <a:hlinkClick r:id="rId3" action="ppaction://hlinksldjump"/>
          </p:cNvPr>
          <p:cNvSpPr/>
          <p:nvPr/>
        </p:nvSpPr>
        <p:spPr>
          <a:xfrm>
            <a:off x="2103120" y="871612"/>
            <a:ext cx="3517229"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69" name="Rectángulo 68">
            <a:hlinkClick r:id="rId4" action="ppaction://hlinksldjump"/>
          </p:cNvPr>
          <p:cNvSpPr/>
          <p:nvPr/>
        </p:nvSpPr>
        <p:spPr>
          <a:xfrm>
            <a:off x="5620349" y="871613"/>
            <a:ext cx="3372372"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70" name="Rectángulo 69">
            <a:hlinkClick r:id="rId5" action="ppaction://hlinksldjump"/>
          </p:cNvPr>
          <p:cNvSpPr/>
          <p:nvPr/>
        </p:nvSpPr>
        <p:spPr>
          <a:xfrm>
            <a:off x="8992720" y="871612"/>
            <a:ext cx="3205779" cy="374213"/>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pic>
        <p:nvPicPr>
          <p:cNvPr id="71" name="Imagen 70"/>
          <p:cNvPicPr>
            <a:picLocks noChangeAspect="1"/>
          </p:cNvPicPr>
          <p:nvPr/>
        </p:nvPicPr>
        <p:blipFill rotWithShape="1">
          <a:blip r:embed="rId6"/>
          <a:srcRect t="18159" r="776" b="12019"/>
          <a:stretch/>
        </p:blipFill>
        <p:spPr>
          <a:xfrm>
            <a:off x="2381130" y="2061962"/>
            <a:ext cx="9616559" cy="4448167"/>
          </a:xfrm>
          <a:prstGeom prst="rect">
            <a:avLst/>
          </a:prstGeom>
        </p:spPr>
      </p:pic>
      <p:sp>
        <p:nvSpPr>
          <p:cNvPr id="23" name="Rectángulo 22">
            <a:hlinkClick r:id="rId7"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4" name="Rectángulo 23">
            <a:hlinkClick r:id="rId8"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5" name="Rectángulo 24">
            <a:hlinkClick r:id="rId9"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26" name="Rectángulo 25">
            <a:hlinkClick r:id="rId10"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0" name="Rectángulo 29">
            <a:hlinkClick r:id="rId3" action="ppaction://hlinksldjump"/>
          </p:cNvPr>
          <p:cNvSpPr/>
          <p:nvPr/>
        </p:nvSpPr>
        <p:spPr>
          <a:xfrm>
            <a:off x="1" y="4414589"/>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1" name="Rectángulo 30">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32" name="Rectángulo 31">
            <a:hlinkClick r:id="rId12"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1" name="Rectángulo 40">
            <a:hlinkClick r:id="rId13"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475502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6 Gráfico"/>
          <p:cNvGraphicFramePr>
            <a:graphicFrameLocks/>
          </p:cNvGraphicFramePr>
          <p:nvPr>
            <p:extLst>
              <p:ext uri="{D42A27DB-BD31-4B8C-83A1-F6EECF244321}">
                <p14:modId xmlns:p14="http://schemas.microsoft.com/office/powerpoint/2010/main" val="66640586"/>
              </p:ext>
            </p:extLst>
          </p:nvPr>
        </p:nvGraphicFramePr>
        <p:xfrm>
          <a:off x="2715768" y="2117436"/>
          <a:ext cx="8741664" cy="4301651"/>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6ta. Dimensión: Gestión del Conocimiento y la Innovación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4" name="CuadroTexto 23"/>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5" name="Rectángulo 24"/>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39</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6" name="Conector recto 25"/>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6" name="Rectángulo 45"/>
          <p:cNvSpPr/>
          <p:nvPr/>
        </p:nvSpPr>
        <p:spPr>
          <a:xfrm>
            <a:off x="2481636" y="6351276"/>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sp>
        <p:nvSpPr>
          <p:cNvPr id="43" name="Rectángulo 42"/>
          <p:cNvSpPr/>
          <p:nvPr/>
        </p:nvSpPr>
        <p:spPr>
          <a:xfrm>
            <a:off x="10232136" y="2338855"/>
            <a:ext cx="1051559" cy="37329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50" name="Rectángulo 49">
            <a:hlinkClick r:id="rId4" action="ppaction://hlinksldjump"/>
          </p:cNvPr>
          <p:cNvSpPr/>
          <p:nvPr/>
        </p:nvSpPr>
        <p:spPr>
          <a:xfrm>
            <a:off x="2102866" y="871613"/>
            <a:ext cx="5159574" cy="374215"/>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51" name="Rectángulo 50">
            <a:hlinkClick r:id="rId5" action="ppaction://hlinksldjump"/>
          </p:cNvPr>
          <p:cNvSpPr/>
          <p:nvPr/>
        </p:nvSpPr>
        <p:spPr>
          <a:xfrm>
            <a:off x="7262440" y="871614"/>
            <a:ext cx="4938310"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23" name="Rectángulo 22">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0" name="Rectángulo 29">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31" name="Rectángulo 30">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2" name="Rectángulo 31">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5" name="Rectángulo 34">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1" name="Rectángulo 40">
            <a:hlinkClick r:id="rId4" action="ppaction://hlinksldjump"/>
          </p:cNvPr>
          <p:cNvSpPr/>
          <p:nvPr/>
        </p:nvSpPr>
        <p:spPr>
          <a:xfrm>
            <a:off x="-8974" y="5003282"/>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indent="-263525"/>
            <a:r>
              <a:rPr lang="es-CO" sz="1300" dirty="0">
                <a:latin typeface="Arial Narrow" panose="020B0606020202030204" pitchFamily="34" charset="0"/>
              </a:rPr>
              <a:t>y la Innovación</a:t>
            </a:r>
          </a:p>
        </p:txBody>
      </p:sp>
      <p:sp>
        <p:nvSpPr>
          <p:cNvPr id="42" name="Rectángulo 41">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7" name="Rectángulo 46">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53502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6ta. Dimensión: Gestión del Conocimiento y la Innovación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2" name="CuadroTexto 21"/>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3" name="Rectángulo 22"/>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39</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4" name="Conector recto 23"/>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62" name="Rectángulo 61">
            <a:hlinkClick r:id="rId3" action="ppaction://hlinksldjump"/>
          </p:cNvPr>
          <p:cNvSpPr/>
          <p:nvPr/>
        </p:nvSpPr>
        <p:spPr>
          <a:xfrm>
            <a:off x="2112010" y="871613"/>
            <a:ext cx="5150430"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63" name="Rectángulo 62">
            <a:hlinkClick r:id="rId4" action="ppaction://hlinksldjump"/>
          </p:cNvPr>
          <p:cNvSpPr/>
          <p:nvPr/>
        </p:nvSpPr>
        <p:spPr>
          <a:xfrm>
            <a:off x="7262440" y="871614"/>
            <a:ext cx="4938310"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pic>
        <p:nvPicPr>
          <p:cNvPr id="65" name="Imagen 64"/>
          <p:cNvPicPr>
            <a:picLocks noChangeAspect="1"/>
          </p:cNvPicPr>
          <p:nvPr/>
        </p:nvPicPr>
        <p:blipFill rotWithShape="1">
          <a:blip r:embed="rId5"/>
          <a:srcRect l="25515" t="3923" r="29644" b="66052"/>
          <a:stretch/>
        </p:blipFill>
        <p:spPr>
          <a:xfrm>
            <a:off x="2408958" y="1988033"/>
            <a:ext cx="4643020" cy="1624807"/>
          </a:xfrm>
          <a:prstGeom prst="rect">
            <a:avLst/>
          </a:prstGeom>
        </p:spPr>
      </p:pic>
      <p:pic>
        <p:nvPicPr>
          <p:cNvPr id="66" name="Imagen 65"/>
          <p:cNvPicPr>
            <a:picLocks noChangeAspect="1"/>
          </p:cNvPicPr>
          <p:nvPr/>
        </p:nvPicPr>
        <p:blipFill rotWithShape="1">
          <a:blip r:embed="rId5"/>
          <a:srcRect l="25515" t="34793" r="29644" b="34960"/>
          <a:stretch/>
        </p:blipFill>
        <p:spPr>
          <a:xfrm>
            <a:off x="7152740" y="3428926"/>
            <a:ext cx="4643020" cy="1636776"/>
          </a:xfrm>
          <a:prstGeom prst="rect">
            <a:avLst/>
          </a:prstGeom>
        </p:spPr>
      </p:pic>
      <p:pic>
        <p:nvPicPr>
          <p:cNvPr id="67" name="Imagen 66"/>
          <p:cNvPicPr>
            <a:picLocks noChangeAspect="1"/>
          </p:cNvPicPr>
          <p:nvPr/>
        </p:nvPicPr>
        <p:blipFill rotWithShape="1">
          <a:blip r:embed="rId5"/>
          <a:srcRect l="25515" t="65377" r="29644" b="3867"/>
          <a:stretch/>
        </p:blipFill>
        <p:spPr>
          <a:xfrm>
            <a:off x="2408958" y="5001515"/>
            <a:ext cx="4643020" cy="1664322"/>
          </a:xfrm>
          <a:prstGeom prst="rect">
            <a:avLst/>
          </a:prstGeom>
        </p:spPr>
      </p:pic>
      <p:sp>
        <p:nvSpPr>
          <p:cNvPr id="25" name="Rectángulo 24">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6" name="Rectángulo 25">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33" name="Rectángulo 32">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4" name="Rectángulo 33">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6" name="Rectángulo 35">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7" name="Rectángulo 36">
            <a:hlinkClick r:id="rId3" action="ppaction://hlinksldjump"/>
          </p:cNvPr>
          <p:cNvSpPr/>
          <p:nvPr/>
        </p:nvSpPr>
        <p:spPr>
          <a:xfrm>
            <a:off x="-8974" y="5003282"/>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indent="-263525"/>
            <a:r>
              <a:rPr lang="es-CO" sz="1300" dirty="0">
                <a:latin typeface="Arial Narrow" panose="020B0606020202030204" pitchFamily="34" charset="0"/>
              </a:rPr>
              <a:t>y la Innovación</a:t>
            </a:r>
          </a:p>
        </p:txBody>
      </p:sp>
      <p:sp>
        <p:nvSpPr>
          <p:cNvPr id="40" name="Rectángulo 39">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1" name="Rectángulo 40">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723798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7ta. Dimensión: Control Interno</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4" name="CuadroTexto 23"/>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5" name="Rectángulo 24"/>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85</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6" name="Conector recto 25"/>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2468311" y="6379742"/>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graphicFrame>
        <p:nvGraphicFramePr>
          <p:cNvPr id="37" name="7 Gráfico"/>
          <p:cNvGraphicFramePr>
            <a:graphicFrameLocks/>
          </p:cNvGraphicFramePr>
          <p:nvPr>
            <p:extLst>
              <p:ext uri="{D42A27DB-BD31-4B8C-83A1-F6EECF244321}">
                <p14:modId xmlns:p14="http://schemas.microsoft.com/office/powerpoint/2010/main" val="3765560578"/>
              </p:ext>
            </p:extLst>
          </p:nvPr>
        </p:nvGraphicFramePr>
        <p:xfrm>
          <a:off x="2803876" y="2117437"/>
          <a:ext cx="8687369" cy="4185079"/>
        </p:xfrm>
        <a:graphic>
          <a:graphicData uri="http://schemas.openxmlformats.org/drawingml/2006/chart">
            <c:chart xmlns:c="http://schemas.openxmlformats.org/drawingml/2006/chart" xmlns:r="http://schemas.openxmlformats.org/officeDocument/2006/relationships" r:id="rId3"/>
          </a:graphicData>
        </a:graphic>
      </p:graphicFrame>
      <p:sp>
        <p:nvSpPr>
          <p:cNvPr id="50" name="Rectángulo 49"/>
          <p:cNvSpPr/>
          <p:nvPr/>
        </p:nvSpPr>
        <p:spPr>
          <a:xfrm>
            <a:off x="10308506" y="2192058"/>
            <a:ext cx="1051559" cy="37329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51" name="Rectángulo 50">
            <a:hlinkClick r:id="rId4" action="ppaction://hlinksldjump"/>
          </p:cNvPr>
          <p:cNvSpPr/>
          <p:nvPr/>
        </p:nvSpPr>
        <p:spPr>
          <a:xfrm>
            <a:off x="2103122" y="864552"/>
            <a:ext cx="5136826" cy="376337"/>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52" name="Rectángulo 51">
            <a:hlinkClick r:id="rId5" action="ppaction://hlinksldjump"/>
          </p:cNvPr>
          <p:cNvSpPr/>
          <p:nvPr/>
        </p:nvSpPr>
        <p:spPr>
          <a:xfrm>
            <a:off x="7239948" y="866675"/>
            <a:ext cx="4952052"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23" name="Rectángulo 22">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1" name="Rectángulo 30">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33" name="Rectángulo 32">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4" name="Rectángulo 33">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5" name="Rectángulo 34">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6" name="Rectángulo 35">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D6. Gestión del Conocimiento </a:t>
            </a:r>
          </a:p>
          <a:p>
            <a:r>
              <a:rPr lang="es-CO" sz="1300" dirty="0">
                <a:latin typeface="Arial Narrow" panose="020B0606020202030204" pitchFamily="34" charset="0"/>
              </a:rPr>
              <a:t>y la Innovación</a:t>
            </a:r>
          </a:p>
        </p:txBody>
      </p:sp>
      <p:sp>
        <p:nvSpPr>
          <p:cNvPr id="38" name="Rectángulo 37">
            <a:hlinkClick r:id="rId4" action="ppaction://hlinksldjump"/>
          </p:cNvPr>
          <p:cNvSpPr/>
          <p:nvPr/>
        </p:nvSpPr>
        <p:spPr>
          <a:xfrm>
            <a:off x="1" y="5569884"/>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39" name="Rectángulo 38">
            <a:hlinkClick r:id="rId12" action="ppaction://hlinksldjump"/>
          </p:cNvPr>
          <p:cNvSpPr/>
          <p:nvPr/>
        </p:nvSpPr>
        <p:spPr>
          <a:xfrm>
            <a:off x="14813"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7019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7ta. Dimensión: Control Interno</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2" name="CuadroTexto 21"/>
          <p:cNvSpPr txBox="1"/>
          <p:nvPr/>
        </p:nvSpPr>
        <p:spPr>
          <a:xfrm>
            <a:off x="6740990" y="144574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3" name="Rectángulo 22"/>
          <p:cNvSpPr/>
          <p:nvPr/>
        </p:nvSpPr>
        <p:spPr>
          <a:xfrm>
            <a:off x="10810070" y="136851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noProof="0" dirty="0">
                <a:solidFill>
                  <a:schemeClr val="tx1"/>
                </a:solidFill>
                <a:latin typeface="Arial Black" panose="020B0A04020102020204" pitchFamily="34" charset="0"/>
              </a:rPr>
              <a:t>85</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24" name="Conector recto 23"/>
          <p:cNvCxnSpPr/>
          <p:nvPr/>
        </p:nvCxnSpPr>
        <p:spPr>
          <a:xfrm>
            <a:off x="6446264" y="189229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6" name="Rectángulo 45">
            <a:hlinkClick r:id="rId3" action="ppaction://hlinksldjump"/>
          </p:cNvPr>
          <p:cNvSpPr/>
          <p:nvPr/>
        </p:nvSpPr>
        <p:spPr>
          <a:xfrm>
            <a:off x="2103122" y="864552"/>
            <a:ext cx="5136826" cy="374215"/>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47" name="Rectángulo 46">
            <a:hlinkClick r:id="rId4" action="ppaction://hlinksldjump"/>
          </p:cNvPr>
          <p:cNvSpPr/>
          <p:nvPr/>
        </p:nvSpPr>
        <p:spPr>
          <a:xfrm>
            <a:off x="7239948" y="863507"/>
            <a:ext cx="4952052"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pic>
        <p:nvPicPr>
          <p:cNvPr id="49" name="Imagen 48"/>
          <p:cNvPicPr>
            <a:picLocks noChangeAspect="1"/>
          </p:cNvPicPr>
          <p:nvPr/>
        </p:nvPicPr>
        <p:blipFill rotWithShape="1">
          <a:blip r:embed="rId5"/>
          <a:srcRect l="17000" t="17684" r="17593" b="61536"/>
          <a:stretch/>
        </p:blipFill>
        <p:spPr>
          <a:xfrm>
            <a:off x="2231432" y="1980103"/>
            <a:ext cx="7607088" cy="1359482"/>
          </a:xfrm>
          <a:prstGeom prst="rect">
            <a:avLst/>
          </a:prstGeom>
        </p:spPr>
      </p:pic>
      <p:pic>
        <p:nvPicPr>
          <p:cNvPr id="50" name="Imagen 49"/>
          <p:cNvPicPr>
            <a:picLocks noChangeAspect="1"/>
          </p:cNvPicPr>
          <p:nvPr/>
        </p:nvPicPr>
        <p:blipFill rotWithShape="1">
          <a:blip r:embed="rId5"/>
          <a:srcRect l="17000" t="42682" r="17593" b="37264"/>
          <a:stretch/>
        </p:blipFill>
        <p:spPr>
          <a:xfrm>
            <a:off x="3242292" y="3604287"/>
            <a:ext cx="7607088" cy="1311965"/>
          </a:xfrm>
          <a:prstGeom prst="rect">
            <a:avLst/>
          </a:prstGeom>
        </p:spPr>
      </p:pic>
      <p:pic>
        <p:nvPicPr>
          <p:cNvPr id="51" name="Imagen 50"/>
          <p:cNvPicPr>
            <a:picLocks noChangeAspect="1"/>
          </p:cNvPicPr>
          <p:nvPr/>
        </p:nvPicPr>
        <p:blipFill rotWithShape="1">
          <a:blip r:embed="rId5"/>
          <a:srcRect l="17000" t="63800" r="17593" b="13029"/>
          <a:stretch/>
        </p:blipFill>
        <p:spPr>
          <a:xfrm>
            <a:off x="4390601" y="5112372"/>
            <a:ext cx="7607088" cy="1515869"/>
          </a:xfrm>
          <a:prstGeom prst="rect">
            <a:avLst/>
          </a:prstGeom>
        </p:spPr>
      </p:pic>
      <p:sp>
        <p:nvSpPr>
          <p:cNvPr id="25" name="Rectángulo 24">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6" name="Rectángulo 25">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30" name="Rectángulo 29">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2" name="Rectángulo 31">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8" name="Rectángulo 37">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9" name="Rectángulo 38">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D6. Gestión del Conocimiento </a:t>
            </a:r>
          </a:p>
          <a:p>
            <a:r>
              <a:rPr lang="es-CO" sz="1300" dirty="0">
                <a:latin typeface="Arial Narrow" panose="020B0606020202030204" pitchFamily="34" charset="0"/>
              </a:rPr>
              <a:t>y la Innovación</a:t>
            </a:r>
          </a:p>
        </p:txBody>
      </p:sp>
      <p:sp>
        <p:nvSpPr>
          <p:cNvPr id="40" name="Rectángulo 39">
            <a:hlinkClick r:id="rId3" action="ppaction://hlinksldjump"/>
          </p:cNvPr>
          <p:cNvSpPr/>
          <p:nvPr/>
        </p:nvSpPr>
        <p:spPr>
          <a:xfrm>
            <a:off x="1" y="5569884"/>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1" name="Rectángulo 40">
            <a:hlinkClick r:id="rId12" action="ppaction://hlinksldjump"/>
          </p:cNvPr>
          <p:cNvSpPr/>
          <p:nvPr/>
        </p:nvSpPr>
        <p:spPr>
          <a:xfrm>
            <a:off x="14813"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255066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1" y="320102"/>
            <a:ext cx="3440430" cy="660115"/>
          </a:xfrm>
          <a:prstGeom prst="rect">
            <a:avLst/>
          </a:prstGeom>
        </p:spPr>
      </p:pic>
      <p:sp>
        <p:nvSpPr>
          <p:cNvPr id="9" name="Rectángulo redondeado 8"/>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18" name="Título 1"/>
          <p:cNvSpPr txBox="1">
            <a:spLocks/>
          </p:cNvSpPr>
          <p:nvPr/>
        </p:nvSpPr>
        <p:spPr>
          <a:xfrm>
            <a:off x="3436602" y="365640"/>
            <a:ext cx="8755397" cy="6505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Avances en la Implementación MIPG </a:t>
            </a:r>
            <a:br>
              <a:rPr lang="es-ES" sz="1800" b="1" dirty="0">
                <a:solidFill>
                  <a:srgbClr val="009280"/>
                </a:solidFill>
                <a:latin typeface="Arial" panose="020B0604020202020204" pitchFamily="34" charset="0"/>
                <a:cs typeface="Arial" panose="020B0604020202020204" pitchFamily="34" charset="0"/>
              </a:rPr>
            </a:br>
            <a:r>
              <a:rPr lang="es-ES" sz="1800" b="1" dirty="0">
                <a:solidFill>
                  <a:srgbClr val="009280"/>
                </a:solidFill>
                <a:latin typeface="Arial" panose="020B0604020202020204" pitchFamily="34" charset="0"/>
                <a:cs typeface="Arial" panose="020B0604020202020204" pitchFamily="34" charset="0"/>
              </a:rPr>
              <a:t>Sector Minero Energético por Dimensiones </a:t>
            </a:r>
          </a:p>
          <a:p>
            <a:r>
              <a:rPr lang="es-ES" sz="1800" b="1" dirty="0">
                <a:latin typeface="Arial" panose="020B0604020202020204" pitchFamily="34" charset="0"/>
                <a:cs typeface="Arial" panose="020B0604020202020204" pitchFamily="34" charset="0"/>
              </a:rPr>
              <a:t>Resultado consolidado</a:t>
            </a:r>
          </a:p>
        </p:txBody>
      </p:sp>
      <p:sp>
        <p:nvSpPr>
          <p:cNvPr id="2" name="Rectángulo 1"/>
          <p:cNvSpPr/>
          <p:nvPr/>
        </p:nvSpPr>
        <p:spPr>
          <a:xfrm>
            <a:off x="2782171" y="6313436"/>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seguimiento y control MIPG de cada entidad</a:t>
            </a:r>
          </a:p>
        </p:txBody>
      </p:sp>
      <p:graphicFrame>
        <p:nvGraphicFramePr>
          <p:cNvPr id="17" name="Gráfico 16"/>
          <p:cNvGraphicFramePr>
            <a:graphicFrameLocks/>
          </p:cNvGraphicFramePr>
          <p:nvPr>
            <p:extLst/>
          </p:nvPr>
        </p:nvGraphicFramePr>
        <p:xfrm>
          <a:off x="2705757" y="1177020"/>
          <a:ext cx="8718331" cy="5104923"/>
        </p:xfrm>
        <a:graphic>
          <a:graphicData uri="http://schemas.openxmlformats.org/drawingml/2006/chart">
            <c:chart xmlns:c="http://schemas.openxmlformats.org/drawingml/2006/chart" xmlns:r="http://schemas.openxmlformats.org/officeDocument/2006/relationships" r:id="rId3"/>
          </a:graphicData>
        </a:graphic>
      </p:graphicFrame>
      <p:sp>
        <p:nvSpPr>
          <p:cNvPr id="16" name="Botón de acción: Final 15">
            <a:hlinkClick r:id="" action="ppaction://hlinkshowjump?jump=nextslide" highlightClick="1"/>
          </p:cNvPr>
          <p:cNvSpPr/>
          <p:nvPr/>
        </p:nvSpPr>
        <p:spPr>
          <a:xfrm>
            <a:off x="11441430" y="6309360"/>
            <a:ext cx="521969" cy="283338"/>
          </a:xfrm>
          <a:prstGeom prst="actionButtonEn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hlinkClick r:id="rId4"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0" name="Rectángulo 19">
            <a:hlinkClick r:id="rId5"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1" name="Rectángulo 20">
            <a:hlinkClick r:id="rId6"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22" name="Rectángulo 21">
            <a:hlinkClick r:id="rId7"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23" name="Rectángulo 22">
            <a:hlinkClick r:id="rId8"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24" name="Rectángulo 23">
            <a:hlinkClick r:id="rId9"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D6. Gestión del Conocimiento </a:t>
            </a:r>
          </a:p>
          <a:p>
            <a:r>
              <a:rPr lang="es-CO" sz="1300" dirty="0">
                <a:latin typeface="Arial Narrow" panose="020B0606020202030204" pitchFamily="34" charset="0"/>
              </a:rPr>
              <a:t>y la Innovación</a:t>
            </a:r>
          </a:p>
        </p:txBody>
      </p:sp>
      <p:sp>
        <p:nvSpPr>
          <p:cNvPr id="33" name="Rectángulo 32">
            <a:hlinkClick r:id="rId10"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D7. Control Interno</a:t>
            </a:r>
          </a:p>
        </p:txBody>
      </p:sp>
      <p:sp>
        <p:nvSpPr>
          <p:cNvPr id="34" name="Rectángulo 33">
            <a:hlinkClick r:id="rId11" action="ppaction://hlinksldjump"/>
          </p:cNvPr>
          <p:cNvSpPr/>
          <p:nvPr/>
        </p:nvSpPr>
        <p:spPr>
          <a:xfrm>
            <a:off x="14813" y="6010194"/>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44369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1" y="320102"/>
            <a:ext cx="3440430" cy="660115"/>
          </a:xfrm>
          <a:prstGeom prst="rect">
            <a:avLst/>
          </a:prstGeom>
        </p:spPr>
      </p:pic>
      <p:sp>
        <p:nvSpPr>
          <p:cNvPr id="9" name="Rectángulo redondeado 8"/>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18" name="Título 1"/>
          <p:cNvSpPr txBox="1">
            <a:spLocks/>
          </p:cNvSpPr>
          <p:nvPr/>
        </p:nvSpPr>
        <p:spPr>
          <a:xfrm>
            <a:off x="3436602" y="365640"/>
            <a:ext cx="8755397" cy="6505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Avances en la Implementación MIPG </a:t>
            </a:r>
            <a:br>
              <a:rPr lang="es-ES" sz="1800" b="1" dirty="0">
                <a:solidFill>
                  <a:srgbClr val="009280"/>
                </a:solidFill>
                <a:latin typeface="Arial" panose="020B0604020202020204" pitchFamily="34" charset="0"/>
                <a:cs typeface="Arial" panose="020B0604020202020204" pitchFamily="34" charset="0"/>
              </a:rPr>
            </a:br>
            <a:r>
              <a:rPr lang="es-ES" sz="1800" b="1" dirty="0">
                <a:solidFill>
                  <a:srgbClr val="009280"/>
                </a:solidFill>
                <a:latin typeface="Arial" panose="020B0604020202020204" pitchFamily="34" charset="0"/>
                <a:cs typeface="Arial" panose="020B0604020202020204" pitchFamily="34" charset="0"/>
              </a:rPr>
              <a:t>Sector Minero Energético por Dimensiones </a:t>
            </a:r>
          </a:p>
          <a:p>
            <a:r>
              <a:rPr lang="es-ES" sz="1800" b="1" dirty="0">
                <a:latin typeface="Arial" panose="020B0604020202020204" pitchFamily="34" charset="0"/>
                <a:cs typeface="Arial" panose="020B0604020202020204" pitchFamily="34" charset="0"/>
              </a:rPr>
              <a:t>Resultado consolidado</a:t>
            </a:r>
          </a:p>
        </p:txBody>
      </p:sp>
      <p:sp>
        <p:nvSpPr>
          <p:cNvPr id="2" name="Rectángulo 1"/>
          <p:cNvSpPr/>
          <p:nvPr/>
        </p:nvSpPr>
        <p:spPr>
          <a:xfrm>
            <a:off x="8693630" y="6589773"/>
            <a:ext cx="3498370"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bg1">
                    <a:lumMod val="50000"/>
                  </a:schemeClr>
                </a:solidFill>
                <a:latin typeface="Arial Narrow" panose="020B0606020202030204" pitchFamily="34" charset="0"/>
              </a:rPr>
              <a:t>Fuente: Matriz de reporte de información Tercer trimestre 2019</a:t>
            </a:r>
          </a:p>
        </p:txBody>
      </p:sp>
      <p:graphicFrame>
        <p:nvGraphicFramePr>
          <p:cNvPr id="3" name="Diagrama 2"/>
          <p:cNvGraphicFramePr/>
          <p:nvPr>
            <p:extLst/>
          </p:nvPr>
        </p:nvGraphicFramePr>
        <p:xfrm>
          <a:off x="3527098" y="1047088"/>
          <a:ext cx="7176008" cy="470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2256184" y="1587148"/>
            <a:ext cx="2750137"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4">
                    <a:lumMod val="75000"/>
                  </a:schemeClr>
                </a:solidFill>
                <a:latin typeface="+mj-lt"/>
              </a:rPr>
              <a:t>Avanzar en la gestión e implementación de las acciones de mejora priorizadas. </a:t>
            </a:r>
            <a:endParaRPr lang="es-CO" sz="1600" dirty="0">
              <a:solidFill>
                <a:schemeClr val="accent4">
                  <a:lumMod val="75000"/>
                </a:schemeClr>
              </a:solidFill>
              <a:latin typeface="+mj-lt"/>
            </a:endParaRPr>
          </a:p>
        </p:txBody>
      </p:sp>
      <p:sp>
        <p:nvSpPr>
          <p:cNvPr id="7" name="CuadroTexto 6"/>
          <p:cNvSpPr txBox="1"/>
          <p:nvPr/>
        </p:nvSpPr>
        <p:spPr>
          <a:xfrm>
            <a:off x="9223882" y="1554595"/>
            <a:ext cx="2590166"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s-ES" sz="1600" dirty="0">
                <a:solidFill>
                  <a:schemeClr val="accent2"/>
                </a:solidFill>
                <a:latin typeface="+mj-lt"/>
              </a:rPr>
              <a:t>El sector evidencia un proceso continuo para la implementación del MIPG, a través de la formulación y seguimiento a los planes de mejora/trabajo y la capacitación de los servidores.</a:t>
            </a:r>
            <a:endParaRPr lang="es-CO" sz="1600" dirty="0">
              <a:solidFill>
                <a:schemeClr val="accent2"/>
              </a:solidFill>
              <a:latin typeface="+mj-lt"/>
            </a:endParaRPr>
          </a:p>
        </p:txBody>
      </p:sp>
      <p:sp>
        <p:nvSpPr>
          <p:cNvPr id="8" name="CuadroTexto 7"/>
          <p:cNvSpPr txBox="1"/>
          <p:nvPr/>
        </p:nvSpPr>
        <p:spPr>
          <a:xfrm>
            <a:off x="2949603" y="5748650"/>
            <a:ext cx="4191862" cy="830997"/>
          </a:xfrm>
          <a:prstGeom prst="rect">
            <a:avLst/>
          </a:prstGeom>
          <a:noFill/>
        </p:spPr>
        <p:txBody>
          <a:bodyPr wrap="square" rtlCol="0">
            <a:spAutoFit/>
          </a:bodyPr>
          <a:lstStyle/>
          <a:p>
            <a:pPr marL="285750" indent="-285750" algn="just">
              <a:buFont typeface="Wingdings" panose="05000000000000000000" pitchFamily="2" charset="2"/>
              <a:buChar char="v"/>
            </a:pPr>
            <a:r>
              <a:rPr lang="es-ES" sz="1600" dirty="0">
                <a:solidFill>
                  <a:schemeClr val="accent6">
                    <a:lumMod val="50000"/>
                  </a:schemeClr>
                </a:solidFill>
                <a:latin typeface="+mj-lt"/>
              </a:rPr>
              <a:t>Demoras en el procesos de planeación estratégica ha dificultado la implementación del MIPG.</a:t>
            </a:r>
          </a:p>
        </p:txBody>
      </p:sp>
      <p:sp>
        <p:nvSpPr>
          <p:cNvPr id="10" name="Rectángulo 9"/>
          <p:cNvSpPr/>
          <p:nvPr/>
        </p:nvSpPr>
        <p:spPr>
          <a:xfrm>
            <a:off x="2256184" y="2729213"/>
            <a:ext cx="2549534" cy="1815882"/>
          </a:xfrm>
          <a:prstGeom prst="rect">
            <a:avLst/>
          </a:prstGeom>
        </p:spPr>
        <p:txBody>
          <a:bodyPr wrap="square">
            <a:spAutoFit/>
          </a:bodyPr>
          <a:lstStyle/>
          <a:p>
            <a:pPr marL="285750" indent="-285750">
              <a:buFont typeface="Arial" panose="020B0604020202020204" pitchFamily="34" charset="0"/>
              <a:buChar char="•"/>
            </a:pPr>
            <a:r>
              <a:rPr lang="es-ES" sz="1600" dirty="0">
                <a:solidFill>
                  <a:schemeClr val="accent4">
                    <a:lumMod val="75000"/>
                  </a:schemeClr>
                </a:solidFill>
                <a:latin typeface="+mj-lt"/>
              </a:rPr>
              <a:t>Mejorar el instrumento de seguimiento y  control del MIPG, para que se facilite el aumento de la calificación del índice de Desempeño en Cuatro (4) Puntos.</a:t>
            </a:r>
            <a:endParaRPr lang="es-CO" sz="1600" dirty="0">
              <a:solidFill>
                <a:schemeClr val="accent4">
                  <a:lumMod val="75000"/>
                </a:schemeClr>
              </a:solidFill>
              <a:latin typeface="+mj-lt"/>
            </a:endParaRPr>
          </a:p>
        </p:txBody>
      </p:sp>
      <p:sp>
        <p:nvSpPr>
          <p:cNvPr id="11" name="Rectángulo 10"/>
          <p:cNvSpPr/>
          <p:nvPr/>
        </p:nvSpPr>
        <p:spPr>
          <a:xfrm>
            <a:off x="7387622" y="5815794"/>
            <a:ext cx="3670474" cy="584775"/>
          </a:xfrm>
          <a:prstGeom prst="rect">
            <a:avLst/>
          </a:prstGeom>
        </p:spPr>
        <p:txBody>
          <a:bodyPr wrap="square">
            <a:spAutoFit/>
          </a:bodyPr>
          <a:lstStyle/>
          <a:p>
            <a:pPr marL="285750" indent="-285750">
              <a:buFont typeface="Wingdings" panose="05000000000000000000" pitchFamily="2" charset="2"/>
              <a:buChar char="v"/>
            </a:pPr>
            <a:r>
              <a:rPr lang="es-ES" sz="1600" dirty="0">
                <a:solidFill>
                  <a:schemeClr val="accent6">
                    <a:lumMod val="50000"/>
                  </a:schemeClr>
                </a:solidFill>
                <a:latin typeface="+mj-lt"/>
              </a:rPr>
              <a:t>Falta de articulación entre las diferentes políticas y dimensiones. </a:t>
            </a:r>
            <a:endParaRPr lang="es-CO" sz="1600" dirty="0">
              <a:solidFill>
                <a:schemeClr val="accent6">
                  <a:lumMod val="50000"/>
                </a:schemeClr>
              </a:solidFill>
              <a:latin typeface="+mj-lt"/>
            </a:endParaRPr>
          </a:p>
        </p:txBody>
      </p:sp>
      <p:sp>
        <p:nvSpPr>
          <p:cNvPr id="21" name="Rectángulo 20">
            <a:hlinkClick r:id="rId8"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2" name="Rectángulo 21">
            <a:hlinkClick r:id="rId9"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23" name="Rectángulo 22">
            <a:hlinkClick r:id="rId10"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24" name="Rectángulo 23">
            <a:hlinkClick r:id="rId11"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3" name="Rectángulo 32">
            <a:hlinkClick r:id="rId12"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4" name="Rectángulo 33">
            <a:hlinkClick r:id="rId13"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D6. Gestión del Conocimiento </a:t>
            </a:r>
          </a:p>
          <a:p>
            <a:r>
              <a:rPr lang="es-CO" sz="1300" dirty="0">
                <a:latin typeface="Arial Narrow" panose="020B0606020202030204" pitchFamily="34" charset="0"/>
              </a:rPr>
              <a:t>y la Innovación</a:t>
            </a:r>
          </a:p>
        </p:txBody>
      </p:sp>
      <p:sp>
        <p:nvSpPr>
          <p:cNvPr id="35" name="Rectángulo 34">
            <a:hlinkClick r:id="rId14"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D7. Control Interno</a:t>
            </a:r>
          </a:p>
        </p:txBody>
      </p:sp>
      <p:sp>
        <p:nvSpPr>
          <p:cNvPr id="36" name="Rectángulo 35">
            <a:hlinkClick r:id="rId15" action="ppaction://hlinksldjump"/>
          </p:cNvPr>
          <p:cNvSpPr/>
          <p:nvPr/>
        </p:nvSpPr>
        <p:spPr>
          <a:xfrm>
            <a:off x="14813" y="6010194"/>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1653525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10" name="CuadroTexto 9"/>
          <p:cNvSpPr txBox="1"/>
          <p:nvPr/>
        </p:nvSpPr>
        <p:spPr>
          <a:xfrm>
            <a:off x="3077018" y="3276002"/>
            <a:ext cx="8830994" cy="2000548"/>
          </a:xfrm>
          <a:prstGeom prst="rect">
            <a:avLst/>
          </a:prstGeom>
          <a:noFill/>
        </p:spPr>
        <p:txBody>
          <a:bodyPr wrap="square" rtlCol="0">
            <a:spAutoFit/>
          </a:bodyPr>
          <a:lstStyle/>
          <a:p>
            <a:pPr algn="r"/>
            <a:endParaRPr lang="es-ES_tradnl" sz="2000" b="1" dirty="0">
              <a:latin typeface="Arial" panose="020B0604020202020204" pitchFamily="34" charset="0"/>
              <a:cs typeface="Arial" panose="020B0604020202020204" pitchFamily="34" charset="0"/>
            </a:endParaRPr>
          </a:p>
          <a:p>
            <a:pPr algn="ctr"/>
            <a:r>
              <a:rPr lang="es-ES_tradnl" sz="2400" b="1" dirty="0">
                <a:latin typeface="Arial" panose="020B0604020202020204" pitchFamily="34" charset="0"/>
                <a:cs typeface="Arial" panose="020B0604020202020204" pitchFamily="34" charset="0"/>
              </a:rPr>
              <a:t>3. Conversatorio</a:t>
            </a:r>
          </a:p>
          <a:p>
            <a:pPr algn="r"/>
            <a:r>
              <a:rPr lang="es-ES_tradnl" sz="2000" b="1" dirty="0">
                <a:solidFill>
                  <a:srgbClr val="3366CC"/>
                </a:solidFill>
                <a:latin typeface="Arial" panose="020B0604020202020204" pitchFamily="34" charset="0"/>
                <a:cs typeface="Arial" panose="020B0604020202020204" pitchFamily="34" charset="0"/>
              </a:rPr>
              <a:t> </a:t>
            </a:r>
          </a:p>
          <a:p>
            <a:pPr algn="r"/>
            <a:endParaRPr lang="es-ES_tradnl" sz="2000" b="1" dirty="0">
              <a:solidFill>
                <a:srgbClr val="3366CC"/>
              </a:solidFill>
              <a:latin typeface="Arial" panose="020B0604020202020204" pitchFamily="34" charset="0"/>
              <a:cs typeface="Arial" panose="020B0604020202020204" pitchFamily="34" charset="0"/>
            </a:endParaRPr>
          </a:p>
          <a:p>
            <a:pPr algn="ctr"/>
            <a:r>
              <a:rPr lang="es-ES_tradnl" sz="2000" b="1" dirty="0">
                <a:solidFill>
                  <a:srgbClr val="3366CC"/>
                </a:solidFill>
                <a:latin typeface="Arial" panose="020B0604020202020204" pitchFamily="34" charset="0"/>
                <a:cs typeface="Arial" panose="020B0604020202020204" pitchFamily="34" charset="0"/>
              </a:rPr>
              <a:t>Dimensiones 2 – Direccionamiento y Planeación Institucional</a:t>
            </a:r>
          </a:p>
          <a:p>
            <a:pPr algn="ctr"/>
            <a:r>
              <a:rPr lang="es-ES_tradnl" sz="2000" b="1" dirty="0">
                <a:solidFill>
                  <a:srgbClr val="3366CC"/>
                </a:solidFill>
                <a:latin typeface="Arial" panose="020B0604020202020204" pitchFamily="34" charset="0"/>
                <a:cs typeface="Arial" panose="020B0604020202020204" pitchFamily="34" charset="0"/>
              </a:rPr>
              <a:t>Dimensión 4 – Evaluación de resultados</a:t>
            </a:r>
          </a:p>
        </p:txBody>
      </p:sp>
      <p:pic>
        <p:nvPicPr>
          <p:cNvPr id="1026" name="Picture 2" descr="Resultado de imagen para agencia nacional de hidrocarbu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63" y="6001174"/>
            <a:ext cx="1221266" cy="427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rvicio GeolÃ³gico Colombi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792" y="5920154"/>
            <a:ext cx="1324533" cy="53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misiÃ³n de regulaciÃ³n de energÃ­a y gas (cr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803" y="6001174"/>
            <a:ext cx="990051" cy="52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5849" y="6010034"/>
            <a:ext cx="1227073" cy="4877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Agencia Nacional de MinerÃ­a"/>
          <p:cNvPicPr>
            <a:picLocks noChangeAspect="1" noChangeArrowheads="1"/>
          </p:cNvPicPr>
          <p:nvPr/>
        </p:nvPicPr>
        <p:blipFill rotWithShape="1">
          <a:blip r:embed="rId7">
            <a:extLst>
              <a:ext uri="{28A0092B-C50C-407E-A947-70E740481C1C}">
                <a14:useLocalDpi xmlns:a14="http://schemas.microsoft.com/office/drawing/2010/main" val="0"/>
              </a:ext>
            </a:extLst>
          </a:blip>
          <a:srcRect l="3178" t="13800" b="9100"/>
          <a:stretch/>
        </p:blipFill>
        <p:spPr bwMode="auto">
          <a:xfrm>
            <a:off x="2626866" y="5932115"/>
            <a:ext cx="1627128" cy="5594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Instituto de PlanificaciÃ³n y PromociÃ³n de Soluciones EnergÃ©ticas para las Zonas No interconectad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207" y="5920154"/>
            <a:ext cx="1403748" cy="55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9"/>
          <a:stretch>
            <a:fillRect/>
          </a:stretch>
        </p:blipFill>
        <p:spPr>
          <a:xfrm>
            <a:off x="4595307" y="4263333"/>
            <a:ext cx="7161905" cy="104762"/>
          </a:xfrm>
          <a:prstGeom prst="rect">
            <a:avLst/>
          </a:prstGeom>
        </p:spPr>
      </p:pic>
    </p:spTree>
    <p:extLst>
      <p:ext uri="{BB962C8B-B14F-4D97-AF65-F5344CB8AC3E}">
        <p14:creationId xmlns:p14="http://schemas.microsoft.com/office/powerpoint/2010/main" val="331151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4175101" y="1908316"/>
            <a:ext cx="6965519" cy="2534407"/>
          </a:xfrm>
          <a:prstGeom prst="rect">
            <a:avLst/>
          </a:prstGeom>
          <a:noFill/>
          <a:ln>
            <a:noFill/>
          </a:ln>
        </p:spPr>
        <p:txBody>
          <a:bodyPr spcFirstLastPara="1" wrap="square" lIns="90877" tIns="45423" rIns="90877" bIns="45423" anchor="ctr" anchorCtr="0">
            <a:noAutofit/>
          </a:bodyPr>
          <a:lstStyle/>
          <a:p>
            <a:pPr marL="185150"/>
            <a:r>
              <a:rPr lang="es-CO" sz="5900" dirty="0"/>
              <a:t>Introducción Estrategia</a:t>
            </a:r>
          </a:p>
        </p:txBody>
      </p:sp>
      <p:sp>
        <p:nvSpPr>
          <p:cNvPr id="142" name="Google Shape;142;p22"/>
          <p:cNvSpPr txBox="1">
            <a:spLocks noGrp="1"/>
          </p:cNvSpPr>
          <p:nvPr>
            <p:ph type="title"/>
          </p:nvPr>
        </p:nvSpPr>
        <p:spPr>
          <a:xfrm>
            <a:off x="430738" y="2651418"/>
            <a:ext cx="3610487" cy="858400"/>
          </a:xfrm>
          <a:prstGeom prst="rect">
            <a:avLst/>
          </a:prstGeom>
          <a:noFill/>
          <a:ln>
            <a:noFill/>
          </a:ln>
        </p:spPr>
        <p:txBody>
          <a:bodyPr spcFirstLastPara="1" wrap="square" lIns="90877" tIns="45423" rIns="90877" bIns="45423" anchor="ctr" anchorCtr="0">
            <a:noAutofit/>
          </a:bodyPr>
          <a:lstStyle/>
          <a:p>
            <a:pPr algn="r"/>
            <a:r>
              <a:rPr lang="es-CO" sz="9600" b="1" dirty="0">
                <a:latin typeface="Work Sans"/>
                <a:ea typeface="Work Sans"/>
                <a:cs typeface="Work Sans"/>
                <a:sym typeface="Work Sans"/>
              </a:rPr>
              <a:t>01.</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527530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3251028" y="1785421"/>
            <a:ext cx="5517485" cy="707757"/>
          </a:xfrm>
          <a:prstGeom prst="rect">
            <a:avLst/>
          </a:prstGeom>
          <a:noFill/>
        </p:spPr>
        <p:txBody>
          <a:bodyPr wrap="square" lIns="90912" tIns="45456" rIns="90912" bIns="45456" rtlCol="0" anchor="ctr">
            <a:spAutoFit/>
          </a:bodyPr>
          <a:lstStyle/>
          <a:p>
            <a:pPr algn="ctr" defTabSz="908828"/>
            <a:r>
              <a:rPr lang="es-ES_tradnl" sz="4000" kern="0" dirty="0">
                <a:solidFill>
                  <a:srgbClr val="0054BC"/>
                </a:solidFill>
                <a:latin typeface="Work Sans Light"/>
                <a:ea typeface="Work Sans Light"/>
                <a:cs typeface="Work Sans Light"/>
                <a:sym typeface="Work Sans Light"/>
              </a:rPr>
              <a:t>Objetivo General</a:t>
            </a:r>
            <a:endParaRPr lang="en-US" sz="4000" kern="0" dirty="0">
              <a:solidFill>
                <a:srgbClr val="0054BC"/>
              </a:solidFill>
              <a:latin typeface="Work Sans Light"/>
              <a:ea typeface="Work Sans Light"/>
              <a:cs typeface="Work Sans Light"/>
              <a:sym typeface="Work Sans Light"/>
            </a:endParaRPr>
          </a:p>
        </p:txBody>
      </p:sp>
      <p:sp>
        <p:nvSpPr>
          <p:cNvPr id="2" name="Rectángulo 1"/>
          <p:cNvSpPr/>
          <p:nvPr/>
        </p:nvSpPr>
        <p:spPr>
          <a:xfrm>
            <a:off x="2474232" y="2708654"/>
            <a:ext cx="7227849" cy="2676758"/>
          </a:xfrm>
          <a:prstGeom prst="rect">
            <a:avLst/>
          </a:prstGeom>
        </p:spPr>
        <p:txBody>
          <a:bodyPr wrap="square" lIns="90912" tIns="45456" rIns="90912" bIns="45456">
            <a:spAutoFit/>
          </a:bodyPr>
          <a:lstStyle/>
          <a:p>
            <a:pPr algn="just" defTabSz="909125">
              <a:buClr>
                <a:srgbClr val="000000"/>
              </a:buClr>
            </a:pPr>
            <a:r>
              <a:rPr lang="es-CO" sz="2400" kern="0" dirty="0">
                <a:solidFill>
                  <a:srgbClr val="000000"/>
                </a:solidFill>
                <a:latin typeface="Arial Narrow" panose="020B0606020202030204" pitchFamily="34" charset="0"/>
                <a:cs typeface="Arial"/>
                <a:sym typeface="Arial"/>
              </a:rPr>
              <a:t>Diseñar y poner en marcha actividades que permitan, </a:t>
            </a:r>
            <a:r>
              <a:rPr lang="es-CO" sz="2400" kern="0" dirty="0">
                <a:solidFill>
                  <a:srgbClr val="CC6600"/>
                </a:solidFill>
                <a:latin typeface="Arial Narrow" panose="020B0606020202030204" pitchFamily="34" charset="0"/>
                <a:cs typeface="Arial"/>
                <a:sym typeface="Arial"/>
              </a:rPr>
              <a:t>a partir de los resultados del Índice de Desempeño Institucional IDI, la mejora en 10 puntos de las entidades de la Rama Ejecutiva del Orden Nacional, durante el periodo 2018-2022 ,</a:t>
            </a:r>
            <a:r>
              <a:rPr lang="es-CO" sz="2400" kern="0" dirty="0">
                <a:solidFill>
                  <a:srgbClr val="000000"/>
                </a:solidFill>
                <a:latin typeface="Arial Narrow" panose="020B0606020202030204" pitchFamily="34" charset="0"/>
                <a:cs typeface="Arial"/>
                <a:sym typeface="Arial"/>
              </a:rPr>
              <a:t> tendientes a fortalecer la gestión y el desempeño institucional no solamente de las entidades, sino de los Sectores Administrativos en general.</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277" t="20595" r="83790" b="20734"/>
          <a:stretch/>
        </p:blipFill>
        <p:spPr>
          <a:xfrm>
            <a:off x="2581168" y="1141398"/>
            <a:ext cx="1867981" cy="1748748"/>
          </a:xfrm>
          <a:prstGeom prst="rect">
            <a:avLst/>
          </a:prstGeom>
        </p:spPr>
      </p:pic>
    </p:spTree>
    <p:extLst>
      <p:ext uri="{BB962C8B-B14F-4D97-AF65-F5344CB8AC3E}">
        <p14:creationId xmlns:p14="http://schemas.microsoft.com/office/powerpoint/2010/main" val="344174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10" name="CuadroTexto 9"/>
          <p:cNvSpPr txBox="1"/>
          <p:nvPr/>
        </p:nvSpPr>
        <p:spPr>
          <a:xfrm>
            <a:off x="3013010" y="2930783"/>
            <a:ext cx="8830994" cy="2062103"/>
          </a:xfrm>
          <a:prstGeom prst="rect">
            <a:avLst/>
          </a:prstGeom>
          <a:noFill/>
        </p:spPr>
        <p:txBody>
          <a:bodyPr wrap="square" rtlCol="0">
            <a:spAutoFit/>
          </a:bodyPr>
          <a:lstStyle/>
          <a:p>
            <a:pPr algn="r"/>
            <a:endParaRPr lang="es-ES_tradnl" sz="2000" b="1" dirty="0">
              <a:latin typeface="Arial" panose="020B0604020202020204" pitchFamily="34" charset="0"/>
              <a:cs typeface="Arial" panose="020B0604020202020204" pitchFamily="34" charset="0"/>
            </a:endParaRPr>
          </a:p>
          <a:p>
            <a:pPr algn="r"/>
            <a:r>
              <a:rPr lang="es-ES_tradnl" sz="2400" b="1" dirty="0">
                <a:latin typeface="Arial" panose="020B0604020202020204" pitchFamily="34" charset="0"/>
                <a:cs typeface="Arial" panose="020B0604020202020204" pitchFamily="34" charset="0"/>
              </a:rPr>
              <a:t>2. Avances en la Implementación del </a:t>
            </a:r>
          </a:p>
          <a:p>
            <a:pPr algn="r"/>
            <a:r>
              <a:rPr lang="es-ES_tradnl" sz="2400" b="1" dirty="0">
                <a:latin typeface="Arial" panose="020B0604020202020204" pitchFamily="34" charset="0"/>
                <a:cs typeface="Arial" panose="020B0604020202020204" pitchFamily="34" charset="0"/>
              </a:rPr>
              <a:t>Modelo Integrado de Planeación y Gestión</a:t>
            </a:r>
          </a:p>
          <a:p>
            <a:pPr algn="r"/>
            <a:r>
              <a:rPr lang="es-ES_tradnl" sz="2000" b="1" dirty="0">
                <a:solidFill>
                  <a:srgbClr val="3366CC"/>
                </a:solidFill>
                <a:latin typeface="Arial" panose="020B0604020202020204" pitchFamily="34" charset="0"/>
                <a:cs typeface="Arial" panose="020B0604020202020204" pitchFamily="34" charset="0"/>
              </a:rPr>
              <a:t> </a:t>
            </a:r>
          </a:p>
          <a:p>
            <a:pPr algn="r"/>
            <a:endParaRPr lang="es-ES_tradnl" sz="2000" b="1" dirty="0">
              <a:solidFill>
                <a:srgbClr val="3366CC"/>
              </a:solidFill>
              <a:latin typeface="Arial" panose="020B0604020202020204" pitchFamily="34" charset="0"/>
              <a:cs typeface="Arial" panose="020B0604020202020204" pitchFamily="34" charset="0"/>
            </a:endParaRPr>
          </a:p>
          <a:p>
            <a:pPr algn="r"/>
            <a:r>
              <a:rPr lang="es-ES_tradnl" sz="2000" b="1" dirty="0">
                <a:solidFill>
                  <a:srgbClr val="3366CC"/>
                </a:solidFill>
                <a:latin typeface="Arial" panose="020B0604020202020204" pitchFamily="34" charset="0"/>
                <a:cs typeface="Arial" panose="020B0604020202020204" pitchFamily="34" charset="0"/>
              </a:rPr>
              <a:t>Trimestre III  de 2019</a:t>
            </a:r>
          </a:p>
        </p:txBody>
      </p:sp>
      <p:sp>
        <p:nvSpPr>
          <p:cNvPr id="23" name="Rectángulo 22">
            <a:hlinkClick r:id="rId3"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32" name="Rectángulo 31">
            <a:hlinkClick r:id="rId4"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33" name="Rectángulo 32">
            <a:hlinkClick r:id="rId5"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34" name="Rectángulo 33">
            <a:hlinkClick r:id="rId6"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35" name="Rectángulo 34">
            <a:hlinkClick r:id="rId7"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36" name="Rectángulo 35">
            <a:hlinkClick r:id="rId8"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37" name="Rectángulo 36">
            <a:hlinkClick r:id="rId9"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38" name="Rectángulo 37">
            <a:hlinkClick r:id="rId10"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pic>
        <p:nvPicPr>
          <p:cNvPr id="1026" name="Picture 2" descr="Resultado de imagen para agencia nacional de hidrocarbur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3263" y="6001174"/>
            <a:ext cx="1221266" cy="427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rvicio GeolÃ³gico Colombian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0792" y="5920154"/>
            <a:ext cx="1324533" cy="53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misiÃ³n de regulaciÃ³n de energÃ­a y gas (cr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2803" y="6001174"/>
            <a:ext cx="990051" cy="52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5849" y="6010034"/>
            <a:ext cx="1227073" cy="4877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Agencia Nacional de MinerÃ­a"/>
          <p:cNvPicPr>
            <a:picLocks noChangeAspect="1" noChangeArrowheads="1"/>
          </p:cNvPicPr>
          <p:nvPr/>
        </p:nvPicPr>
        <p:blipFill rotWithShape="1">
          <a:blip r:embed="rId15">
            <a:extLst>
              <a:ext uri="{28A0092B-C50C-407E-A947-70E740481C1C}">
                <a14:useLocalDpi xmlns:a14="http://schemas.microsoft.com/office/drawing/2010/main" val="0"/>
              </a:ext>
            </a:extLst>
          </a:blip>
          <a:srcRect l="3178" t="13800" b="9100"/>
          <a:stretch/>
        </p:blipFill>
        <p:spPr bwMode="auto">
          <a:xfrm>
            <a:off x="2626866" y="5932115"/>
            <a:ext cx="1627128" cy="5594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Instituto de PlanificaciÃ³n y PromociÃ³n de Soluciones EnergÃ©ticas para las Zonas No interconectad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71207" y="5920154"/>
            <a:ext cx="1403748" cy="55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17"/>
          <a:stretch>
            <a:fillRect/>
          </a:stretch>
        </p:blipFill>
        <p:spPr>
          <a:xfrm>
            <a:off x="4595307" y="4263333"/>
            <a:ext cx="7161905" cy="104762"/>
          </a:xfrm>
          <a:prstGeom prst="rect">
            <a:avLst/>
          </a:prstGeom>
        </p:spPr>
      </p:pic>
    </p:spTree>
    <p:extLst>
      <p:ext uri="{BB962C8B-B14F-4D97-AF65-F5344CB8AC3E}">
        <p14:creationId xmlns:p14="http://schemas.microsoft.com/office/powerpoint/2010/main" val="4244205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25" y="1270457"/>
            <a:ext cx="7685625" cy="5561048"/>
          </a:xfrm>
          <a:prstGeom prst="rect">
            <a:avLst/>
          </a:prstGeom>
        </p:spPr>
      </p:pic>
      <p:sp>
        <p:nvSpPr>
          <p:cNvPr id="4" name="Rectángulo 3"/>
          <p:cNvSpPr/>
          <p:nvPr/>
        </p:nvSpPr>
        <p:spPr>
          <a:xfrm>
            <a:off x="2358507" y="69665"/>
            <a:ext cx="8446332" cy="1076961"/>
          </a:xfrm>
          <a:prstGeom prst="rect">
            <a:avLst/>
          </a:prstGeom>
        </p:spPr>
        <p:txBody>
          <a:bodyPr wrap="square" lIns="90912" tIns="45456" rIns="90912" bIns="45456">
            <a:spAutoFit/>
          </a:bodyPr>
          <a:lstStyle/>
          <a:p>
            <a:pPr defTabSz="454275">
              <a:defRPr/>
            </a:pPr>
            <a:r>
              <a:rPr lang="es-CO" sz="3200" dirty="0">
                <a:solidFill>
                  <a:srgbClr val="073763">
                    <a:lumMod val="75000"/>
                    <a:lumOff val="25000"/>
                  </a:srgbClr>
                </a:solidFill>
                <a:latin typeface="Arial Black" panose="020B0A04020102020204" pitchFamily="34" charset="0"/>
                <a:cs typeface="Arial"/>
                <a:sym typeface="Arial"/>
              </a:rPr>
              <a:t>Meta Plan Nacional de Desarrollo 2018-2022</a:t>
            </a:r>
          </a:p>
        </p:txBody>
      </p:sp>
      <p:pic>
        <p:nvPicPr>
          <p:cNvPr id="15" name="Imagen 14"/>
          <p:cNvPicPr>
            <a:picLocks noChangeAspect="1"/>
          </p:cNvPicPr>
          <p:nvPr/>
        </p:nvPicPr>
        <p:blipFill rotWithShape="1">
          <a:blip r:embed="rId3"/>
          <a:srcRect l="38548" t="51538" r="51474" b="30597"/>
          <a:stretch/>
        </p:blipFill>
        <p:spPr>
          <a:xfrm>
            <a:off x="1296951" y="76455"/>
            <a:ext cx="1061556" cy="1069139"/>
          </a:xfrm>
          <a:prstGeom prst="rect">
            <a:avLst/>
          </a:prstGeom>
        </p:spPr>
      </p:pic>
      <p:grpSp>
        <p:nvGrpSpPr>
          <p:cNvPr id="37" name="Grupo 36"/>
          <p:cNvGrpSpPr/>
          <p:nvPr/>
        </p:nvGrpSpPr>
        <p:grpSpPr>
          <a:xfrm>
            <a:off x="7280269" y="1477228"/>
            <a:ext cx="3524571" cy="1723017"/>
            <a:chOff x="7241418" y="399948"/>
            <a:chExt cx="3525657" cy="1723549"/>
          </a:xfrm>
        </p:grpSpPr>
        <p:sp>
          <p:nvSpPr>
            <p:cNvPr id="38" name="CuadroTexto 49"/>
            <p:cNvSpPr txBox="1"/>
            <p:nvPr/>
          </p:nvSpPr>
          <p:spPr>
            <a:xfrm>
              <a:off x="7241418" y="399948"/>
              <a:ext cx="2311632" cy="1723549"/>
            </a:xfrm>
            <a:prstGeom prst="rect">
              <a:avLst/>
            </a:prstGeom>
            <a:noFill/>
            <a:ln>
              <a:noFill/>
            </a:ln>
          </p:spPr>
          <p:txBody>
            <a:bodyPr wrap="square" rtlCol="0">
              <a:spAutoFit/>
            </a:bodyPr>
            <a:lstStyle/>
            <a:p>
              <a:pPr defTabSz="908828"/>
              <a:r>
                <a:rPr lang="es-CO" sz="1700" b="1" kern="0" dirty="0">
                  <a:solidFill>
                    <a:srgbClr val="CC6600"/>
                  </a:solidFill>
                  <a:latin typeface="Arial Narrow" panose="020B0606020202030204" pitchFamily="34" charset="0"/>
                  <a:cs typeface="Arial"/>
                </a:rPr>
                <a:t>10 Puntos </a:t>
              </a:r>
              <a:r>
                <a:rPr lang="es-CO" sz="1700" b="1" dirty="0">
                  <a:solidFill>
                    <a:prstClr val="black">
                      <a:lumMod val="75000"/>
                      <a:lumOff val="25000"/>
                    </a:prstClr>
                  </a:solidFill>
                  <a:latin typeface="Arial Narrow" panose="020B0606020202030204" pitchFamily="34" charset="0"/>
                </a:rPr>
                <a:t>FURAG</a:t>
              </a:r>
            </a:p>
            <a:p>
              <a:pPr defTabSz="908828"/>
              <a:r>
                <a:rPr lang="es-CO" sz="1700" b="1" dirty="0">
                  <a:solidFill>
                    <a:prstClr val="black">
                      <a:lumMod val="75000"/>
                      <a:lumOff val="25000"/>
                    </a:prstClr>
                  </a:solidFill>
                  <a:latin typeface="Arial Narrow" panose="020B0606020202030204" pitchFamily="34" charset="0"/>
                </a:rPr>
                <a:t>Rama Ejecutiva Orden Nacional</a:t>
              </a:r>
            </a:p>
            <a:p>
              <a:pPr defTabSz="908828"/>
              <a:r>
                <a:rPr lang="es-CO" sz="1700" b="1" kern="0" dirty="0">
                  <a:solidFill>
                    <a:srgbClr val="CC6600"/>
                  </a:solidFill>
                  <a:latin typeface="Arial Narrow" panose="020B0606020202030204" pitchFamily="34" charset="0"/>
                  <a:cs typeface="Arial"/>
                </a:rPr>
                <a:t>5 Puntos </a:t>
              </a:r>
              <a:r>
                <a:rPr lang="es-CO" sz="1700" b="1" dirty="0">
                  <a:solidFill>
                    <a:prstClr val="black">
                      <a:lumMod val="75000"/>
                      <a:lumOff val="25000"/>
                    </a:prstClr>
                  </a:solidFill>
                  <a:latin typeface="Arial Narrow" panose="020B0606020202030204" pitchFamily="34" charset="0"/>
                </a:rPr>
                <a:t>FURAG</a:t>
              </a:r>
            </a:p>
            <a:p>
              <a:pPr defTabSz="908828"/>
              <a:r>
                <a:rPr lang="es-CO" sz="1700" b="1" dirty="0">
                  <a:solidFill>
                    <a:prstClr val="black">
                      <a:lumMod val="75000"/>
                      <a:lumOff val="25000"/>
                    </a:prstClr>
                  </a:solidFill>
                  <a:latin typeface="Arial Narrow" panose="020B0606020202030204" pitchFamily="34" charset="0"/>
                </a:rPr>
                <a:t>Rama Ejecutiva Orden Territorial</a:t>
              </a:r>
              <a:endParaRPr lang="es-CO" sz="1700" dirty="0">
                <a:solidFill>
                  <a:prstClr val="black">
                    <a:lumMod val="75000"/>
                    <a:lumOff val="25000"/>
                  </a:prstClr>
                </a:solidFill>
                <a:latin typeface="Arial Narrow" panose="020B0606020202030204" pitchFamily="34" charset="0"/>
              </a:endParaRPr>
            </a:p>
          </p:txBody>
        </p:sp>
        <p:pic>
          <p:nvPicPr>
            <p:cNvPr id="40" name="Imagen 39"/>
            <p:cNvPicPr>
              <a:picLocks noChangeAspect="1"/>
            </p:cNvPicPr>
            <p:nvPr/>
          </p:nvPicPr>
          <p:blipFill rotWithShape="1">
            <a:blip r:embed="rId4" cstate="print">
              <a:extLst>
                <a:ext uri="{28A0092B-C50C-407E-A947-70E740481C1C}">
                  <a14:useLocalDpi xmlns:a14="http://schemas.microsoft.com/office/drawing/2010/main" val="0"/>
                </a:ext>
              </a:extLst>
            </a:blip>
            <a:srcRect l="72516" t="15250" r="4428" b="2995"/>
            <a:stretch/>
          </p:blipFill>
          <p:spPr>
            <a:xfrm>
              <a:off x="9433409" y="607328"/>
              <a:ext cx="1333666" cy="1050239"/>
            </a:xfrm>
            <a:prstGeom prst="rect">
              <a:avLst/>
            </a:prstGeom>
          </p:spPr>
        </p:pic>
      </p:grpSp>
      <p:grpSp>
        <p:nvGrpSpPr>
          <p:cNvPr id="41" name="Grupo 40"/>
          <p:cNvGrpSpPr/>
          <p:nvPr/>
        </p:nvGrpSpPr>
        <p:grpSpPr>
          <a:xfrm>
            <a:off x="1009048" y="4086893"/>
            <a:ext cx="4274559" cy="1747305"/>
            <a:chOff x="902904" y="4291869"/>
            <a:chExt cx="4275877" cy="1747843"/>
          </a:xfrm>
        </p:grpSpPr>
        <p:cxnSp>
          <p:nvCxnSpPr>
            <p:cNvPr id="42" name="Conector recto 41"/>
            <p:cNvCxnSpPr/>
            <p:nvPr/>
          </p:nvCxnSpPr>
          <p:spPr>
            <a:xfrm>
              <a:off x="2088135" y="4291869"/>
              <a:ext cx="0" cy="1514796"/>
            </a:xfrm>
            <a:prstGeom prst="line">
              <a:avLst/>
            </a:prstGeom>
            <a:ln w="19050">
              <a:solidFill>
                <a:srgbClr val="4D4D4D"/>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3" name="Grupo 42"/>
            <p:cNvGrpSpPr/>
            <p:nvPr/>
          </p:nvGrpSpPr>
          <p:grpSpPr>
            <a:xfrm>
              <a:off x="902904" y="5243035"/>
              <a:ext cx="4275877" cy="796677"/>
              <a:chOff x="902904" y="5243035"/>
              <a:chExt cx="4275877" cy="796677"/>
            </a:xfrm>
          </p:grpSpPr>
          <p:sp>
            <p:nvSpPr>
              <p:cNvPr id="44" name="CuadroTexto 35"/>
              <p:cNvSpPr txBox="1"/>
              <p:nvPr/>
            </p:nvSpPr>
            <p:spPr>
              <a:xfrm>
                <a:off x="2261691" y="5243035"/>
                <a:ext cx="2917090" cy="615742"/>
              </a:xfrm>
              <a:prstGeom prst="rect">
                <a:avLst/>
              </a:prstGeom>
              <a:noFill/>
              <a:ln>
                <a:noFill/>
              </a:ln>
            </p:spPr>
            <p:txBody>
              <a:bodyPr wrap="square" rtlCol="0">
                <a:spAutoFit/>
              </a:bodyPr>
              <a:lstStyle/>
              <a:p>
                <a:pPr defTabSz="908828"/>
                <a:r>
                  <a:rPr lang="es-CO" sz="1700" b="1" dirty="0">
                    <a:solidFill>
                      <a:prstClr val="black">
                        <a:lumMod val="75000"/>
                        <a:lumOff val="25000"/>
                      </a:prstClr>
                    </a:solidFill>
                    <a:latin typeface="Arial Narrow" panose="020B0606020202030204" pitchFamily="34" charset="0"/>
                  </a:rPr>
                  <a:t>1</a:t>
                </a:r>
                <a:r>
                  <a:rPr lang="es-CO" sz="1700" dirty="0">
                    <a:solidFill>
                      <a:prstClr val="black">
                        <a:lumMod val="75000"/>
                        <a:lumOff val="25000"/>
                      </a:prstClr>
                    </a:solidFill>
                    <a:latin typeface="Arial Narrow" panose="020B0606020202030204" pitchFamily="34" charset="0"/>
                  </a:rPr>
                  <a:t>. Desarrollo de capacitaciones y asesoría a las entidades.</a:t>
                </a:r>
                <a:endParaRPr lang="es-CO" sz="2000" dirty="0">
                  <a:solidFill>
                    <a:prstClr val="black">
                      <a:lumMod val="75000"/>
                      <a:lumOff val="25000"/>
                    </a:prstClr>
                  </a:solidFill>
                  <a:latin typeface="Arial Narrow" panose="020B0606020202030204" pitchFamily="34" charset="0"/>
                </a:endParaRPr>
              </a:p>
            </p:txBody>
          </p:sp>
          <p:pic>
            <p:nvPicPr>
              <p:cNvPr id="45" name="Imagen 44"/>
              <p:cNvPicPr>
                <a:picLocks noChangeAspect="1"/>
              </p:cNvPicPr>
              <p:nvPr/>
            </p:nvPicPr>
            <p:blipFill rotWithShape="1">
              <a:blip r:embed="rId5" cstate="print">
                <a:extLst>
                  <a:ext uri="{28A0092B-C50C-407E-A947-70E740481C1C}">
                    <a14:useLocalDpi xmlns:a14="http://schemas.microsoft.com/office/drawing/2010/main" val="0"/>
                  </a:ext>
                </a:extLst>
              </a:blip>
              <a:srcRect l="2461" t="18245" r="74483"/>
              <a:stretch/>
            </p:blipFill>
            <p:spPr>
              <a:xfrm>
                <a:off x="902904" y="5243035"/>
                <a:ext cx="1011676" cy="796677"/>
              </a:xfrm>
              <a:prstGeom prst="rect">
                <a:avLst/>
              </a:prstGeom>
            </p:spPr>
          </p:pic>
        </p:grpSp>
      </p:grpSp>
      <p:grpSp>
        <p:nvGrpSpPr>
          <p:cNvPr id="46" name="Grupo 45"/>
          <p:cNvGrpSpPr/>
          <p:nvPr/>
        </p:nvGrpSpPr>
        <p:grpSpPr>
          <a:xfrm>
            <a:off x="-132839" y="1614673"/>
            <a:ext cx="3921128" cy="1509749"/>
            <a:chOff x="1569828" y="824425"/>
            <a:chExt cx="3922338" cy="1510213"/>
          </a:xfrm>
        </p:grpSpPr>
        <p:cxnSp>
          <p:nvCxnSpPr>
            <p:cNvPr id="47" name="Conector recto 46"/>
            <p:cNvCxnSpPr/>
            <p:nvPr/>
          </p:nvCxnSpPr>
          <p:spPr>
            <a:xfrm flipV="1">
              <a:off x="2742301" y="982802"/>
              <a:ext cx="0" cy="1351836"/>
            </a:xfrm>
            <a:prstGeom prst="line">
              <a:avLst/>
            </a:prstGeom>
            <a:ln w="19050">
              <a:solidFill>
                <a:srgbClr val="4D4D4D"/>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upo 47"/>
            <p:cNvGrpSpPr/>
            <p:nvPr/>
          </p:nvGrpSpPr>
          <p:grpSpPr>
            <a:xfrm>
              <a:off x="1569828" y="824425"/>
              <a:ext cx="3922338" cy="976738"/>
              <a:chOff x="1569828" y="824425"/>
              <a:chExt cx="3922338" cy="976738"/>
            </a:xfrm>
          </p:grpSpPr>
          <p:sp>
            <p:nvSpPr>
              <p:cNvPr id="49" name="CuadroTexto 39"/>
              <p:cNvSpPr txBox="1"/>
              <p:nvPr/>
            </p:nvSpPr>
            <p:spPr>
              <a:xfrm>
                <a:off x="2841110" y="849481"/>
                <a:ext cx="2651056" cy="923614"/>
              </a:xfrm>
              <a:prstGeom prst="rect">
                <a:avLst/>
              </a:prstGeom>
              <a:noFill/>
              <a:ln>
                <a:noFill/>
              </a:ln>
            </p:spPr>
            <p:txBody>
              <a:bodyPr wrap="square" rtlCol="0">
                <a:spAutoFit/>
              </a:bodyPr>
              <a:lstStyle/>
              <a:p>
                <a:pPr defTabSz="908828"/>
                <a:r>
                  <a:rPr lang="es-CO" sz="2000" b="1" dirty="0">
                    <a:solidFill>
                      <a:prstClr val="black">
                        <a:lumMod val="75000"/>
                        <a:lumOff val="25000"/>
                      </a:prstClr>
                    </a:solidFill>
                    <a:latin typeface="Arial Narrow" panose="020B0606020202030204" pitchFamily="34" charset="0"/>
                  </a:rPr>
                  <a:t>2. </a:t>
                </a:r>
                <a:r>
                  <a:rPr lang="es-CO" sz="1700" dirty="0">
                    <a:solidFill>
                      <a:prstClr val="black">
                        <a:lumMod val="75000"/>
                        <a:lumOff val="25000"/>
                      </a:prstClr>
                    </a:solidFill>
                    <a:latin typeface="Arial Narrow" panose="020B0606020202030204" pitchFamily="34" charset="0"/>
                  </a:rPr>
                  <a:t>Análisis de información para la proyección de los puntos de avance.</a:t>
                </a:r>
                <a:endParaRPr lang="es-CO" sz="2000" dirty="0">
                  <a:solidFill>
                    <a:prstClr val="black">
                      <a:lumMod val="75000"/>
                      <a:lumOff val="25000"/>
                    </a:prstClr>
                  </a:solidFill>
                  <a:latin typeface="Arial Narrow" panose="020B0606020202030204" pitchFamily="34" charset="0"/>
                </a:endParaRPr>
              </a:p>
            </p:txBody>
          </p:sp>
          <p:pic>
            <p:nvPicPr>
              <p:cNvPr id="50" name="Imagen 49"/>
              <p:cNvPicPr>
                <a:picLocks noChangeAspect="1"/>
              </p:cNvPicPr>
              <p:nvPr/>
            </p:nvPicPr>
            <p:blipFill rotWithShape="1">
              <a:blip r:embed="rId4" cstate="print">
                <a:extLst>
                  <a:ext uri="{28A0092B-C50C-407E-A947-70E740481C1C}">
                    <a14:useLocalDpi xmlns:a14="http://schemas.microsoft.com/office/drawing/2010/main" val="0"/>
                  </a:ext>
                </a:extLst>
              </a:blip>
              <a:srcRect l="28842" t="6266" r="48102" b="11979"/>
              <a:stretch/>
            </p:blipFill>
            <p:spPr>
              <a:xfrm>
                <a:off x="1569828" y="824425"/>
                <a:ext cx="1240330" cy="976738"/>
              </a:xfrm>
              <a:prstGeom prst="rect">
                <a:avLst/>
              </a:prstGeom>
            </p:spPr>
          </p:pic>
        </p:grpSp>
      </p:grpSp>
      <p:grpSp>
        <p:nvGrpSpPr>
          <p:cNvPr id="51" name="Grupo 50"/>
          <p:cNvGrpSpPr/>
          <p:nvPr/>
        </p:nvGrpSpPr>
        <p:grpSpPr>
          <a:xfrm>
            <a:off x="3222540" y="3261781"/>
            <a:ext cx="3963673" cy="1414974"/>
            <a:chOff x="3774063" y="2904357"/>
            <a:chExt cx="3964896" cy="1415411"/>
          </a:xfrm>
        </p:grpSpPr>
        <p:sp>
          <p:nvSpPr>
            <p:cNvPr id="52" name="CuadroTexto 43"/>
            <p:cNvSpPr txBox="1"/>
            <p:nvPr/>
          </p:nvSpPr>
          <p:spPr>
            <a:xfrm>
              <a:off x="4920263" y="3359660"/>
              <a:ext cx="2818696" cy="877434"/>
            </a:xfrm>
            <a:prstGeom prst="rect">
              <a:avLst/>
            </a:prstGeom>
            <a:noFill/>
            <a:ln>
              <a:noFill/>
            </a:ln>
          </p:spPr>
          <p:txBody>
            <a:bodyPr wrap="square" rtlCol="0">
              <a:spAutoFit/>
            </a:bodyPr>
            <a:lstStyle/>
            <a:p>
              <a:pPr defTabSz="908828"/>
              <a:r>
                <a:rPr lang="es-CO" sz="1700" b="1" dirty="0">
                  <a:solidFill>
                    <a:prstClr val="black">
                      <a:lumMod val="75000"/>
                      <a:lumOff val="25000"/>
                    </a:prstClr>
                  </a:solidFill>
                  <a:latin typeface="Arial Narrow" panose="020B0606020202030204" pitchFamily="34" charset="0"/>
                </a:rPr>
                <a:t>3. </a:t>
              </a:r>
              <a:r>
                <a:rPr lang="es-CO" sz="1700" dirty="0">
                  <a:solidFill>
                    <a:prstClr val="black">
                      <a:lumMod val="75000"/>
                      <a:lumOff val="25000"/>
                    </a:prstClr>
                  </a:solidFill>
                  <a:latin typeface="Arial Narrow" panose="020B0606020202030204" pitchFamily="34" charset="0"/>
                </a:rPr>
                <a:t>Mesas técnicas para la mejora de los puntos, acorde con los resultados FURAG.</a:t>
              </a:r>
            </a:p>
          </p:txBody>
        </p:sp>
        <p:cxnSp>
          <p:nvCxnSpPr>
            <p:cNvPr id="53" name="Conector recto 52"/>
            <p:cNvCxnSpPr/>
            <p:nvPr/>
          </p:nvCxnSpPr>
          <p:spPr>
            <a:xfrm>
              <a:off x="4896186" y="2904357"/>
              <a:ext cx="0" cy="1229898"/>
            </a:xfrm>
            <a:prstGeom prst="line">
              <a:avLst/>
            </a:prstGeom>
            <a:ln w="19050">
              <a:solidFill>
                <a:srgbClr val="4D4D4D"/>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54" name="Imagen 53"/>
            <p:cNvPicPr>
              <a:picLocks noChangeAspect="1"/>
            </p:cNvPicPr>
            <p:nvPr/>
          </p:nvPicPr>
          <p:blipFill rotWithShape="1">
            <a:blip r:embed="rId4" cstate="print">
              <a:extLst>
                <a:ext uri="{28A0092B-C50C-407E-A947-70E740481C1C}">
                  <a14:useLocalDpi xmlns:a14="http://schemas.microsoft.com/office/drawing/2010/main" val="0"/>
                </a:ext>
              </a:extLst>
            </a:blip>
            <a:srcRect l="49817" t="11152" r="27127" b="7093"/>
            <a:stretch/>
          </p:blipFill>
          <p:spPr>
            <a:xfrm>
              <a:off x="3774063" y="3343030"/>
              <a:ext cx="1240330" cy="976738"/>
            </a:xfrm>
            <a:prstGeom prst="rect">
              <a:avLst/>
            </a:prstGeom>
          </p:spPr>
        </p:pic>
      </p:grpSp>
      <p:pic>
        <p:nvPicPr>
          <p:cNvPr id="55" name="Picture 1" descr="logo_mipg_FINAL_tell-02.png">
            <a:extLst>
              <a:ext uri="{FF2B5EF4-FFF2-40B4-BE49-F238E27FC236}">
                <a16:creationId xmlns:a16="http://schemas.microsoft.com/office/drawing/2014/main" xmlns="" id="{03C17C48-D86B-4BC0-A883-44A06770DF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9308" b="30978"/>
          <a:stretch/>
        </p:blipFill>
        <p:spPr>
          <a:xfrm>
            <a:off x="7911884" y="5646993"/>
            <a:ext cx="4452648" cy="991908"/>
          </a:xfrm>
          <a:prstGeom prst="rect">
            <a:avLst/>
          </a:prstGeom>
        </p:spPr>
      </p:pic>
    </p:spTree>
    <p:extLst>
      <p:ext uri="{BB962C8B-B14F-4D97-AF65-F5344CB8AC3E}">
        <p14:creationId xmlns:p14="http://schemas.microsoft.com/office/powerpoint/2010/main" val="4678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up)">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31515" y="69348"/>
            <a:ext cx="5942816" cy="1076961"/>
          </a:xfrm>
          <a:prstGeom prst="rect">
            <a:avLst/>
          </a:prstGeom>
        </p:spPr>
        <p:txBody>
          <a:bodyPr wrap="square" lIns="90912" tIns="45456" rIns="90912" bIns="45456">
            <a:spAutoFit/>
          </a:bodyPr>
          <a:lstStyle/>
          <a:p>
            <a:pPr defTabSz="454275">
              <a:defRPr/>
            </a:pPr>
            <a:r>
              <a:rPr lang="es-CO" sz="3200" dirty="0">
                <a:solidFill>
                  <a:srgbClr val="073763">
                    <a:lumMod val="75000"/>
                    <a:lumOff val="25000"/>
                  </a:srgbClr>
                </a:solidFill>
                <a:latin typeface="Arial Black" panose="020B0A04020102020204" pitchFamily="34" charset="0"/>
                <a:cs typeface="Arial"/>
                <a:sym typeface="Arial"/>
              </a:rPr>
              <a:t>Proyección Puntos por Entidad</a:t>
            </a:r>
          </a:p>
        </p:txBody>
      </p:sp>
      <p:grpSp>
        <p:nvGrpSpPr>
          <p:cNvPr id="47" name="Grupo 46"/>
          <p:cNvGrpSpPr/>
          <p:nvPr/>
        </p:nvGrpSpPr>
        <p:grpSpPr>
          <a:xfrm>
            <a:off x="3006827" y="1493459"/>
            <a:ext cx="5241348" cy="7080627"/>
            <a:chOff x="3620248" y="1076887"/>
            <a:chExt cx="6801275" cy="9187963"/>
          </a:xfrm>
        </p:grpSpPr>
        <p:sp>
          <p:nvSpPr>
            <p:cNvPr id="48" name="Arco 10"/>
            <p:cNvSpPr/>
            <p:nvPr/>
          </p:nvSpPr>
          <p:spPr>
            <a:xfrm rot="2768132">
              <a:off x="2580235" y="2423562"/>
              <a:ext cx="9012024" cy="6670552"/>
            </a:xfrm>
            <a:prstGeom prst="arc">
              <a:avLst>
                <a:gd name="adj1" fmla="val 11140732"/>
                <a:gd name="adj2" fmla="val 14111917"/>
              </a:avLst>
            </a:prstGeom>
            <a:noFill/>
            <a:ln w="19050" cap="flat" cmpd="sng" algn="ctr">
              <a:solidFill>
                <a:sysClr val="windowText" lastClr="000000">
                  <a:lumMod val="75000"/>
                  <a:lumOff val="25000"/>
                </a:sysClr>
              </a:solidFill>
              <a:prstDash val="solid"/>
              <a:miter lim="800000"/>
              <a:tailEnd type="triangle" w="lg" len="lg"/>
            </a:ln>
            <a:effectLst/>
          </p:spPr>
          <p:txBody>
            <a:bodyPr rtlCol="0" anchor="ctr"/>
            <a:lstStyle/>
            <a:p>
              <a:pPr algn="ctr" defTabSz="908689">
                <a:defRPr/>
              </a:pPr>
              <a:endParaRPr lang="es-CO" sz="1700" kern="0">
                <a:solidFill>
                  <a:prstClr val="black"/>
                </a:solidFill>
                <a:latin typeface="Calibri"/>
              </a:endParaRPr>
            </a:p>
          </p:txBody>
        </p:sp>
        <p:sp>
          <p:nvSpPr>
            <p:cNvPr id="49" name="CuadroTexto 13"/>
            <p:cNvSpPr txBox="1"/>
            <p:nvPr/>
          </p:nvSpPr>
          <p:spPr>
            <a:xfrm>
              <a:off x="3620248" y="1076887"/>
              <a:ext cx="5480061" cy="599066"/>
            </a:xfrm>
            <a:prstGeom prst="rect">
              <a:avLst/>
            </a:prstGeom>
            <a:noFill/>
          </p:spPr>
          <p:txBody>
            <a:bodyPr wrap="square" rtlCol="0">
              <a:spAutoFit/>
            </a:bodyPr>
            <a:lstStyle/>
            <a:p>
              <a:pPr defTabSz="908689">
                <a:defRPr/>
              </a:pPr>
              <a:r>
                <a:rPr lang="es-CO" sz="2400" b="1" kern="0" spc="300" dirty="0">
                  <a:solidFill>
                    <a:srgbClr val="3F3F3F"/>
                  </a:solidFill>
                  <a:latin typeface="Arial Narrow" panose="020B0606020202030204" pitchFamily="34" charset="0"/>
                  <a:ea typeface="Arial"/>
                  <a:cs typeface="Arial"/>
                </a:rPr>
                <a:t>2019 – 2020 – 2021 - 2022</a:t>
              </a:r>
            </a:p>
          </p:txBody>
        </p:sp>
      </p:grpSp>
      <p:grpSp>
        <p:nvGrpSpPr>
          <p:cNvPr id="53" name="Grupo 52">
            <a:extLst>
              <a:ext uri="{FF2B5EF4-FFF2-40B4-BE49-F238E27FC236}">
                <a16:creationId xmlns:a16="http://schemas.microsoft.com/office/drawing/2014/main" xmlns="" id="{0CAF457F-EA14-4DCE-B35A-78D4740FE3D7}"/>
              </a:ext>
            </a:extLst>
          </p:cNvPr>
          <p:cNvGrpSpPr/>
          <p:nvPr/>
        </p:nvGrpSpPr>
        <p:grpSpPr>
          <a:xfrm>
            <a:off x="2651421" y="2705606"/>
            <a:ext cx="1670855" cy="2009073"/>
            <a:chOff x="266814" y="2450433"/>
            <a:chExt cx="2047596" cy="2283115"/>
          </a:xfrm>
        </p:grpSpPr>
        <p:pic>
          <p:nvPicPr>
            <p:cNvPr id="56" name="Picture 8">
              <a:extLst>
                <a:ext uri="{FF2B5EF4-FFF2-40B4-BE49-F238E27FC236}">
                  <a16:creationId xmlns:a16="http://schemas.microsoft.com/office/drawing/2014/main" xmlns="" id="{05EE9F03-4155-432F-920F-C47665297475}"/>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266816" y="2450433"/>
              <a:ext cx="2047594" cy="2283115"/>
            </a:xfrm>
            <a:prstGeom prst="rect">
              <a:avLst/>
            </a:prstGeom>
          </p:spPr>
        </p:pic>
        <p:sp>
          <p:nvSpPr>
            <p:cNvPr id="57" name="Rectángulo 56">
              <a:extLst>
                <a:ext uri="{FF2B5EF4-FFF2-40B4-BE49-F238E27FC236}">
                  <a16:creationId xmlns:a16="http://schemas.microsoft.com/office/drawing/2014/main" xmlns="" id="{3636C033-89A8-4119-8A3D-B8CEC2C6F941}"/>
                </a:ext>
              </a:extLst>
            </p:cNvPr>
            <p:cNvSpPr/>
            <p:nvPr/>
          </p:nvSpPr>
          <p:spPr>
            <a:xfrm>
              <a:off x="266814" y="4086530"/>
              <a:ext cx="2047594" cy="538632"/>
            </a:xfrm>
            <a:prstGeom prst="rect">
              <a:avLst/>
            </a:prstGeom>
            <a:solidFill>
              <a:srgbClr val="7A7A7A"/>
            </a:solidFill>
            <a:ln w="12700" cap="flat" cmpd="sng" algn="ctr">
              <a:noFill/>
              <a:prstDash val="solid"/>
              <a:miter lim="800000"/>
            </a:ln>
            <a:effectLst/>
          </p:spPr>
          <p:txBody>
            <a:bodyPr rtlCol="0" anchor="ctr"/>
            <a:lstStyle/>
            <a:p>
              <a:pPr algn="ctr" defTabSz="908689">
                <a:defRPr/>
              </a:pPr>
              <a:endParaRPr lang="es-CO" sz="1600" kern="0">
                <a:solidFill>
                  <a:prstClr val="white"/>
                </a:solidFill>
                <a:latin typeface="Calibri"/>
              </a:endParaRPr>
            </a:p>
          </p:txBody>
        </p:sp>
        <p:sp>
          <p:nvSpPr>
            <p:cNvPr id="60" name="20 CuadroTexto">
              <a:extLst>
                <a:ext uri="{FF2B5EF4-FFF2-40B4-BE49-F238E27FC236}">
                  <a16:creationId xmlns:a16="http://schemas.microsoft.com/office/drawing/2014/main" xmlns="" id="{847BCA25-B9DA-4502-9421-DB471C17A9BD}"/>
                </a:ext>
              </a:extLst>
            </p:cNvPr>
            <p:cNvSpPr txBox="1"/>
            <p:nvPr/>
          </p:nvSpPr>
          <p:spPr>
            <a:xfrm>
              <a:off x="368130" y="4068669"/>
              <a:ext cx="1925238" cy="664540"/>
            </a:xfrm>
            <a:prstGeom prst="rect">
              <a:avLst/>
            </a:prstGeom>
            <a:noFill/>
          </p:spPr>
          <p:txBody>
            <a:bodyPr wrap="square" rtlCol="0">
              <a:spAutoFit/>
            </a:bodyPr>
            <a:lstStyle/>
            <a:p>
              <a:pPr algn="ctr" defTabSz="908689">
                <a:defRPr/>
              </a:pPr>
              <a:r>
                <a:rPr lang="es-CO" sz="1600" b="1" kern="0" spc="300" dirty="0">
                  <a:solidFill>
                    <a:prstClr val="white"/>
                  </a:solidFill>
                  <a:latin typeface="Arial Narrow" panose="020B0606020202030204" pitchFamily="34" charset="0"/>
                  <a:cs typeface="Arial" panose="020B0604020202020204" pitchFamily="34" charset="0"/>
                </a:rPr>
                <a:t>2018</a:t>
              </a:r>
            </a:p>
            <a:p>
              <a:pPr algn="ctr" defTabSz="908689">
                <a:defRPr/>
              </a:pPr>
              <a:r>
                <a:rPr lang="es-CO" sz="1600" b="1" kern="0" spc="300" dirty="0">
                  <a:solidFill>
                    <a:prstClr val="white"/>
                  </a:solidFill>
                  <a:latin typeface="Arial Narrow" panose="020B0606020202030204" pitchFamily="34" charset="0"/>
                  <a:cs typeface="Arial" panose="020B0604020202020204" pitchFamily="34" charset="0"/>
                </a:rPr>
                <a:t>Línea Base</a:t>
              </a:r>
            </a:p>
          </p:txBody>
        </p:sp>
      </p:grpSp>
      <p:pic>
        <p:nvPicPr>
          <p:cNvPr id="63" name="Picture 8">
            <a:extLst>
              <a:ext uri="{FF2B5EF4-FFF2-40B4-BE49-F238E27FC236}">
                <a16:creationId xmlns:a16="http://schemas.microsoft.com/office/drawing/2014/main" xmlns="" id="{3DE0BE8E-6057-484E-9174-7A8F59AC6E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0635" y="2625901"/>
            <a:ext cx="1787807" cy="1993447"/>
          </a:xfrm>
          <a:prstGeom prst="rect">
            <a:avLst/>
          </a:prstGeom>
        </p:spPr>
      </p:pic>
      <p:sp>
        <p:nvSpPr>
          <p:cNvPr id="2" name="CuadroTexto 1"/>
          <p:cNvSpPr txBox="1"/>
          <p:nvPr/>
        </p:nvSpPr>
        <p:spPr>
          <a:xfrm>
            <a:off x="5616096" y="4145323"/>
            <a:ext cx="1834335" cy="830612"/>
          </a:xfrm>
          <a:prstGeom prst="rect">
            <a:avLst/>
          </a:prstGeom>
          <a:solidFill>
            <a:srgbClr val="EE6000"/>
          </a:solidFill>
        </p:spPr>
        <p:txBody>
          <a:bodyPr wrap="square" lIns="90912" tIns="45456" rIns="90912" bIns="45456" rtlCol="0">
            <a:spAutoFit/>
          </a:bodyPr>
          <a:lstStyle/>
          <a:p>
            <a:pPr algn="ctr" defTabSz="908689"/>
            <a:r>
              <a:rPr lang="es-CO" sz="1600" b="1" kern="0" spc="300" dirty="0">
                <a:solidFill>
                  <a:prstClr val="white"/>
                </a:solidFill>
                <a:latin typeface="Arial Narrow" panose="020B0606020202030204" pitchFamily="34" charset="0"/>
                <a:cs typeface="Arial" panose="020B0604020202020204" pitchFamily="34" charset="0"/>
              </a:rPr>
              <a:t>Entre 2 y 4</a:t>
            </a:r>
          </a:p>
          <a:p>
            <a:pPr algn="ctr" defTabSz="908689"/>
            <a:r>
              <a:rPr lang="es-CO" sz="1600" b="1" kern="0" spc="300" dirty="0">
                <a:solidFill>
                  <a:prstClr val="white"/>
                </a:solidFill>
                <a:latin typeface="Arial Narrow" panose="020B0606020202030204" pitchFamily="34" charset="0"/>
                <a:cs typeface="Arial" panose="020B0604020202020204" pitchFamily="34" charset="0"/>
              </a:rPr>
              <a:t>Puntos de Mejora</a:t>
            </a:r>
          </a:p>
        </p:txBody>
      </p:sp>
      <p:sp>
        <p:nvSpPr>
          <p:cNvPr id="3" name="Flecha abajo 2"/>
          <p:cNvSpPr/>
          <p:nvPr/>
        </p:nvSpPr>
        <p:spPr>
          <a:xfrm>
            <a:off x="3425125" y="4876693"/>
            <a:ext cx="287943" cy="383924"/>
          </a:xfrm>
          <a:prstGeom prst="downArrow">
            <a:avLst/>
          </a:prstGeom>
          <a:solidFill>
            <a:srgbClr val="FFFFDD"/>
          </a:solidFill>
          <a:ln>
            <a:solidFill>
              <a:srgbClr val="F5A505"/>
            </a:solid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endParaRPr lang="es-CO" sz="2400">
              <a:solidFill>
                <a:srgbClr val="FFFFFF"/>
              </a:solidFill>
            </a:endParaRPr>
          </a:p>
        </p:txBody>
      </p:sp>
      <p:sp>
        <p:nvSpPr>
          <p:cNvPr id="79" name="Rectángulo 78"/>
          <p:cNvSpPr/>
          <p:nvPr/>
        </p:nvSpPr>
        <p:spPr>
          <a:xfrm>
            <a:off x="2658367" y="5321237"/>
            <a:ext cx="1722384" cy="1343573"/>
          </a:xfrm>
          <a:prstGeom prst="rect">
            <a:avLst/>
          </a:prstGeom>
        </p:spPr>
        <p:txBody>
          <a:bodyPr wrap="square" lIns="90912" tIns="45456" rIns="90912" bIns="45456">
            <a:spAutoFit/>
          </a:bodyPr>
          <a:lstStyle/>
          <a:p>
            <a:pPr algn="ctr" defTabSz="909125">
              <a:buClr>
                <a:srgbClr val="000000"/>
              </a:buClr>
            </a:pPr>
            <a:r>
              <a:rPr lang="es-CO" sz="1700" kern="0" dirty="0">
                <a:solidFill>
                  <a:srgbClr val="000000"/>
                </a:solidFill>
                <a:latin typeface="Arial Narrow" panose="020B0606020202030204" pitchFamily="34" charset="0"/>
                <a:cs typeface="Arial"/>
                <a:sym typeface="Arial"/>
              </a:rPr>
              <a:t>Promedio </a:t>
            </a:r>
          </a:p>
          <a:p>
            <a:pPr algn="ctr" defTabSz="909125">
              <a:buClr>
                <a:srgbClr val="000000"/>
              </a:buClr>
            </a:pPr>
            <a:r>
              <a:rPr lang="es-CO" sz="1700" kern="0" dirty="0">
                <a:solidFill>
                  <a:srgbClr val="000000"/>
                </a:solidFill>
                <a:latin typeface="Arial Narrow" panose="020B0606020202030204" pitchFamily="34" charset="0"/>
                <a:cs typeface="Arial"/>
                <a:sym typeface="Arial"/>
              </a:rPr>
              <a:t>Rama Ejecutiva del orden nacional</a:t>
            </a:r>
          </a:p>
          <a:p>
            <a:pPr algn="ctr" defTabSz="909125">
              <a:buClr>
                <a:srgbClr val="000000"/>
              </a:buClr>
            </a:pPr>
            <a:r>
              <a:rPr lang="es-CO" sz="2900" b="1" kern="0" dirty="0">
                <a:solidFill>
                  <a:srgbClr val="EE6000"/>
                </a:solidFill>
                <a:latin typeface="Arial Narrow" panose="020B0606020202030204" pitchFamily="34" charset="0"/>
                <a:cs typeface="Arial"/>
                <a:sym typeface="Arial"/>
              </a:rPr>
              <a:t>74,3</a:t>
            </a:r>
          </a:p>
        </p:txBody>
      </p:sp>
      <p:sp>
        <p:nvSpPr>
          <p:cNvPr id="80" name="Flecha abajo 79"/>
          <p:cNvSpPr/>
          <p:nvPr/>
        </p:nvSpPr>
        <p:spPr>
          <a:xfrm rot="10800000">
            <a:off x="3107610" y="4849468"/>
            <a:ext cx="287943" cy="383924"/>
          </a:xfrm>
          <a:prstGeom prst="downArrow">
            <a:avLst/>
          </a:prstGeom>
          <a:solidFill>
            <a:srgbClr val="FFFFDD"/>
          </a:solidFill>
          <a:ln>
            <a:solidFill>
              <a:srgbClr val="F5A505"/>
            </a:solid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endParaRPr lang="es-CO" sz="2400">
              <a:solidFill>
                <a:srgbClr val="FFFFFF"/>
              </a:solidFill>
            </a:endParaRPr>
          </a:p>
        </p:txBody>
      </p:sp>
    </p:spTree>
    <p:extLst>
      <p:ext uri="{BB962C8B-B14F-4D97-AF65-F5344CB8AC3E}">
        <p14:creationId xmlns:p14="http://schemas.microsoft.com/office/powerpoint/2010/main" val="91196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32668" y="192372"/>
            <a:ext cx="5942816" cy="584647"/>
          </a:xfrm>
          <a:prstGeom prst="rect">
            <a:avLst/>
          </a:prstGeom>
        </p:spPr>
        <p:txBody>
          <a:bodyPr wrap="square" lIns="90912" tIns="45456" rIns="90912" bIns="45456">
            <a:spAutoFit/>
          </a:bodyPr>
          <a:lstStyle/>
          <a:p>
            <a:pPr defTabSz="454275">
              <a:defRPr/>
            </a:pPr>
            <a:r>
              <a:rPr lang="es-CO" sz="3200" dirty="0">
                <a:solidFill>
                  <a:srgbClr val="073763">
                    <a:lumMod val="75000"/>
                    <a:lumOff val="25000"/>
                  </a:srgbClr>
                </a:solidFill>
                <a:latin typeface="Arial Black" panose="020B0A04020102020204" pitchFamily="34" charset="0"/>
                <a:cs typeface="Arial"/>
                <a:sym typeface="Arial"/>
              </a:rPr>
              <a:t>Grupo Objetivo</a:t>
            </a:r>
          </a:p>
        </p:txBody>
      </p:sp>
      <p:sp>
        <p:nvSpPr>
          <p:cNvPr id="6" name="Rectángulo 5"/>
          <p:cNvSpPr/>
          <p:nvPr/>
        </p:nvSpPr>
        <p:spPr>
          <a:xfrm>
            <a:off x="3054187" y="1915015"/>
            <a:ext cx="7227849" cy="461538"/>
          </a:xfrm>
          <a:prstGeom prst="rect">
            <a:avLst/>
          </a:prstGeom>
        </p:spPr>
        <p:txBody>
          <a:bodyPr wrap="square" lIns="90912" tIns="45456" rIns="90912" bIns="45456">
            <a:spAutoFit/>
          </a:bodyPr>
          <a:lstStyle/>
          <a:p>
            <a:pPr algn="just" defTabSz="909125">
              <a:buClr>
                <a:srgbClr val="000000"/>
              </a:buClr>
            </a:pPr>
            <a:r>
              <a:rPr lang="es-CO" sz="2400" kern="0" dirty="0">
                <a:solidFill>
                  <a:srgbClr val="000000"/>
                </a:solidFill>
                <a:latin typeface="Arial Narrow" panose="020B0606020202030204" pitchFamily="34" charset="0"/>
                <a:cs typeface="Arial"/>
                <a:sym typeface="Arial"/>
              </a:rPr>
              <a:t>Entidades de la Rama Ejecutiva del orden nacional.</a:t>
            </a:r>
          </a:p>
        </p:txBody>
      </p:sp>
      <p:grpSp>
        <p:nvGrpSpPr>
          <p:cNvPr id="14" name="Grupo 13"/>
          <p:cNvGrpSpPr/>
          <p:nvPr/>
        </p:nvGrpSpPr>
        <p:grpSpPr>
          <a:xfrm>
            <a:off x="1174333" y="3514634"/>
            <a:ext cx="1329343" cy="2106018"/>
            <a:chOff x="274838" y="2869323"/>
            <a:chExt cx="997314" cy="1580001"/>
          </a:xfrm>
        </p:grpSpPr>
        <p:sp>
          <p:nvSpPr>
            <p:cNvPr id="12" name="Rectángulo 11"/>
            <p:cNvSpPr/>
            <p:nvPr/>
          </p:nvSpPr>
          <p:spPr>
            <a:xfrm>
              <a:off x="845032" y="3020674"/>
              <a:ext cx="153366" cy="134267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pPr>
              <a:endParaRPr lang="es-CO" sz="1900" kern="0">
                <a:solidFill>
                  <a:srgbClr val="FFFFFF"/>
                </a:solidFill>
                <a:sym typeface="Arial"/>
              </a:endParaRPr>
            </a:p>
          </p:txBody>
        </p:sp>
        <p:pic>
          <p:nvPicPr>
            <p:cNvPr id="7" name="Imagen 6"/>
            <p:cNvPicPr>
              <a:picLocks noChangeAspect="1"/>
            </p:cNvPicPr>
            <p:nvPr/>
          </p:nvPicPr>
          <p:blipFill rotWithShape="1">
            <a:blip r:embed="rId2" cstate="screen">
              <a:extLst>
                <a:ext uri="{28A0092B-C50C-407E-A947-70E740481C1C}">
                  <a14:useLocalDpi xmlns:a14="http://schemas.microsoft.com/office/drawing/2010/main"/>
                </a:ext>
              </a:extLst>
            </a:blip>
            <a:srcRect l="22458" r="22627" b="12978"/>
            <a:stretch/>
          </p:blipFill>
          <p:spPr>
            <a:xfrm>
              <a:off x="274838" y="2869323"/>
              <a:ext cx="997314" cy="1580001"/>
            </a:xfrm>
            <a:prstGeom prst="rect">
              <a:avLst/>
            </a:prstGeom>
          </p:spPr>
        </p:pic>
      </p:grpSp>
      <p:grpSp>
        <p:nvGrpSpPr>
          <p:cNvPr id="13" name="Grupo 12"/>
          <p:cNvGrpSpPr/>
          <p:nvPr/>
        </p:nvGrpSpPr>
        <p:grpSpPr>
          <a:xfrm>
            <a:off x="1380679" y="1457118"/>
            <a:ext cx="1122952" cy="1530093"/>
            <a:chOff x="1034418" y="1092381"/>
            <a:chExt cx="842474" cy="1147924"/>
          </a:xfrm>
        </p:grpSpPr>
        <p:sp>
          <p:nvSpPr>
            <p:cNvPr id="9" name="Rectángulo 8"/>
            <p:cNvSpPr/>
            <p:nvPr/>
          </p:nvSpPr>
          <p:spPr>
            <a:xfrm>
              <a:off x="1211604" y="1373166"/>
              <a:ext cx="277474" cy="693667"/>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pPr>
              <a:endParaRPr lang="es-CO" sz="1900" kern="0">
                <a:solidFill>
                  <a:srgbClr val="FFFFFF"/>
                </a:solidFill>
                <a:sym typeface="Arial"/>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56212" t="11884" r="33363" b="8131"/>
            <a:stretch/>
          </p:blipFill>
          <p:spPr>
            <a:xfrm>
              <a:off x="1034418" y="1092381"/>
              <a:ext cx="842474" cy="1147924"/>
            </a:xfrm>
            <a:prstGeom prst="rect">
              <a:avLst/>
            </a:prstGeom>
          </p:spPr>
        </p:pic>
      </p:grpSp>
      <p:sp>
        <p:nvSpPr>
          <p:cNvPr id="11" name="Rectángulo 10"/>
          <p:cNvSpPr/>
          <p:nvPr/>
        </p:nvSpPr>
        <p:spPr>
          <a:xfrm>
            <a:off x="3122827" y="3651490"/>
            <a:ext cx="7227849" cy="1938351"/>
          </a:xfrm>
          <a:prstGeom prst="rect">
            <a:avLst/>
          </a:prstGeom>
        </p:spPr>
        <p:txBody>
          <a:bodyPr wrap="square" lIns="90912" tIns="45456" rIns="90912" bIns="45456">
            <a:spAutoFit/>
          </a:bodyPr>
          <a:lstStyle/>
          <a:p>
            <a:pPr algn="just" defTabSz="909125">
              <a:buClr>
                <a:srgbClr val="000000"/>
              </a:buClr>
            </a:pPr>
            <a:r>
              <a:rPr lang="es-CO" sz="2400" kern="0" dirty="0">
                <a:solidFill>
                  <a:srgbClr val="000000"/>
                </a:solidFill>
                <a:latin typeface="Arial Narrow" panose="020B0606020202030204" pitchFamily="34" charset="0"/>
                <a:cs typeface="Arial"/>
                <a:sym typeface="Arial"/>
              </a:rPr>
              <a:t>Dirigido a:</a:t>
            </a:r>
          </a:p>
          <a:p>
            <a:pPr marL="378688" indent="-378688" algn="just" defTabSz="909125">
              <a:buClr>
                <a:srgbClr val="3C78D8">
                  <a:lumMod val="75000"/>
                </a:srgbClr>
              </a:buClr>
              <a:buFont typeface="Wingdings" panose="05000000000000000000" pitchFamily="2" charset="2"/>
              <a:buChar char="ü"/>
            </a:pPr>
            <a:r>
              <a:rPr lang="es-CO" sz="2400" kern="0" dirty="0">
                <a:solidFill>
                  <a:srgbClr val="000000"/>
                </a:solidFill>
                <a:latin typeface="Arial Narrow" panose="020B0606020202030204" pitchFamily="34" charset="0"/>
                <a:cs typeface="Arial"/>
                <a:sym typeface="Arial"/>
              </a:rPr>
              <a:t>Jefes de Planeación</a:t>
            </a:r>
          </a:p>
          <a:p>
            <a:pPr marL="378688" indent="-378688" algn="just" defTabSz="909125">
              <a:buClr>
                <a:srgbClr val="3C78D8">
                  <a:lumMod val="75000"/>
                </a:srgbClr>
              </a:buClr>
              <a:buFont typeface="Wingdings" panose="05000000000000000000" pitchFamily="2" charset="2"/>
              <a:buChar char="ü"/>
            </a:pPr>
            <a:r>
              <a:rPr lang="es-CO" sz="2400" kern="0" dirty="0">
                <a:solidFill>
                  <a:srgbClr val="000000"/>
                </a:solidFill>
                <a:latin typeface="Arial Narrow" panose="020B0606020202030204" pitchFamily="34" charset="0"/>
                <a:cs typeface="Arial"/>
                <a:sym typeface="Arial"/>
              </a:rPr>
              <a:t>Jefes de Control Interno</a:t>
            </a:r>
          </a:p>
          <a:p>
            <a:pPr marL="378688" indent="-378688" algn="just" defTabSz="909125">
              <a:buClr>
                <a:srgbClr val="3C78D8">
                  <a:lumMod val="75000"/>
                </a:srgbClr>
              </a:buClr>
              <a:buFont typeface="Wingdings" panose="05000000000000000000" pitchFamily="2" charset="2"/>
              <a:buChar char="ü"/>
            </a:pPr>
            <a:r>
              <a:rPr lang="es-CO" sz="2400" kern="0" dirty="0">
                <a:solidFill>
                  <a:srgbClr val="000000"/>
                </a:solidFill>
                <a:latin typeface="Arial Narrow" panose="020B0606020202030204" pitchFamily="34" charset="0"/>
                <a:cs typeface="Arial"/>
                <a:sym typeface="Arial"/>
              </a:rPr>
              <a:t>Secretarios Generales </a:t>
            </a:r>
          </a:p>
          <a:p>
            <a:pPr algn="just" defTabSz="909125">
              <a:buClr>
                <a:srgbClr val="3C78D8">
                  <a:lumMod val="75000"/>
                </a:srgbClr>
              </a:buClr>
            </a:pPr>
            <a:r>
              <a:rPr lang="es-CO" sz="2400" kern="0" dirty="0">
                <a:solidFill>
                  <a:srgbClr val="000000"/>
                </a:solidFill>
                <a:latin typeface="Arial Narrow" panose="020B0606020202030204" pitchFamily="34" charset="0"/>
                <a:cs typeface="Arial"/>
                <a:sym typeface="Arial"/>
              </a:rPr>
              <a:t>Con sus equipos de trabajo</a:t>
            </a:r>
          </a:p>
        </p:txBody>
      </p:sp>
    </p:spTree>
    <p:extLst>
      <p:ext uri="{BB962C8B-B14F-4D97-AF65-F5344CB8AC3E}">
        <p14:creationId xmlns:p14="http://schemas.microsoft.com/office/powerpoint/2010/main" val="2584018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4175101" y="1908316"/>
            <a:ext cx="6965519" cy="2534407"/>
          </a:xfrm>
          <a:prstGeom prst="rect">
            <a:avLst/>
          </a:prstGeom>
          <a:noFill/>
          <a:ln>
            <a:noFill/>
          </a:ln>
        </p:spPr>
        <p:txBody>
          <a:bodyPr spcFirstLastPara="1" wrap="square" lIns="90877" tIns="45423" rIns="90877" bIns="45423" anchor="ctr" anchorCtr="0">
            <a:noAutofit/>
          </a:bodyPr>
          <a:lstStyle/>
          <a:p>
            <a:pPr marL="185150"/>
            <a:r>
              <a:rPr lang="es-CO" sz="5900" dirty="0"/>
              <a:t>Contextualización  del MIPG</a:t>
            </a:r>
            <a:endParaRPr lang="es-CO" i="1" dirty="0"/>
          </a:p>
        </p:txBody>
      </p:sp>
      <p:sp>
        <p:nvSpPr>
          <p:cNvPr id="142" name="Google Shape;142;p22"/>
          <p:cNvSpPr txBox="1">
            <a:spLocks noGrp="1"/>
          </p:cNvSpPr>
          <p:nvPr>
            <p:ph type="title"/>
          </p:nvPr>
        </p:nvSpPr>
        <p:spPr>
          <a:xfrm>
            <a:off x="430738" y="2651418"/>
            <a:ext cx="3610487" cy="858400"/>
          </a:xfrm>
          <a:prstGeom prst="rect">
            <a:avLst/>
          </a:prstGeom>
          <a:noFill/>
          <a:ln>
            <a:noFill/>
          </a:ln>
        </p:spPr>
        <p:txBody>
          <a:bodyPr spcFirstLastPara="1" wrap="square" lIns="90877" tIns="45423" rIns="90877" bIns="45423" anchor="ctr" anchorCtr="0">
            <a:noAutofit/>
          </a:bodyPr>
          <a:lstStyle/>
          <a:p>
            <a:pPr algn="r"/>
            <a:r>
              <a:rPr lang="es-CO" sz="9600" b="1" dirty="0">
                <a:latin typeface="Work Sans"/>
                <a:ea typeface="Work Sans"/>
                <a:cs typeface="Work Sans"/>
                <a:sym typeface="Work Sans"/>
              </a:rPr>
              <a:t>02.</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115751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CuadroTexto 19"/>
          <p:cNvSpPr txBox="1"/>
          <p:nvPr/>
        </p:nvSpPr>
        <p:spPr>
          <a:xfrm>
            <a:off x="830849" y="462844"/>
            <a:ext cx="4017403" cy="615383"/>
          </a:xfrm>
          <a:prstGeom prst="rect">
            <a:avLst/>
          </a:prstGeom>
          <a:noFill/>
        </p:spPr>
        <p:txBody>
          <a:bodyPr wrap="square" lIns="121176" tIns="60588" rIns="121176" bIns="60588" rtlCol="0">
            <a:spAutoFit/>
          </a:bodyPr>
          <a:lstStyle/>
          <a:p>
            <a:pPr defTabSz="908808">
              <a:buClr>
                <a:srgbClr val="000000"/>
              </a:buClr>
              <a:defRPr/>
            </a:pPr>
            <a:r>
              <a:rPr lang="es-ES_tradnl" sz="3200" u="sng" kern="0" dirty="0">
                <a:solidFill>
                  <a:prstClr val="black">
                    <a:lumMod val="75000"/>
                    <a:lumOff val="25000"/>
                  </a:prstClr>
                </a:solidFill>
                <a:latin typeface="Arial Black" panose="020B0A04020102020204" pitchFamily="34" charset="0"/>
                <a:cs typeface="Arial"/>
                <a:sym typeface="Arial"/>
              </a:rPr>
              <a:t>Institucionalidad</a:t>
            </a:r>
            <a:endParaRPr lang="es-ES_tradnl" sz="2000" b="1" u="sng" kern="0" spc="300" dirty="0">
              <a:solidFill>
                <a:prstClr val="black">
                  <a:lumMod val="75000"/>
                  <a:lumOff val="25000"/>
                </a:prstClr>
              </a:solidFill>
              <a:latin typeface="Arial Black" panose="020B0A04020102020204" pitchFamily="34" charset="0"/>
              <a:ea typeface="Arial Narrow" charset="0"/>
              <a:cs typeface="Arial Narrow" charset="0"/>
              <a:sym typeface="Arial"/>
            </a:endParaRPr>
          </a:p>
        </p:txBody>
      </p:sp>
      <p:grpSp>
        <p:nvGrpSpPr>
          <p:cNvPr id="39" name="Grupo 76"/>
          <p:cNvGrpSpPr/>
          <p:nvPr/>
        </p:nvGrpSpPr>
        <p:grpSpPr>
          <a:xfrm>
            <a:off x="1276733" y="1213928"/>
            <a:ext cx="4382875" cy="5099311"/>
            <a:chOff x="1275219" y="1213926"/>
            <a:chExt cx="4384226" cy="5099310"/>
          </a:xfrm>
        </p:grpSpPr>
        <p:sp>
          <p:nvSpPr>
            <p:cNvPr id="40" name="Rectangle 21"/>
            <p:cNvSpPr/>
            <p:nvPr/>
          </p:nvSpPr>
          <p:spPr>
            <a:xfrm rot="16200000">
              <a:off x="926891" y="1580682"/>
              <a:ext cx="5099310" cy="4365798"/>
            </a:xfrm>
            <a:prstGeom prst="rect">
              <a:avLst/>
            </a:prstGeom>
            <a:solidFill>
              <a:srgbClr val="00ABC9"/>
            </a:solidFill>
            <a:ln w="38100" cap="flat" cmpd="sng" algn="ctr">
              <a:noFill/>
              <a:prstDash val="solid"/>
              <a:miter lim="800000"/>
            </a:ln>
            <a:effectLst/>
          </p:spPr>
          <p:txBody>
            <a:bodyPr rtlCol="0" anchor="ctr"/>
            <a:lstStyle/>
            <a:p>
              <a:pPr algn="ctr" defTabSz="908808">
                <a:buClr>
                  <a:srgbClr val="000000"/>
                </a:buClr>
                <a:defRPr/>
              </a:pPr>
              <a:endParaRPr lang="en-US" sz="1500" kern="0" dirty="0">
                <a:solidFill>
                  <a:srgbClr val="00ABC9"/>
                </a:solidFill>
                <a:latin typeface="Calibri"/>
                <a:cs typeface="Arial"/>
                <a:sym typeface="Arial"/>
              </a:endParaRPr>
            </a:p>
          </p:txBody>
        </p:sp>
        <p:sp>
          <p:nvSpPr>
            <p:cNvPr id="41" name="Rectangle 22"/>
            <p:cNvSpPr/>
            <p:nvPr/>
          </p:nvSpPr>
          <p:spPr>
            <a:xfrm rot="16200000">
              <a:off x="911887" y="1577259"/>
              <a:ext cx="4990489" cy="4263825"/>
            </a:xfrm>
            <a:prstGeom prst="rect">
              <a:avLst/>
            </a:prstGeom>
            <a:solidFill>
              <a:sysClr val="window" lastClr="FFFFFF"/>
            </a:solidFill>
            <a:ln w="38100" cap="flat" cmpd="sng" algn="ctr">
              <a:solidFill>
                <a:sysClr val="windowText" lastClr="000000">
                  <a:lumMod val="75000"/>
                  <a:lumOff val="25000"/>
                </a:sysClr>
              </a:solidFill>
              <a:prstDash val="solid"/>
              <a:miter lim="800000"/>
            </a:ln>
            <a:effectLst/>
          </p:spPr>
          <p:txBody>
            <a:bodyPr rtlCol="0" anchor="ctr"/>
            <a:lstStyle/>
            <a:p>
              <a:pPr algn="ctr" defTabSz="908808">
                <a:buClr>
                  <a:srgbClr val="000000"/>
                </a:buClr>
                <a:defRPr/>
              </a:pPr>
              <a:endParaRPr lang="en-US" sz="1500" kern="0" dirty="0">
                <a:ln>
                  <a:solidFill>
                    <a:srgbClr val="E7E6E6">
                      <a:lumMod val="10000"/>
                    </a:srgbClr>
                  </a:solidFill>
                </a:ln>
                <a:solidFill>
                  <a:prstClr val="black">
                    <a:lumMod val="75000"/>
                    <a:lumOff val="25000"/>
                  </a:prstClr>
                </a:solidFill>
                <a:latin typeface="Calibri"/>
                <a:cs typeface="Arial"/>
                <a:sym typeface="Arial"/>
              </a:endParaRPr>
            </a:p>
          </p:txBody>
        </p:sp>
        <p:sp>
          <p:nvSpPr>
            <p:cNvPr id="42" name="TextBox 13"/>
            <p:cNvSpPr txBox="1"/>
            <p:nvPr/>
          </p:nvSpPr>
          <p:spPr>
            <a:xfrm>
              <a:off x="1429000" y="2911244"/>
              <a:ext cx="3956259" cy="492443"/>
            </a:xfrm>
            <a:prstGeom prst="rect">
              <a:avLst/>
            </a:prstGeom>
            <a:noFill/>
          </p:spPr>
          <p:txBody>
            <a:bodyPr wrap="square" rtlCol="0" anchor="ctr">
              <a:spAutoFit/>
            </a:bodyPr>
            <a:lstStyle/>
            <a:p>
              <a:pPr algn="ctr" defTabSz="908808">
                <a:buClr>
                  <a:srgbClr val="000000"/>
                </a:buClr>
                <a:defRPr/>
              </a:pPr>
              <a:r>
                <a:rPr lang="es-CO" sz="1300" kern="1400" spc="100" dirty="0">
                  <a:solidFill>
                    <a:srgbClr val="595959"/>
                  </a:solidFill>
                  <a:latin typeface="Arial Narrow"/>
                  <a:cs typeface="Arial Narrow"/>
                  <a:sym typeface="Arial"/>
                </a:rPr>
                <a:t>Consejo para la Gestión y el Desempeño Institucional (Líderes de Política)</a:t>
              </a:r>
              <a:endParaRPr lang="en-US" sz="1300" kern="1400" spc="100" dirty="0">
                <a:solidFill>
                  <a:srgbClr val="595959"/>
                </a:solidFill>
                <a:latin typeface="Arial Narrow"/>
                <a:cs typeface="Arial Narrow"/>
                <a:sym typeface="Arial"/>
              </a:endParaRPr>
            </a:p>
          </p:txBody>
        </p:sp>
        <p:sp>
          <p:nvSpPr>
            <p:cNvPr id="43" name="TextBox 13"/>
            <p:cNvSpPr txBox="1"/>
            <p:nvPr/>
          </p:nvSpPr>
          <p:spPr>
            <a:xfrm>
              <a:off x="2347822" y="4232181"/>
              <a:ext cx="2178389" cy="492443"/>
            </a:xfrm>
            <a:prstGeom prst="rect">
              <a:avLst/>
            </a:prstGeom>
            <a:noFill/>
          </p:spPr>
          <p:txBody>
            <a:bodyPr wrap="square" rtlCol="0" anchor="ctr">
              <a:spAutoFit/>
            </a:bodyPr>
            <a:lstStyle/>
            <a:p>
              <a:pPr algn="ctr" defTabSz="908808">
                <a:buClr>
                  <a:srgbClr val="000000"/>
                </a:buClr>
                <a:defRPr/>
              </a:pPr>
              <a:r>
                <a:rPr lang="es-ES_tradnl" sz="1300" kern="1400" spc="100" dirty="0">
                  <a:solidFill>
                    <a:srgbClr val="595959"/>
                  </a:solidFill>
                  <a:latin typeface="Arial Narrow"/>
                  <a:cs typeface="Arial Narrow"/>
                  <a:sym typeface="Arial"/>
                </a:rPr>
                <a:t>Comité Sectorial de Gestión y Desempeño</a:t>
              </a:r>
              <a:endParaRPr lang="en-US" sz="1300" kern="1400" spc="100" dirty="0">
                <a:solidFill>
                  <a:srgbClr val="595959"/>
                </a:solidFill>
                <a:latin typeface="Arial Narrow"/>
                <a:cs typeface="Arial Narrow"/>
                <a:sym typeface="Arial"/>
              </a:endParaRPr>
            </a:p>
          </p:txBody>
        </p:sp>
        <p:sp>
          <p:nvSpPr>
            <p:cNvPr id="45" name="TextBox 17"/>
            <p:cNvSpPr txBox="1"/>
            <p:nvPr/>
          </p:nvSpPr>
          <p:spPr>
            <a:xfrm>
              <a:off x="2174610" y="5512655"/>
              <a:ext cx="2503124" cy="492443"/>
            </a:xfrm>
            <a:prstGeom prst="rect">
              <a:avLst/>
            </a:prstGeom>
            <a:noFill/>
          </p:spPr>
          <p:txBody>
            <a:bodyPr wrap="square" rtlCol="0" anchor="ctr">
              <a:spAutoFit/>
            </a:bodyPr>
            <a:lstStyle/>
            <a:p>
              <a:pPr algn="ctr" defTabSz="908808">
                <a:buClr>
                  <a:srgbClr val="000000"/>
                </a:buClr>
                <a:defRPr/>
              </a:pPr>
              <a:r>
                <a:rPr lang="es-ES_tradnl" sz="1300" kern="1400" spc="100" dirty="0">
                  <a:solidFill>
                    <a:srgbClr val="595959"/>
                  </a:solidFill>
                  <a:latin typeface="Arial Narrow"/>
                  <a:cs typeface="Arial Narrow"/>
                  <a:sym typeface="Arial"/>
                </a:rPr>
                <a:t>Comité Institucional</a:t>
              </a:r>
            </a:p>
            <a:p>
              <a:pPr algn="ctr" defTabSz="908808">
                <a:buClr>
                  <a:srgbClr val="000000"/>
                </a:buClr>
                <a:defRPr/>
              </a:pPr>
              <a:r>
                <a:rPr lang="es-ES_tradnl" sz="1300" kern="1400" spc="100" dirty="0">
                  <a:solidFill>
                    <a:srgbClr val="595959"/>
                  </a:solidFill>
                  <a:latin typeface="Arial Narrow"/>
                  <a:cs typeface="Arial Narrow"/>
                  <a:sym typeface="Arial"/>
                </a:rPr>
                <a:t>de Gestión y Desempeño</a:t>
              </a:r>
              <a:endParaRPr lang="en-US" sz="1300" kern="1400" spc="100" dirty="0">
                <a:solidFill>
                  <a:srgbClr val="595959"/>
                </a:solidFill>
                <a:latin typeface="Arial Narrow"/>
                <a:cs typeface="Arial Narrow"/>
                <a:sym typeface="Arial"/>
              </a:endParaRPr>
            </a:p>
          </p:txBody>
        </p:sp>
        <p:sp>
          <p:nvSpPr>
            <p:cNvPr id="46" name="Rectángulo 4"/>
            <p:cNvSpPr/>
            <p:nvPr/>
          </p:nvSpPr>
          <p:spPr>
            <a:xfrm>
              <a:off x="1873406" y="1471374"/>
              <a:ext cx="2979619" cy="400110"/>
            </a:xfrm>
            <a:prstGeom prst="rect">
              <a:avLst/>
            </a:prstGeom>
          </p:spPr>
          <p:txBody>
            <a:bodyPr wrap="none">
              <a:spAutoFit/>
            </a:bodyPr>
            <a:lstStyle/>
            <a:p>
              <a:pPr algn="ctr" defTabSz="908808">
                <a:buClr>
                  <a:srgbClr val="000000"/>
                </a:buClr>
                <a:defRPr/>
              </a:pPr>
              <a:r>
                <a:rPr lang="es-CO" sz="2000" b="1" kern="0" dirty="0">
                  <a:solidFill>
                    <a:prstClr val="black">
                      <a:lumMod val="75000"/>
                      <a:lumOff val="25000"/>
                    </a:prstClr>
                  </a:solidFill>
                  <a:cs typeface="Arial" panose="020B0604020202020204" pitchFamily="34" charset="0"/>
                  <a:sym typeface="Arial"/>
                </a:rPr>
                <a:t>SISTEMA DE GESTIÓN</a:t>
              </a:r>
            </a:p>
          </p:txBody>
        </p:sp>
        <p:sp>
          <p:nvSpPr>
            <p:cNvPr id="47" name="Rectangle 20"/>
            <p:cNvSpPr/>
            <p:nvPr/>
          </p:nvSpPr>
          <p:spPr>
            <a:xfrm>
              <a:off x="1482976" y="1974047"/>
              <a:ext cx="3824734" cy="449900"/>
            </a:xfrm>
            <a:prstGeom prst="rect">
              <a:avLst/>
            </a:prstGeom>
            <a:solidFill>
              <a:srgbClr val="149BBD"/>
            </a:solidFill>
            <a:ln w="6350" cap="flat" cmpd="sng" algn="ctr">
              <a:noFill/>
              <a:prstDash val="solid"/>
              <a:miter lim="800000"/>
            </a:ln>
            <a:effectLst/>
          </p:spPr>
          <p:txBody>
            <a:bodyPr rtlCol="0" anchor="ctr"/>
            <a:lstStyle/>
            <a:p>
              <a:pPr algn="ctr" defTabSz="908808">
                <a:buClr>
                  <a:srgbClr val="000000"/>
                </a:buClr>
                <a:defRPr/>
              </a:pPr>
              <a:endParaRPr lang="en-US" sz="1600" b="1" kern="0" dirty="0">
                <a:solidFill>
                  <a:prstClr val="white"/>
                </a:solidFill>
                <a:latin typeface="Calibri"/>
                <a:cs typeface="Arial"/>
                <a:sym typeface="Arial"/>
              </a:endParaRPr>
            </a:p>
          </p:txBody>
        </p:sp>
        <p:sp>
          <p:nvSpPr>
            <p:cNvPr id="48" name="Rectángulo 50"/>
            <p:cNvSpPr/>
            <p:nvPr/>
          </p:nvSpPr>
          <p:spPr>
            <a:xfrm>
              <a:off x="2617156" y="2008756"/>
              <a:ext cx="1491573" cy="338554"/>
            </a:xfrm>
            <a:prstGeom prst="rect">
              <a:avLst/>
            </a:prstGeom>
          </p:spPr>
          <p:txBody>
            <a:bodyPr wrap="none">
              <a:spAutoFit/>
            </a:bodyPr>
            <a:lstStyle/>
            <a:p>
              <a:pPr algn="ctr" defTabSz="908808">
                <a:buClr>
                  <a:srgbClr val="000000"/>
                </a:buClr>
                <a:defRPr/>
              </a:pPr>
              <a:r>
                <a:rPr lang="es-CO" sz="1600" b="1" kern="0" dirty="0">
                  <a:solidFill>
                    <a:prstClr val="white"/>
                  </a:solidFill>
                  <a:cs typeface="Arial" panose="020B0604020202020204" pitchFamily="34" charset="0"/>
                  <a:sym typeface="Arial"/>
                </a:rPr>
                <a:t>PRESIDENTE</a:t>
              </a:r>
            </a:p>
          </p:txBody>
        </p:sp>
        <p:sp>
          <p:nvSpPr>
            <p:cNvPr id="49" name="Flecha derecha 51"/>
            <p:cNvSpPr/>
            <p:nvPr/>
          </p:nvSpPr>
          <p:spPr>
            <a:xfrm rot="5400000">
              <a:off x="3166045" y="2560656"/>
              <a:ext cx="431567" cy="257281"/>
            </a:xfrm>
            <a:prstGeom prst="rightArrow">
              <a:avLst/>
            </a:prstGeom>
            <a:solidFill>
              <a:srgbClr val="00B0F0"/>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sp>
          <p:nvSpPr>
            <p:cNvPr id="50" name="Flecha derecha 52"/>
            <p:cNvSpPr/>
            <p:nvPr/>
          </p:nvSpPr>
          <p:spPr>
            <a:xfrm rot="5400000">
              <a:off x="3128509" y="3852422"/>
              <a:ext cx="431567" cy="257281"/>
            </a:xfrm>
            <a:prstGeom prst="rightArrow">
              <a:avLst/>
            </a:prstGeom>
            <a:solidFill>
              <a:srgbClr val="00B0F0"/>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sp>
          <p:nvSpPr>
            <p:cNvPr id="52" name="Flecha derecha 55"/>
            <p:cNvSpPr/>
            <p:nvPr/>
          </p:nvSpPr>
          <p:spPr>
            <a:xfrm rot="5400000">
              <a:off x="3166045" y="5196156"/>
              <a:ext cx="431567" cy="257281"/>
            </a:xfrm>
            <a:prstGeom prst="rightArrow">
              <a:avLst/>
            </a:prstGeom>
            <a:solidFill>
              <a:srgbClr val="00B0F0"/>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grpSp>
      <p:grpSp>
        <p:nvGrpSpPr>
          <p:cNvPr id="53" name="Grupo 75"/>
          <p:cNvGrpSpPr/>
          <p:nvPr/>
        </p:nvGrpSpPr>
        <p:grpSpPr>
          <a:xfrm>
            <a:off x="7437595" y="1204694"/>
            <a:ext cx="4417311" cy="5135546"/>
            <a:chOff x="6407211" y="1204690"/>
            <a:chExt cx="4418674" cy="5135546"/>
          </a:xfrm>
        </p:grpSpPr>
        <p:sp>
          <p:nvSpPr>
            <p:cNvPr id="54" name="Rectangle 21"/>
            <p:cNvSpPr/>
            <p:nvPr/>
          </p:nvSpPr>
          <p:spPr>
            <a:xfrm rot="16200000">
              <a:off x="6048775" y="1563126"/>
              <a:ext cx="5135546" cy="4418674"/>
            </a:xfrm>
            <a:prstGeom prst="rect">
              <a:avLst/>
            </a:prstGeom>
            <a:solidFill>
              <a:srgbClr val="E3661C"/>
            </a:solidFill>
            <a:ln w="38100" cap="flat" cmpd="sng" algn="ctr">
              <a:noFill/>
              <a:prstDash val="solid"/>
              <a:miter lim="800000"/>
            </a:ln>
            <a:effectLst/>
          </p:spPr>
          <p:txBody>
            <a:bodyPr rtlCol="0" anchor="ctr"/>
            <a:lstStyle/>
            <a:p>
              <a:pPr algn="ctr" defTabSz="908808">
                <a:buClr>
                  <a:srgbClr val="000000"/>
                </a:buClr>
                <a:defRPr/>
              </a:pPr>
              <a:endParaRPr lang="en-US" sz="1500" kern="0" dirty="0">
                <a:solidFill>
                  <a:srgbClr val="00ABC9"/>
                </a:solidFill>
                <a:latin typeface="Calibri"/>
                <a:cs typeface="Arial"/>
                <a:sym typeface="Arial"/>
              </a:endParaRPr>
            </a:p>
          </p:txBody>
        </p:sp>
        <p:sp>
          <p:nvSpPr>
            <p:cNvPr id="55" name="Rectangle 22"/>
            <p:cNvSpPr/>
            <p:nvPr/>
          </p:nvSpPr>
          <p:spPr>
            <a:xfrm rot="16200000">
              <a:off x="6046009" y="1586604"/>
              <a:ext cx="4990489" cy="4263825"/>
            </a:xfrm>
            <a:prstGeom prst="rect">
              <a:avLst/>
            </a:prstGeom>
            <a:solidFill>
              <a:sysClr val="window" lastClr="FFFFFF"/>
            </a:solidFill>
            <a:ln w="38100" cap="flat" cmpd="sng" algn="ctr">
              <a:solidFill>
                <a:sysClr val="windowText" lastClr="000000">
                  <a:lumMod val="75000"/>
                  <a:lumOff val="25000"/>
                </a:sysClr>
              </a:solidFill>
              <a:prstDash val="solid"/>
              <a:miter lim="800000"/>
            </a:ln>
            <a:effectLst/>
          </p:spPr>
          <p:txBody>
            <a:bodyPr rtlCol="0" anchor="ctr"/>
            <a:lstStyle/>
            <a:p>
              <a:pPr algn="ctr" defTabSz="908808">
                <a:buClr>
                  <a:srgbClr val="000000"/>
                </a:buClr>
                <a:defRPr/>
              </a:pPr>
              <a:endParaRPr lang="en-US" sz="1500" kern="0" dirty="0">
                <a:ln>
                  <a:solidFill>
                    <a:srgbClr val="E7E6E6">
                      <a:lumMod val="10000"/>
                    </a:srgbClr>
                  </a:solidFill>
                </a:ln>
                <a:solidFill>
                  <a:prstClr val="black">
                    <a:lumMod val="75000"/>
                    <a:lumOff val="25000"/>
                  </a:prstClr>
                </a:solidFill>
                <a:latin typeface="Calibri"/>
                <a:cs typeface="Arial"/>
                <a:sym typeface="Arial"/>
              </a:endParaRPr>
            </a:p>
          </p:txBody>
        </p:sp>
        <p:sp>
          <p:nvSpPr>
            <p:cNvPr id="56" name="TextBox 13"/>
            <p:cNvSpPr txBox="1"/>
            <p:nvPr/>
          </p:nvSpPr>
          <p:spPr>
            <a:xfrm>
              <a:off x="6912448" y="2870155"/>
              <a:ext cx="3172712" cy="492443"/>
            </a:xfrm>
            <a:prstGeom prst="rect">
              <a:avLst/>
            </a:prstGeom>
            <a:noFill/>
          </p:spPr>
          <p:txBody>
            <a:bodyPr wrap="square" rtlCol="0" anchor="ctr">
              <a:spAutoFit/>
            </a:bodyPr>
            <a:lstStyle/>
            <a:p>
              <a:pPr algn="ctr" defTabSz="908808">
                <a:buClr>
                  <a:srgbClr val="000000"/>
                </a:buClr>
                <a:defRPr/>
              </a:pPr>
              <a:r>
                <a:rPr lang="es-ES_tradnl" sz="1300" kern="1400" spc="100" dirty="0">
                  <a:solidFill>
                    <a:srgbClr val="595959"/>
                  </a:solidFill>
                  <a:latin typeface="Arial Narrow"/>
                  <a:cs typeface="Arial Narrow"/>
                  <a:sym typeface="Arial"/>
                </a:rPr>
                <a:t>Consejo  Asesor del Gobierno Nacional en materia de Control Interno </a:t>
              </a:r>
              <a:endParaRPr lang="en-US" sz="1300" kern="1400" spc="100" dirty="0">
                <a:solidFill>
                  <a:srgbClr val="595959"/>
                </a:solidFill>
                <a:latin typeface="Arial Narrow"/>
                <a:cs typeface="Arial Narrow"/>
                <a:sym typeface="Arial"/>
              </a:endParaRPr>
            </a:p>
          </p:txBody>
        </p:sp>
        <p:sp>
          <p:nvSpPr>
            <p:cNvPr id="58" name="TextBox 13"/>
            <p:cNvSpPr txBox="1"/>
            <p:nvPr/>
          </p:nvSpPr>
          <p:spPr>
            <a:xfrm>
              <a:off x="7598515" y="4168924"/>
              <a:ext cx="2049878" cy="492443"/>
            </a:xfrm>
            <a:prstGeom prst="rect">
              <a:avLst/>
            </a:prstGeom>
            <a:noFill/>
          </p:spPr>
          <p:txBody>
            <a:bodyPr wrap="square" rtlCol="0" anchor="ctr">
              <a:spAutoFit/>
            </a:bodyPr>
            <a:lstStyle/>
            <a:p>
              <a:pPr algn="ctr" defTabSz="908808">
                <a:buClr>
                  <a:srgbClr val="000000"/>
                </a:buClr>
                <a:defRPr/>
              </a:pPr>
              <a:r>
                <a:rPr lang="es-ES_tradnl" sz="1300" kern="1400" spc="100" dirty="0">
                  <a:solidFill>
                    <a:srgbClr val="595959"/>
                  </a:solidFill>
                  <a:latin typeface="Arial Narrow"/>
                  <a:cs typeface="Arial Narrow"/>
                  <a:sym typeface="Arial"/>
                </a:rPr>
                <a:t>Comité Sectorial </a:t>
              </a:r>
            </a:p>
            <a:p>
              <a:pPr algn="ctr" defTabSz="908808">
                <a:buClr>
                  <a:srgbClr val="000000"/>
                </a:buClr>
                <a:defRPr/>
              </a:pPr>
              <a:r>
                <a:rPr lang="es-ES_tradnl" sz="1300" kern="1400" spc="100" dirty="0">
                  <a:solidFill>
                    <a:srgbClr val="595959"/>
                  </a:solidFill>
                  <a:latin typeface="Arial Narrow"/>
                  <a:cs typeface="Arial Narrow"/>
                  <a:sym typeface="Arial"/>
                </a:rPr>
                <a:t>de Auditoría </a:t>
              </a:r>
              <a:endParaRPr lang="en-US" sz="1300" kern="1400" spc="100" dirty="0">
                <a:solidFill>
                  <a:srgbClr val="595959"/>
                </a:solidFill>
                <a:latin typeface="Arial Narrow"/>
                <a:cs typeface="Arial Narrow"/>
                <a:sym typeface="Arial"/>
              </a:endParaRPr>
            </a:p>
          </p:txBody>
        </p:sp>
        <p:sp>
          <p:nvSpPr>
            <p:cNvPr id="59" name="TextBox 17"/>
            <p:cNvSpPr txBox="1"/>
            <p:nvPr/>
          </p:nvSpPr>
          <p:spPr>
            <a:xfrm>
              <a:off x="7141690" y="5608639"/>
              <a:ext cx="2826217" cy="492443"/>
            </a:xfrm>
            <a:prstGeom prst="rect">
              <a:avLst/>
            </a:prstGeom>
            <a:noFill/>
          </p:spPr>
          <p:txBody>
            <a:bodyPr wrap="square" rtlCol="0" anchor="ctr">
              <a:spAutoFit/>
            </a:bodyPr>
            <a:lstStyle/>
            <a:p>
              <a:pPr algn="ctr" defTabSz="908808">
                <a:buClr>
                  <a:srgbClr val="000000"/>
                </a:buClr>
                <a:defRPr/>
              </a:pPr>
              <a:r>
                <a:rPr lang="es-ES_tradnl" sz="1300" kern="1400" spc="100" dirty="0">
                  <a:solidFill>
                    <a:srgbClr val="595959"/>
                  </a:solidFill>
                  <a:latin typeface="Arial Narrow"/>
                  <a:cs typeface="Arial Narrow"/>
                  <a:sym typeface="Arial"/>
                </a:rPr>
                <a:t>Comité Institucional</a:t>
              </a:r>
            </a:p>
            <a:p>
              <a:pPr algn="ctr" defTabSz="908808">
                <a:buClr>
                  <a:srgbClr val="000000"/>
                </a:buClr>
                <a:defRPr/>
              </a:pPr>
              <a:r>
                <a:rPr lang="es-ES_tradnl" sz="1300" kern="1400" spc="100" dirty="0">
                  <a:solidFill>
                    <a:srgbClr val="595959"/>
                  </a:solidFill>
                  <a:latin typeface="Arial Narrow"/>
                  <a:cs typeface="Arial Narrow"/>
                  <a:sym typeface="Arial"/>
                </a:rPr>
                <a:t>de Coordinación de Control Interno</a:t>
              </a:r>
              <a:endParaRPr lang="en-US" sz="1300" kern="1400" spc="100" dirty="0">
                <a:solidFill>
                  <a:srgbClr val="595959"/>
                </a:solidFill>
                <a:latin typeface="Arial Narrow"/>
                <a:cs typeface="Arial Narrow"/>
                <a:sym typeface="Arial"/>
              </a:endParaRPr>
            </a:p>
          </p:txBody>
        </p:sp>
        <p:sp>
          <p:nvSpPr>
            <p:cNvPr id="60" name="Rectángulo 66"/>
            <p:cNvSpPr/>
            <p:nvPr/>
          </p:nvSpPr>
          <p:spPr>
            <a:xfrm>
              <a:off x="7401489" y="1304233"/>
              <a:ext cx="2519415" cy="584775"/>
            </a:xfrm>
            <a:prstGeom prst="rect">
              <a:avLst/>
            </a:prstGeom>
          </p:spPr>
          <p:txBody>
            <a:bodyPr wrap="none">
              <a:spAutoFit/>
            </a:bodyPr>
            <a:lstStyle/>
            <a:p>
              <a:pPr algn="ctr" defTabSz="908808">
                <a:buClr>
                  <a:srgbClr val="000000"/>
                </a:buClr>
                <a:defRPr/>
              </a:pPr>
              <a:r>
                <a:rPr lang="es-CO" sz="1600" b="1" kern="0" dirty="0">
                  <a:solidFill>
                    <a:prstClr val="black">
                      <a:lumMod val="75000"/>
                      <a:lumOff val="25000"/>
                    </a:prstClr>
                  </a:solidFill>
                  <a:cs typeface="Arial" panose="020B0604020202020204" pitchFamily="34" charset="0"/>
                  <a:sym typeface="Arial"/>
                </a:rPr>
                <a:t>SISTEMA  NACIONAL </a:t>
              </a:r>
            </a:p>
            <a:p>
              <a:pPr algn="ctr" defTabSz="908808">
                <a:buClr>
                  <a:srgbClr val="000000"/>
                </a:buClr>
                <a:defRPr/>
              </a:pPr>
              <a:r>
                <a:rPr lang="es-CO" sz="1600" b="1" kern="0" dirty="0">
                  <a:solidFill>
                    <a:prstClr val="black">
                      <a:lumMod val="75000"/>
                      <a:lumOff val="25000"/>
                    </a:prstClr>
                  </a:solidFill>
                  <a:cs typeface="Arial" panose="020B0604020202020204" pitchFamily="34" charset="0"/>
                  <a:sym typeface="Arial"/>
                </a:rPr>
                <a:t>DE CONTROL INTERNO</a:t>
              </a:r>
            </a:p>
          </p:txBody>
        </p:sp>
        <p:sp>
          <p:nvSpPr>
            <p:cNvPr id="61" name="Rectangle 20"/>
            <p:cNvSpPr/>
            <p:nvPr/>
          </p:nvSpPr>
          <p:spPr>
            <a:xfrm>
              <a:off x="6641377" y="1973580"/>
              <a:ext cx="3824734" cy="449900"/>
            </a:xfrm>
            <a:prstGeom prst="rect">
              <a:avLst/>
            </a:prstGeom>
            <a:solidFill>
              <a:srgbClr val="E3661C"/>
            </a:solidFill>
            <a:ln w="6350" cap="flat" cmpd="sng" algn="ctr">
              <a:noFill/>
              <a:prstDash val="solid"/>
              <a:miter lim="800000"/>
            </a:ln>
            <a:effectLst/>
          </p:spPr>
          <p:txBody>
            <a:bodyPr rtlCol="0" anchor="ctr"/>
            <a:lstStyle/>
            <a:p>
              <a:pPr algn="ctr" defTabSz="908808">
                <a:buClr>
                  <a:srgbClr val="000000"/>
                </a:buClr>
                <a:defRPr/>
              </a:pPr>
              <a:endParaRPr lang="en-US" sz="1600" b="1" kern="0" dirty="0">
                <a:solidFill>
                  <a:prstClr val="white"/>
                </a:solidFill>
                <a:latin typeface="Calibri"/>
                <a:cs typeface="Arial"/>
                <a:sym typeface="Arial"/>
              </a:endParaRPr>
            </a:p>
          </p:txBody>
        </p:sp>
        <p:sp>
          <p:nvSpPr>
            <p:cNvPr id="62" name="Rectángulo 68"/>
            <p:cNvSpPr/>
            <p:nvPr/>
          </p:nvSpPr>
          <p:spPr>
            <a:xfrm>
              <a:off x="7775514" y="2021169"/>
              <a:ext cx="1491573" cy="338554"/>
            </a:xfrm>
            <a:prstGeom prst="rect">
              <a:avLst/>
            </a:prstGeom>
          </p:spPr>
          <p:txBody>
            <a:bodyPr wrap="none">
              <a:spAutoFit/>
            </a:bodyPr>
            <a:lstStyle/>
            <a:p>
              <a:pPr algn="ctr" defTabSz="908808">
                <a:buClr>
                  <a:srgbClr val="000000"/>
                </a:buClr>
                <a:defRPr/>
              </a:pPr>
              <a:r>
                <a:rPr lang="es-CO" sz="1600" b="1" kern="0" dirty="0">
                  <a:solidFill>
                    <a:prstClr val="white"/>
                  </a:solidFill>
                  <a:cs typeface="Arial" panose="020B0604020202020204" pitchFamily="34" charset="0"/>
                  <a:sym typeface="Arial"/>
                </a:rPr>
                <a:t>PRESIDENTE</a:t>
              </a:r>
            </a:p>
          </p:txBody>
        </p:sp>
        <p:sp>
          <p:nvSpPr>
            <p:cNvPr id="63" name="Flecha derecha 69"/>
            <p:cNvSpPr/>
            <p:nvPr/>
          </p:nvSpPr>
          <p:spPr>
            <a:xfrm rot="5400000">
              <a:off x="8288148" y="2543375"/>
              <a:ext cx="431567" cy="257281"/>
            </a:xfrm>
            <a:prstGeom prst="rightArrow">
              <a:avLst/>
            </a:prstGeom>
            <a:solidFill>
              <a:srgbClr val="E3661C"/>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sp>
          <p:nvSpPr>
            <p:cNvPr id="64" name="Flecha derecha 70"/>
            <p:cNvSpPr/>
            <p:nvPr/>
          </p:nvSpPr>
          <p:spPr>
            <a:xfrm rot="5400000">
              <a:off x="8343864" y="3858773"/>
              <a:ext cx="431567" cy="257281"/>
            </a:xfrm>
            <a:prstGeom prst="rightArrow">
              <a:avLst/>
            </a:prstGeom>
            <a:solidFill>
              <a:srgbClr val="E3661C"/>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sp>
          <p:nvSpPr>
            <p:cNvPr id="66" name="Flecha derecha 72"/>
            <p:cNvSpPr/>
            <p:nvPr/>
          </p:nvSpPr>
          <p:spPr>
            <a:xfrm rot="5400000">
              <a:off x="8288148" y="5196159"/>
              <a:ext cx="431567" cy="257281"/>
            </a:xfrm>
            <a:prstGeom prst="rightArrow">
              <a:avLst/>
            </a:prstGeom>
            <a:solidFill>
              <a:srgbClr val="E3661C"/>
            </a:solidFill>
            <a:ln w="12700" cap="flat" cmpd="sng" algn="ctr">
              <a:noFill/>
              <a:prstDash val="solid"/>
              <a:miter lim="800000"/>
            </a:ln>
            <a:effectLst/>
          </p:spPr>
          <p:txBody>
            <a:bodyPr rtlCol="0" anchor="ctr"/>
            <a:lstStyle/>
            <a:p>
              <a:pPr algn="ctr" defTabSz="908808">
                <a:buClr>
                  <a:srgbClr val="000000"/>
                </a:buClr>
                <a:defRPr/>
              </a:pPr>
              <a:endParaRPr lang="es-CO" sz="1500" kern="0" dirty="0">
                <a:solidFill>
                  <a:prstClr val="white"/>
                </a:solidFill>
                <a:latin typeface="Calibri"/>
                <a:cs typeface="Arial"/>
                <a:sym typeface="Arial"/>
              </a:endParaRPr>
            </a:p>
          </p:txBody>
        </p:sp>
      </p:grpSp>
      <p:sp>
        <p:nvSpPr>
          <p:cNvPr id="67" name="TextBox 8"/>
          <p:cNvSpPr txBox="1"/>
          <p:nvPr/>
        </p:nvSpPr>
        <p:spPr>
          <a:xfrm>
            <a:off x="209449" y="32045"/>
            <a:ext cx="728345" cy="1476839"/>
          </a:xfrm>
          <a:prstGeom prst="rect">
            <a:avLst/>
          </a:prstGeom>
          <a:noFill/>
        </p:spPr>
        <p:txBody>
          <a:bodyPr wrap="square" lIns="121176" tIns="60588" rIns="121176" bIns="60588" rtlCol="0" anchor="ctr">
            <a:spAutoFit/>
          </a:bodyPr>
          <a:lstStyle/>
          <a:p>
            <a:pPr defTabSz="908808">
              <a:buClr>
                <a:srgbClr val="000000"/>
              </a:buClr>
              <a:defRPr/>
            </a:pPr>
            <a:r>
              <a:rPr lang="es-ES_tradnl" sz="8800" b="1" kern="1400" spc="100" dirty="0">
                <a:solidFill>
                  <a:srgbClr val="D27A2F"/>
                </a:solidFill>
                <a:cs typeface="Arial" panose="020B0604020202020204" pitchFamily="34" charset="0"/>
                <a:sym typeface="Arial"/>
              </a:rPr>
              <a:t>1</a:t>
            </a:r>
            <a:endParaRPr lang="en-US" sz="8800" b="1" kern="1400" spc="100" dirty="0">
              <a:solidFill>
                <a:srgbClr val="D27A2F"/>
              </a:solidFill>
              <a:cs typeface="Arial" panose="020B0604020202020204" pitchFamily="34" charset="0"/>
              <a:sym typeface="Arial"/>
            </a:endParaRPr>
          </a:p>
        </p:txBody>
      </p:sp>
      <p:sp>
        <p:nvSpPr>
          <p:cNvPr id="68" name="36 Rectángulo"/>
          <p:cNvSpPr/>
          <p:nvPr/>
        </p:nvSpPr>
        <p:spPr>
          <a:xfrm>
            <a:off x="2635671" y="3510098"/>
            <a:ext cx="1456225" cy="262366"/>
          </a:xfrm>
          <a:prstGeom prst="rect">
            <a:avLst/>
          </a:prstGeom>
          <a:solidFill>
            <a:srgbClr val="00B0F0"/>
          </a:solidFill>
          <a:ln w="12700" cap="flat" cmpd="sng" algn="ctr">
            <a:noFill/>
            <a:prstDash val="solid"/>
            <a:miter lim="800000"/>
          </a:ln>
          <a:effectLst/>
        </p:spPr>
        <p:txBody>
          <a:bodyPr lIns="121176" tIns="60588" rIns="121176" bIns="60588" rtlCol="0" anchor="ctr"/>
          <a:lstStyle/>
          <a:p>
            <a:pPr algn="ctr" defTabSz="908808">
              <a:buClr>
                <a:srgbClr val="000000"/>
              </a:buClr>
              <a:defRPr/>
            </a:pPr>
            <a:r>
              <a:rPr lang="es-CO" sz="1600" kern="0" dirty="0">
                <a:solidFill>
                  <a:prstClr val="white"/>
                </a:solidFill>
                <a:latin typeface="Arial Narrow" panose="020B0606020202030204" pitchFamily="34" charset="0"/>
                <a:cs typeface="Arial"/>
                <a:sym typeface="Arial"/>
              </a:rPr>
              <a:t>Orden Nacional</a:t>
            </a:r>
          </a:p>
        </p:txBody>
      </p:sp>
      <p:sp>
        <p:nvSpPr>
          <p:cNvPr id="70" name="38 Rectángulo"/>
          <p:cNvSpPr/>
          <p:nvPr/>
        </p:nvSpPr>
        <p:spPr>
          <a:xfrm>
            <a:off x="8534423" y="4898449"/>
            <a:ext cx="2125492" cy="258211"/>
          </a:xfrm>
          <a:prstGeom prst="rect">
            <a:avLst/>
          </a:prstGeom>
          <a:solidFill>
            <a:srgbClr val="ED7D31"/>
          </a:solidFill>
          <a:ln w="12700" cap="flat" cmpd="sng" algn="ctr">
            <a:noFill/>
            <a:prstDash val="solid"/>
            <a:miter lim="800000"/>
          </a:ln>
          <a:effectLst/>
        </p:spPr>
        <p:txBody>
          <a:bodyPr lIns="121176" tIns="60588" rIns="121176" bIns="60588" rtlCol="0" anchor="ctr"/>
          <a:lstStyle/>
          <a:p>
            <a:pPr algn="ctr" defTabSz="908808">
              <a:buClr>
                <a:srgbClr val="000000"/>
              </a:buClr>
              <a:defRPr/>
            </a:pPr>
            <a:r>
              <a:rPr lang="es-CO" sz="1600" kern="0" dirty="0">
                <a:solidFill>
                  <a:prstClr val="white"/>
                </a:solidFill>
                <a:latin typeface="Arial Narrow" panose="020B0606020202030204" pitchFamily="34" charset="0"/>
                <a:cs typeface="Arial"/>
                <a:sym typeface="Arial"/>
              </a:rPr>
              <a:t>En cada entidad</a:t>
            </a:r>
          </a:p>
        </p:txBody>
      </p:sp>
      <p:sp>
        <p:nvSpPr>
          <p:cNvPr id="71" name="39 Rectángulo"/>
          <p:cNvSpPr/>
          <p:nvPr/>
        </p:nvSpPr>
        <p:spPr>
          <a:xfrm>
            <a:off x="2553551" y="4954480"/>
            <a:ext cx="1748644" cy="202182"/>
          </a:xfrm>
          <a:prstGeom prst="rect">
            <a:avLst/>
          </a:prstGeom>
          <a:solidFill>
            <a:srgbClr val="00B0F0"/>
          </a:solidFill>
          <a:ln w="12700" cap="flat" cmpd="sng" algn="ctr">
            <a:noFill/>
            <a:prstDash val="solid"/>
            <a:miter lim="800000"/>
          </a:ln>
          <a:effectLst/>
        </p:spPr>
        <p:txBody>
          <a:bodyPr lIns="121176" tIns="60588" rIns="121176" bIns="60588" rtlCol="0" anchor="ctr"/>
          <a:lstStyle/>
          <a:p>
            <a:pPr algn="ctr" defTabSz="908808">
              <a:buClr>
                <a:srgbClr val="000000"/>
              </a:buClr>
              <a:defRPr/>
            </a:pPr>
            <a:r>
              <a:rPr lang="es-CO" sz="1600" kern="0" dirty="0">
                <a:solidFill>
                  <a:prstClr val="white"/>
                </a:solidFill>
                <a:latin typeface="Arial Narrow" panose="020B0606020202030204" pitchFamily="34" charset="0"/>
                <a:cs typeface="Arial"/>
                <a:sym typeface="Arial"/>
              </a:rPr>
              <a:t>En cada entidad</a:t>
            </a:r>
          </a:p>
        </p:txBody>
      </p:sp>
      <p:sp>
        <p:nvSpPr>
          <p:cNvPr id="72" name="40 Rectángulo"/>
          <p:cNvSpPr/>
          <p:nvPr/>
        </p:nvSpPr>
        <p:spPr>
          <a:xfrm>
            <a:off x="8869100" y="3510146"/>
            <a:ext cx="1456225" cy="262366"/>
          </a:xfrm>
          <a:prstGeom prst="rect">
            <a:avLst/>
          </a:prstGeom>
          <a:solidFill>
            <a:srgbClr val="ED7D31"/>
          </a:solidFill>
          <a:ln w="12700" cap="flat" cmpd="sng" algn="ctr">
            <a:noFill/>
            <a:prstDash val="solid"/>
            <a:miter lim="800000"/>
          </a:ln>
          <a:effectLst/>
        </p:spPr>
        <p:txBody>
          <a:bodyPr lIns="121176" tIns="60588" rIns="121176" bIns="60588" rtlCol="0" anchor="ctr"/>
          <a:lstStyle/>
          <a:p>
            <a:pPr algn="ctr" defTabSz="908808">
              <a:buClr>
                <a:srgbClr val="000000"/>
              </a:buClr>
              <a:defRPr/>
            </a:pPr>
            <a:r>
              <a:rPr lang="es-CO" sz="1600" kern="0" dirty="0">
                <a:solidFill>
                  <a:prstClr val="white"/>
                </a:solidFill>
                <a:latin typeface="Arial Narrow" panose="020B0606020202030204" pitchFamily="34" charset="0"/>
                <a:cs typeface="Arial"/>
                <a:sym typeface="Arial"/>
              </a:rPr>
              <a:t>Orden Nacional</a:t>
            </a:r>
          </a:p>
        </p:txBody>
      </p:sp>
      <p:cxnSp>
        <p:nvCxnSpPr>
          <p:cNvPr id="3" name="Conector recto 2"/>
          <p:cNvCxnSpPr/>
          <p:nvPr/>
        </p:nvCxnSpPr>
        <p:spPr>
          <a:xfrm>
            <a:off x="4246264" y="5730039"/>
            <a:ext cx="4441224" cy="28839"/>
          </a:xfrm>
          <a:prstGeom prst="line">
            <a:avLst/>
          </a:prstGeom>
          <a:ln w="19050">
            <a:solidFill>
              <a:srgbClr val="002060"/>
            </a:solidFill>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74" name="TextBox 13"/>
          <p:cNvSpPr txBox="1"/>
          <p:nvPr/>
        </p:nvSpPr>
        <p:spPr>
          <a:xfrm>
            <a:off x="5409604" y="5347506"/>
            <a:ext cx="2177717" cy="338426"/>
          </a:xfrm>
          <a:prstGeom prst="rect">
            <a:avLst/>
          </a:prstGeom>
          <a:noFill/>
        </p:spPr>
        <p:txBody>
          <a:bodyPr wrap="square" lIns="90912" tIns="45456" rIns="90912" bIns="45456" rtlCol="0" anchor="ctr">
            <a:spAutoFit/>
          </a:bodyPr>
          <a:lstStyle/>
          <a:p>
            <a:pPr algn="ctr" defTabSz="908808">
              <a:buClr>
                <a:srgbClr val="000000"/>
              </a:buClr>
              <a:defRPr/>
            </a:pPr>
            <a:r>
              <a:rPr lang="es-ES_tradnl" sz="1600" b="1" kern="1400" spc="100" dirty="0">
                <a:solidFill>
                  <a:srgbClr val="2A54A7">
                    <a:lumMod val="50000"/>
                  </a:srgbClr>
                </a:solidFill>
                <a:latin typeface="Arial Narrow"/>
                <a:cs typeface="Arial Narrow"/>
                <a:sym typeface="Arial"/>
              </a:rPr>
              <a:t>Articulación</a:t>
            </a:r>
            <a:endParaRPr lang="en-US" sz="1600" b="1" kern="1400" spc="100" dirty="0">
              <a:solidFill>
                <a:srgbClr val="2A54A7">
                  <a:lumMod val="50000"/>
                </a:srgbClr>
              </a:solidFill>
              <a:latin typeface="Arial Narrow"/>
              <a:cs typeface="Arial Narrow"/>
              <a:sym typeface="Arial"/>
            </a:endParaRPr>
          </a:p>
        </p:txBody>
      </p:sp>
    </p:spTree>
    <p:extLst>
      <p:ext uri="{BB962C8B-B14F-4D97-AF65-F5344CB8AC3E}">
        <p14:creationId xmlns:p14="http://schemas.microsoft.com/office/powerpoint/2010/main" val="2466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8"/>
          <p:cNvSpPr txBox="1"/>
          <p:nvPr/>
        </p:nvSpPr>
        <p:spPr>
          <a:xfrm>
            <a:off x="325332" y="-15463"/>
            <a:ext cx="728345" cy="1476839"/>
          </a:xfrm>
          <a:prstGeom prst="rect">
            <a:avLst/>
          </a:prstGeom>
          <a:noFill/>
        </p:spPr>
        <p:txBody>
          <a:bodyPr wrap="square" lIns="121176" tIns="60588" rIns="121176" bIns="60588" rtlCol="0" anchor="ctr">
            <a:spAutoFit/>
          </a:bodyPr>
          <a:lstStyle/>
          <a:p>
            <a:pPr defTabSz="908808">
              <a:buClr>
                <a:srgbClr val="000000"/>
              </a:buClr>
              <a:defRPr/>
            </a:pPr>
            <a:r>
              <a:rPr lang="es-ES_tradnl" sz="8800" b="1" kern="1400" spc="100" dirty="0">
                <a:solidFill>
                  <a:srgbClr val="D27A2F"/>
                </a:solidFill>
                <a:cs typeface="Arial" panose="020B0604020202020204" pitchFamily="34" charset="0"/>
                <a:sym typeface="Arial"/>
              </a:rPr>
              <a:t>2</a:t>
            </a:r>
            <a:endParaRPr lang="en-US" sz="8800" b="1" kern="1400" spc="100" dirty="0">
              <a:solidFill>
                <a:srgbClr val="D27A2F"/>
              </a:solidFill>
              <a:cs typeface="Arial" panose="020B0604020202020204" pitchFamily="34" charset="0"/>
              <a:sym typeface="Arial"/>
            </a:endParaRPr>
          </a:p>
        </p:txBody>
      </p:sp>
      <p:sp>
        <p:nvSpPr>
          <p:cNvPr id="3" name="TextBox 8"/>
          <p:cNvSpPr txBox="1"/>
          <p:nvPr/>
        </p:nvSpPr>
        <p:spPr>
          <a:xfrm>
            <a:off x="1037397" y="404467"/>
            <a:ext cx="2733467" cy="676940"/>
          </a:xfrm>
          <a:prstGeom prst="rect">
            <a:avLst/>
          </a:prstGeom>
          <a:noFill/>
        </p:spPr>
        <p:txBody>
          <a:bodyPr wrap="square" lIns="121176" tIns="60588" rIns="121176" bIns="60588" rtlCol="0" anchor="ctr">
            <a:spAutoFit/>
          </a:bodyPr>
          <a:lstStyle/>
          <a:p>
            <a:pPr defTabSz="908808">
              <a:buClr>
                <a:srgbClr val="000000"/>
              </a:buClr>
              <a:defRPr/>
            </a:pPr>
            <a:r>
              <a:rPr lang="es-ES_tradnl" sz="3600" b="1" u="sng" kern="1400" spc="100" dirty="0">
                <a:solidFill>
                  <a:prstClr val="black">
                    <a:lumMod val="75000"/>
                    <a:lumOff val="25000"/>
                  </a:prstClr>
                </a:solidFill>
                <a:cs typeface="Arial" panose="020B0604020202020204" pitchFamily="34" charset="0"/>
                <a:sym typeface="Arial"/>
              </a:rPr>
              <a:t>Operación</a:t>
            </a:r>
            <a:endParaRPr lang="es-CO" sz="3200" b="1" kern="0" spc="300" dirty="0">
              <a:solidFill>
                <a:prstClr val="white">
                  <a:lumMod val="65000"/>
                </a:prstClr>
              </a:solidFill>
              <a:latin typeface="Arial Narrow" charset="0"/>
              <a:ea typeface="Arial Narrow" charset="0"/>
              <a:cs typeface="Arial Narrow" charset="0"/>
              <a:sym typeface="Arial"/>
            </a:endParaRPr>
          </a:p>
        </p:txBody>
      </p:sp>
      <p:sp>
        <p:nvSpPr>
          <p:cNvPr id="4" name="24 Rectángulo"/>
          <p:cNvSpPr/>
          <p:nvPr/>
        </p:nvSpPr>
        <p:spPr>
          <a:xfrm>
            <a:off x="8041727" y="10278"/>
            <a:ext cx="4036183" cy="1353791"/>
          </a:xfrm>
          <a:prstGeom prst="rect">
            <a:avLst/>
          </a:prstGeom>
        </p:spPr>
        <p:txBody>
          <a:bodyPr wrap="square" lIns="121176" tIns="60588" rIns="121176" bIns="60588">
            <a:spAutoFit/>
          </a:bodyPr>
          <a:lstStyle/>
          <a:p>
            <a:pPr algn="ctr" defTabSz="908808">
              <a:buClr>
                <a:srgbClr val="000000"/>
              </a:buClr>
              <a:defRPr/>
            </a:pPr>
            <a:r>
              <a:rPr lang="es-CO" sz="3200" b="1" kern="0" spc="300" dirty="0">
                <a:solidFill>
                  <a:srgbClr val="ED7D31"/>
                </a:solidFill>
                <a:latin typeface="Arial Narrow" charset="0"/>
                <a:ea typeface="Arial Narrow" charset="0"/>
                <a:cs typeface="Arial Narrow" charset="0"/>
                <a:sym typeface="Arial"/>
              </a:rPr>
              <a:t>MIPG</a:t>
            </a:r>
            <a:r>
              <a:rPr lang="es-CO" sz="3200" b="1" kern="0" spc="300" dirty="0">
                <a:solidFill>
                  <a:srgbClr val="333732"/>
                </a:solidFill>
                <a:latin typeface="Arial Narrow" charset="0"/>
                <a:ea typeface="Arial Narrow" charset="0"/>
                <a:cs typeface="Arial Narrow" charset="0"/>
                <a:sym typeface="Arial"/>
              </a:rPr>
              <a:t> </a:t>
            </a:r>
            <a:r>
              <a:rPr lang="es-CO" sz="2400" b="1" kern="0" spc="300" dirty="0">
                <a:solidFill>
                  <a:prstClr val="white">
                    <a:lumMod val="65000"/>
                  </a:prstClr>
                </a:solidFill>
                <a:latin typeface="Arial Narrow" charset="0"/>
                <a:ea typeface="Arial Narrow" charset="0"/>
                <a:cs typeface="Arial Narrow" charset="0"/>
                <a:sym typeface="Arial"/>
              </a:rPr>
              <a:t>se implementa a través de 7 dimensiones operativas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82" t="8255" r="4312" b="12284"/>
          <a:stretch/>
        </p:blipFill>
        <p:spPr bwMode="auto">
          <a:xfrm>
            <a:off x="1944" y="757903"/>
            <a:ext cx="10231705" cy="57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p:cNvSpPr txBox="1"/>
          <p:nvPr/>
        </p:nvSpPr>
        <p:spPr>
          <a:xfrm>
            <a:off x="130796" y="5351828"/>
            <a:ext cx="1304797" cy="784814"/>
          </a:xfrm>
          <a:prstGeom prst="rect">
            <a:avLst/>
          </a:prstGeom>
          <a:solidFill>
            <a:srgbClr val="FFFFFF"/>
          </a:solidFill>
        </p:spPr>
        <p:txBody>
          <a:bodyPr wrap="square" lIns="90912" tIns="45456" rIns="90912" bIns="45456" rtlCol="0">
            <a:spAutoFit/>
          </a:bodyPr>
          <a:lstStyle/>
          <a:p>
            <a:pPr defTabSz="909125">
              <a:buClr>
                <a:srgbClr val="000000"/>
              </a:buClr>
              <a:buFont typeface="Arial"/>
              <a:buNone/>
              <a:defRPr/>
            </a:pPr>
            <a:r>
              <a:rPr lang="es-ES_tradnl" sz="1500" b="1" kern="1400" spc="100" dirty="0">
                <a:solidFill>
                  <a:srgbClr val="595959"/>
                </a:solidFill>
                <a:latin typeface="Arial Narrow"/>
                <a:cs typeface="Arial Narrow"/>
                <a:sym typeface="Arial"/>
              </a:rPr>
              <a:t>Derechos</a:t>
            </a:r>
          </a:p>
          <a:p>
            <a:pPr defTabSz="909125">
              <a:buClr>
                <a:srgbClr val="000000"/>
              </a:buClr>
              <a:buFont typeface="Arial"/>
              <a:buNone/>
              <a:defRPr/>
            </a:pPr>
            <a:r>
              <a:rPr lang="es-ES_tradnl" sz="1500" b="1" kern="1400" spc="100" dirty="0">
                <a:solidFill>
                  <a:srgbClr val="595959"/>
                </a:solidFill>
                <a:latin typeface="Arial Narrow"/>
                <a:cs typeface="Arial Narrow"/>
                <a:sym typeface="Arial"/>
              </a:rPr>
              <a:t>Problemas Necesidades</a:t>
            </a:r>
            <a:endParaRPr lang="en-US" sz="1500" b="1" kern="1400" spc="100" dirty="0">
              <a:solidFill>
                <a:srgbClr val="595959"/>
              </a:solidFill>
              <a:latin typeface="Arial Narrow"/>
              <a:cs typeface="Arial Narrow"/>
              <a:sym typeface="Arial"/>
            </a:endParaRPr>
          </a:p>
        </p:txBody>
      </p:sp>
      <p:sp>
        <p:nvSpPr>
          <p:cNvPr id="7" name="TextBox 4"/>
          <p:cNvSpPr txBox="1"/>
          <p:nvPr/>
        </p:nvSpPr>
        <p:spPr>
          <a:xfrm>
            <a:off x="8687339" y="5236683"/>
            <a:ext cx="3169936" cy="1707627"/>
          </a:xfrm>
          <a:prstGeom prst="rect">
            <a:avLst/>
          </a:prstGeom>
          <a:solidFill>
            <a:srgbClr val="FFFFFF"/>
          </a:solidFill>
          <a:ln w="38100" cmpd="sng">
            <a:noFill/>
          </a:ln>
        </p:spPr>
        <p:txBody>
          <a:bodyPr wrap="square" lIns="90912" tIns="45456" rIns="90912" bIns="45456" rtlCol="0" anchor="ctr">
            <a:spAutoFit/>
          </a:bodyPr>
          <a:lstStyle/>
          <a:p>
            <a:pPr algn="ctr" defTabSz="909125">
              <a:buClr>
                <a:srgbClr val="000000"/>
              </a:buClr>
              <a:buFont typeface="Arial"/>
              <a:buNone/>
              <a:defRPr/>
            </a:pPr>
            <a:r>
              <a:rPr lang="es-CO" sz="1500" b="1" u="sng" kern="1400" spc="100" dirty="0">
                <a:solidFill>
                  <a:srgbClr val="404040"/>
                </a:solidFill>
                <a:latin typeface="Arial Narrow"/>
                <a:cs typeface="Arial Narrow"/>
                <a:sym typeface="Arial"/>
              </a:rPr>
              <a:t>Generar resultados </a:t>
            </a:r>
            <a:r>
              <a:rPr lang="es-CO" sz="1500" b="1" kern="1400" spc="100" dirty="0">
                <a:solidFill>
                  <a:srgbClr val="FFFFFF">
                    <a:lumMod val="50000"/>
                  </a:srgbClr>
                </a:solidFill>
                <a:latin typeface="Arial Narrow"/>
                <a:cs typeface="Arial Narrow"/>
                <a:sym typeface="Arial"/>
              </a:rPr>
              <a:t>que atiendan </a:t>
            </a:r>
            <a:br>
              <a:rPr lang="es-CO" sz="1500" b="1" kern="1400" spc="100" dirty="0">
                <a:solidFill>
                  <a:srgbClr val="FFFFFF">
                    <a:lumMod val="50000"/>
                  </a:srgbClr>
                </a:solidFill>
                <a:latin typeface="Arial Narrow"/>
                <a:cs typeface="Arial Narrow"/>
                <a:sym typeface="Arial"/>
              </a:rPr>
            </a:br>
            <a:r>
              <a:rPr lang="es-CO" sz="1500" b="1" kern="1400" spc="100" dirty="0">
                <a:solidFill>
                  <a:srgbClr val="FFFFFF">
                    <a:lumMod val="50000"/>
                  </a:srgbClr>
                </a:solidFill>
                <a:latin typeface="Arial Narrow"/>
                <a:cs typeface="Arial Narrow"/>
                <a:sym typeface="Arial"/>
              </a:rPr>
              <a:t>los planes de desarrollo y garanticen los derechos, resuelvan </a:t>
            </a:r>
            <a:br>
              <a:rPr lang="es-CO" sz="1500" b="1" kern="1400" spc="100" dirty="0">
                <a:solidFill>
                  <a:srgbClr val="FFFFFF">
                    <a:lumMod val="50000"/>
                  </a:srgbClr>
                </a:solidFill>
                <a:latin typeface="Arial Narrow"/>
                <a:cs typeface="Arial Narrow"/>
                <a:sym typeface="Arial"/>
              </a:rPr>
            </a:br>
            <a:r>
              <a:rPr lang="es-CO" sz="1500" b="1" kern="1400" spc="100" dirty="0">
                <a:solidFill>
                  <a:srgbClr val="FFFFFF">
                    <a:lumMod val="50000"/>
                  </a:srgbClr>
                </a:solidFill>
                <a:latin typeface="Arial Narrow"/>
                <a:cs typeface="Arial Narrow"/>
                <a:sym typeface="Arial"/>
              </a:rPr>
              <a:t>las necesidades y problemas </a:t>
            </a:r>
            <a:br>
              <a:rPr lang="es-CO" sz="1500" b="1" kern="1400" spc="100" dirty="0">
                <a:solidFill>
                  <a:srgbClr val="FFFFFF">
                    <a:lumMod val="50000"/>
                  </a:srgbClr>
                </a:solidFill>
                <a:latin typeface="Arial Narrow"/>
                <a:cs typeface="Arial Narrow"/>
                <a:sym typeface="Arial"/>
              </a:rPr>
            </a:br>
            <a:r>
              <a:rPr lang="es-CO" sz="1500" b="1" kern="1400" spc="100" dirty="0">
                <a:solidFill>
                  <a:srgbClr val="FFFFFF">
                    <a:lumMod val="50000"/>
                  </a:srgbClr>
                </a:solidFill>
                <a:latin typeface="Arial Narrow"/>
                <a:cs typeface="Arial Narrow"/>
                <a:sym typeface="Arial"/>
              </a:rPr>
              <a:t>de los ciudadanos con integridad </a:t>
            </a:r>
            <a:br>
              <a:rPr lang="es-CO" sz="1500" b="1" kern="1400" spc="100" dirty="0">
                <a:solidFill>
                  <a:srgbClr val="FFFFFF">
                    <a:lumMod val="50000"/>
                  </a:srgbClr>
                </a:solidFill>
                <a:latin typeface="Arial Narrow"/>
                <a:cs typeface="Arial Narrow"/>
                <a:sym typeface="Arial"/>
              </a:rPr>
            </a:br>
            <a:r>
              <a:rPr lang="es-CO" sz="1500" b="1" kern="1400" spc="100" dirty="0">
                <a:solidFill>
                  <a:srgbClr val="FFFFFF">
                    <a:lumMod val="50000"/>
                  </a:srgbClr>
                </a:solidFill>
                <a:latin typeface="Arial Narrow"/>
                <a:cs typeface="Arial Narrow"/>
                <a:sym typeface="Arial"/>
              </a:rPr>
              <a:t>y calidad en el servicio</a:t>
            </a:r>
          </a:p>
        </p:txBody>
      </p:sp>
    </p:spTree>
    <p:extLst>
      <p:ext uri="{BB962C8B-B14F-4D97-AF65-F5344CB8AC3E}">
        <p14:creationId xmlns:p14="http://schemas.microsoft.com/office/powerpoint/2010/main" val="373436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xmlns="" id="{A1874EF2-8D27-4C94-9C61-9C98A3DE73E1}"/>
              </a:ext>
            </a:extLst>
          </p:cNvPr>
          <p:cNvSpPr/>
          <p:nvPr/>
        </p:nvSpPr>
        <p:spPr>
          <a:xfrm>
            <a:off x="1065508" y="391033"/>
            <a:ext cx="2768681" cy="676940"/>
          </a:xfrm>
          <a:prstGeom prst="rect">
            <a:avLst/>
          </a:prstGeom>
        </p:spPr>
        <p:txBody>
          <a:bodyPr wrap="square" lIns="121176" tIns="60588" rIns="121176" bIns="60588">
            <a:spAutoFit/>
          </a:bodyPr>
          <a:lstStyle/>
          <a:p>
            <a:pPr defTabSz="908808">
              <a:buClr>
                <a:srgbClr val="000000"/>
              </a:buClr>
              <a:defRPr/>
            </a:pPr>
            <a:r>
              <a:rPr lang="pt-BR" sz="3600" kern="0" dirty="0">
                <a:solidFill>
                  <a:srgbClr val="333732"/>
                </a:solidFill>
                <a:latin typeface="Arial Black"/>
                <a:cs typeface="Arial Black"/>
                <a:sym typeface="Arial"/>
              </a:rPr>
              <a:t>Medición</a:t>
            </a:r>
            <a:endParaRPr lang="es-CO" sz="3200" b="1" kern="0" spc="300" dirty="0">
              <a:solidFill>
                <a:prstClr val="white">
                  <a:lumMod val="65000"/>
                </a:prstClr>
              </a:solidFill>
              <a:latin typeface="Arial Narrow" charset="0"/>
              <a:ea typeface="Arial Narrow" charset="0"/>
              <a:cs typeface="Arial Narrow" charset="0"/>
              <a:sym typeface="Arial"/>
            </a:endParaRPr>
          </a:p>
        </p:txBody>
      </p:sp>
      <p:grpSp>
        <p:nvGrpSpPr>
          <p:cNvPr id="3" name="Grupo 2"/>
          <p:cNvGrpSpPr/>
          <p:nvPr/>
        </p:nvGrpSpPr>
        <p:grpSpPr>
          <a:xfrm>
            <a:off x="3225305" y="2075636"/>
            <a:ext cx="6603211" cy="6667865"/>
            <a:chOff x="1146697" y="1420913"/>
            <a:chExt cx="6605248" cy="7067489"/>
          </a:xfrm>
        </p:grpSpPr>
        <p:grpSp>
          <p:nvGrpSpPr>
            <p:cNvPr id="4" name="Grupo 1">
              <a:extLst>
                <a:ext uri="{FF2B5EF4-FFF2-40B4-BE49-F238E27FC236}">
                  <a16:creationId xmlns:a16="http://schemas.microsoft.com/office/drawing/2014/main" xmlns="" id="{3873CDD2-19B3-4B48-95AC-47807B345562}"/>
                </a:ext>
              </a:extLst>
            </p:cNvPr>
            <p:cNvGrpSpPr/>
            <p:nvPr/>
          </p:nvGrpSpPr>
          <p:grpSpPr>
            <a:xfrm>
              <a:off x="2609753" y="1420913"/>
              <a:ext cx="5142192" cy="7067489"/>
              <a:chOff x="3750971" y="1096764"/>
              <a:chExt cx="6670552" cy="9168086"/>
            </a:xfrm>
          </p:grpSpPr>
          <p:sp>
            <p:nvSpPr>
              <p:cNvPr id="16" name="Arco 10">
                <a:extLst>
                  <a:ext uri="{FF2B5EF4-FFF2-40B4-BE49-F238E27FC236}">
                    <a16:creationId xmlns:a16="http://schemas.microsoft.com/office/drawing/2014/main" xmlns="" id="{DA8D03F9-194A-489D-B2DA-E00BD928647B}"/>
                  </a:ext>
                </a:extLst>
              </p:cNvPr>
              <p:cNvSpPr/>
              <p:nvPr/>
            </p:nvSpPr>
            <p:spPr>
              <a:xfrm rot="2768132">
                <a:off x="2580235" y="2423562"/>
                <a:ext cx="9012024" cy="6670552"/>
              </a:xfrm>
              <a:prstGeom prst="arc">
                <a:avLst>
                  <a:gd name="adj1" fmla="val 11140732"/>
                  <a:gd name="adj2" fmla="val 14111917"/>
                </a:avLst>
              </a:prstGeom>
              <a:ln w="19050">
                <a:solidFill>
                  <a:schemeClr val="tx1">
                    <a:lumMod val="75000"/>
                    <a:lumOff val="2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08808">
                  <a:buClr>
                    <a:srgbClr val="000000"/>
                  </a:buClr>
                  <a:defRPr/>
                </a:pPr>
                <a:endParaRPr lang="es-CO" sz="1500" kern="0" dirty="0">
                  <a:solidFill>
                    <a:prstClr val="black"/>
                  </a:solidFill>
                  <a:latin typeface="Calibri"/>
                  <a:sym typeface="Arial"/>
                </a:endParaRPr>
              </a:p>
            </p:txBody>
          </p:sp>
          <p:sp>
            <p:nvSpPr>
              <p:cNvPr id="17" name="CuadroTexto 13">
                <a:extLst>
                  <a:ext uri="{FF2B5EF4-FFF2-40B4-BE49-F238E27FC236}">
                    <a16:creationId xmlns:a16="http://schemas.microsoft.com/office/drawing/2014/main" xmlns="" id="{E61F3D72-0B50-4DAC-8779-EF2032CAE1A4}"/>
                  </a:ext>
                </a:extLst>
              </p:cNvPr>
              <p:cNvSpPr txBox="1"/>
              <p:nvPr/>
            </p:nvSpPr>
            <p:spPr>
              <a:xfrm>
                <a:off x="5310340" y="1096764"/>
                <a:ext cx="1683390" cy="634774"/>
              </a:xfrm>
              <a:prstGeom prst="rect">
                <a:avLst/>
              </a:prstGeom>
              <a:noFill/>
            </p:spPr>
            <p:txBody>
              <a:bodyPr wrap="square" rtlCol="0">
                <a:spAutoFit/>
              </a:bodyPr>
              <a:lstStyle/>
              <a:p>
                <a:pPr defTabSz="908808">
                  <a:buClr>
                    <a:srgbClr val="000000"/>
                  </a:buClr>
                  <a:defRPr/>
                </a:pPr>
                <a:r>
                  <a:rPr lang="es-CO" sz="2400" b="1" kern="0" spc="300" dirty="0">
                    <a:solidFill>
                      <a:srgbClr val="3F3F3F"/>
                    </a:solidFill>
                    <a:latin typeface="Arial Narrow" panose="020B0606020202030204" pitchFamily="34" charset="0"/>
                    <a:cs typeface="Arial"/>
                    <a:sym typeface="Arial"/>
                  </a:rPr>
                  <a:t>Info</a:t>
                </a:r>
              </a:p>
            </p:txBody>
          </p:sp>
        </p:grpSp>
        <p:grpSp>
          <p:nvGrpSpPr>
            <p:cNvPr id="5" name="Grupo 4">
              <a:extLst>
                <a:ext uri="{FF2B5EF4-FFF2-40B4-BE49-F238E27FC236}">
                  <a16:creationId xmlns:a16="http://schemas.microsoft.com/office/drawing/2014/main" xmlns="" id="{99A4E70B-5173-461A-8045-132B37575C6A}"/>
                </a:ext>
              </a:extLst>
            </p:cNvPr>
            <p:cNvGrpSpPr/>
            <p:nvPr/>
          </p:nvGrpSpPr>
          <p:grpSpPr>
            <a:xfrm>
              <a:off x="1194888" y="2498558"/>
              <a:ext cx="2047594" cy="2586521"/>
              <a:chOff x="5443956" y="2425080"/>
              <a:chExt cx="2047594" cy="2586521"/>
            </a:xfrm>
          </p:grpSpPr>
          <p:pic>
            <p:nvPicPr>
              <p:cNvPr id="14" name="Picture 8">
                <a:extLst>
                  <a:ext uri="{FF2B5EF4-FFF2-40B4-BE49-F238E27FC236}">
                    <a16:creationId xmlns:a16="http://schemas.microsoft.com/office/drawing/2014/main" xmlns="" id="{6332D065-6A00-40BB-B564-E431B6672D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3956" y="2425080"/>
                <a:ext cx="2047594" cy="2283115"/>
              </a:xfrm>
              <a:prstGeom prst="rect">
                <a:avLst/>
              </a:prstGeom>
            </p:spPr>
          </p:pic>
          <p:sp>
            <p:nvSpPr>
              <p:cNvPr id="15" name="Triángulo isósceles 14">
                <a:extLst>
                  <a:ext uri="{FF2B5EF4-FFF2-40B4-BE49-F238E27FC236}">
                    <a16:creationId xmlns:a16="http://schemas.microsoft.com/office/drawing/2014/main" xmlns="" id="{1DF020C2-FD2F-4319-AB82-BC215BE8DF67}"/>
                  </a:ext>
                </a:extLst>
              </p:cNvPr>
              <p:cNvSpPr/>
              <p:nvPr/>
            </p:nvSpPr>
            <p:spPr>
              <a:xfrm>
                <a:off x="6315978" y="4871063"/>
                <a:ext cx="207169" cy="140538"/>
              </a:xfrm>
              <a:prstGeom prst="triangle">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8808">
                  <a:buClr>
                    <a:srgbClr val="000000"/>
                  </a:buClr>
                  <a:defRPr/>
                </a:pPr>
                <a:endParaRPr lang="es-CO" sz="1500" kern="0" dirty="0">
                  <a:solidFill>
                    <a:prstClr val="white"/>
                  </a:solidFill>
                  <a:latin typeface="Calibri"/>
                  <a:sym typeface="Arial"/>
                </a:endParaRPr>
              </a:p>
            </p:txBody>
          </p:sp>
        </p:grpSp>
        <p:sp>
          <p:nvSpPr>
            <p:cNvPr id="6" name="Rectángulo 5">
              <a:extLst>
                <a:ext uri="{FF2B5EF4-FFF2-40B4-BE49-F238E27FC236}">
                  <a16:creationId xmlns:a16="http://schemas.microsoft.com/office/drawing/2014/main" xmlns="" id="{ACF8CE57-A414-42B3-9917-3C14B471D2DC}"/>
                </a:ext>
              </a:extLst>
            </p:cNvPr>
            <p:cNvSpPr/>
            <p:nvPr/>
          </p:nvSpPr>
          <p:spPr>
            <a:xfrm>
              <a:off x="1194888" y="4318109"/>
              <a:ext cx="2047594" cy="479094"/>
            </a:xfrm>
            <a:prstGeom prst="rect">
              <a:avLst/>
            </a:prstGeom>
            <a:solidFill>
              <a:srgbClr val="ED5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8808">
                <a:buClr>
                  <a:srgbClr val="000000"/>
                </a:buClr>
                <a:defRPr/>
              </a:pPr>
              <a:r>
                <a:rPr lang="es-CO" sz="1500" b="1" kern="0" dirty="0">
                  <a:solidFill>
                    <a:prstClr val="white"/>
                  </a:solidFill>
                  <a:cs typeface="Arial" panose="020B0604020202020204" pitchFamily="34" charset="0"/>
                  <a:sym typeface="Arial"/>
                </a:rPr>
                <a:t>INSTRUMENTO</a:t>
              </a:r>
            </a:p>
          </p:txBody>
        </p:sp>
        <p:grpSp>
          <p:nvGrpSpPr>
            <p:cNvPr id="7" name="Grupo 6">
              <a:extLst>
                <a:ext uri="{FF2B5EF4-FFF2-40B4-BE49-F238E27FC236}">
                  <a16:creationId xmlns:a16="http://schemas.microsoft.com/office/drawing/2014/main" xmlns="" id="{E88A956F-84E8-478A-8DB3-9C5B99F958CB}"/>
                </a:ext>
              </a:extLst>
            </p:cNvPr>
            <p:cNvGrpSpPr/>
            <p:nvPr/>
          </p:nvGrpSpPr>
          <p:grpSpPr>
            <a:xfrm>
              <a:off x="4503953" y="2597255"/>
              <a:ext cx="3007442" cy="3331078"/>
              <a:chOff x="6463387" y="2597255"/>
              <a:chExt cx="3007442" cy="3331078"/>
            </a:xfrm>
          </p:grpSpPr>
          <p:grpSp>
            <p:nvGrpSpPr>
              <p:cNvPr id="10" name="Grupo 9">
                <a:extLst>
                  <a:ext uri="{FF2B5EF4-FFF2-40B4-BE49-F238E27FC236}">
                    <a16:creationId xmlns:a16="http://schemas.microsoft.com/office/drawing/2014/main" xmlns="" id="{88A0138F-AB87-498B-9673-1F17BEAEBBEB}"/>
                  </a:ext>
                </a:extLst>
              </p:cNvPr>
              <p:cNvGrpSpPr/>
              <p:nvPr/>
            </p:nvGrpSpPr>
            <p:grpSpPr>
              <a:xfrm>
                <a:off x="6463387" y="2597255"/>
                <a:ext cx="3007442" cy="3331078"/>
                <a:chOff x="8753021" y="2523777"/>
                <a:chExt cx="3007442" cy="3331078"/>
              </a:xfrm>
            </p:grpSpPr>
            <p:pic>
              <p:nvPicPr>
                <p:cNvPr id="12" name="Picture 9">
                  <a:extLst>
                    <a:ext uri="{FF2B5EF4-FFF2-40B4-BE49-F238E27FC236}">
                      <a16:creationId xmlns:a16="http://schemas.microsoft.com/office/drawing/2014/main" xmlns="" id="{3F5BFC63-5CCC-4588-B6BE-D24C690F39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669"/>
                <a:stretch/>
              </p:blipFill>
              <p:spPr>
                <a:xfrm>
                  <a:off x="9241909" y="2523777"/>
                  <a:ext cx="2029666" cy="2188837"/>
                </a:xfrm>
                <a:prstGeom prst="rect">
                  <a:avLst/>
                </a:prstGeom>
              </p:spPr>
            </p:pic>
            <p:sp>
              <p:nvSpPr>
                <p:cNvPr id="13" name="CuadroTexto 12">
                  <a:extLst>
                    <a:ext uri="{FF2B5EF4-FFF2-40B4-BE49-F238E27FC236}">
                      <a16:creationId xmlns:a16="http://schemas.microsoft.com/office/drawing/2014/main" xmlns="" id="{FC65D76E-2848-46CD-B068-12819884A955}"/>
                    </a:ext>
                  </a:extLst>
                </p:cNvPr>
                <p:cNvSpPr txBox="1"/>
                <p:nvPr/>
              </p:nvSpPr>
              <p:spPr>
                <a:xfrm>
                  <a:off x="8753021" y="5104543"/>
                  <a:ext cx="3007442" cy="750312"/>
                </a:xfrm>
                <a:prstGeom prst="rect">
                  <a:avLst/>
                </a:prstGeom>
                <a:solidFill>
                  <a:schemeClr val="bg1"/>
                </a:solidFill>
              </p:spPr>
              <p:txBody>
                <a:bodyPr wrap="square" rtlCol="0">
                  <a:spAutoFit/>
                </a:bodyPr>
                <a:lstStyle/>
                <a:p>
                  <a:pPr algn="ctr" defTabSz="908808">
                    <a:buClr>
                      <a:srgbClr val="000000"/>
                    </a:buClr>
                    <a:defRPr/>
                  </a:pPr>
                  <a:r>
                    <a:rPr lang="es-CO" sz="2000" kern="0" dirty="0">
                      <a:solidFill>
                        <a:srgbClr val="00A5A3"/>
                      </a:solidFill>
                      <a:latin typeface="Arial Narrow" panose="020B0606020202030204" pitchFamily="34" charset="0"/>
                      <a:cs typeface="Arial" panose="020B0604020202020204" pitchFamily="34" charset="0"/>
                      <a:sym typeface="Arial"/>
                    </a:rPr>
                    <a:t>Índices de Desempeño Institucional</a:t>
                  </a:r>
                </a:p>
              </p:txBody>
            </p:sp>
          </p:grpSp>
          <p:sp>
            <p:nvSpPr>
              <p:cNvPr id="11" name="Rectángulo 10">
                <a:extLst>
                  <a:ext uri="{FF2B5EF4-FFF2-40B4-BE49-F238E27FC236}">
                    <a16:creationId xmlns:a16="http://schemas.microsoft.com/office/drawing/2014/main" xmlns="" id="{1120D396-072C-4F4D-A40D-D17916EDF158}"/>
                  </a:ext>
                </a:extLst>
              </p:cNvPr>
              <p:cNvSpPr/>
              <p:nvPr/>
            </p:nvSpPr>
            <p:spPr>
              <a:xfrm>
                <a:off x="6934347" y="4318109"/>
                <a:ext cx="2047594" cy="479094"/>
              </a:xfrm>
              <a:prstGeom prst="rect">
                <a:avLst/>
              </a:prstGeom>
              <a:solidFill>
                <a:srgbClr val="00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8808">
                  <a:buClr>
                    <a:srgbClr val="000000"/>
                  </a:buClr>
                  <a:defRPr/>
                </a:pPr>
                <a:r>
                  <a:rPr lang="es-CO" sz="1500" b="1" kern="0" dirty="0">
                    <a:solidFill>
                      <a:prstClr val="white"/>
                    </a:solidFill>
                    <a:cs typeface="Arial" panose="020B0604020202020204" pitchFamily="34" charset="0"/>
                    <a:sym typeface="Arial"/>
                  </a:rPr>
                  <a:t>RESULTADOS</a:t>
                </a:r>
              </a:p>
            </p:txBody>
          </p:sp>
        </p:grpSp>
        <p:sp>
          <p:nvSpPr>
            <p:cNvPr id="8" name="Rectángulo 7">
              <a:extLst>
                <a:ext uri="{FF2B5EF4-FFF2-40B4-BE49-F238E27FC236}">
                  <a16:creationId xmlns:a16="http://schemas.microsoft.com/office/drawing/2014/main" xmlns="" id="{ACF8CE57-A414-42B3-9917-3C14B471D2DC}"/>
                </a:ext>
              </a:extLst>
            </p:cNvPr>
            <p:cNvSpPr/>
            <p:nvPr/>
          </p:nvSpPr>
          <p:spPr>
            <a:xfrm>
              <a:off x="1146697" y="5204723"/>
              <a:ext cx="2047594" cy="47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8808">
                <a:buClr>
                  <a:srgbClr val="000000"/>
                </a:buClr>
                <a:defRPr/>
              </a:pPr>
              <a:r>
                <a:rPr lang="es-CO" sz="1500" b="1" kern="0" dirty="0">
                  <a:solidFill>
                    <a:srgbClr val="ED7D31"/>
                  </a:solidFill>
                  <a:cs typeface="Arial" panose="020B0604020202020204" pitchFamily="34" charset="0"/>
                  <a:sym typeface="Arial"/>
                </a:rPr>
                <a:t>FURAG</a:t>
              </a:r>
            </a:p>
          </p:txBody>
        </p:sp>
        <p:sp>
          <p:nvSpPr>
            <p:cNvPr id="9" name="Triángulo isósceles 8">
              <a:extLst>
                <a:ext uri="{FF2B5EF4-FFF2-40B4-BE49-F238E27FC236}">
                  <a16:creationId xmlns:a16="http://schemas.microsoft.com/office/drawing/2014/main" xmlns="" id="{1DF020C2-FD2F-4319-AB82-BC215BE8DF67}"/>
                </a:ext>
              </a:extLst>
            </p:cNvPr>
            <p:cNvSpPr/>
            <p:nvPr/>
          </p:nvSpPr>
          <p:spPr>
            <a:xfrm>
              <a:off x="5895125" y="4955061"/>
              <a:ext cx="207169" cy="140538"/>
            </a:xfrm>
            <a:prstGeom prst="triangle">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8808">
                <a:buClr>
                  <a:srgbClr val="000000"/>
                </a:buClr>
                <a:defRPr/>
              </a:pPr>
              <a:endParaRPr lang="es-CO" sz="1500" kern="0" dirty="0">
                <a:solidFill>
                  <a:prstClr val="white"/>
                </a:solidFill>
                <a:latin typeface="Calibri"/>
                <a:sym typeface="Arial"/>
              </a:endParaRPr>
            </a:p>
          </p:txBody>
        </p:sp>
      </p:grpSp>
      <p:sp>
        <p:nvSpPr>
          <p:cNvPr id="18" name="TextBox 8"/>
          <p:cNvSpPr txBox="1"/>
          <p:nvPr/>
        </p:nvSpPr>
        <p:spPr>
          <a:xfrm>
            <a:off x="325332" y="139287"/>
            <a:ext cx="728345" cy="1476839"/>
          </a:xfrm>
          <a:prstGeom prst="rect">
            <a:avLst/>
          </a:prstGeom>
          <a:noFill/>
        </p:spPr>
        <p:txBody>
          <a:bodyPr wrap="square" lIns="121176" tIns="60588" rIns="121176" bIns="60588" rtlCol="0" anchor="ctr">
            <a:spAutoFit/>
          </a:bodyPr>
          <a:lstStyle/>
          <a:p>
            <a:pPr defTabSz="908808">
              <a:buClr>
                <a:srgbClr val="000000"/>
              </a:buClr>
              <a:defRPr/>
            </a:pPr>
            <a:r>
              <a:rPr lang="en-US" sz="8800" b="1" kern="1400" spc="100" dirty="0">
                <a:solidFill>
                  <a:srgbClr val="D27A2F"/>
                </a:solidFill>
                <a:cs typeface="Arial" panose="020B0604020202020204" pitchFamily="34" charset="0"/>
                <a:sym typeface="Arial"/>
              </a:rPr>
              <a:t>3</a:t>
            </a:r>
          </a:p>
        </p:txBody>
      </p:sp>
      <p:cxnSp>
        <p:nvCxnSpPr>
          <p:cNvPr id="19" name="Conector recto 18">
            <a:extLst>
              <a:ext uri="{FF2B5EF4-FFF2-40B4-BE49-F238E27FC236}">
                <a16:creationId xmlns:a16="http://schemas.microsoft.com/office/drawing/2014/main" xmlns="" id="{BB45EFC8-EF50-466D-978C-01EC205ED0AC}"/>
              </a:ext>
            </a:extLst>
          </p:cNvPr>
          <p:cNvCxnSpPr>
            <a:cxnSpLocks/>
          </p:cNvCxnSpPr>
          <p:nvPr/>
        </p:nvCxnSpPr>
        <p:spPr>
          <a:xfrm>
            <a:off x="1158054" y="973919"/>
            <a:ext cx="2314303" cy="0"/>
          </a:xfrm>
          <a:prstGeom prst="line">
            <a:avLst/>
          </a:prstGeom>
          <a:ln w="57150">
            <a:solidFill>
              <a:srgbClr val="383A37"/>
            </a:solidFill>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4352339" y="194708"/>
            <a:ext cx="7533076" cy="1538458"/>
          </a:xfrm>
          <a:prstGeom prst="rect">
            <a:avLst/>
          </a:prstGeom>
        </p:spPr>
        <p:txBody>
          <a:bodyPr wrap="square" lIns="121176" tIns="60588" rIns="121176" bIns="60588">
            <a:spAutoFit/>
          </a:bodyPr>
          <a:lstStyle/>
          <a:p>
            <a:pPr algn="ctr" defTabSz="908808">
              <a:buClr>
                <a:srgbClr val="000000"/>
              </a:buClr>
              <a:defRPr/>
            </a:pPr>
            <a:r>
              <a:rPr lang="es-CO" sz="3600" b="1" kern="0" spc="300" dirty="0">
                <a:solidFill>
                  <a:srgbClr val="ED7D31"/>
                </a:solidFill>
                <a:latin typeface="Arial Narrow" charset="0"/>
                <a:ea typeface="Arial Narrow" charset="0"/>
                <a:cs typeface="Arial Narrow" charset="0"/>
                <a:sym typeface="Arial"/>
              </a:rPr>
              <a:t>MIPG</a:t>
            </a:r>
            <a:r>
              <a:rPr lang="es-CO" sz="3600" b="1" kern="0" spc="300" dirty="0">
                <a:solidFill>
                  <a:srgbClr val="333732"/>
                </a:solidFill>
                <a:latin typeface="Arial Narrow" charset="0"/>
                <a:ea typeface="Arial Narrow" charset="0"/>
                <a:cs typeface="Arial Narrow" charset="0"/>
                <a:sym typeface="Arial"/>
              </a:rPr>
              <a:t> </a:t>
            </a:r>
            <a:r>
              <a:rPr lang="es-CO" sz="2800" b="1" kern="0" spc="300" dirty="0">
                <a:solidFill>
                  <a:prstClr val="white">
                    <a:lumMod val="65000"/>
                  </a:prstClr>
                </a:solidFill>
                <a:latin typeface="Arial Narrow" charset="0"/>
                <a:ea typeface="Arial Narrow" charset="0"/>
                <a:cs typeface="Arial Narrow" charset="0"/>
                <a:sym typeface="Arial"/>
              </a:rPr>
              <a:t>se mide y evalúa a través del Formulario Único de Reporte y Avance de Gestión FURAG</a:t>
            </a:r>
          </a:p>
        </p:txBody>
      </p:sp>
    </p:spTree>
    <p:extLst>
      <p:ext uri="{BB962C8B-B14F-4D97-AF65-F5344CB8AC3E}">
        <p14:creationId xmlns:p14="http://schemas.microsoft.com/office/powerpoint/2010/main" val="257150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4175101" y="1908316"/>
            <a:ext cx="6965519" cy="2534407"/>
          </a:xfrm>
          <a:prstGeom prst="rect">
            <a:avLst/>
          </a:prstGeom>
          <a:noFill/>
          <a:ln>
            <a:noFill/>
          </a:ln>
        </p:spPr>
        <p:txBody>
          <a:bodyPr spcFirstLastPara="1" wrap="square" lIns="90877" tIns="45423" rIns="90877" bIns="45423" anchor="ctr" anchorCtr="0">
            <a:noAutofit/>
          </a:bodyPr>
          <a:lstStyle/>
          <a:p>
            <a:pPr marL="185150"/>
            <a:r>
              <a:rPr lang="es-CO" sz="5900" dirty="0"/>
              <a:t>Dimensiones 2 y 4</a:t>
            </a:r>
            <a:endParaRPr lang="es-CO" i="1" dirty="0"/>
          </a:p>
        </p:txBody>
      </p:sp>
      <p:sp>
        <p:nvSpPr>
          <p:cNvPr id="142" name="Google Shape;142;p22"/>
          <p:cNvSpPr txBox="1">
            <a:spLocks noGrp="1"/>
          </p:cNvSpPr>
          <p:nvPr>
            <p:ph type="title"/>
          </p:nvPr>
        </p:nvSpPr>
        <p:spPr>
          <a:xfrm>
            <a:off x="430738" y="2651418"/>
            <a:ext cx="3610487" cy="858400"/>
          </a:xfrm>
          <a:prstGeom prst="rect">
            <a:avLst/>
          </a:prstGeom>
          <a:noFill/>
          <a:ln>
            <a:noFill/>
          </a:ln>
        </p:spPr>
        <p:txBody>
          <a:bodyPr spcFirstLastPara="1" wrap="square" lIns="90877" tIns="45423" rIns="90877" bIns="45423" anchor="ctr" anchorCtr="0">
            <a:noAutofit/>
          </a:bodyPr>
          <a:lstStyle/>
          <a:p>
            <a:pPr algn="r"/>
            <a:r>
              <a:rPr lang="es-CO" sz="9600" b="1" dirty="0">
                <a:latin typeface="Work Sans"/>
                <a:ea typeface="Work Sans"/>
                <a:cs typeface="Work Sans"/>
                <a:sym typeface="Work Sans"/>
              </a:rPr>
              <a:t>02.</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396601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5" y="12922"/>
            <a:ext cx="12188952" cy="6859715"/>
          </a:xfrm>
          <a:prstGeom prst="rect">
            <a:avLst/>
          </a:prstGeom>
        </p:spPr>
      </p:pic>
      <p:grpSp>
        <p:nvGrpSpPr>
          <p:cNvPr id="6" name="Grupo 5"/>
          <p:cNvGrpSpPr/>
          <p:nvPr/>
        </p:nvGrpSpPr>
        <p:grpSpPr>
          <a:xfrm>
            <a:off x="995866" y="2104146"/>
            <a:ext cx="2858423" cy="523725"/>
            <a:chOff x="995823" y="2104102"/>
            <a:chExt cx="2858422" cy="523725"/>
          </a:xfrm>
        </p:grpSpPr>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9577" t="30673" r="68404" b="61873"/>
            <a:stretch/>
          </p:blipFill>
          <p:spPr>
            <a:xfrm>
              <a:off x="2389239" y="2104102"/>
              <a:ext cx="1465006" cy="511279"/>
            </a:xfrm>
            <a:prstGeom prst="rect">
              <a:avLst/>
            </a:prstGeom>
          </p:spPr>
        </p:pic>
        <p:sp>
          <p:nvSpPr>
            <p:cNvPr id="27" name="TextBox 17"/>
            <p:cNvSpPr txBox="1"/>
            <p:nvPr/>
          </p:nvSpPr>
          <p:spPr>
            <a:xfrm>
              <a:off x="995823" y="2366217"/>
              <a:ext cx="1547968" cy="261610"/>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Reflexión Inicial</a:t>
              </a:r>
              <a:endParaRPr lang="en-US" sz="1100" b="1" kern="1400" spc="100" dirty="0">
                <a:solidFill>
                  <a:prstClr val="black">
                    <a:lumMod val="75000"/>
                    <a:lumOff val="25000"/>
                  </a:prstClr>
                </a:solidFill>
                <a:latin typeface="Arial Narrow"/>
                <a:cs typeface="Arial Narrow"/>
              </a:endParaRPr>
            </a:p>
          </p:txBody>
        </p:sp>
      </p:grpSp>
      <p:grpSp>
        <p:nvGrpSpPr>
          <p:cNvPr id="7" name="Grupo 6"/>
          <p:cNvGrpSpPr/>
          <p:nvPr/>
        </p:nvGrpSpPr>
        <p:grpSpPr>
          <a:xfrm>
            <a:off x="1579350" y="1468653"/>
            <a:ext cx="3071353" cy="615363"/>
            <a:chOff x="1598970" y="1468608"/>
            <a:chExt cx="3071353" cy="615363"/>
          </a:xfrm>
        </p:grpSpPr>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24658" t="22790" r="61709" b="71333"/>
            <a:stretch/>
          </p:blipFill>
          <p:spPr>
            <a:xfrm>
              <a:off x="3008671" y="1563329"/>
              <a:ext cx="1661652" cy="403123"/>
            </a:xfrm>
            <a:prstGeom prst="rect">
              <a:avLst/>
            </a:prstGeom>
          </p:spPr>
        </p:pic>
        <p:sp>
          <p:nvSpPr>
            <p:cNvPr id="28" name="TextBox 17"/>
            <p:cNvSpPr txBox="1"/>
            <p:nvPr/>
          </p:nvSpPr>
          <p:spPr>
            <a:xfrm>
              <a:off x="1598970" y="1468608"/>
              <a:ext cx="1547966" cy="615363"/>
            </a:xfrm>
            <a:prstGeom prst="rect">
              <a:avLst/>
            </a:prstGeom>
            <a:noFill/>
          </p:spPr>
          <p:txBody>
            <a:bodyPr wrap="square" rtlCol="0" anchor="ctr">
              <a:spAutoFit/>
            </a:bodyPr>
            <a:lstStyle/>
            <a:p>
              <a:pPr algn="r" defTabSz="909125">
                <a:defRPr/>
              </a:pPr>
              <a:r>
                <a:rPr lang="es-ES_tradnl" sz="1100" b="1" kern="1400" spc="100" dirty="0">
                  <a:solidFill>
                    <a:prstClr val="black">
                      <a:lumMod val="75000"/>
                      <a:lumOff val="25000"/>
                    </a:prstClr>
                  </a:solidFill>
                  <a:latin typeface="Arial Narrow"/>
                  <a:cs typeface="Arial Narrow"/>
                </a:rPr>
                <a:t>Diagnóstico de</a:t>
              </a:r>
            </a:p>
            <a:p>
              <a:pPr algn="r" defTabSz="909125">
                <a:defRPr/>
              </a:pPr>
              <a:r>
                <a:rPr lang="es-ES_tradnl" sz="1100" b="1" kern="1400" spc="100" dirty="0">
                  <a:solidFill>
                    <a:prstClr val="black">
                      <a:lumMod val="75000"/>
                      <a:lumOff val="25000"/>
                    </a:prstClr>
                  </a:solidFill>
                  <a:latin typeface="Arial Narrow"/>
                  <a:cs typeface="Arial Narrow"/>
                </a:rPr>
                <a:t>Capacidades </a:t>
              </a:r>
            </a:p>
            <a:p>
              <a:pPr algn="r" defTabSz="909125">
                <a:defRPr/>
              </a:pPr>
              <a:r>
                <a:rPr lang="es-ES_tradnl" sz="1100" b="1" kern="1400" spc="100" dirty="0">
                  <a:solidFill>
                    <a:prstClr val="black">
                      <a:lumMod val="75000"/>
                      <a:lumOff val="25000"/>
                    </a:prstClr>
                  </a:solidFill>
                  <a:latin typeface="Arial Narrow"/>
                  <a:cs typeface="Arial Narrow"/>
                </a:rPr>
                <a:t>y Entorno</a:t>
              </a:r>
              <a:endParaRPr lang="en-US" sz="1100" b="1" kern="1400" spc="100" dirty="0">
                <a:solidFill>
                  <a:prstClr val="black">
                    <a:lumMod val="75000"/>
                    <a:lumOff val="25000"/>
                  </a:prstClr>
                </a:solidFill>
                <a:latin typeface="Arial Narrow"/>
                <a:cs typeface="Arial Narrow"/>
              </a:endParaRPr>
            </a:p>
          </p:txBody>
        </p:sp>
      </p:grpSp>
      <p:grpSp>
        <p:nvGrpSpPr>
          <p:cNvPr id="8" name="Grupo 7"/>
          <p:cNvGrpSpPr/>
          <p:nvPr/>
        </p:nvGrpSpPr>
        <p:grpSpPr>
          <a:xfrm>
            <a:off x="3045849" y="1084551"/>
            <a:ext cx="2638424" cy="595383"/>
            <a:chOff x="3045849" y="1084507"/>
            <a:chExt cx="2638424" cy="595383"/>
          </a:xfrm>
        </p:grpSpPr>
        <p:sp>
          <p:nvSpPr>
            <p:cNvPr id="29" name="TextBox 17"/>
            <p:cNvSpPr txBox="1"/>
            <p:nvPr/>
          </p:nvSpPr>
          <p:spPr>
            <a:xfrm>
              <a:off x="3045849" y="1084507"/>
              <a:ext cx="1547967" cy="430887"/>
            </a:xfrm>
            <a:prstGeom prst="rect">
              <a:avLst/>
            </a:prstGeom>
            <a:noFill/>
          </p:spPr>
          <p:txBody>
            <a:bodyPr wrap="square" rtlCol="0" anchor="ctr">
              <a:spAutoFit/>
            </a:bodyPr>
            <a:lstStyle/>
            <a:p>
              <a:pPr algn="r" defTabSz="909125">
                <a:defRPr/>
              </a:pPr>
              <a:r>
                <a:rPr lang="es-ES_tradnl" sz="1100" b="1" kern="1400" spc="100" dirty="0">
                  <a:solidFill>
                    <a:prstClr val="black">
                      <a:lumMod val="75000"/>
                      <a:lumOff val="25000"/>
                    </a:prstClr>
                  </a:solidFill>
                  <a:latin typeface="Arial Narrow"/>
                  <a:cs typeface="Arial Narrow"/>
                </a:rPr>
                <a:t>Formular los</a:t>
              </a:r>
            </a:p>
            <a:p>
              <a:pPr algn="r" defTabSz="909125">
                <a:defRPr/>
              </a:pPr>
              <a:r>
                <a:rPr lang="es-ES_tradnl" sz="1100" b="1" kern="1400" spc="100" dirty="0">
                  <a:solidFill>
                    <a:prstClr val="black">
                      <a:lumMod val="75000"/>
                      <a:lumOff val="25000"/>
                    </a:prstClr>
                  </a:solidFill>
                  <a:latin typeface="Arial Narrow"/>
                  <a:cs typeface="Arial Narrow"/>
                </a:rPr>
                <a:t>planes</a:t>
              </a:r>
              <a:endParaRPr lang="en-US" sz="1100" b="1" kern="1400" spc="100" dirty="0">
                <a:solidFill>
                  <a:prstClr val="black">
                    <a:lumMod val="75000"/>
                    <a:lumOff val="25000"/>
                  </a:prstClr>
                </a:solidFill>
                <a:latin typeface="Arial Narrow"/>
                <a:cs typeface="Arial Narrow"/>
              </a:endParaRPr>
            </a:p>
          </p:txBody>
        </p:sp>
        <p:pic>
          <p:nvPicPr>
            <p:cNvPr id="30" name="Imagen 29"/>
            <p:cNvPicPr>
              <a:picLocks noChangeAspect="1"/>
            </p:cNvPicPr>
            <p:nvPr/>
          </p:nvPicPr>
          <p:blipFill rotWithShape="1">
            <a:blip r:embed="rId4" cstate="print">
              <a:extLst>
                <a:ext uri="{28A0092B-C50C-407E-A947-70E740481C1C}">
                  <a14:useLocalDpi xmlns:a14="http://schemas.microsoft.com/office/drawing/2010/main" val="0"/>
                </a:ext>
              </a:extLst>
            </a:blip>
            <a:srcRect l="35065" t="16768" r="52916" b="75778"/>
            <a:stretch/>
          </p:blipFill>
          <p:spPr>
            <a:xfrm>
              <a:off x="4219267" y="1168611"/>
              <a:ext cx="1465006" cy="511279"/>
            </a:xfrm>
            <a:prstGeom prst="rect">
              <a:avLst/>
            </a:prstGeom>
          </p:spPr>
        </p:pic>
      </p:grpSp>
      <p:grpSp>
        <p:nvGrpSpPr>
          <p:cNvPr id="44" name="Grupo 43"/>
          <p:cNvGrpSpPr/>
          <p:nvPr/>
        </p:nvGrpSpPr>
        <p:grpSpPr>
          <a:xfrm>
            <a:off x="6965199" y="1256455"/>
            <a:ext cx="4449079" cy="487271"/>
            <a:chOff x="6934967" y="1373167"/>
            <a:chExt cx="3945960" cy="487271"/>
          </a:xfrm>
        </p:grpSpPr>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l="57087" t="19923" r="29280" b="74200"/>
            <a:stretch/>
          </p:blipFill>
          <p:spPr>
            <a:xfrm>
              <a:off x="6934967" y="1373167"/>
              <a:ext cx="1661652" cy="403123"/>
            </a:xfrm>
            <a:prstGeom prst="rect">
              <a:avLst/>
            </a:prstGeom>
          </p:spPr>
        </p:pic>
        <p:sp>
          <p:nvSpPr>
            <p:cNvPr id="33" name="TextBox 17"/>
            <p:cNvSpPr txBox="1"/>
            <p:nvPr/>
          </p:nvSpPr>
          <p:spPr>
            <a:xfrm>
              <a:off x="8500293" y="1429551"/>
              <a:ext cx="2380634" cy="430887"/>
            </a:xfrm>
            <a:prstGeom prst="rect">
              <a:avLst/>
            </a:prstGeom>
            <a:noFill/>
          </p:spPr>
          <p:txBody>
            <a:bodyPr wrap="square" rtlCol="0" anchor="ctr">
              <a:spAutoFit/>
            </a:bodyPr>
            <a:lstStyle/>
            <a:p>
              <a:pPr defTabSz="909125">
                <a:defRPr/>
              </a:pPr>
              <a:r>
                <a:rPr lang="es-CO" sz="1100" b="1" kern="1400" spc="100" dirty="0">
                  <a:solidFill>
                    <a:prstClr val="black">
                      <a:lumMod val="75000"/>
                      <a:lumOff val="25000"/>
                    </a:prstClr>
                  </a:solidFill>
                  <a:latin typeface="Arial Narrow"/>
                  <a:cs typeface="Arial Narrow"/>
                </a:rPr>
                <a:t>Definir los lineamientos </a:t>
              </a:r>
            </a:p>
            <a:p>
              <a:pPr defTabSz="909125">
                <a:defRPr/>
              </a:pPr>
              <a:r>
                <a:rPr lang="es-CO" sz="1100" b="1" kern="1400" spc="100" dirty="0">
                  <a:solidFill>
                    <a:prstClr val="black">
                      <a:lumMod val="75000"/>
                      <a:lumOff val="25000"/>
                    </a:prstClr>
                  </a:solidFill>
                  <a:latin typeface="Arial Narrow"/>
                  <a:cs typeface="Arial Narrow"/>
                </a:rPr>
                <a:t> para la administración del riesgo</a:t>
              </a:r>
            </a:p>
          </p:txBody>
        </p:sp>
      </p:grpSp>
      <p:grpSp>
        <p:nvGrpSpPr>
          <p:cNvPr id="40" name="Grupo 39"/>
          <p:cNvGrpSpPr/>
          <p:nvPr/>
        </p:nvGrpSpPr>
        <p:grpSpPr>
          <a:xfrm>
            <a:off x="5997721" y="857360"/>
            <a:ext cx="2744887" cy="560438"/>
            <a:chOff x="5997678" y="973395"/>
            <a:chExt cx="2744886" cy="560437"/>
          </a:xfrm>
        </p:grpSpPr>
        <p:pic>
          <p:nvPicPr>
            <p:cNvPr id="38" name="Imagen 37"/>
            <p:cNvPicPr>
              <a:picLocks noChangeAspect="1"/>
            </p:cNvPicPr>
            <p:nvPr/>
          </p:nvPicPr>
          <p:blipFill rotWithShape="1">
            <a:blip r:embed="rId4" cstate="print">
              <a:extLst>
                <a:ext uri="{28A0092B-C50C-407E-A947-70E740481C1C}">
                  <a14:useLocalDpi xmlns:a14="http://schemas.microsoft.com/office/drawing/2010/main" val="0"/>
                </a:ext>
              </a:extLst>
            </a:blip>
            <a:srcRect l="49130" t="14178" r="38123" b="77652"/>
            <a:stretch/>
          </p:blipFill>
          <p:spPr>
            <a:xfrm>
              <a:off x="5997678" y="973395"/>
              <a:ext cx="1553496" cy="560437"/>
            </a:xfrm>
            <a:prstGeom prst="rect">
              <a:avLst/>
            </a:prstGeom>
          </p:spPr>
        </p:pic>
        <p:sp>
          <p:nvSpPr>
            <p:cNvPr id="39" name="TextBox 17"/>
            <p:cNvSpPr txBox="1"/>
            <p:nvPr/>
          </p:nvSpPr>
          <p:spPr>
            <a:xfrm>
              <a:off x="7194596" y="1017174"/>
              <a:ext cx="1547968" cy="430886"/>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Diseñar los Indicadores</a:t>
              </a:r>
              <a:endParaRPr lang="en-US" sz="1100" b="1" kern="1400" spc="100" dirty="0">
                <a:solidFill>
                  <a:prstClr val="black">
                    <a:lumMod val="75000"/>
                    <a:lumOff val="25000"/>
                  </a:prstClr>
                </a:solidFill>
                <a:latin typeface="Arial Narrow"/>
                <a:cs typeface="Arial Narrow"/>
              </a:endParaRPr>
            </a:p>
          </p:txBody>
        </p:sp>
      </p:grpSp>
      <p:grpSp>
        <p:nvGrpSpPr>
          <p:cNvPr id="45" name="Grupo 44"/>
          <p:cNvGrpSpPr/>
          <p:nvPr/>
        </p:nvGrpSpPr>
        <p:grpSpPr>
          <a:xfrm>
            <a:off x="7796026" y="1813568"/>
            <a:ext cx="2774385" cy="567165"/>
            <a:chOff x="7795982" y="1813566"/>
            <a:chExt cx="2774385" cy="567164"/>
          </a:xfrm>
        </p:grpSpPr>
        <p:pic>
          <p:nvPicPr>
            <p:cNvPr id="42" name="Imagen 41"/>
            <p:cNvPicPr>
              <a:picLocks noChangeAspect="1"/>
            </p:cNvPicPr>
            <p:nvPr/>
          </p:nvPicPr>
          <p:blipFill rotWithShape="1">
            <a:blip r:embed="rId4" cstate="print">
              <a:extLst>
                <a:ext uri="{28A0092B-C50C-407E-A947-70E740481C1C}">
                  <a14:useLocalDpi xmlns:a14="http://schemas.microsoft.com/office/drawing/2010/main" val="0"/>
                </a:ext>
              </a:extLst>
            </a:blip>
            <a:srcRect l="64055" t="27508" r="23198" b="64322"/>
            <a:stretch/>
          </p:blipFill>
          <p:spPr>
            <a:xfrm>
              <a:off x="7795982" y="1813566"/>
              <a:ext cx="1553496" cy="560437"/>
            </a:xfrm>
            <a:prstGeom prst="rect">
              <a:avLst/>
            </a:prstGeom>
          </p:spPr>
        </p:pic>
        <p:sp>
          <p:nvSpPr>
            <p:cNvPr id="43" name="TextBox 17"/>
            <p:cNvSpPr txBox="1"/>
            <p:nvPr/>
          </p:nvSpPr>
          <p:spPr>
            <a:xfrm>
              <a:off x="9022401" y="1949844"/>
              <a:ext cx="1547966" cy="430886"/>
            </a:xfrm>
            <a:prstGeom prst="rect">
              <a:avLst/>
            </a:prstGeom>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Programar el</a:t>
              </a:r>
            </a:p>
            <a:p>
              <a:pPr algn="ctr" defTabSz="909125">
                <a:defRPr/>
              </a:pPr>
              <a:r>
                <a:rPr lang="es-ES_tradnl" sz="1100" b="1" kern="1400" spc="100" dirty="0">
                  <a:solidFill>
                    <a:prstClr val="black">
                      <a:lumMod val="75000"/>
                      <a:lumOff val="25000"/>
                    </a:prstClr>
                  </a:solidFill>
                  <a:latin typeface="Arial Narrow"/>
                  <a:cs typeface="Arial Narrow"/>
                </a:rPr>
                <a:t>presupuesto</a:t>
              </a:r>
              <a:endParaRPr lang="en-US" sz="1100" b="1" kern="1400" spc="100" dirty="0">
                <a:solidFill>
                  <a:prstClr val="black">
                    <a:lumMod val="75000"/>
                    <a:lumOff val="25000"/>
                  </a:prstClr>
                </a:solidFill>
                <a:latin typeface="Arial Narrow"/>
                <a:cs typeface="Arial Narrow"/>
              </a:endParaRPr>
            </a:p>
          </p:txBody>
        </p:sp>
      </p:grpSp>
      <p:sp>
        <p:nvSpPr>
          <p:cNvPr id="57" name="21 CuadroTexto"/>
          <p:cNvSpPr txBox="1"/>
          <p:nvPr/>
        </p:nvSpPr>
        <p:spPr>
          <a:xfrm>
            <a:off x="3900197" y="3345001"/>
            <a:ext cx="4469363" cy="1420749"/>
          </a:xfrm>
          <a:prstGeom prst="rect">
            <a:avLst/>
          </a:prstGeom>
          <a:noFill/>
        </p:spPr>
        <p:txBody>
          <a:bodyPr wrap="none" lIns="90912" tIns="45456" rIns="90912" bIns="45456" rtlCol="0">
            <a:prstTxWarp prst="textArchDown">
              <a:avLst>
                <a:gd name="adj" fmla="val 2662648"/>
              </a:avLst>
            </a:prstTxWarp>
            <a:spAutoFit/>
          </a:bodyPr>
          <a:lstStyle/>
          <a:p>
            <a:pPr defTabSz="909125">
              <a:defRPr/>
            </a:pPr>
            <a:r>
              <a:rPr lang="es-CO" sz="1500" b="1" dirty="0">
                <a:solidFill>
                  <a:srgbClr val="E7E6E6">
                    <a:lumMod val="25000"/>
                  </a:srgbClr>
                </a:solidFill>
                <a:latin typeface="Arial Narrow" panose="020B0606020202030204" pitchFamily="34" charset="0"/>
              </a:rPr>
              <a:t>VALORES,  TRANSPARENCIA  Y  CAMBIO  CULTURAL</a:t>
            </a:r>
          </a:p>
        </p:txBody>
      </p:sp>
      <p:sp>
        <p:nvSpPr>
          <p:cNvPr id="60" name="21 CuadroTexto"/>
          <p:cNvSpPr txBox="1"/>
          <p:nvPr/>
        </p:nvSpPr>
        <p:spPr>
          <a:xfrm rot="21126393">
            <a:off x="4863694" y="2496794"/>
            <a:ext cx="3249409" cy="1420749"/>
          </a:xfrm>
          <a:prstGeom prst="rect">
            <a:avLst/>
          </a:prstGeom>
          <a:noFill/>
        </p:spPr>
        <p:txBody>
          <a:bodyPr wrap="none" lIns="90912" tIns="45456" rIns="90912" bIns="45456" rtlCol="0">
            <a:prstTxWarp prst="textArchDown">
              <a:avLst>
                <a:gd name="adj" fmla="val 2662648"/>
              </a:avLst>
            </a:prstTxWarp>
            <a:spAutoFit/>
          </a:bodyPr>
          <a:lstStyle/>
          <a:p>
            <a:pPr defTabSz="909125">
              <a:defRPr/>
            </a:pPr>
            <a:r>
              <a:rPr lang="es-CO" sz="1100" b="1" dirty="0">
                <a:solidFill>
                  <a:srgbClr val="E7E6E6">
                    <a:lumMod val="25000"/>
                  </a:srgbClr>
                </a:solidFill>
                <a:latin typeface="Arial Narrow" panose="020B0606020202030204" pitchFamily="34" charset="0"/>
              </a:rPr>
              <a:t>MÉRITO  E  INTEGRIDAD</a:t>
            </a:r>
          </a:p>
        </p:txBody>
      </p:sp>
      <p:grpSp>
        <p:nvGrpSpPr>
          <p:cNvPr id="46" name="Grupo 70"/>
          <p:cNvGrpSpPr/>
          <p:nvPr/>
        </p:nvGrpSpPr>
        <p:grpSpPr>
          <a:xfrm>
            <a:off x="479471" y="2637234"/>
            <a:ext cx="8093260" cy="3794447"/>
            <a:chOff x="507815" y="2635522"/>
            <a:chExt cx="8093260" cy="3794447"/>
          </a:xfrm>
        </p:grpSpPr>
        <p:pic>
          <p:nvPicPr>
            <p:cNvPr id="53" name="Imagen 71"/>
            <p:cNvPicPr>
              <a:picLocks noChangeAspect="1"/>
            </p:cNvPicPr>
            <p:nvPr/>
          </p:nvPicPr>
          <p:blipFill rotWithShape="1">
            <a:blip r:embed="rId7" cstate="print">
              <a:extLst>
                <a:ext uri="{28A0092B-C50C-407E-A947-70E740481C1C}">
                  <a14:useLocalDpi xmlns:a14="http://schemas.microsoft.com/office/drawing/2010/main" val="0"/>
                </a:ext>
              </a:extLst>
            </a:blip>
            <a:srcRect l="24655" t="38134" r="64051" b="24994"/>
            <a:stretch/>
          </p:blipFill>
          <p:spPr>
            <a:xfrm>
              <a:off x="2994408" y="2635522"/>
              <a:ext cx="1376625" cy="2529331"/>
            </a:xfrm>
            <a:prstGeom prst="rect">
              <a:avLst/>
            </a:prstGeom>
          </p:spPr>
        </p:pic>
        <p:sp>
          <p:nvSpPr>
            <p:cNvPr id="58" name="TextBox 17"/>
            <p:cNvSpPr txBox="1"/>
            <p:nvPr/>
          </p:nvSpPr>
          <p:spPr>
            <a:xfrm>
              <a:off x="507815" y="5872112"/>
              <a:ext cx="1208141" cy="430887"/>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MARCO</a:t>
              </a:r>
            </a:p>
            <a:p>
              <a:pPr algn="ctr" defTabSz="909125">
                <a:defRPr/>
              </a:pPr>
              <a:r>
                <a:rPr lang="es-ES_tradnl" sz="1100" b="1" kern="1400" spc="100" dirty="0">
                  <a:solidFill>
                    <a:prstClr val="black">
                      <a:lumMod val="75000"/>
                      <a:lumOff val="25000"/>
                    </a:prstClr>
                  </a:solidFill>
                  <a:latin typeface="Arial Narrow"/>
                  <a:cs typeface="Arial Narrow"/>
                </a:rPr>
                <a:t>NORMATIVO</a:t>
              </a:r>
              <a:endParaRPr lang="en-US" sz="1100" b="1" kern="1400" spc="100" dirty="0">
                <a:solidFill>
                  <a:prstClr val="black">
                    <a:lumMod val="75000"/>
                    <a:lumOff val="25000"/>
                  </a:prstClr>
                </a:solidFill>
                <a:latin typeface="Arial Narrow"/>
                <a:cs typeface="Arial Narrow"/>
              </a:endParaRPr>
            </a:p>
          </p:txBody>
        </p:sp>
        <p:sp>
          <p:nvSpPr>
            <p:cNvPr id="59" name="TextBox 17"/>
            <p:cNvSpPr txBox="1"/>
            <p:nvPr/>
          </p:nvSpPr>
          <p:spPr>
            <a:xfrm>
              <a:off x="1525455" y="5872112"/>
              <a:ext cx="1208141" cy="430887"/>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PLANES DE </a:t>
              </a:r>
            </a:p>
            <a:p>
              <a:pPr algn="ctr" defTabSz="909125">
                <a:defRPr/>
              </a:pPr>
              <a:r>
                <a:rPr lang="es-ES_tradnl" sz="1100" b="1" kern="1400" spc="100" dirty="0">
                  <a:solidFill>
                    <a:prstClr val="black">
                      <a:lumMod val="75000"/>
                      <a:lumOff val="25000"/>
                    </a:prstClr>
                  </a:solidFill>
                  <a:latin typeface="Arial Narrow"/>
                  <a:cs typeface="Arial Narrow"/>
                </a:rPr>
                <a:t>DESARROLLO</a:t>
              </a:r>
              <a:endParaRPr lang="en-US" sz="1100" b="1" kern="1400" spc="100" dirty="0">
                <a:solidFill>
                  <a:prstClr val="black">
                    <a:lumMod val="75000"/>
                    <a:lumOff val="25000"/>
                  </a:prstClr>
                </a:solidFill>
                <a:latin typeface="Arial Narrow"/>
                <a:cs typeface="Arial Narrow"/>
              </a:endParaRPr>
            </a:p>
          </p:txBody>
        </p:sp>
        <p:sp>
          <p:nvSpPr>
            <p:cNvPr id="61" name="TextBox 17"/>
            <p:cNvSpPr txBox="1"/>
            <p:nvPr/>
          </p:nvSpPr>
          <p:spPr>
            <a:xfrm>
              <a:off x="2597171" y="5956750"/>
              <a:ext cx="1208141" cy="261610"/>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PRESUPUESTO</a:t>
              </a:r>
              <a:endParaRPr lang="en-US" sz="1100" b="1" kern="1400" spc="100" dirty="0">
                <a:solidFill>
                  <a:prstClr val="black">
                    <a:lumMod val="75000"/>
                    <a:lumOff val="25000"/>
                  </a:prstClr>
                </a:solidFill>
                <a:latin typeface="Arial Narrow"/>
                <a:cs typeface="Arial Narrow"/>
              </a:endParaRPr>
            </a:p>
          </p:txBody>
        </p:sp>
        <p:sp>
          <p:nvSpPr>
            <p:cNvPr id="62" name="TextBox 17"/>
            <p:cNvSpPr txBox="1"/>
            <p:nvPr/>
          </p:nvSpPr>
          <p:spPr>
            <a:xfrm>
              <a:off x="3641359" y="5803288"/>
              <a:ext cx="1208141" cy="430887"/>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DOCUMENTOS DE POLÍTICA</a:t>
              </a:r>
              <a:endParaRPr lang="en-US" sz="1100" b="1" kern="1400" spc="100" dirty="0">
                <a:solidFill>
                  <a:prstClr val="black">
                    <a:lumMod val="75000"/>
                    <a:lumOff val="25000"/>
                  </a:prstClr>
                </a:solidFill>
                <a:latin typeface="Arial Narrow"/>
                <a:cs typeface="Arial Narrow"/>
              </a:endParaRPr>
            </a:p>
          </p:txBody>
        </p:sp>
        <p:pic>
          <p:nvPicPr>
            <p:cNvPr id="63" name="Imagen 76"/>
            <p:cNvPicPr>
              <a:picLocks noChangeAspect="1"/>
            </p:cNvPicPr>
            <p:nvPr/>
          </p:nvPicPr>
          <p:blipFill rotWithShape="1">
            <a:blip r:embed="rId8" cstate="print">
              <a:extLst>
                <a:ext uri="{28A0092B-C50C-407E-A947-70E740481C1C}">
                  <a14:useLocalDpi xmlns:a14="http://schemas.microsoft.com/office/drawing/2010/main" val="0"/>
                </a:ext>
              </a:extLst>
            </a:blip>
            <a:srcRect l="7382" t="77280" r="88060" b="14115"/>
            <a:stretch/>
          </p:blipFill>
          <p:spPr>
            <a:xfrm>
              <a:off x="834092" y="5285419"/>
              <a:ext cx="555585" cy="590309"/>
            </a:xfrm>
            <a:prstGeom prst="rect">
              <a:avLst/>
            </a:prstGeom>
          </p:spPr>
        </p:pic>
        <p:pic>
          <p:nvPicPr>
            <p:cNvPr id="64" name="Imagen 77"/>
            <p:cNvPicPr>
              <a:picLocks noChangeAspect="1"/>
            </p:cNvPicPr>
            <p:nvPr/>
          </p:nvPicPr>
          <p:blipFill rotWithShape="1">
            <a:blip r:embed="rId8" cstate="print">
              <a:extLst>
                <a:ext uri="{28A0092B-C50C-407E-A947-70E740481C1C}">
                  <a14:useLocalDpi xmlns:a14="http://schemas.microsoft.com/office/drawing/2010/main" val="0"/>
                </a:ext>
              </a:extLst>
            </a:blip>
            <a:srcRect l="7382" t="77280" r="88060" b="14115"/>
            <a:stretch/>
          </p:blipFill>
          <p:spPr>
            <a:xfrm>
              <a:off x="1833654" y="5279737"/>
              <a:ext cx="555585" cy="590309"/>
            </a:xfrm>
            <a:prstGeom prst="rect">
              <a:avLst/>
            </a:prstGeom>
          </p:spPr>
        </p:pic>
        <p:pic>
          <p:nvPicPr>
            <p:cNvPr id="65" name="Imagen 78"/>
            <p:cNvPicPr>
              <a:picLocks noChangeAspect="1"/>
            </p:cNvPicPr>
            <p:nvPr/>
          </p:nvPicPr>
          <p:blipFill rotWithShape="1">
            <a:blip r:embed="rId8" cstate="print">
              <a:extLst>
                <a:ext uri="{28A0092B-C50C-407E-A947-70E740481C1C}">
                  <a14:useLocalDpi xmlns:a14="http://schemas.microsoft.com/office/drawing/2010/main" val="0"/>
                </a:ext>
              </a:extLst>
            </a:blip>
            <a:srcRect l="7382" t="77280" r="88060" b="14115"/>
            <a:stretch/>
          </p:blipFill>
          <p:spPr>
            <a:xfrm>
              <a:off x="2907629" y="5280649"/>
              <a:ext cx="555585" cy="590309"/>
            </a:xfrm>
            <a:prstGeom prst="rect">
              <a:avLst/>
            </a:prstGeom>
          </p:spPr>
        </p:pic>
        <p:pic>
          <p:nvPicPr>
            <p:cNvPr id="66" name="Imagen 79"/>
            <p:cNvPicPr>
              <a:picLocks noChangeAspect="1"/>
            </p:cNvPicPr>
            <p:nvPr/>
          </p:nvPicPr>
          <p:blipFill rotWithShape="1">
            <a:blip r:embed="rId8" cstate="print">
              <a:extLst>
                <a:ext uri="{28A0092B-C50C-407E-A947-70E740481C1C}">
                  <a14:useLocalDpi xmlns:a14="http://schemas.microsoft.com/office/drawing/2010/main" val="0"/>
                </a:ext>
              </a:extLst>
            </a:blip>
            <a:srcRect l="7382" t="77280" r="88060" b="14115"/>
            <a:stretch/>
          </p:blipFill>
          <p:spPr>
            <a:xfrm>
              <a:off x="3921255" y="5275753"/>
              <a:ext cx="555585" cy="590309"/>
            </a:xfrm>
            <a:prstGeom prst="rect">
              <a:avLst/>
            </a:prstGeom>
          </p:spPr>
        </p:pic>
        <p:sp>
          <p:nvSpPr>
            <p:cNvPr id="67" name="Rectángulo 80"/>
            <p:cNvSpPr/>
            <p:nvPr/>
          </p:nvSpPr>
          <p:spPr>
            <a:xfrm>
              <a:off x="639077" y="5162591"/>
              <a:ext cx="7961998" cy="1267378"/>
            </a:xfrm>
            <a:prstGeom prst="rect">
              <a:avLst/>
            </a:prstGeom>
            <a:noFill/>
            <a:ln w="28575">
              <a:solidFill>
                <a:srgbClr val="8A3D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defRPr/>
              </a:pPr>
              <a:endParaRPr lang="es-CO" sz="1900">
                <a:solidFill>
                  <a:prstClr val="white"/>
                </a:solidFill>
              </a:endParaRPr>
            </a:p>
          </p:txBody>
        </p:sp>
      </p:grpSp>
      <p:grpSp>
        <p:nvGrpSpPr>
          <p:cNvPr id="69" name="Grupo 83"/>
          <p:cNvGrpSpPr/>
          <p:nvPr/>
        </p:nvGrpSpPr>
        <p:grpSpPr>
          <a:xfrm>
            <a:off x="4694361" y="5172041"/>
            <a:ext cx="1414619" cy="1267378"/>
            <a:chOff x="4627644" y="5206730"/>
            <a:chExt cx="1414619" cy="1267378"/>
          </a:xfrm>
        </p:grpSpPr>
        <p:sp>
          <p:nvSpPr>
            <p:cNvPr id="70" name="Rectángulo 84"/>
            <p:cNvSpPr/>
            <p:nvPr/>
          </p:nvSpPr>
          <p:spPr>
            <a:xfrm>
              <a:off x="4762273" y="5206730"/>
              <a:ext cx="1177298" cy="1267378"/>
            </a:xfrm>
            <a:prstGeom prst="rect">
              <a:avLst/>
            </a:prstGeom>
            <a:solidFill>
              <a:srgbClr val="782247">
                <a:alpha val="4196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defRPr/>
              </a:pPr>
              <a:endParaRPr lang="es-CO" sz="1900">
                <a:solidFill>
                  <a:prstClr val="white"/>
                </a:solidFill>
              </a:endParaRPr>
            </a:p>
          </p:txBody>
        </p:sp>
        <p:grpSp>
          <p:nvGrpSpPr>
            <p:cNvPr id="71" name="Grupo 85"/>
            <p:cNvGrpSpPr/>
            <p:nvPr/>
          </p:nvGrpSpPr>
          <p:grpSpPr>
            <a:xfrm>
              <a:off x="4627644" y="5232342"/>
              <a:ext cx="1414619" cy="1158558"/>
              <a:chOff x="4534557" y="5275753"/>
              <a:chExt cx="1414619" cy="1158558"/>
            </a:xfrm>
          </p:grpSpPr>
          <p:sp>
            <p:nvSpPr>
              <p:cNvPr id="72" name="TextBox 17"/>
              <p:cNvSpPr txBox="1"/>
              <p:nvPr/>
            </p:nvSpPr>
            <p:spPr>
              <a:xfrm>
                <a:off x="4534557" y="5818948"/>
                <a:ext cx="1414619" cy="615363"/>
              </a:xfrm>
              <a:prstGeom prst="rect">
                <a:avLst/>
              </a:prstGeom>
              <a:noFill/>
            </p:spPr>
            <p:txBody>
              <a:bodyPr wrap="square"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POLÍTICAS</a:t>
                </a:r>
              </a:p>
              <a:p>
                <a:pPr algn="ctr" defTabSz="909125">
                  <a:defRPr/>
                </a:pPr>
                <a:r>
                  <a:rPr lang="es-ES_tradnl" sz="1100" b="1" kern="1400" spc="100" dirty="0">
                    <a:solidFill>
                      <a:prstClr val="black">
                        <a:lumMod val="75000"/>
                        <a:lumOff val="25000"/>
                      </a:prstClr>
                    </a:solidFill>
                    <a:latin typeface="Arial Narrow"/>
                    <a:cs typeface="Arial Narrow"/>
                  </a:rPr>
                  <a:t>DE GESTIÓN </a:t>
                </a:r>
              </a:p>
              <a:p>
                <a:pPr algn="ctr" defTabSz="909125">
                  <a:defRPr/>
                </a:pPr>
                <a:r>
                  <a:rPr lang="es-ES_tradnl" sz="1100" b="1" kern="1400" spc="100" dirty="0">
                    <a:solidFill>
                      <a:prstClr val="black">
                        <a:lumMod val="75000"/>
                        <a:lumOff val="25000"/>
                      </a:prstClr>
                    </a:solidFill>
                    <a:latin typeface="Arial Narrow"/>
                    <a:cs typeface="Arial Narrow"/>
                  </a:rPr>
                  <a:t>Y DESEMPEÑO</a:t>
                </a:r>
                <a:endParaRPr lang="en-US" sz="1100" b="1" kern="1400" spc="100" dirty="0">
                  <a:solidFill>
                    <a:prstClr val="black">
                      <a:lumMod val="75000"/>
                      <a:lumOff val="25000"/>
                    </a:prstClr>
                  </a:solidFill>
                  <a:latin typeface="Arial Narrow"/>
                  <a:cs typeface="Arial Narrow"/>
                </a:endParaRPr>
              </a:p>
            </p:txBody>
          </p:sp>
          <p:pic>
            <p:nvPicPr>
              <p:cNvPr id="73" name="Imagen 87"/>
              <p:cNvPicPr>
                <a:picLocks noChangeAspect="1"/>
              </p:cNvPicPr>
              <p:nvPr/>
            </p:nvPicPr>
            <p:blipFill rotWithShape="1">
              <a:blip r:embed="rId8" cstate="print">
                <a:extLst>
                  <a:ext uri="{28A0092B-C50C-407E-A947-70E740481C1C}">
                    <a14:useLocalDpi xmlns:a14="http://schemas.microsoft.com/office/drawing/2010/main" val="0"/>
                  </a:ext>
                </a:extLst>
              </a:blip>
              <a:srcRect l="7382" t="77280" r="88060" b="14115"/>
              <a:stretch/>
            </p:blipFill>
            <p:spPr>
              <a:xfrm>
                <a:off x="4935550" y="5275753"/>
                <a:ext cx="555585" cy="590309"/>
              </a:xfrm>
              <a:prstGeom prst="rect">
                <a:avLst/>
              </a:prstGeom>
            </p:spPr>
          </p:pic>
        </p:grpSp>
      </p:grpSp>
      <p:grpSp>
        <p:nvGrpSpPr>
          <p:cNvPr id="75" name="Grupo 92">
            <a:extLst>
              <a:ext uri="{FF2B5EF4-FFF2-40B4-BE49-F238E27FC236}">
                <a16:creationId xmlns:a16="http://schemas.microsoft.com/office/drawing/2014/main" xmlns="" id="{D3CFA573-2FE5-4F55-8F73-FCAF0D2C9621}"/>
              </a:ext>
            </a:extLst>
          </p:cNvPr>
          <p:cNvGrpSpPr/>
          <p:nvPr/>
        </p:nvGrpSpPr>
        <p:grpSpPr>
          <a:xfrm>
            <a:off x="7215180" y="5170602"/>
            <a:ext cx="1365384" cy="1291053"/>
            <a:chOff x="5714665" y="5134114"/>
            <a:chExt cx="1239054" cy="1291054"/>
          </a:xfrm>
        </p:grpSpPr>
        <p:sp>
          <p:nvSpPr>
            <p:cNvPr id="76" name="Rectángulo 93">
              <a:extLst>
                <a:ext uri="{FF2B5EF4-FFF2-40B4-BE49-F238E27FC236}">
                  <a16:creationId xmlns:a16="http://schemas.microsoft.com/office/drawing/2014/main" xmlns="" id="{16F85712-D0C7-42EA-8E58-5674A9AF94CF}"/>
                </a:ext>
              </a:extLst>
            </p:cNvPr>
            <p:cNvSpPr/>
            <p:nvPr/>
          </p:nvSpPr>
          <p:spPr>
            <a:xfrm>
              <a:off x="5795810" y="5134114"/>
              <a:ext cx="1157909" cy="1226553"/>
            </a:xfrm>
            <a:prstGeom prst="rect">
              <a:avLst/>
            </a:prstGeom>
            <a:solidFill>
              <a:srgbClr val="782247">
                <a:alpha val="41961"/>
              </a:srgbClr>
            </a:solidFill>
            <a:ln w="19050">
              <a:solidFill>
                <a:srgbClr val="8A3D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defRPr/>
              </a:pPr>
              <a:endParaRPr lang="es-CO" sz="1900">
                <a:solidFill>
                  <a:prstClr val="white"/>
                </a:solidFill>
              </a:endParaRPr>
            </a:p>
          </p:txBody>
        </p:sp>
        <p:sp>
          <p:nvSpPr>
            <p:cNvPr id="77" name="TextBox 17">
              <a:extLst>
                <a:ext uri="{FF2B5EF4-FFF2-40B4-BE49-F238E27FC236}">
                  <a16:creationId xmlns:a16="http://schemas.microsoft.com/office/drawing/2014/main" xmlns="" id="{E70E3648-56FD-40E7-B0E6-30305CD0FA33}"/>
                </a:ext>
              </a:extLst>
            </p:cNvPr>
            <p:cNvSpPr txBox="1"/>
            <p:nvPr/>
          </p:nvSpPr>
          <p:spPr>
            <a:xfrm>
              <a:off x="5714665" y="6163558"/>
              <a:ext cx="1175906" cy="261610"/>
            </a:xfrm>
            <a:prstGeom prst="rect">
              <a:avLst/>
            </a:prstGeom>
            <a:noFill/>
          </p:spPr>
          <p:txBody>
            <a:bodyPr wrap="square" rtlCol="0" anchor="ctr">
              <a:spAutoFit/>
            </a:bodyPr>
            <a:lstStyle/>
            <a:p>
              <a:pPr algn="ctr" defTabSz="909125">
                <a:defRPr/>
              </a:pPr>
              <a:endParaRPr lang="en-US" sz="1100" b="1" kern="1400" spc="100" dirty="0">
                <a:solidFill>
                  <a:prstClr val="black">
                    <a:lumMod val="75000"/>
                    <a:lumOff val="25000"/>
                  </a:prstClr>
                </a:solidFill>
                <a:latin typeface="Arial Narrow"/>
                <a:cs typeface="Arial Narrow"/>
              </a:endParaRPr>
            </a:p>
          </p:txBody>
        </p:sp>
      </p:grpSp>
      <p:pic>
        <p:nvPicPr>
          <p:cNvPr id="78" name="Imagen 1"/>
          <p:cNvPicPr>
            <a:picLocks noChangeAspect="1"/>
          </p:cNvPicPr>
          <p:nvPr/>
        </p:nvPicPr>
        <p:blipFill>
          <a:blip r:embed="rId9"/>
          <a:stretch>
            <a:fillRect/>
          </a:stretch>
        </p:blipFill>
        <p:spPr>
          <a:xfrm>
            <a:off x="7430539" y="5360179"/>
            <a:ext cx="948164" cy="957644"/>
          </a:xfrm>
          <a:prstGeom prst="rect">
            <a:avLst/>
          </a:prstGeom>
        </p:spPr>
      </p:pic>
      <p:sp>
        <p:nvSpPr>
          <p:cNvPr id="79" name="Rectangle 20">
            <a:extLst>
              <a:ext uri="{FF2B5EF4-FFF2-40B4-BE49-F238E27FC236}">
                <a16:creationId xmlns:a16="http://schemas.microsoft.com/office/drawing/2014/main" xmlns="" id="{C1E7C8AD-6480-48B0-8333-78A83E128B06}"/>
              </a:ext>
            </a:extLst>
          </p:cNvPr>
          <p:cNvSpPr/>
          <p:nvPr/>
        </p:nvSpPr>
        <p:spPr>
          <a:xfrm flipH="1">
            <a:off x="12025843" y="3"/>
            <a:ext cx="192687" cy="871130"/>
          </a:xfrm>
          <a:prstGeom prst="rect">
            <a:avLst/>
          </a:prstGeom>
          <a:solidFill>
            <a:srgbClr val="782247"/>
          </a:solidFill>
          <a:ln>
            <a:noFill/>
          </a:ln>
        </p:spPr>
        <p:style>
          <a:lnRef idx="1">
            <a:schemeClr val="accent1"/>
          </a:lnRef>
          <a:fillRef idx="3">
            <a:schemeClr val="accent1"/>
          </a:fillRef>
          <a:effectRef idx="2">
            <a:schemeClr val="accent1"/>
          </a:effectRef>
          <a:fontRef idx="minor">
            <a:schemeClr val="lt1"/>
          </a:fontRef>
        </p:style>
        <p:txBody>
          <a:bodyPr lIns="90912" tIns="45456" rIns="90912" bIns="45456" rtlCol="0" anchor="ctr"/>
          <a:lstStyle/>
          <a:p>
            <a:pPr algn="ctr" defTabSz="909125">
              <a:defRPr/>
            </a:pPr>
            <a:endParaRPr lang="en-US" sz="1900" dirty="0">
              <a:solidFill>
                <a:prstClr val="white"/>
              </a:solidFill>
            </a:endParaRPr>
          </a:p>
        </p:txBody>
      </p:sp>
      <p:grpSp>
        <p:nvGrpSpPr>
          <p:cNvPr id="87" name="Grupo 92">
            <a:extLst>
              <a:ext uri="{FF2B5EF4-FFF2-40B4-BE49-F238E27FC236}">
                <a16:creationId xmlns:a16="http://schemas.microsoft.com/office/drawing/2014/main" xmlns="" id="{D3CFA573-2FE5-4F55-8F73-FCAF0D2C9621}"/>
              </a:ext>
            </a:extLst>
          </p:cNvPr>
          <p:cNvGrpSpPr/>
          <p:nvPr/>
        </p:nvGrpSpPr>
        <p:grpSpPr>
          <a:xfrm>
            <a:off x="5997699" y="5155457"/>
            <a:ext cx="3629921" cy="2037988"/>
            <a:chOff x="3596502" y="4387180"/>
            <a:chExt cx="3294069" cy="2037988"/>
          </a:xfrm>
        </p:grpSpPr>
        <p:sp>
          <p:nvSpPr>
            <p:cNvPr id="88" name="Rectángulo 93">
              <a:extLst>
                <a:ext uri="{FF2B5EF4-FFF2-40B4-BE49-F238E27FC236}">
                  <a16:creationId xmlns:a16="http://schemas.microsoft.com/office/drawing/2014/main" xmlns="" id="{16F85712-D0C7-42EA-8E58-5674A9AF94CF}"/>
                </a:ext>
              </a:extLst>
            </p:cNvPr>
            <p:cNvSpPr/>
            <p:nvPr/>
          </p:nvSpPr>
          <p:spPr>
            <a:xfrm>
              <a:off x="3596502" y="4387180"/>
              <a:ext cx="1177298" cy="1255666"/>
            </a:xfrm>
            <a:prstGeom prst="rect">
              <a:avLst/>
            </a:prstGeom>
            <a:solidFill>
              <a:srgbClr val="782247">
                <a:alpha val="41961"/>
              </a:srgbClr>
            </a:solidFill>
            <a:ln w="19050">
              <a:solidFill>
                <a:srgbClr val="8A3D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defRPr/>
              </a:pPr>
              <a:endParaRPr lang="es-CO" sz="1900">
                <a:solidFill>
                  <a:prstClr val="white"/>
                </a:solidFill>
              </a:endParaRPr>
            </a:p>
          </p:txBody>
        </p:sp>
        <p:sp>
          <p:nvSpPr>
            <p:cNvPr id="89" name="TextBox 17">
              <a:extLst>
                <a:ext uri="{FF2B5EF4-FFF2-40B4-BE49-F238E27FC236}">
                  <a16:creationId xmlns:a16="http://schemas.microsoft.com/office/drawing/2014/main" xmlns="" id="{E70E3648-56FD-40E7-B0E6-30305CD0FA33}"/>
                </a:ext>
              </a:extLst>
            </p:cNvPr>
            <p:cNvSpPr txBox="1"/>
            <p:nvPr/>
          </p:nvSpPr>
          <p:spPr>
            <a:xfrm>
              <a:off x="5714665" y="6163558"/>
              <a:ext cx="1175906" cy="261610"/>
            </a:xfrm>
            <a:prstGeom prst="rect">
              <a:avLst/>
            </a:prstGeom>
            <a:noFill/>
          </p:spPr>
          <p:txBody>
            <a:bodyPr wrap="square" rtlCol="0" anchor="ctr">
              <a:spAutoFit/>
            </a:bodyPr>
            <a:lstStyle/>
            <a:p>
              <a:pPr algn="ctr" defTabSz="909125">
                <a:defRPr/>
              </a:pPr>
              <a:endParaRPr lang="en-US" sz="1100" b="1" kern="1400" spc="100" dirty="0">
                <a:solidFill>
                  <a:prstClr val="black">
                    <a:lumMod val="75000"/>
                    <a:lumOff val="25000"/>
                  </a:prstClr>
                </a:solidFill>
                <a:latin typeface="Arial Narrow"/>
                <a:cs typeface="Arial Narrow"/>
              </a:endParaRPr>
            </a:p>
          </p:txBody>
        </p:sp>
      </p:grpSp>
      <p:pic>
        <p:nvPicPr>
          <p:cNvPr id="74" name="Picture 2" descr="Resultado de imagen para ods logo">
            <a:extLst>
              <a:ext uri="{FF2B5EF4-FFF2-40B4-BE49-F238E27FC236}">
                <a16:creationId xmlns:a16="http://schemas.microsoft.com/office/drawing/2014/main" xmlns="" id="{57DF1F5E-624E-4DF5-9A15-62DC5C69B829}"/>
              </a:ext>
            </a:extLst>
          </p:cNvPr>
          <p:cNvPicPr>
            <a:picLocks noChangeAspect="1" noChangeArrowheads="1"/>
          </p:cNvPicPr>
          <p:nvPr/>
        </p:nvPicPr>
        <p:blipFill>
          <a:blip r:embed="rId10"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160060" y="5196085"/>
            <a:ext cx="972565" cy="97031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17">
            <a:extLst>
              <a:ext uri="{FF2B5EF4-FFF2-40B4-BE49-F238E27FC236}">
                <a16:creationId xmlns:a16="http://schemas.microsoft.com/office/drawing/2014/main" xmlns="" id="{E70E3648-56FD-40E7-B0E6-30305CD0FA33}"/>
              </a:ext>
            </a:extLst>
          </p:cNvPr>
          <p:cNvSpPr txBox="1"/>
          <p:nvPr/>
        </p:nvSpPr>
        <p:spPr>
          <a:xfrm>
            <a:off x="5998083" y="6192939"/>
            <a:ext cx="1295799" cy="261594"/>
          </a:xfrm>
          <a:prstGeom prst="rect">
            <a:avLst/>
          </a:prstGeom>
          <a:noFill/>
        </p:spPr>
        <p:txBody>
          <a:bodyPr wrap="square" lIns="90912" tIns="45456" rIns="90912" bIns="45456" rtlCol="0" anchor="ctr">
            <a:spAutoFit/>
          </a:bodyPr>
          <a:lstStyle/>
          <a:p>
            <a:pPr algn="ctr" defTabSz="909125">
              <a:defRPr/>
            </a:pPr>
            <a:r>
              <a:rPr lang="es-ES_tradnl" sz="1100" b="1" kern="1400" spc="100" dirty="0">
                <a:solidFill>
                  <a:prstClr val="black">
                    <a:lumMod val="75000"/>
                    <a:lumOff val="25000"/>
                  </a:prstClr>
                </a:solidFill>
                <a:latin typeface="Arial Narrow"/>
                <a:cs typeface="Arial Narrow"/>
              </a:rPr>
              <a:t>ODS</a:t>
            </a:r>
            <a:endParaRPr lang="en-US" sz="1100" b="1" kern="1400" spc="100" dirty="0">
              <a:solidFill>
                <a:prstClr val="black">
                  <a:lumMod val="75000"/>
                  <a:lumOff val="25000"/>
                </a:prstClr>
              </a:solidFill>
              <a:latin typeface="Arial Narrow"/>
              <a:cs typeface="Arial Narrow"/>
            </a:endParaRPr>
          </a:p>
        </p:txBody>
      </p:sp>
      <p:sp>
        <p:nvSpPr>
          <p:cNvPr id="91" name="Llamada rectangular 44"/>
          <p:cNvSpPr/>
          <p:nvPr/>
        </p:nvSpPr>
        <p:spPr>
          <a:xfrm>
            <a:off x="203" y="51516"/>
            <a:ext cx="2988804" cy="1280509"/>
          </a:xfrm>
          <a:prstGeom prst="wedgeRectCallout">
            <a:avLst>
              <a:gd name="adj1" fmla="val 61240"/>
              <a:gd name="adj2" fmla="val 51631"/>
            </a:avLst>
          </a:prstGeom>
          <a:solidFill>
            <a:schemeClr val="bg1"/>
          </a:solidFill>
          <a:ln w="28575">
            <a:solidFill>
              <a:srgbClr val="9F3A65"/>
            </a:solid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just" defTabSz="909125"/>
            <a:r>
              <a:rPr lang="es-CO" sz="1200" dirty="0">
                <a:solidFill>
                  <a:prstClr val="black"/>
                </a:solidFill>
                <a:latin typeface="Arial Narrow" panose="020B0606020202030204" pitchFamily="34" charset="0"/>
              </a:rPr>
              <a:t>En esta dimensión, abordaremos los lineamientos para la construcción de la plataforma estratégica y la planeación institucional. Para tal efecto, se relacionarán elementos clave que facilitan el desarrollo de un adecuado ejercicio de planeación</a:t>
            </a:r>
            <a:endParaRPr lang="es-CO" sz="1200" dirty="0">
              <a:solidFill>
                <a:prstClr val="white"/>
              </a:solidFill>
              <a:latin typeface="Arial Narrow" panose="020B0606020202030204" pitchFamily="34" charset="0"/>
            </a:endParaRPr>
          </a:p>
        </p:txBody>
      </p:sp>
      <p:sp>
        <p:nvSpPr>
          <p:cNvPr id="10" name="Rectángulo 9"/>
          <p:cNvSpPr/>
          <p:nvPr/>
        </p:nvSpPr>
        <p:spPr>
          <a:xfrm>
            <a:off x="134504" y="3464057"/>
            <a:ext cx="3060639" cy="1224935"/>
          </a:xfrm>
          <a:prstGeom prst="rect">
            <a:avLst/>
          </a:prstGeom>
        </p:spPr>
        <p:txBody>
          <a:bodyPr wrap="square" lIns="90912" tIns="45456" rIns="90912" bIns="45456">
            <a:spAutoFit/>
          </a:bodyPr>
          <a:lstStyle/>
          <a:p>
            <a:pPr algn="just" defTabSz="909125">
              <a:lnSpc>
                <a:spcPct val="115000"/>
              </a:lnSpc>
            </a:pPr>
            <a:r>
              <a:rPr lang="es-CO" sz="1900" dirty="0">
                <a:solidFill>
                  <a:srgbClr val="595959"/>
                </a:solidFill>
                <a:latin typeface="Arial Narrow" panose="020B0606020202030204" pitchFamily="34" charset="0"/>
                <a:ea typeface="Calibri" panose="020F0502020204030204" pitchFamily="34" charset="0"/>
                <a:cs typeface="Times New Roman" panose="02020603050405020304" pitchFamily="18" charset="0"/>
              </a:rPr>
              <a:t> </a:t>
            </a:r>
            <a:endParaRPr lang="es-CO" sz="1900" dirty="0">
              <a:solidFill>
                <a:prstClr val="black"/>
              </a:solidFill>
              <a:ea typeface="Calibri" panose="020F0502020204030204" pitchFamily="34" charset="0"/>
              <a:cs typeface="Times New Roman" panose="02020603050405020304" pitchFamily="18" charset="0"/>
            </a:endParaRPr>
          </a:p>
          <a:p>
            <a:pPr marL="340920" indent="-340920" algn="just" defTabSz="909125">
              <a:lnSpc>
                <a:spcPct val="115000"/>
              </a:lnSpc>
              <a:buClr>
                <a:srgbClr val="812F37"/>
              </a:buClr>
              <a:buSzPts val="1100"/>
              <a:buFont typeface="Webdings" panose="05030102010509060703" pitchFamily="18" charset="2"/>
              <a:buChar char=""/>
            </a:pPr>
            <a:r>
              <a:rPr lang="es-CO" sz="1500" dirty="0">
                <a:solidFill>
                  <a:srgbClr val="595959"/>
                </a:solidFill>
                <a:latin typeface="Arial Narrow" panose="020B0606020202030204" pitchFamily="34" charset="0"/>
                <a:ea typeface="Calibri" panose="020F0502020204030204" pitchFamily="34" charset="0"/>
                <a:cs typeface="Times New Roman" panose="02020603050405020304" pitchFamily="18" charset="0"/>
              </a:rPr>
              <a:t>Planeación institucional</a:t>
            </a:r>
            <a:endParaRPr lang="es-CO"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40920" indent="-340920" algn="just" defTabSz="909125">
              <a:lnSpc>
                <a:spcPct val="115000"/>
              </a:lnSpc>
              <a:buClr>
                <a:srgbClr val="812F37"/>
              </a:buClr>
              <a:buSzPts val="1100"/>
              <a:buFont typeface="Webdings" panose="05030102010509060703" pitchFamily="18" charset="2"/>
              <a:buChar char=""/>
            </a:pPr>
            <a:r>
              <a:rPr lang="es-CO" sz="1500" dirty="0">
                <a:solidFill>
                  <a:srgbClr val="595959"/>
                </a:solidFill>
                <a:latin typeface="Arial Narrow" panose="020B0606020202030204" pitchFamily="34" charset="0"/>
                <a:ea typeface="Calibri" panose="020F0502020204030204" pitchFamily="34" charset="0"/>
                <a:cs typeface="Times New Roman" panose="02020603050405020304" pitchFamily="18" charset="0"/>
              </a:rPr>
              <a:t>Gestión presupuestal y eficiencia del gasto público</a:t>
            </a:r>
            <a:endParaRPr lang="es-CO" sz="15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CuadroTexto 10"/>
          <p:cNvSpPr txBox="1"/>
          <p:nvPr/>
        </p:nvSpPr>
        <p:spPr>
          <a:xfrm>
            <a:off x="-3144" y="6464703"/>
            <a:ext cx="7425528" cy="430887"/>
          </a:xfrm>
          <a:prstGeom prst="rect">
            <a:avLst/>
          </a:prstGeom>
          <a:noFill/>
        </p:spPr>
        <p:txBody>
          <a:bodyPr wrap="square" lIns="90912" tIns="45456" rIns="90912" bIns="45456" rtlCol="0">
            <a:spAutoFit/>
          </a:bodyPr>
          <a:lstStyle/>
          <a:p>
            <a:pPr defTabSz="909125"/>
            <a:r>
              <a:rPr lang="es-CO" sz="1100" dirty="0">
                <a:solidFill>
                  <a:prstClr val="black"/>
                </a:solidFill>
                <a:latin typeface="Arial Narrow" panose="020B0606020202030204" pitchFamily="34" charset="0"/>
              </a:rPr>
              <a:t>Para ampliar la información acerca de la economía naranja, ingrese a la página del Banco Interamericano de Desarrollo, en el siguiente link  </a:t>
            </a:r>
            <a:r>
              <a:rPr lang="es-CO" sz="1100" dirty="0">
                <a:solidFill>
                  <a:prstClr val="black"/>
                </a:solidFill>
                <a:latin typeface="Arial Narrow" panose="020B0606020202030204" pitchFamily="34" charset="0"/>
                <a:hlinkClick r:id="rId11"/>
              </a:rPr>
              <a:t>https://www.iadb.org/es/solr-search/content?keys=naranja</a:t>
            </a:r>
            <a:endParaRPr lang="es-CO" sz="1100" dirty="0">
              <a:solidFill>
                <a:prstClr val="black"/>
              </a:solidFill>
              <a:latin typeface="Arial Narrow" panose="020B0606020202030204" pitchFamily="34" charset="0"/>
            </a:endParaRPr>
          </a:p>
        </p:txBody>
      </p:sp>
      <p:sp>
        <p:nvSpPr>
          <p:cNvPr id="95" name="Llamada rectangular 44"/>
          <p:cNvSpPr/>
          <p:nvPr/>
        </p:nvSpPr>
        <p:spPr>
          <a:xfrm>
            <a:off x="9219401" y="5155457"/>
            <a:ext cx="2902785" cy="1633422"/>
          </a:xfrm>
          <a:prstGeom prst="wedgeRectCallout">
            <a:avLst>
              <a:gd name="adj1" fmla="val -70179"/>
              <a:gd name="adj2" fmla="val -8004"/>
            </a:avLst>
          </a:prstGeom>
          <a:solidFill>
            <a:schemeClr val="bg1"/>
          </a:solidFill>
          <a:ln w="28575">
            <a:solidFill>
              <a:srgbClr val="9F3A65"/>
            </a:solid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just" defTabSz="909125"/>
            <a:r>
              <a:rPr lang="es-CO" sz="1200" dirty="0">
                <a:solidFill>
                  <a:prstClr val="black"/>
                </a:solidFill>
                <a:latin typeface="Arial Narrow" panose="020B0606020202030204" pitchFamily="34" charset="0"/>
              </a:rPr>
              <a:t>La economía naranja es uno de los principales pilares del Plan Nacional de Desarrollo 2018-2022 propuestos por el Gobierno Nacional, que busca promover el talento, la propiedad intelectual, la conectividad y por supuesto, la herencia cultural de la región.</a:t>
            </a:r>
          </a:p>
        </p:txBody>
      </p:sp>
      <p:sp>
        <p:nvSpPr>
          <p:cNvPr id="55" name="Llamada rectangular 44"/>
          <p:cNvSpPr/>
          <p:nvPr/>
        </p:nvSpPr>
        <p:spPr>
          <a:xfrm>
            <a:off x="9343610" y="3587245"/>
            <a:ext cx="2453599" cy="1178464"/>
          </a:xfrm>
          <a:prstGeom prst="wedgeRectCallout">
            <a:avLst>
              <a:gd name="adj1" fmla="val -130229"/>
              <a:gd name="adj2" fmla="val 81969"/>
            </a:avLst>
          </a:prstGeom>
          <a:solidFill>
            <a:schemeClr val="bg1"/>
          </a:solidFill>
          <a:ln w="28575">
            <a:solidFill>
              <a:srgbClr val="9F3A65"/>
            </a:solid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just" defTabSz="909125"/>
            <a:r>
              <a:rPr lang="es-CO" sz="1200" dirty="0">
                <a:solidFill>
                  <a:prstClr val="black"/>
                </a:solidFill>
                <a:latin typeface="Arial Narrow" panose="020B0606020202030204" pitchFamily="34" charset="0"/>
              </a:rPr>
              <a:t>Como aspectos a tener en cuenta para la puesta en marcha de esta dimensión, se tendrán como referentes los siguientes:</a:t>
            </a:r>
          </a:p>
          <a:p>
            <a:pPr algn="just" defTabSz="909125"/>
            <a:endParaRPr lang="es-CO"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791577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77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4 Gráfico"/>
          <p:cNvGraphicFramePr>
            <a:graphicFrameLocks/>
          </p:cNvGraphicFramePr>
          <p:nvPr>
            <p:extLst>
              <p:ext uri="{D42A27DB-BD31-4B8C-83A1-F6EECF244321}">
                <p14:modId xmlns:p14="http://schemas.microsoft.com/office/powerpoint/2010/main" val="2560177681"/>
              </p:ext>
            </p:extLst>
          </p:nvPr>
        </p:nvGraphicFramePr>
        <p:xfrm>
          <a:off x="2724913" y="2114536"/>
          <a:ext cx="8970264" cy="412765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ángulo 18"/>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18"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1ra. Dimensión: Talento Humano</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27" name="CuadroTexto 26"/>
          <p:cNvSpPr txBox="1"/>
          <p:nvPr/>
        </p:nvSpPr>
        <p:spPr>
          <a:xfrm>
            <a:off x="6843860" y="1459833"/>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28" name="Rectángulo 27"/>
          <p:cNvSpPr/>
          <p:nvPr/>
        </p:nvSpPr>
        <p:spPr>
          <a:xfrm>
            <a:off x="10912940" y="1382607"/>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400" b="1" dirty="0">
                <a:solidFill>
                  <a:schemeClr val="tx1"/>
                </a:solidFill>
                <a:latin typeface="Arial Black" panose="020B0A04020102020204" pitchFamily="34" charset="0"/>
              </a:rPr>
              <a:t>78</a:t>
            </a:r>
            <a:r>
              <a:rPr kumimoji="0" lang="es-ES_tradnl" sz="24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8" name="Conector recto 7"/>
          <p:cNvCxnSpPr/>
          <p:nvPr/>
        </p:nvCxnSpPr>
        <p:spPr>
          <a:xfrm>
            <a:off x="6549134" y="1906390"/>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3" name="Rectángulo 32">
            <a:hlinkClick r:id="rId4" action="ppaction://hlinksldjump"/>
          </p:cNvPr>
          <p:cNvSpPr/>
          <p:nvPr/>
        </p:nvSpPr>
        <p:spPr>
          <a:xfrm>
            <a:off x="2094146" y="877474"/>
            <a:ext cx="3374306" cy="373502"/>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34" name="Rectángulo 33">
            <a:hlinkClick r:id="rId5" action="ppaction://hlinksldjump"/>
          </p:cNvPr>
          <p:cNvSpPr/>
          <p:nvPr/>
        </p:nvSpPr>
        <p:spPr>
          <a:xfrm>
            <a:off x="5443388" y="877474"/>
            <a:ext cx="337430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35" name="Rectángulo 34">
            <a:hlinkClick r:id="rId6" action="ppaction://hlinksldjump"/>
          </p:cNvPr>
          <p:cNvSpPr/>
          <p:nvPr/>
        </p:nvSpPr>
        <p:spPr>
          <a:xfrm>
            <a:off x="8817694" y="873858"/>
            <a:ext cx="3374306"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51" name="Rectángulo redondeado 50"/>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3" name="Rectángulo 22"/>
          <p:cNvSpPr/>
          <p:nvPr/>
        </p:nvSpPr>
        <p:spPr>
          <a:xfrm>
            <a:off x="2392482" y="6347770"/>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sp>
        <p:nvSpPr>
          <p:cNvPr id="41" name="Rectángulo 40"/>
          <p:cNvSpPr/>
          <p:nvPr/>
        </p:nvSpPr>
        <p:spPr>
          <a:xfrm>
            <a:off x="10491674" y="2221991"/>
            <a:ext cx="1094586" cy="38498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26" name="Rectángulo 25">
            <a:hlinkClick r:id="rId4" action="ppaction://hlinksldjump"/>
          </p:cNvPr>
          <p:cNvSpPr/>
          <p:nvPr/>
        </p:nvSpPr>
        <p:spPr>
          <a:xfrm>
            <a:off x="1" y="2074716"/>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D1. Talento Humano</a:t>
            </a:r>
          </a:p>
        </p:txBody>
      </p:sp>
      <p:sp>
        <p:nvSpPr>
          <p:cNvPr id="36" name="Rectángulo 35">
            <a:hlinkClick r:id="rId7"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0" name="Rectángulo 39">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2" name="Rectángulo 41">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3" name="Rectángulo 42">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4" name="Rectángulo 43">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5" name="Rectángulo 44">
            <a:hlinkClick r:id="rId12"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46" name="Rectángulo 45">
            <a:hlinkClick r:id="rId13"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5130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4175101" y="1908317"/>
            <a:ext cx="6965519" cy="2534407"/>
          </a:xfrm>
          <a:prstGeom prst="rect">
            <a:avLst/>
          </a:prstGeom>
          <a:noFill/>
          <a:ln>
            <a:noFill/>
          </a:ln>
        </p:spPr>
        <p:txBody>
          <a:bodyPr spcFirstLastPara="1" vert="horz" wrap="square" lIns="90877" tIns="45423" rIns="90877" bIns="45423" rtlCol="0" anchor="ctr" anchorCtr="0">
            <a:noAutofit/>
          </a:bodyPr>
          <a:lstStyle/>
          <a:p>
            <a:pPr marL="185150"/>
            <a:r>
              <a:rPr lang="es-CO" sz="5900" dirty="0"/>
              <a:t>Resultados FURAG Sector Minas y Energía </a:t>
            </a:r>
            <a:endParaRPr lang="es-CO" i="1" dirty="0"/>
          </a:p>
        </p:txBody>
      </p:sp>
      <p:sp>
        <p:nvSpPr>
          <p:cNvPr id="142" name="Google Shape;142;p22"/>
          <p:cNvSpPr txBox="1">
            <a:spLocks noGrp="1"/>
          </p:cNvSpPr>
          <p:nvPr>
            <p:ph type="title"/>
          </p:nvPr>
        </p:nvSpPr>
        <p:spPr>
          <a:xfrm>
            <a:off x="430738" y="2651422"/>
            <a:ext cx="3610487" cy="858400"/>
          </a:xfrm>
          <a:prstGeom prst="rect">
            <a:avLst/>
          </a:prstGeom>
          <a:noFill/>
          <a:ln>
            <a:noFill/>
          </a:ln>
        </p:spPr>
        <p:txBody>
          <a:bodyPr spcFirstLastPara="1" vert="horz" wrap="square" lIns="90877" tIns="45423" rIns="90877" bIns="45423" rtlCol="0" anchor="ctr" anchorCtr="0">
            <a:noAutofit/>
          </a:bodyPr>
          <a:lstStyle/>
          <a:p>
            <a:pPr algn="r"/>
            <a:r>
              <a:rPr lang="es-CO" sz="9600" b="1" dirty="0">
                <a:latin typeface="Work Sans"/>
                <a:ea typeface="Work Sans"/>
                <a:cs typeface="Work Sans"/>
                <a:sym typeface="Work Sans"/>
              </a:rPr>
              <a:t>03.</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267344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53"/>
          <p:cNvSpPr txBox="1"/>
          <p:nvPr/>
        </p:nvSpPr>
        <p:spPr>
          <a:xfrm>
            <a:off x="1977005" y="309913"/>
            <a:ext cx="7886727" cy="522687"/>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defRPr/>
            </a:pPr>
            <a:r>
              <a:rPr lang="es-CO" kern="0" dirty="0">
                <a:latin typeface="Arial Black" panose="020B0A04020102020204" pitchFamily="34" charset="0"/>
                <a:sym typeface="Arial"/>
              </a:rPr>
              <a:t>¿Qué mide el FURAG?</a:t>
            </a:r>
          </a:p>
        </p:txBody>
      </p:sp>
      <p:sp>
        <p:nvSpPr>
          <p:cNvPr id="21" name="CuadroTexto 2"/>
          <p:cNvSpPr txBox="1"/>
          <p:nvPr/>
        </p:nvSpPr>
        <p:spPr>
          <a:xfrm>
            <a:off x="657262" y="1126231"/>
            <a:ext cx="10526207" cy="1076705"/>
          </a:xfrm>
          <a:prstGeom prst="rect">
            <a:avLst/>
          </a:prstGeom>
          <a:noFill/>
        </p:spPr>
        <p:txBody>
          <a:bodyPr wrap="square" lIns="90912" tIns="45456" rIns="90912" bIns="45456" rtlCol="0">
            <a:spAutoFit/>
          </a:bodyPr>
          <a:lstStyle/>
          <a:p>
            <a:pPr algn="just" defTabSz="909125">
              <a:buClr>
                <a:srgbClr val="000000"/>
              </a:buClr>
              <a:buFont typeface="Arial"/>
              <a:buNone/>
              <a:defRPr/>
            </a:pPr>
            <a:r>
              <a:rPr lang="es-CO" sz="1600" kern="0" dirty="0">
                <a:solidFill>
                  <a:srgbClr val="000000"/>
                </a:solidFill>
                <a:cs typeface="Arial"/>
                <a:sym typeface="Arial"/>
              </a:rPr>
              <a:t>El FURAG es la herramienta diseñada para medir el </a:t>
            </a:r>
            <a:r>
              <a:rPr lang="es-CO" sz="1600" b="1" kern="0" dirty="0">
                <a:solidFill>
                  <a:srgbClr val="2A54A7"/>
                </a:solidFill>
                <a:cs typeface="Arial"/>
                <a:sym typeface="Arial"/>
              </a:rPr>
              <a:t>grado de orientación de la gestión y el desempeño </a:t>
            </a:r>
            <a:r>
              <a:rPr lang="es-CO" sz="1600" kern="0" dirty="0">
                <a:solidFill>
                  <a:srgbClr val="000000"/>
                </a:solidFill>
                <a:cs typeface="Arial"/>
                <a:sym typeface="Arial"/>
              </a:rPr>
              <a:t>i</a:t>
            </a:r>
            <a:r>
              <a:rPr lang="es-CO" sz="1600" b="1" kern="0" dirty="0">
                <a:solidFill>
                  <a:srgbClr val="2A54A7"/>
                </a:solidFill>
                <a:cs typeface="Arial"/>
                <a:sym typeface="Arial"/>
              </a:rPr>
              <a:t>nstitucional </a:t>
            </a:r>
            <a:r>
              <a:rPr lang="es-CO" sz="1600" kern="0" dirty="0">
                <a:solidFill>
                  <a:srgbClr val="000000"/>
                </a:solidFill>
                <a:cs typeface="Arial"/>
                <a:sym typeface="Arial"/>
              </a:rPr>
              <a:t>de las organizaciones públicas hacia </a:t>
            </a:r>
            <a:r>
              <a:rPr lang="es-CO" sz="1600" b="1" kern="0" dirty="0">
                <a:solidFill>
                  <a:srgbClr val="2A54A7"/>
                </a:solidFill>
                <a:cs typeface="Arial"/>
                <a:sym typeface="Arial"/>
              </a:rPr>
              <a:t>la satisfacción efectiva de las necesidades y problemas de los ciudadanos</a:t>
            </a:r>
            <a:r>
              <a:rPr lang="es-CO" sz="1600" kern="0" dirty="0">
                <a:solidFill>
                  <a:srgbClr val="000000"/>
                </a:solidFill>
                <a:cs typeface="Arial"/>
                <a:sym typeface="Arial"/>
              </a:rPr>
              <a:t>. Para ello se fundamenta en el marco conceptual del Modelo Integrado de Gestión y Planeación, a través del cálculo de los siguientes índices:</a:t>
            </a:r>
          </a:p>
        </p:txBody>
      </p:sp>
      <p:graphicFrame>
        <p:nvGraphicFramePr>
          <p:cNvPr id="22" name="Diagrama 4"/>
          <p:cNvGraphicFramePr/>
          <p:nvPr>
            <p:extLst/>
          </p:nvPr>
        </p:nvGraphicFramePr>
        <p:xfrm>
          <a:off x="3525002" y="2347938"/>
          <a:ext cx="7174439" cy="4128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Elipse 5"/>
          <p:cNvSpPr/>
          <p:nvPr/>
        </p:nvSpPr>
        <p:spPr>
          <a:xfrm>
            <a:off x="6285812" y="2587992"/>
            <a:ext cx="729448" cy="4341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defRPr/>
            </a:pPr>
            <a:r>
              <a:rPr lang="es-CO" sz="2100" b="1" kern="0" dirty="0">
                <a:solidFill>
                  <a:srgbClr val="FFFFFF"/>
                </a:solidFill>
                <a:effectLst>
                  <a:outerShdw blurRad="38100" dist="38100" dir="2700000" algn="tl">
                    <a:srgbClr val="000000">
                      <a:alpha val="43137"/>
                    </a:srgbClr>
                  </a:outerShdw>
                </a:effectLst>
                <a:sym typeface="Arial"/>
              </a:rPr>
              <a:t>1</a:t>
            </a:r>
          </a:p>
        </p:txBody>
      </p:sp>
      <p:sp>
        <p:nvSpPr>
          <p:cNvPr id="24" name="Elipse 33"/>
          <p:cNvSpPr/>
          <p:nvPr/>
        </p:nvSpPr>
        <p:spPr>
          <a:xfrm>
            <a:off x="7338401" y="3635879"/>
            <a:ext cx="729448" cy="4341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defRPr/>
            </a:pPr>
            <a:r>
              <a:rPr lang="es-CO" sz="2100" b="1" kern="0" dirty="0">
                <a:solidFill>
                  <a:srgbClr val="FFFFFF"/>
                </a:solidFill>
                <a:effectLst>
                  <a:outerShdw blurRad="38100" dist="38100" dir="2700000" algn="tl">
                    <a:srgbClr val="000000">
                      <a:alpha val="43137"/>
                    </a:srgbClr>
                  </a:outerShdw>
                </a:effectLst>
                <a:sym typeface="Arial"/>
              </a:rPr>
              <a:t>7</a:t>
            </a:r>
          </a:p>
        </p:txBody>
      </p:sp>
      <p:sp>
        <p:nvSpPr>
          <p:cNvPr id="25" name="Elipse 39"/>
          <p:cNvSpPr/>
          <p:nvPr/>
        </p:nvSpPr>
        <p:spPr>
          <a:xfrm>
            <a:off x="8483359" y="4610755"/>
            <a:ext cx="803316" cy="5264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defRPr/>
            </a:pPr>
            <a:r>
              <a:rPr lang="es-CO" sz="2100" b="1" kern="0" dirty="0">
                <a:solidFill>
                  <a:srgbClr val="FFFFFF"/>
                </a:solidFill>
                <a:effectLst>
                  <a:outerShdw blurRad="38100" dist="38100" dir="2700000" algn="tl">
                    <a:srgbClr val="000000">
                      <a:alpha val="43137"/>
                    </a:srgbClr>
                  </a:outerShdw>
                </a:effectLst>
                <a:sym typeface="Arial"/>
              </a:rPr>
              <a:t>16</a:t>
            </a:r>
          </a:p>
        </p:txBody>
      </p:sp>
      <p:sp>
        <p:nvSpPr>
          <p:cNvPr id="26" name="Elipse 41"/>
          <p:cNvSpPr/>
          <p:nvPr/>
        </p:nvSpPr>
        <p:spPr>
          <a:xfrm>
            <a:off x="9572915" y="5626756"/>
            <a:ext cx="803316" cy="5264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defRPr/>
            </a:pPr>
            <a:r>
              <a:rPr lang="es-CO" sz="2100" b="1" kern="0" dirty="0">
                <a:solidFill>
                  <a:srgbClr val="FFFFFF"/>
                </a:solidFill>
                <a:effectLst>
                  <a:outerShdw blurRad="38100" dist="38100" dir="2700000" algn="tl">
                    <a:srgbClr val="000000">
                      <a:alpha val="43137"/>
                    </a:srgbClr>
                  </a:outerShdw>
                </a:effectLst>
                <a:sym typeface="Arial"/>
              </a:rPr>
              <a:t>80</a:t>
            </a:r>
          </a:p>
        </p:txBody>
      </p:sp>
    </p:spTree>
    <p:extLst>
      <p:ext uri="{BB962C8B-B14F-4D97-AF65-F5344CB8AC3E}">
        <p14:creationId xmlns:p14="http://schemas.microsoft.com/office/powerpoint/2010/main" val="2350475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CuadroTexto"/>
          <p:cNvSpPr txBox="1"/>
          <p:nvPr/>
        </p:nvSpPr>
        <p:spPr>
          <a:xfrm>
            <a:off x="1208669" y="1241777"/>
            <a:ext cx="9762659" cy="4431966"/>
          </a:xfrm>
          <a:prstGeom prst="rect">
            <a:avLst/>
          </a:prstGeom>
          <a:noFill/>
        </p:spPr>
        <p:txBody>
          <a:bodyPr wrap="square" lIns="90912" tIns="45456" rIns="90912" bIns="45456" rtlCol="0">
            <a:spAutoFit/>
          </a:bodyPr>
          <a:lstStyle/>
          <a:p>
            <a:pPr marL="302962" indent="-302962" algn="just" defTabSz="909125">
              <a:buClr>
                <a:srgbClr val="073763"/>
              </a:buClr>
              <a:buFont typeface="+mj-lt"/>
              <a:buAutoNum type="arabicPeriod"/>
            </a:pPr>
            <a:endParaRPr lang="es-CO" sz="1900" kern="0" dirty="0">
              <a:solidFill>
                <a:srgbClr val="000000"/>
              </a:solidFill>
              <a:latin typeface="Work Sans Light" panose="020B0604020202020204" charset="0"/>
              <a:cs typeface="Arial"/>
              <a:sym typeface="Arial"/>
            </a:endParaRPr>
          </a:p>
          <a:p>
            <a:pPr marL="302962" indent="-302962" algn="just" defTabSz="909125">
              <a:buClr>
                <a:srgbClr val="073763"/>
              </a:buClr>
              <a:buFont typeface="+mj-lt"/>
              <a:buAutoNum type="arabicPeriod"/>
            </a:pPr>
            <a:r>
              <a:rPr lang="es-CO" sz="1900" kern="0" dirty="0">
                <a:solidFill>
                  <a:srgbClr val="000000"/>
                </a:solidFill>
                <a:latin typeface="Work Sans Light" panose="020B0604020202020204" charset="0"/>
                <a:cs typeface="Arial"/>
                <a:sym typeface="Arial"/>
              </a:rPr>
              <a:t>Los resultados de FURAG reflejan los avances en la gestión de las políticas de desempeño Institucional en el marco de MIPG a partir del </a:t>
            </a:r>
            <a:r>
              <a:rPr lang="es-CO" sz="1600" b="1" kern="0" dirty="0">
                <a:solidFill>
                  <a:srgbClr val="0066CD"/>
                </a:solidFill>
                <a:latin typeface="Work Sans Light" panose="020B0604020202020204" charset="0"/>
                <a:ea typeface="Work Sans Light"/>
                <a:cs typeface="Work Sans Light"/>
                <a:sym typeface="Arial"/>
              </a:rPr>
              <a:t>reporte efectuado por cada entidad.</a:t>
            </a:r>
          </a:p>
          <a:p>
            <a:pPr marL="302962" indent="-302962" algn="just" defTabSz="909125">
              <a:buClr>
                <a:srgbClr val="073763"/>
              </a:buClr>
              <a:buFont typeface="+mj-lt"/>
              <a:buAutoNum type="arabicPeriod"/>
            </a:pPr>
            <a:endParaRPr lang="es-CO" sz="1900" kern="0" dirty="0">
              <a:solidFill>
                <a:srgbClr val="000000"/>
              </a:solidFill>
              <a:latin typeface="Work Sans Light" panose="020B0604020202020204" charset="0"/>
              <a:cs typeface="Arial"/>
              <a:sym typeface="Arial"/>
            </a:endParaRPr>
          </a:p>
          <a:p>
            <a:pPr marL="302962" indent="-302962" algn="just" defTabSz="909125">
              <a:buClr>
                <a:srgbClr val="073763"/>
              </a:buClr>
              <a:buFont typeface="+mj-lt"/>
              <a:buAutoNum type="arabicPeriod"/>
            </a:pPr>
            <a:r>
              <a:rPr lang="es-CO" sz="1900" kern="0" dirty="0">
                <a:solidFill>
                  <a:srgbClr val="000000"/>
                </a:solidFill>
                <a:latin typeface="Work Sans Light" panose="020B0604020202020204" charset="0"/>
                <a:cs typeface="Arial"/>
                <a:sym typeface="Arial"/>
              </a:rPr>
              <a:t>Los resultados de desempeño institucional vigencia 2018 </a:t>
            </a:r>
            <a:r>
              <a:rPr lang="es-CO" sz="1600" b="1" kern="0" dirty="0">
                <a:solidFill>
                  <a:srgbClr val="0066CD"/>
                </a:solidFill>
                <a:latin typeface="Work Sans Light" panose="020B0604020202020204" charset="0"/>
                <a:ea typeface="Work Sans Light"/>
                <a:cs typeface="Work Sans Light"/>
                <a:sym typeface="Arial"/>
              </a:rPr>
              <a:t>no son objeto de comparación </a:t>
            </a:r>
            <a:r>
              <a:rPr lang="es-CO" sz="1900" kern="0" dirty="0">
                <a:solidFill>
                  <a:srgbClr val="000000"/>
                </a:solidFill>
                <a:latin typeface="Work Sans Light" panose="020B0604020202020204" charset="0"/>
                <a:cs typeface="Arial"/>
                <a:sym typeface="Arial"/>
              </a:rPr>
              <a:t>con los resultados de desempeño 2017, debido a ajustes del instrumento y la metodología de medición.</a:t>
            </a:r>
          </a:p>
          <a:p>
            <a:pPr marL="302962" indent="-302962" algn="just" defTabSz="909125">
              <a:buClr>
                <a:srgbClr val="073763"/>
              </a:buClr>
              <a:buFont typeface="+mj-lt"/>
              <a:buAutoNum type="arabicPeriod"/>
            </a:pPr>
            <a:endParaRPr lang="es-CO" sz="1900" kern="0" dirty="0">
              <a:solidFill>
                <a:srgbClr val="000000"/>
              </a:solidFill>
              <a:latin typeface="Work Sans Light" panose="020B0604020202020204" charset="0"/>
              <a:cs typeface="Arial"/>
              <a:sym typeface="Arial"/>
            </a:endParaRPr>
          </a:p>
          <a:p>
            <a:pPr marL="302962" indent="-302962" algn="just" defTabSz="909125">
              <a:buClr>
                <a:srgbClr val="073763"/>
              </a:buClr>
              <a:buFont typeface="+mj-lt"/>
              <a:buAutoNum type="arabicPeriod"/>
            </a:pPr>
            <a:r>
              <a:rPr lang="es-CO" sz="1900" kern="0" dirty="0">
                <a:solidFill>
                  <a:srgbClr val="000000"/>
                </a:solidFill>
                <a:latin typeface="Work Sans Light" panose="020B0604020202020204" charset="0"/>
                <a:cs typeface="Arial"/>
                <a:sym typeface="Arial"/>
              </a:rPr>
              <a:t>Los resultados 2018 se constituyen en la </a:t>
            </a:r>
            <a:r>
              <a:rPr lang="es-CO" sz="1600" b="1" kern="0" dirty="0">
                <a:solidFill>
                  <a:srgbClr val="0066CD"/>
                </a:solidFill>
                <a:latin typeface="Work Sans Light" panose="020B0604020202020204" charset="0"/>
                <a:ea typeface="Work Sans Light"/>
                <a:cs typeface="Work Sans Light"/>
                <a:sym typeface="Arial"/>
              </a:rPr>
              <a:t>línea base </a:t>
            </a:r>
            <a:r>
              <a:rPr lang="es-CO" sz="1900" kern="0" dirty="0">
                <a:solidFill>
                  <a:srgbClr val="000000"/>
                </a:solidFill>
                <a:latin typeface="Work Sans Light" panose="020B0604020202020204" charset="0"/>
                <a:cs typeface="Arial"/>
                <a:sym typeface="Arial"/>
              </a:rPr>
              <a:t>del presente cuatrienio. La meta en el PND es Mejorar en </a:t>
            </a:r>
            <a:r>
              <a:rPr lang="es-CO" sz="1600" b="1" kern="0" dirty="0">
                <a:solidFill>
                  <a:srgbClr val="0066CD"/>
                </a:solidFill>
                <a:latin typeface="Work Sans Light" panose="020B0604020202020204" charset="0"/>
                <a:ea typeface="Work Sans Light"/>
                <a:cs typeface="Work Sans Light"/>
                <a:sym typeface="Arial"/>
              </a:rPr>
              <a:t>10 puntos </a:t>
            </a:r>
            <a:r>
              <a:rPr lang="es-CO" sz="1900" kern="0" dirty="0">
                <a:solidFill>
                  <a:srgbClr val="000000"/>
                </a:solidFill>
                <a:latin typeface="Work Sans Light" panose="020B0604020202020204" charset="0"/>
                <a:cs typeface="Arial"/>
                <a:sym typeface="Arial"/>
              </a:rPr>
              <a:t>la medición en las entidades nacionales, y en </a:t>
            </a:r>
            <a:r>
              <a:rPr lang="es-CO" sz="1600" b="1" kern="0" dirty="0">
                <a:solidFill>
                  <a:srgbClr val="0066CD"/>
                </a:solidFill>
                <a:latin typeface="Work Sans Light" panose="020B0604020202020204" charset="0"/>
                <a:ea typeface="Work Sans Light"/>
                <a:cs typeface="Work Sans Light"/>
                <a:sym typeface="Arial"/>
              </a:rPr>
              <a:t>5 puntos</a:t>
            </a:r>
            <a:r>
              <a:rPr lang="es-CO" sz="1900" kern="0" dirty="0">
                <a:solidFill>
                  <a:srgbClr val="000000"/>
                </a:solidFill>
                <a:latin typeface="Work Sans Light" panose="020B0604020202020204" charset="0"/>
                <a:cs typeface="Arial"/>
                <a:sym typeface="Arial"/>
              </a:rPr>
              <a:t>, para las entidades territoriales.</a:t>
            </a:r>
          </a:p>
          <a:p>
            <a:pPr marL="302962" indent="-302962" algn="just" defTabSz="909125">
              <a:buClr>
                <a:srgbClr val="073763"/>
              </a:buClr>
              <a:buFont typeface="+mj-lt"/>
              <a:buAutoNum type="arabicPeriod"/>
            </a:pPr>
            <a:endParaRPr lang="es-CO" sz="1900" kern="0" dirty="0">
              <a:solidFill>
                <a:srgbClr val="000000"/>
              </a:solidFill>
              <a:latin typeface="Work Sans Light" panose="020B0604020202020204" charset="0"/>
              <a:cs typeface="Arial"/>
              <a:sym typeface="Arial"/>
            </a:endParaRPr>
          </a:p>
          <a:p>
            <a:pPr marL="302962" indent="-302962" algn="just" defTabSz="909125">
              <a:buClr>
                <a:srgbClr val="073763"/>
              </a:buClr>
              <a:buFont typeface="+mj-lt"/>
              <a:buAutoNum type="arabicPeriod"/>
            </a:pPr>
            <a:r>
              <a:rPr lang="es-CO" sz="1900" kern="0" dirty="0">
                <a:solidFill>
                  <a:srgbClr val="000000"/>
                </a:solidFill>
                <a:latin typeface="Work Sans Light" panose="020B0604020202020204" charset="0"/>
                <a:cs typeface="Arial"/>
                <a:sym typeface="Arial"/>
              </a:rPr>
              <a:t>El IDI está en una escala de 1 a 100; así mismo, los mínimos y máximos de cada índice están determinados por la complejidad de cada política evaluada. </a:t>
            </a:r>
          </a:p>
        </p:txBody>
      </p:sp>
      <p:sp>
        <p:nvSpPr>
          <p:cNvPr id="6" name="CuadroTexto 32"/>
          <p:cNvSpPr txBox="1"/>
          <p:nvPr/>
        </p:nvSpPr>
        <p:spPr>
          <a:xfrm>
            <a:off x="1831657" y="544150"/>
            <a:ext cx="8516683" cy="666657"/>
          </a:xfrm>
          <a:prstGeom prst="rect">
            <a:avLst/>
          </a:prstGeom>
          <a:noFill/>
        </p:spPr>
        <p:txBody>
          <a:bodyPr wrap="square" lIns="90912" tIns="45456" rIns="90912" bIns="45456" rtlCol="0">
            <a:spAutoFit/>
          </a:bodyPr>
          <a:lstStyle/>
          <a:p>
            <a:pPr algn="ctr" defTabSz="909125">
              <a:buClr>
                <a:srgbClr val="000000"/>
              </a:buClr>
              <a:buFont typeface="Arial"/>
              <a:buNone/>
            </a:pPr>
            <a:r>
              <a:rPr lang="es-CO" sz="3700" b="1" kern="0" dirty="0">
                <a:solidFill>
                  <a:srgbClr val="0066CD"/>
                </a:solidFill>
                <a:latin typeface="Work Sans" panose="020B0604020202020204" charset="0"/>
                <a:ea typeface="Work Sans Light"/>
                <a:cs typeface="Work Sans Light"/>
                <a:sym typeface="Work Sans Light"/>
              </a:rPr>
              <a:t> </a:t>
            </a:r>
            <a:r>
              <a:rPr lang="es-CO" sz="3700" b="1" kern="0" dirty="0">
                <a:solidFill>
                  <a:srgbClr val="0066CD"/>
                </a:solidFill>
                <a:latin typeface="Arial Black" pitchFamily="34" charset="0"/>
                <a:ea typeface="Work Sans Light"/>
                <a:cs typeface="Work Sans Light"/>
                <a:sym typeface="Work Sans Light"/>
              </a:rPr>
              <a:t>Temas a tener en cuenta</a:t>
            </a:r>
          </a:p>
        </p:txBody>
      </p:sp>
    </p:spTree>
    <p:extLst>
      <p:ext uri="{BB962C8B-B14F-4D97-AF65-F5344CB8AC3E}">
        <p14:creationId xmlns:p14="http://schemas.microsoft.com/office/powerpoint/2010/main" val="1713425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157945" y="182467"/>
            <a:ext cx="11916347" cy="522687"/>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kern="0" dirty="0">
                <a:latin typeface="Arial Black" panose="020B0A04020102020204" pitchFamily="34" charset="0"/>
                <a:sym typeface="Arial"/>
              </a:rPr>
              <a:t>Índice de Desempeño MIPG</a:t>
            </a:r>
          </a:p>
        </p:txBody>
      </p:sp>
      <p:sp>
        <p:nvSpPr>
          <p:cNvPr id="5" name="CuadroTexto 4"/>
          <p:cNvSpPr txBox="1"/>
          <p:nvPr/>
        </p:nvSpPr>
        <p:spPr>
          <a:xfrm>
            <a:off x="3792500" y="974462"/>
            <a:ext cx="2878409" cy="461538"/>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sz="2400" kern="0" dirty="0">
                <a:sym typeface="Arial"/>
              </a:rPr>
              <a:t>Entidades Nación</a:t>
            </a:r>
          </a:p>
        </p:txBody>
      </p:sp>
      <p:sp>
        <p:nvSpPr>
          <p:cNvPr id="14" name="Rectángulo 13"/>
          <p:cNvSpPr/>
          <p:nvPr/>
        </p:nvSpPr>
        <p:spPr>
          <a:xfrm>
            <a:off x="3437685" y="4632621"/>
            <a:ext cx="2938747" cy="21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pPr>
            <a:endParaRPr lang="es-CO" sz="1900" kern="0" dirty="0">
              <a:solidFill>
                <a:srgbClr val="FFFFFF"/>
              </a:solidFill>
              <a:sym typeface="Arial"/>
            </a:endParaRPr>
          </a:p>
        </p:txBody>
      </p:sp>
      <p:grpSp>
        <p:nvGrpSpPr>
          <p:cNvPr id="23" name="Grupo 22"/>
          <p:cNvGrpSpPr/>
          <p:nvPr/>
        </p:nvGrpSpPr>
        <p:grpSpPr>
          <a:xfrm>
            <a:off x="6161477" y="4620946"/>
            <a:ext cx="3182183" cy="211016"/>
            <a:chOff x="6081348" y="3435545"/>
            <a:chExt cx="2387374" cy="158262"/>
          </a:xfrm>
        </p:grpSpPr>
        <p:sp>
          <p:nvSpPr>
            <p:cNvPr id="18" name="Rectángulo 17"/>
            <p:cNvSpPr/>
            <p:nvPr/>
          </p:nvSpPr>
          <p:spPr>
            <a:xfrm>
              <a:off x="6263982" y="3435545"/>
              <a:ext cx="2204740" cy="158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s-CO" sz="1900" kern="0" dirty="0">
                <a:solidFill>
                  <a:srgbClr val="FFFFFF"/>
                </a:solidFill>
                <a:sym typeface="Arial"/>
              </a:endParaRPr>
            </a:p>
          </p:txBody>
        </p:sp>
        <p:sp>
          <p:nvSpPr>
            <p:cNvPr id="21" name="Rectángulo 20"/>
            <p:cNvSpPr/>
            <p:nvPr/>
          </p:nvSpPr>
          <p:spPr>
            <a:xfrm>
              <a:off x="6081348" y="3435545"/>
              <a:ext cx="2204740" cy="158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s-CO" sz="1900" kern="0" dirty="0">
                <a:solidFill>
                  <a:srgbClr val="FFFFFF"/>
                </a:solidFill>
                <a:sym typeface="Arial"/>
              </a:endParaRPr>
            </a:p>
          </p:txBody>
        </p:sp>
      </p:grpSp>
      <p:pic>
        <p:nvPicPr>
          <p:cNvPr id="3" name="Imagen 2"/>
          <p:cNvPicPr>
            <a:picLocks noChangeAspect="1"/>
          </p:cNvPicPr>
          <p:nvPr/>
        </p:nvPicPr>
        <p:blipFill>
          <a:blip r:embed="rId3"/>
          <a:stretch>
            <a:fillRect/>
          </a:stretch>
        </p:blipFill>
        <p:spPr>
          <a:xfrm>
            <a:off x="2290716" y="1561329"/>
            <a:ext cx="5258441" cy="4799999"/>
          </a:xfrm>
          <a:prstGeom prst="rect">
            <a:avLst/>
          </a:prstGeom>
          <a:ln>
            <a:noFill/>
          </a:ln>
        </p:spPr>
      </p:pic>
      <p:sp>
        <p:nvSpPr>
          <p:cNvPr id="11" name="10 Rectángulo"/>
          <p:cNvSpPr/>
          <p:nvPr/>
        </p:nvSpPr>
        <p:spPr>
          <a:xfrm>
            <a:off x="1803208" y="6509218"/>
            <a:ext cx="5723384" cy="2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rtlCol="0" anchor="ctr"/>
          <a:lstStyle/>
          <a:p>
            <a:pPr algn="ctr" defTabSz="909125">
              <a:buClr>
                <a:srgbClr val="000000"/>
              </a:buClr>
              <a:buFont typeface="Arial"/>
              <a:buNone/>
            </a:pPr>
            <a:endParaRPr lang="es-CO" sz="1900" kern="0" dirty="0">
              <a:solidFill>
                <a:srgbClr val="FFFFFF"/>
              </a:solidFill>
              <a:sym typeface="Arial"/>
            </a:endParaRPr>
          </a:p>
        </p:txBody>
      </p:sp>
      <p:sp>
        <p:nvSpPr>
          <p:cNvPr id="4" name="3 CuadroTexto"/>
          <p:cNvSpPr txBox="1"/>
          <p:nvPr/>
        </p:nvSpPr>
        <p:spPr>
          <a:xfrm>
            <a:off x="8111603" y="1468497"/>
            <a:ext cx="2207564" cy="1199944"/>
          </a:xfrm>
          <a:prstGeom prst="borderCallout1">
            <a:avLst>
              <a:gd name="adj1" fmla="val 18750"/>
              <a:gd name="adj2" fmla="val -8333"/>
              <a:gd name="adj3" fmla="val 167774"/>
              <a:gd name="adj4" fmla="val -139126"/>
            </a:avLst>
          </a:prstGeom>
          <a:noFill/>
          <a:ln w="28575">
            <a:solidFill>
              <a:srgbClr val="F1A205"/>
            </a:solidFill>
          </a:ln>
        </p:spPr>
        <p:txBody>
          <a:bodyPr wrap="square" lIns="90912" tIns="45456" rIns="90912" bIns="45456" rtlCol="0">
            <a:spAutoFit/>
          </a:bodyPr>
          <a:lstStyle/>
          <a:p>
            <a:pPr algn="ctr" defTabSz="909125"/>
            <a:r>
              <a:rPr lang="es-CO" sz="2400" b="1" dirty="0">
                <a:solidFill>
                  <a:srgbClr val="073763"/>
                </a:solidFill>
                <a:latin typeface="Arial Narrow" panose="020B0606020202030204" pitchFamily="34" charset="0"/>
              </a:rPr>
              <a:t>Línea Base Rama Ejecutiva Nacional</a:t>
            </a:r>
          </a:p>
        </p:txBody>
      </p:sp>
    </p:spTree>
    <p:extLst>
      <p:ext uri="{BB962C8B-B14F-4D97-AF65-F5344CB8AC3E}">
        <p14:creationId xmlns:p14="http://schemas.microsoft.com/office/powerpoint/2010/main" val="270216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33"/>
          <p:cNvSpPr txBox="1"/>
          <p:nvPr/>
        </p:nvSpPr>
        <p:spPr>
          <a:xfrm>
            <a:off x="1182644" y="204874"/>
            <a:ext cx="10442885" cy="522687"/>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kern="0" dirty="0">
                <a:latin typeface="Arial Black" panose="020B0A04020102020204" pitchFamily="34" charset="0"/>
                <a:sym typeface="Arial"/>
              </a:rPr>
              <a:t> Índice Desempeño por Sectores</a:t>
            </a:r>
          </a:p>
        </p:txBody>
      </p:sp>
      <p:grpSp>
        <p:nvGrpSpPr>
          <p:cNvPr id="5" name="4 Grupo"/>
          <p:cNvGrpSpPr/>
          <p:nvPr/>
        </p:nvGrpSpPr>
        <p:grpSpPr>
          <a:xfrm>
            <a:off x="1434143" y="1181949"/>
            <a:ext cx="9513956" cy="5051356"/>
            <a:chOff x="1152938" y="800735"/>
            <a:chExt cx="7135467" cy="3788518"/>
          </a:xfrm>
        </p:grpSpPr>
        <p:pic>
          <p:nvPicPr>
            <p:cNvPr id="4" name="3 Imagen"/>
            <p:cNvPicPr/>
            <p:nvPr/>
          </p:nvPicPr>
          <p:blipFill rotWithShape="1">
            <a:blip r:embed="rId2"/>
            <a:srcRect l="6793" t="11250" r="8793" b="11957"/>
            <a:stretch/>
          </p:blipFill>
          <p:spPr bwMode="auto">
            <a:xfrm>
              <a:off x="1317722" y="800735"/>
              <a:ext cx="6970683" cy="3788518"/>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152938" y="3232474"/>
              <a:ext cx="5106838" cy="172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endParaRPr lang="es-CO" sz="1900" kern="0" dirty="0">
                <a:solidFill>
                  <a:srgbClr val="FFFFFF"/>
                </a:solidFill>
                <a:sym typeface="Arial"/>
              </a:endParaRPr>
            </a:p>
          </p:txBody>
        </p:sp>
        <p:sp>
          <p:nvSpPr>
            <p:cNvPr id="3" name="2 Rectángulo"/>
            <p:cNvSpPr/>
            <p:nvPr/>
          </p:nvSpPr>
          <p:spPr>
            <a:xfrm>
              <a:off x="4128796" y="1253889"/>
              <a:ext cx="1135916" cy="129736"/>
            </a:xfrm>
            <a:prstGeom prst="rect">
              <a:avLst/>
            </a:prstGeom>
            <a:solidFill>
              <a:srgbClr val="CA5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125">
                <a:buClr>
                  <a:srgbClr val="000000"/>
                </a:buClr>
                <a:buFont typeface="Arial"/>
                <a:buNone/>
              </a:pPr>
              <a:r>
                <a:rPr lang="es-CO" sz="1300" kern="0" dirty="0">
                  <a:solidFill>
                    <a:srgbClr val="FFFFFF"/>
                  </a:solidFill>
                  <a:sym typeface="Arial"/>
                </a:rPr>
                <a:t>80.4</a:t>
              </a:r>
              <a:endParaRPr lang="es-CO" sz="1500" kern="0" dirty="0">
                <a:solidFill>
                  <a:srgbClr val="FFFFFF"/>
                </a:solidFill>
                <a:sym typeface="Arial"/>
              </a:endParaRPr>
            </a:p>
          </p:txBody>
        </p:sp>
      </p:grpSp>
      <p:sp>
        <p:nvSpPr>
          <p:cNvPr id="7" name="CuadroTexto 69"/>
          <p:cNvSpPr txBox="1"/>
          <p:nvPr/>
        </p:nvSpPr>
        <p:spPr>
          <a:xfrm>
            <a:off x="260588" y="6555027"/>
            <a:ext cx="4578112" cy="184666"/>
          </a:xfrm>
          <a:prstGeom prst="rect">
            <a:avLst/>
          </a:prstGeom>
          <a:noFill/>
        </p:spPr>
        <p:txBody>
          <a:bodyPr wrap="square" lIns="60608" tIns="30304" rIns="60608" bIns="30304" rtlCol="0">
            <a:spAutoFit/>
          </a:bodyPr>
          <a:lstStyle/>
          <a:p>
            <a:pPr defTabSz="909101"/>
            <a:r>
              <a:rPr lang="es-CO" sz="800" b="1" i="1" dirty="0">
                <a:solidFill>
                  <a:srgbClr val="632B00"/>
                </a:solidFill>
                <a:latin typeface="Work Sans Light" panose="020B0604020202020204" charset="0"/>
                <a:cs typeface="Arial"/>
                <a:sym typeface="Arial"/>
              </a:rPr>
              <a:t>Fuente: Función Pública,  Reporte de Resultados de Desempeño Institucional MIPG 2018</a:t>
            </a:r>
          </a:p>
        </p:txBody>
      </p:sp>
    </p:spTree>
    <p:extLst>
      <p:ext uri="{BB962C8B-B14F-4D97-AF65-F5344CB8AC3E}">
        <p14:creationId xmlns:p14="http://schemas.microsoft.com/office/powerpoint/2010/main" val="1225436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4"/>
          <p:cNvSpPr txBox="1"/>
          <p:nvPr/>
        </p:nvSpPr>
        <p:spPr>
          <a:xfrm>
            <a:off x="698503" y="349649"/>
            <a:ext cx="11137900" cy="553287"/>
          </a:xfrm>
          <a:prstGeom prst="rect">
            <a:avLst/>
          </a:prstGeom>
          <a:noFill/>
        </p:spPr>
        <p:txBody>
          <a:bodyPr wrap="square" lIns="121216" tIns="60608" rIns="121216" bIns="60608"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kern="0" dirty="0">
                <a:latin typeface="Arial Black" pitchFamily="34" charset="0"/>
                <a:sym typeface="Arial"/>
              </a:rPr>
              <a:t>Índice Desempeño por Cabeza de Sector</a:t>
            </a:r>
          </a:p>
        </p:txBody>
      </p:sp>
      <p:pic>
        <p:nvPicPr>
          <p:cNvPr id="3" name="Gráfico 7"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312" y="1012316"/>
            <a:ext cx="8618277" cy="521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549644" y="3080505"/>
            <a:ext cx="7864861" cy="236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216" tIns="60608" rIns="121216" bIns="60608" rtlCol="0" anchor="ctr"/>
          <a:lstStyle/>
          <a:p>
            <a:pPr algn="ctr" defTabSz="909125">
              <a:buClr>
                <a:srgbClr val="000000"/>
              </a:buClr>
              <a:buFont typeface="Arial"/>
              <a:buNone/>
            </a:pPr>
            <a:endParaRPr lang="es-CO" sz="1900" kern="0" dirty="0">
              <a:solidFill>
                <a:srgbClr val="FFFFFF"/>
              </a:solidFill>
              <a:sym typeface="Arial"/>
            </a:endParaRPr>
          </a:p>
        </p:txBody>
      </p:sp>
      <p:sp>
        <p:nvSpPr>
          <p:cNvPr id="5" name="CuadroTexto 69"/>
          <p:cNvSpPr txBox="1"/>
          <p:nvPr/>
        </p:nvSpPr>
        <p:spPr>
          <a:xfrm>
            <a:off x="260588" y="6555027"/>
            <a:ext cx="4578112" cy="184666"/>
          </a:xfrm>
          <a:prstGeom prst="rect">
            <a:avLst/>
          </a:prstGeom>
          <a:noFill/>
        </p:spPr>
        <p:txBody>
          <a:bodyPr wrap="square" lIns="60608" tIns="30304" rIns="60608" bIns="30304" rtlCol="0">
            <a:spAutoFit/>
          </a:bodyPr>
          <a:lstStyle/>
          <a:p>
            <a:pPr defTabSz="909101"/>
            <a:r>
              <a:rPr lang="es-CO" sz="800" b="1" i="1" dirty="0">
                <a:solidFill>
                  <a:srgbClr val="632B00"/>
                </a:solidFill>
                <a:latin typeface="Work Sans Light" panose="020B0604020202020204" charset="0"/>
                <a:cs typeface="Arial"/>
                <a:sym typeface="Arial"/>
              </a:rPr>
              <a:t>Fuente: Función Pública,  Reporte de Resultados de Desempeño Institucional MIPG 2018</a:t>
            </a:r>
          </a:p>
        </p:txBody>
      </p:sp>
    </p:spTree>
    <p:extLst>
      <p:ext uri="{BB962C8B-B14F-4D97-AF65-F5344CB8AC3E}">
        <p14:creationId xmlns:p14="http://schemas.microsoft.com/office/powerpoint/2010/main" val="3775445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uadroTexto 33"/>
          <p:cNvSpPr txBox="1"/>
          <p:nvPr/>
        </p:nvSpPr>
        <p:spPr>
          <a:xfrm>
            <a:off x="863600" y="443256"/>
            <a:ext cx="10442885" cy="953574"/>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kern="0" dirty="0">
                <a:latin typeface="Arial Black" pitchFamily="34" charset="0"/>
                <a:sym typeface="Arial"/>
              </a:rPr>
              <a:t>Índice de Desempeño por Políticas</a:t>
            </a:r>
          </a:p>
          <a:p>
            <a:pPr defTabSz="909125">
              <a:buClr>
                <a:srgbClr val="000000"/>
              </a:buClr>
              <a:buFont typeface="Arial"/>
              <a:buNone/>
            </a:pPr>
            <a:r>
              <a:rPr lang="es-CO" kern="0" dirty="0">
                <a:latin typeface="Arial Black" pitchFamily="34" charset="0"/>
                <a:sym typeface="Arial"/>
              </a:rPr>
              <a:t>Sector Minas y Energía</a:t>
            </a:r>
          </a:p>
        </p:txBody>
      </p:sp>
      <p:sp>
        <p:nvSpPr>
          <p:cNvPr id="24" name="CuadroTexto 69"/>
          <p:cNvSpPr txBox="1"/>
          <p:nvPr/>
        </p:nvSpPr>
        <p:spPr>
          <a:xfrm>
            <a:off x="260588" y="6555027"/>
            <a:ext cx="4578112" cy="184666"/>
          </a:xfrm>
          <a:prstGeom prst="rect">
            <a:avLst/>
          </a:prstGeom>
          <a:noFill/>
        </p:spPr>
        <p:txBody>
          <a:bodyPr wrap="square" lIns="60608" tIns="30304" rIns="60608" bIns="30304" rtlCol="0">
            <a:spAutoFit/>
          </a:bodyPr>
          <a:lstStyle/>
          <a:p>
            <a:pPr defTabSz="909101"/>
            <a:r>
              <a:rPr lang="es-CO" sz="800" b="1" i="1" dirty="0">
                <a:solidFill>
                  <a:srgbClr val="632B00"/>
                </a:solidFill>
                <a:latin typeface="Work Sans Light" panose="020B0604020202020204" charset="0"/>
                <a:cs typeface="Arial"/>
                <a:sym typeface="Arial"/>
              </a:rPr>
              <a:t>Fuente: Función Pública,  Reporte de Resultados de Desempeño Institucional MIPG 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96" y="2071408"/>
            <a:ext cx="11283365" cy="440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uadroTexto 10"/>
          <p:cNvSpPr txBox="1"/>
          <p:nvPr/>
        </p:nvSpPr>
        <p:spPr>
          <a:xfrm rot="16200000">
            <a:off x="10204517" y="4661590"/>
            <a:ext cx="1742359"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Gestión del </a:t>
            </a:r>
          </a:p>
          <a:p>
            <a:pPr algn="ctr" defTabSz="909125">
              <a:buClr>
                <a:srgbClr val="000000"/>
              </a:buClr>
              <a:buFont typeface="Arial"/>
              <a:buNone/>
            </a:pPr>
            <a:r>
              <a:rPr lang="es-CO" sz="1200" kern="0" dirty="0">
                <a:solidFill>
                  <a:srgbClr val="073763"/>
                </a:solidFill>
                <a:cs typeface="Arial"/>
                <a:sym typeface="Arial"/>
              </a:rPr>
              <a:t>Conocimiento</a:t>
            </a:r>
          </a:p>
        </p:txBody>
      </p:sp>
      <p:sp>
        <p:nvSpPr>
          <p:cNvPr id="44" name="CuadroTexto 16"/>
          <p:cNvSpPr txBox="1"/>
          <p:nvPr/>
        </p:nvSpPr>
        <p:spPr>
          <a:xfrm rot="16200000">
            <a:off x="9764120" y="4753923"/>
            <a:ext cx="1335622"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Defensa Jurídica</a:t>
            </a:r>
          </a:p>
        </p:txBody>
      </p:sp>
      <p:sp>
        <p:nvSpPr>
          <p:cNvPr id="47" name="CuadroTexto 14"/>
          <p:cNvSpPr txBox="1"/>
          <p:nvPr/>
        </p:nvSpPr>
        <p:spPr>
          <a:xfrm rot="16200000">
            <a:off x="9045220" y="4661589"/>
            <a:ext cx="1514363"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 Código de Integridad</a:t>
            </a:r>
          </a:p>
        </p:txBody>
      </p:sp>
      <p:sp>
        <p:nvSpPr>
          <p:cNvPr id="40" name="CuadroTexto 20"/>
          <p:cNvSpPr txBox="1"/>
          <p:nvPr/>
        </p:nvSpPr>
        <p:spPr>
          <a:xfrm rot="16200000">
            <a:off x="8439314" y="4634499"/>
            <a:ext cx="1574470"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Gestión Documental</a:t>
            </a:r>
          </a:p>
        </p:txBody>
      </p:sp>
      <p:sp>
        <p:nvSpPr>
          <p:cNvPr id="52" name="CuadroTexto 5"/>
          <p:cNvSpPr txBox="1"/>
          <p:nvPr/>
        </p:nvSpPr>
        <p:spPr>
          <a:xfrm rot="16200000">
            <a:off x="7692978" y="4713496"/>
            <a:ext cx="1651414"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Gestión Presupuestal</a:t>
            </a:r>
          </a:p>
        </p:txBody>
      </p:sp>
      <p:sp>
        <p:nvSpPr>
          <p:cNvPr id="45" name="CuadroTexto 13"/>
          <p:cNvSpPr txBox="1"/>
          <p:nvPr/>
        </p:nvSpPr>
        <p:spPr>
          <a:xfrm rot="16200000">
            <a:off x="7028659" y="4696778"/>
            <a:ext cx="1684849" cy="276999"/>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Control Interno </a:t>
            </a:r>
          </a:p>
        </p:txBody>
      </p:sp>
      <p:sp>
        <p:nvSpPr>
          <p:cNvPr id="46" name="CuadroTexto 19"/>
          <p:cNvSpPr txBox="1"/>
          <p:nvPr/>
        </p:nvSpPr>
        <p:spPr>
          <a:xfrm rot="16200000">
            <a:off x="6336126" y="4566482"/>
            <a:ext cx="1869513"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Seguimiento y Evaluación</a:t>
            </a:r>
          </a:p>
        </p:txBody>
      </p:sp>
      <p:sp>
        <p:nvSpPr>
          <p:cNvPr id="50" name="CuadroTexto 18"/>
          <p:cNvSpPr txBox="1"/>
          <p:nvPr/>
        </p:nvSpPr>
        <p:spPr>
          <a:xfrm rot="16200000">
            <a:off x="5782126" y="4647331"/>
            <a:ext cx="1679507" cy="276999"/>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Seguridad Digital</a:t>
            </a:r>
          </a:p>
        </p:txBody>
      </p:sp>
      <p:sp>
        <p:nvSpPr>
          <p:cNvPr id="43" name="CuadroTexto 8"/>
          <p:cNvSpPr txBox="1"/>
          <p:nvPr/>
        </p:nvSpPr>
        <p:spPr>
          <a:xfrm rot="16200000">
            <a:off x="5041165" y="4542165"/>
            <a:ext cx="1912600"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Gestión Estratégica del Talento Humano</a:t>
            </a:r>
          </a:p>
        </p:txBody>
      </p:sp>
      <p:sp>
        <p:nvSpPr>
          <p:cNvPr id="42" name="CuadroTexto 12"/>
          <p:cNvSpPr txBox="1"/>
          <p:nvPr/>
        </p:nvSpPr>
        <p:spPr>
          <a:xfrm rot="16200000">
            <a:off x="4388566" y="4566481"/>
            <a:ext cx="1862049"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Racionalización de Trámites</a:t>
            </a:r>
          </a:p>
        </p:txBody>
      </p:sp>
      <p:sp>
        <p:nvSpPr>
          <p:cNvPr id="21" name="CuadroTexto 7"/>
          <p:cNvSpPr txBox="1"/>
          <p:nvPr/>
        </p:nvSpPr>
        <p:spPr>
          <a:xfrm rot="16200000">
            <a:off x="3863274" y="4658814"/>
            <a:ext cx="1673857"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Servicio al Ciudadano</a:t>
            </a:r>
          </a:p>
        </p:txBody>
      </p:sp>
      <p:sp>
        <p:nvSpPr>
          <p:cNvPr id="48" name="CuadroTexto 17"/>
          <p:cNvSpPr txBox="1"/>
          <p:nvPr/>
        </p:nvSpPr>
        <p:spPr>
          <a:xfrm rot="16200000">
            <a:off x="3157642" y="4575237"/>
            <a:ext cx="1794081"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Planeación Institucional</a:t>
            </a:r>
          </a:p>
        </p:txBody>
      </p:sp>
      <p:sp>
        <p:nvSpPr>
          <p:cNvPr id="51" name="CuadroTexto 11"/>
          <p:cNvSpPr txBox="1"/>
          <p:nvPr/>
        </p:nvSpPr>
        <p:spPr>
          <a:xfrm rot="16200000">
            <a:off x="2605206" y="4621644"/>
            <a:ext cx="1566454" cy="276999"/>
          </a:xfrm>
          <a:prstGeom prst="rect">
            <a:avLst/>
          </a:prstGeom>
          <a:noFill/>
        </p:spPr>
        <p:txBody>
          <a:bodyPr wrap="non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Fort. Organizacional</a:t>
            </a:r>
          </a:p>
        </p:txBody>
      </p:sp>
      <p:sp>
        <p:nvSpPr>
          <p:cNvPr id="23" name="CuadroTexto 15"/>
          <p:cNvSpPr txBox="1"/>
          <p:nvPr/>
        </p:nvSpPr>
        <p:spPr>
          <a:xfrm rot="16200000">
            <a:off x="1888027" y="4503015"/>
            <a:ext cx="1784989" cy="646331"/>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Participación Ciudadana en la Gestión Pública</a:t>
            </a:r>
          </a:p>
        </p:txBody>
      </p:sp>
      <p:sp>
        <p:nvSpPr>
          <p:cNvPr id="41" name="CuadroTexto 8"/>
          <p:cNvSpPr txBox="1"/>
          <p:nvPr/>
        </p:nvSpPr>
        <p:spPr>
          <a:xfrm rot="16200000">
            <a:off x="1176421" y="4537867"/>
            <a:ext cx="1912600" cy="461665"/>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Transparencia y Acceso Información</a:t>
            </a:r>
          </a:p>
        </p:txBody>
      </p:sp>
      <p:sp>
        <p:nvSpPr>
          <p:cNvPr id="49" name="CuadroTexto 18"/>
          <p:cNvSpPr txBox="1"/>
          <p:nvPr/>
        </p:nvSpPr>
        <p:spPr>
          <a:xfrm rot="16200000">
            <a:off x="717000" y="4658814"/>
            <a:ext cx="1588470" cy="276999"/>
          </a:xfrm>
          <a:prstGeom prst="rect">
            <a:avLst/>
          </a:prstGeom>
          <a:noFill/>
        </p:spPr>
        <p:txBody>
          <a:bodyPr wrap="square" lIns="90912" tIns="45456" rIns="90912" bIns="45456" rtlCol="0">
            <a:spAutoFit/>
          </a:bodyPr>
          <a:lstStyle/>
          <a:p>
            <a:pPr algn="ctr" defTabSz="909125">
              <a:buClr>
                <a:srgbClr val="000000"/>
              </a:buClr>
              <a:buFont typeface="Arial"/>
              <a:buNone/>
            </a:pPr>
            <a:r>
              <a:rPr lang="es-CO" sz="1200" kern="0" dirty="0">
                <a:solidFill>
                  <a:srgbClr val="073763"/>
                </a:solidFill>
                <a:cs typeface="Arial"/>
                <a:sym typeface="Arial"/>
              </a:rPr>
              <a:t>Gobierno Digital</a:t>
            </a:r>
          </a:p>
        </p:txBody>
      </p:sp>
    </p:spTree>
    <p:extLst>
      <p:ext uri="{BB962C8B-B14F-4D97-AF65-F5344CB8AC3E}">
        <p14:creationId xmlns:p14="http://schemas.microsoft.com/office/powerpoint/2010/main" val="2313358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3"/>
          <p:cNvSpPr txBox="1"/>
          <p:nvPr/>
        </p:nvSpPr>
        <p:spPr>
          <a:xfrm>
            <a:off x="939800" y="8870"/>
            <a:ext cx="11252200" cy="584775"/>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sz="3200" kern="0" dirty="0">
                <a:latin typeface="Arial Black" pitchFamily="34" charset="0"/>
                <a:sym typeface="Arial"/>
              </a:rPr>
              <a:t>Índices de desempeño por entidad</a:t>
            </a:r>
            <a:r>
              <a:rPr lang="es-CO" sz="2000" kern="0" dirty="0">
                <a:latin typeface="Arial Black" pitchFamily="34" charset="0"/>
                <a:sym typeface="Arial"/>
              </a:rPr>
              <a:t> </a:t>
            </a:r>
            <a:endParaRPr lang="es-CO" sz="3200" kern="0" dirty="0">
              <a:latin typeface="Arial Black" pitchFamily="34" charset="0"/>
              <a:sym typeface="Arial"/>
            </a:endParaRPr>
          </a:p>
        </p:txBody>
      </p:sp>
      <p:graphicFrame>
        <p:nvGraphicFramePr>
          <p:cNvPr id="3" name="2 Tabla"/>
          <p:cNvGraphicFramePr>
            <a:graphicFrameLocks noGrp="1"/>
          </p:cNvGraphicFramePr>
          <p:nvPr>
            <p:extLst>
              <p:ext uri="{D42A27DB-BD31-4B8C-83A1-F6EECF244321}">
                <p14:modId xmlns:p14="http://schemas.microsoft.com/office/powerpoint/2010/main" val="2557175983"/>
              </p:ext>
            </p:extLst>
          </p:nvPr>
        </p:nvGraphicFramePr>
        <p:xfrm>
          <a:off x="378399" y="556014"/>
          <a:ext cx="11493065" cy="6137520"/>
        </p:xfrm>
        <a:graphic>
          <a:graphicData uri="http://schemas.openxmlformats.org/drawingml/2006/table">
            <a:tbl>
              <a:tblPr/>
              <a:tblGrid>
                <a:gridCol w="2909051">
                  <a:extLst>
                    <a:ext uri="{9D8B030D-6E8A-4147-A177-3AD203B41FA5}">
                      <a16:colId xmlns:a16="http://schemas.microsoft.com/office/drawing/2014/main" xmlns="" val="20000"/>
                    </a:ext>
                  </a:extLst>
                </a:gridCol>
                <a:gridCol w="1186305">
                  <a:extLst>
                    <a:ext uri="{9D8B030D-6E8A-4147-A177-3AD203B41FA5}">
                      <a16:colId xmlns:a16="http://schemas.microsoft.com/office/drawing/2014/main" xmlns="" val="20001"/>
                    </a:ext>
                  </a:extLst>
                </a:gridCol>
                <a:gridCol w="754084">
                  <a:extLst>
                    <a:ext uri="{9D8B030D-6E8A-4147-A177-3AD203B41FA5}">
                      <a16:colId xmlns:a16="http://schemas.microsoft.com/office/drawing/2014/main" xmlns="" val="20002"/>
                    </a:ext>
                  </a:extLst>
                </a:gridCol>
                <a:gridCol w="1442659">
                  <a:extLst>
                    <a:ext uri="{9D8B030D-6E8A-4147-A177-3AD203B41FA5}">
                      <a16:colId xmlns:a16="http://schemas.microsoft.com/office/drawing/2014/main" xmlns="" val="20003"/>
                    </a:ext>
                  </a:extLst>
                </a:gridCol>
                <a:gridCol w="1040193">
                  <a:extLst>
                    <a:ext uri="{9D8B030D-6E8A-4147-A177-3AD203B41FA5}">
                      <a16:colId xmlns:a16="http://schemas.microsoft.com/office/drawing/2014/main" xmlns="" val="20004"/>
                    </a:ext>
                  </a:extLst>
                </a:gridCol>
                <a:gridCol w="1040193">
                  <a:extLst>
                    <a:ext uri="{9D8B030D-6E8A-4147-A177-3AD203B41FA5}">
                      <a16:colId xmlns:a16="http://schemas.microsoft.com/office/drawing/2014/main" xmlns="" val="20005"/>
                    </a:ext>
                  </a:extLst>
                </a:gridCol>
                <a:gridCol w="1150557">
                  <a:extLst>
                    <a:ext uri="{9D8B030D-6E8A-4147-A177-3AD203B41FA5}">
                      <a16:colId xmlns:a16="http://schemas.microsoft.com/office/drawing/2014/main" xmlns="" val="20006"/>
                    </a:ext>
                  </a:extLst>
                </a:gridCol>
                <a:gridCol w="1084759">
                  <a:extLst>
                    <a:ext uri="{9D8B030D-6E8A-4147-A177-3AD203B41FA5}">
                      <a16:colId xmlns:a16="http://schemas.microsoft.com/office/drawing/2014/main" xmlns="" val="20007"/>
                    </a:ext>
                  </a:extLst>
                </a:gridCol>
                <a:gridCol w="885264">
                  <a:extLst>
                    <a:ext uri="{9D8B030D-6E8A-4147-A177-3AD203B41FA5}">
                      <a16:colId xmlns:a16="http://schemas.microsoft.com/office/drawing/2014/main" xmlns="" val="20008"/>
                    </a:ext>
                  </a:extLst>
                </a:gridCol>
              </a:tblGrid>
              <a:tr h="632778">
                <a:tc rowSpan="2">
                  <a:txBody>
                    <a:bodyPr/>
                    <a:lstStyle/>
                    <a:p>
                      <a:pPr algn="l" fontAlgn="b"/>
                      <a:endParaRPr lang="es-CO" sz="1300" b="0" i="0" u="none" strike="noStrike" dirty="0">
                        <a:solidFill>
                          <a:srgbClr val="000000"/>
                        </a:solidFill>
                        <a:effectLst/>
                        <a:latin typeface="Calibri" panose="020F0502020204030204" pitchFamily="34" charset="0"/>
                        <a:cs typeface="Calibri" panose="020F0502020204030204" pitchFamily="34" charset="0"/>
                      </a:endParaRPr>
                    </a:p>
                  </a:txBody>
                  <a:tcPr marL="9344" marR="9344" marT="93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fontAlgn="ctr"/>
                      <a:r>
                        <a:rPr lang="es-CO" sz="1300" b="1" i="0" u="none" strike="noStrike" dirty="0">
                          <a:solidFill>
                            <a:schemeClr val="bg1"/>
                          </a:solidFill>
                          <a:effectLst/>
                          <a:latin typeface="Calibri" panose="020F0502020204030204" pitchFamily="34" charset="0"/>
                          <a:cs typeface="Calibri" panose="020F0502020204030204" pitchFamily="34" charset="0"/>
                        </a:rPr>
                        <a:t>INDICE DESEMPEÑO INSTITUCIONAL</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7">
                  <a:txBody>
                    <a:bodyPr/>
                    <a:lstStyle/>
                    <a:p>
                      <a:pPr marR="0" algn="ctr" rtl="0" fontAlgn="ctr">
                        <a:lnSpc>
                          <a:spcPct val="100000"/>
                        </a:lnSpc>
                        <a:spcBef>
                          <a:spcPts val="0"/>
                        </a:spcBef>
                        <a:spcAft>
                          <a:spcPts val="0"/>
                        </a:spcAft>
                        <a:buClr>
                          <a:srgbClr val="000000"/>
                        </a:buClr>
                        <a:buFont typeface="Arial"/>
                      </a:pPr>
                      <a:r>
                        <a:rPr lang="es-CO" sz="2400" b="1" i="0" u="none" strike="noStrike" cap="none" dirty="0">
                          <a:solidFill>
                            <a:schemeClr val="bg1"/>
                          </a:solidFill>
                          <a:effectLst/>
                          <a:latin typeface="Calibri" panose="020F0502020204030204" pitchFamily="34" charset="0"/>
                          <a:ea typeface="+mn-ea"/>
                          <a:cs typeface="Calibri" panose="020F0502020204030204" pitchFamily="34" charset="0"/>
                          <a:sym typeface="Arial"/>
                        </a:rPr>
                        <a:t>DIMENSIONES</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230014">
                <a:tc vMerge="1">
                  <a:txBody>
                    <a:bodyPr/>
                    <a:lstStyle/>
                    <a:p>
                      <a:endParaRPr lang="es-CO"/>
                    </a:p>
                  </a:txBody>
                  <a:tcPr/>
                </a:tc>
                <a:tc vMerge="1">
                  <a:txBody>
                    <a:bodyPr/>
                    <a:lstStyle/>
                    <a:p>
                      <a:endParaRPr lang="es-CO"/>
                    </a:p>
                  </a:txBody>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Talento Humano</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Direccionamiento Estratégico y Planeación</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Gestión para Resultados con Valores</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Evaluación de Resultados</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 Información y Comunicación</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Gestión del Conocimiento</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rowSpan="2">
                  <a:txBody>
                    <a:bodyPr/>
                    <a:lstStyle/>
                    <a:p>
                      <a:pPr algn="ctr" fontAlgn="ctr"/>
                      <a:r>
                        <a:rPr lang="es-CO" sz="1300" b="0" i="0" u="none" strike="noStrike" dirty="0">
                          <a:solidFill>
                            <a:schemeClr val="bg1"/>
                          </a:solidFill>
                          <a:effectLst/>
                          <a:latin typeface="Calibri" panose="020F0502020204030204" pitchFamily="34" charset="0"/>
                          <a:cs typeface="Calibri" panose="020F0502020204030204" pitchFamily="34" charset="0"/>
                        </a:rPr>
                        <a:t>Control Interno</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7"/>
                  </a:ext>
                </a:extLst>
              </a:tr>
              <a:tr h="545192">
                <a:tc>
                  <a:txBody>
                    <a:bodyPr/>
                    <a:lstStyle/>
                    <a:p>
                      <a:pPr algn="ctr" fontAlgn="ctr"/>
                      <a:r>
                        <a:rPr lang="es-CO" sz="1300" b="1" i="0" u="none" strike="noStrike" dirty="0">
                          <a:solidFill>
                            <a:schemeClr val="bg1"/>
                          </a:solidFill>
                          <a:effectLst/>
                          <a:latin typeface="Calibri" panose="020F0502020204030204" pitchFamily="34" charset="0"/>
                          <a:cs typeface="Calibri" panose="020F0502020204030204" pitchFamily="34" charset="0"/>
                        </a:rPr>
                        <a:t>ENTIDAD</a:t>
                      </a: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endParaRPr lang="es-CO"/>
                    </a:p>
                  </a:txBody>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vMerge="1">
                  <a:txBody>
                    <a:bodyPr/>
                    <a:lstStyle/>
                    <a:p>
                      <a:pPr algn="ctr" fontAlgn="ctr"/>
                      <a:endParaRPr lang="es-CO" sz="1300" b="0" i="0" u="none" strike="noStrike" dirty="0">
                        <a:solidFill>
                          <a:schemeClr val="bg1"/>
                        </a:solidFill>
                        <a:effectLst/>
                        <a:latin typeface="Calibri" panose="020F0502020204030204" pitchFamily="34" charset="0"/>
                        <a:cs typeface="Calibri" panose="020F0502020204030204" pitchFamily="34" charset="0"/>
                      </a:endParaRPr>
                    </a:p>
                  </a:txBody>
                  <a:tcPr marL="9344" marR="9344" marT="93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1"/>
                  </a:ext>
                </a:extLst>
              </a:tr>
              <a:tr h="505357">
                <a:tc>
                  <a:txBody>
                    <a:bodyPr/>
                    <a:lstStyle/>
                    <a:p>
                      <a:pPr algn="ctr" fontAlgn="b"/>
                      <a:r>
                        <a:rPr lang="es-CO" sz="1600" b="0" i="0" u="none" strike="noStrike" dirty="0">
                          <a:solidFill>
                            <a:srgbClr val="000000"/>
                          </a:solidFill>
                          <a:effectLst/>
                          <a:latin typeface="Calibri" panose="020F0502020204030204" pitchFamily="34" charset="0"/>
                          <a:cs typeface="Calibri" panose="020F0502020204030204" pitchFamily="34" charset="0"/>
                        </a:rPr>
                        <a:t>Ministerio de Minas y Energía </a:t>
                      </a:r>
                    </a:p>
                  </a:txBody>
                  <a:tcPr marL="9344" marR="9344" marT="9344"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79,1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79,6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84,3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80,1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69,7</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79,3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70,0</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81,1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001212">
                <a:tc>
                  <a:txBody>
                    <a:bodyPr/>
                    <a:lstStyle/>
                    <a:p>
                      <a:pPr algn="ctr" fontAlgn="b"/>
                      <a:r>
                        <a:rPr lang="es-CO" sz="1600" b="0" i="0" u="none" strike="noStrike" dirty="0">
                          <a:solidFill>
                            <a:srgbClr val="000000"/>
                          </a:solidFill>
                          <a:effectLst/>
                          <a:latin typeface="Calibri" panose="020F0502020204030204" pitchFamily="34" charset="0"/>
                          <a:cs typeface="Calibri" panose="020F0502020204030204" pitchFamily="34" charset="0"/>
                        </a:rPr>
                        <a:t>Agencia</a:t>
                      </a:r>
                      <a:r>
                        <a:rPr lang="es-CO" sz="1600" b="0" i="0" u="none" strike="noStrike" baseline="0" dirty="0">
                          <a:solidFill>
                            <a:srgbClr val="000000"/>
                          </a:solidFill>
                          <a:effectLst/>
                          <a:latin typeface="Calibri" panose="020F0502020204030204" pitchFamily="34" charset="0"/>
                          <a:cs typeface="Calibri" panose="020F0502020204030204" pitchFamily="34" charset="0"/>
                        </a:rPr>
                        <a:t> Nacional de Hidrocarburos </a:t>
                      </a:r>
                      <a:endParaRPr lang="es-CO" sz="1600" b="0" i="0" u="none" strike="noStrike" dirty="0">
                        <a:solidFill>
                          <a:srgbClr val="000000"/>
                        </a:solidFill>
                        <a:effectLst/>
                        <a:latin typeface="Calibri" panose="020F0502020204030204" pitchFamily="34" charset="0"/>
                        <a:cs typeface="Calibri" panose="020F0502020204030204" pitchFamily="34" charset="0"/>
                      </a:endParaRPr>
                    </a:p>
                  </a:txBody>
                  <a:tcPr marL="9344" marR="9344" marT="9344"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72,7</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66,6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76,3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75,3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79,6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73,9</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74,4</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71,1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3"/>
                  </a:ext>
                </a:extLst>
              </a:tr>
              <a:tr h="753285">
                <a:tc>
                  <a:txBody>
                    <a:bodyPr/>
                    <a:lstStyle/>
                    <a:p>
                      <a:pPr algn="ctr" fontAlgn="b"/>
                      <a:r>
                        <a:rPr lang="es-CO" sz="1600" b="0" i="0" u="none" strike="noStrike" dirty="0">
                          <a:solidFill>
                            <a:srgbClr val="000000"/>
                          </a:solidFill>
                          <a:effectLst/>
                          <a:latin typeface="Calibri" panose="020F0502020204030204" pitchFamily="34" charset="0"/>
                          <a:cs typeface="Calibri" panose="020F0502020204030204" pitchFamily="34" charset="0"/>
                        </a:rPr>
                        <a:t>Agencia Nacional de Minería </a:t>
                      </a:r>
                    </a:p>
                  </a:txBody>
                  <a:tcPr marL="9344" marR="9344" marT="9344"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75,6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68,5</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78,0</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77,1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72,6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78,6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60,2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74,9</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679534">
                <a:tc>
                  <a:txBody>
                    <a:bodyPr/>
                    <a:lstStyle/>
                    <a:p>
                      <a:pPr algn="ctr" fontAlgn="b"/>
                      <a:r>
                        <a:rPr lang="es-CO" sz="1500" b="0" i="0" u="none" strike="noStrike" dirty="0">
                          <a:solidFill>
                            <a:srgbClr val="000000"/>
                          </a:solidFill>
                          <a:effectLst/>
                          <a:latin typeface="Calibri"/>
                        </a:rPr>
                        <a:t>Comisión de Regulación de energía , gas y Combustibles </a:t>
                      </a:r>
                    </a:p>
                  </a:txBody>
                  <a:tcPr marL="12700" marR="12700" marT="1270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67,4</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71,2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71,1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70,2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74,9</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77,0</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63,2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marR="0" algn="ctr" rtl="0" fontAlgn="b">
                        <a:lnSpc>
                          <a:spcPct val="100000"/>
                        </a:lnSpc>
                        <a:spcBef>
                          <a:spcPts val="0"/>
                        </a:spcBef>
                        <a:spcAft>
                          <a:spcPts val="0"/>
                        </a:spcAft>
                        <a:buClr>
                          <a:srgbClr val="000000"/>
                        </a:buClr>
                        <a:buFont typeface="Arial"/>
                      </a:pPr>
                      <a:r>
                        <a:rPr lang="es-CO" sz="1900" b="1" i="0" u="none" strike="noStrike" cap="none" dirty="0">
                          <a:solidFill>
                            <a:srgbClr val="000000"/>
                          </a:solidFill>
                          <a:effectLst/>
                          <a:latin typeface="Calibri" panose="020F0502020204030204" pitchFamily="34" charset="0"/>
                          <a:ea typeface="+mn-ea"/>
                          <a:cs typeface="Calibri" panose="020F0502020204030204" pitchFamily="34" charset="0"/>
                          <a:sym typeface="Arial"/>
                        </a:rPr>
                        <a:t>64,5</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5"/>
                  </a:ext>
                </a:extLst>
              </a:tr>
              <a:tr h="763242">
                <a:tc>
                  <a:txBody>
                    <a:bodyPr/>
                    <a:lstStyle/>
                    <a:p>
                      <a:pPr algn="ctr" fontAlgn="b"/>
                      <a:r>
                        <a:rPr lang="es-CO" sz="1500" b="0" i="0" u="none" strike="noStrike" dirty="0">
                          <a:solidFill>
                            <a:srgbClr val="000000"/>
                          </a:solidFill>
                          <a:effectLst/>
                          <a:latin typeface="Calibri"/>
                        </a:rPr>
                        <a:t>Instituto de Planificación y promoción</a:t>
                      </a:r>
                      <a:r>
                        <a:rPr lang="es-CO" sz="1500" b="0" i="0" u="none" strike="noStrike" baseline="0" dirty="0">
                          <a:solidFill>
                            <a:srgbClr val="000000"/>
                          </a:solidFill>
                          <a:effectLst/>
                          <a:latin typeface="Calibri"/>
                        </a:rPr>
                        <a:t> de soluciones energéticas  para las zonas no interconectadas</a:t>
                      </a:r>
                      <a:endParaRPr lang="es-CO" sz="1500" b="0" i="0" u="none" strike="noStrike" dirty="0">
                        <a:solidFill>
                          <a:srgbClr val="000000"/>
                        </a:solidFill>
                        <a:effectLst/>
                        <a:latin typeface="Calibri"/>
                      </a:endParaRPr>
                    </a:p>
                  </a:txBody>
                  <a:tcPr marL="12700" marR="12700" marT="1270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69,3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74,9</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66,4</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71,0</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65,7</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70,8</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59,8</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69,3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513453">
                <a:tc>
                  <a:txBody>
                    <a:bodyPr/>
                    <a:lstStyle/>
                    <a:p>
                      <a:pPr algn="ctr" fontAlgn="b"/>
                      <a:r>
                        <a:rPr lang="es-CO" sz="1500" b="0" i="0" u="none" strike="noStrike" dirty="0">
                          <a:solidFill>
                            <a:srgbClr val="000000"/>
                          </a:solidFill>
                          <a:effectLst/>
                          <a:latin typeface="Calibri"/>
                        </a:rPr>
                        <a:t>Unidad de Planeación Minero Energética</a:t>
                      </a:r>
                      <a:r>
                        <a:rPr lang="es-CO" sz="1500" b="0" i="0" u="none" strike="noStrike" baseline="0" dirty="0">
                          <a:solidFill>
                            <a:srgbClr val="000000"/>
                          </a:solidFill>
                          <a:effectLst/>
                          <a:latin typeface="Calibri"/>
                        </a:rPr>
                        <a:t> </a:t>
                      </a:r>
                      <a:endParaRPr lang="es-CO" sz="1500" b="0" i="0" u="none" strike="noStrike" dirty="0">
                        <a:solidFill>
                          <a:srgbClr val="000000"/>
                        </a:solidFill>
                        <a:effectLst/>
                        <a:latin typeface="Calibri"/>
                      </a:endParaRPr>
                    </a:p>
                  </a:txBody>
                  <a:tcPr marL="12700" marR="12700" marT="1270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2F2F2"/>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74,5</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74,2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80,3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76,5</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78,1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78,2</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72,6</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73,3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8"/>
                  </a:ext>
                </a:extLst>
              </a:tr>
              <a:tr h="513453">
                <a:tc>
                  <a:txBody>
                    <a:bodyPr/>
                    <a:lstStyle/>
                    <a:p>
                      <a:pPr algn="ctr" fontAlgn="b"/>
                      <a:r>
                        <a:rPr lang="es-CO" sz="1500" b="1" i="0" u="none" strike="noStrike" dirty="0">
                          <a:solidFill>
                            <a:srgbClr val="000000"/>
                          </a:solidFill>
                          <a:effectLst/>
                          <a:latin typeface="Calibri"/>
                        </a:rPr>
                        <a:t>PROMEDIO DE LAS 6 ENTIDADES</a:t>
                      </a:r>
                    </a:p>
                  </a:txBody>
                  <a:tcPr marL="12700" marR="12700" marT="1270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73,1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72,5</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76,1</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75,0</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73,4</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0" i="0" u="none" strike="noStrike" dirty="0">
                          <a:solidFill>
                            <a:srgbClr val="000000"/>
                          </a:solidFill>
                          <a:effectLst/>
                          <a:latin typeface="Calibri" panose="020F0502020204030204" pitchFamily="34" charset="0"/>
                          <a:cs typeface="Calibri" panose="020F0502020204030204" pitchFamily="34" charset="0"/>
                        </a:rPr>
                        <a:t>76,3</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66,7</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tc>
                  <a:txBody>
                    <a:bodyPr/>
                    <a:lstStyle/>
                    <a:p>
                      <a:pPr algn="ctr" fontAlgn="b"/>
                      <a:r>
                        <a:rPr lang="es-CO" sz="1900" b="1" i="0" u="none" strike="noStrike" dirty="0">
                          <a:solidFill>
                            <a:srgbClr val="000000"/>
                          </a:solidFill>
                          <a:effectLst/>
                          <a:latin typeface="Calibri" panose="020F0502020204030204" pitchFamily="34" charset="0"/>
                          <a:cs typeface="Calibri" panose="020F0502020204030204" pitchFamily="34" charset="0"/>
                        </a:rPr>
                        <a:t>72,4</a:t>
                      </a:r>
                    </a:p>
                  </a:txBody>
                  <a:tcPr marL="9344" marR="9344" marT="9344"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FFCD2D"/>
                    </a:solidFill>
                  </a:tcPr>
                </a:tc>
                <a:extLst>
                  <a:ext uri="{0D108BD9-81ED-4DB2-BD59-A6C34878D82A}">
                    <a16:rowId xmlns:a16="http://schemas.microsoft.com/office/drawing/2014/main" xmlns="" val="10009"/>
                  </a:ext>
                </a:extLst>
              </a:tr>
            </a:tbl>
          </a:graphicData>
        </a:graphic>
      </p:graphicFrame>
      <p:sp>
        <p:nvSpPr>
          <p:cNvPr id="4" name="CuadroTexto 69"/>
          <p:cNvSpPr txBox="1"/>
          <p:nvPr/>
        </p:nvSpPr>
        <p:spPr>
          <a:xfrm>
            <a:off x="260588" y="6665389"/>
            <a:ext cx="4578112" cy="184666"/>
          </a:xfrm>
          <a:prstGeom prst="rect">
            <a:avLst/>
          </a:prstGeom>
          <a:noFill/>
        </p:spPr>
        <p:txBody>
          <a:bodyPr wrap="square" lIns="60608" tIns="30304" rIns="60608" bIns="30304" rtlCol="0">
            <a:spAutoFit/>
          </a:bodyPr>
          <a:lstStyle/>
          <a:p>
            <a:pPr defTabSz="909101"/>
            <a:r>
              <a:rPr lang="es-CO" sz="800" b="1" i="1" dirty="0">
                <a:solidFill>
                  <a:srgbClr val="632B00"/>
                </a:solidFill>
                <a:latin typeface="Work Sans Light" panose="020B0604020202020204" charset="0"/>
                <a:cs typeface="Arial"/>
                <a:sym typeface="Arial"/>
              </a:rPr>
              <a:t>Fuente: Función Pública,  Reporte de Resultados de Desempeño Institucional MIPG 2018</a:t>
            </a:r>
          </a:p>
        </p:txBody>
      </p:sp>
    </p:spTree>
    <p:extLst>
      <p:ext uri="{BB962C8B-B14F-4D97-AF65-F5344CB8AC3E}">
        <p14:creationId xmlns:p14="http://schemas.microsoft.com/office/powerpoint/2010/main" val="1265137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8816" y="2049058"/>
            <a:ext cx="8421335" cy="2534407"/>
          </a:xfrm>
          <a:prstGeom prst="rect">
            <a:avLst/>
          </a:prstGeom>
          <a:noFill/>
          <a:ln>
            <a:noFill/>
          </a:ln>
        </p:spPr>
        <p:txBody>
          <a:bodyPr spcFirstLastPara="1" wrap="square" lIns="90877" tIns="45423" rIns="90877" bIns="45423" anchor="ctr" anchorCtr="0">
            <a:noAutofit/>
          </a:bodyPr>
          <a:lstStyle/>
          <a:p>
            <a:pPr marL="185150" defTabSz="908828"/>
            <a:r>
              <a:rPr lang="es-CO" sz="5900" dirty="0"/>
              <a:t>Proyección Mejora</a:t>
            </a:r>
            <a:br>
              <a:rPr lang="es-CO" sz="5900" dirty="0"/>
            </a:br>
            <a:r>
              <a:rPr lang="es-CO" sz="5900" dirty="0"/>
              <a:t>Índice de Desempeño Institucional</a:t>
            </a:r>
          </a:p>
        </p:txBody>
      </p:sp>
      <p:sp>
        <p:nvSpPr>
          <p:cNvPr id="142" name="Google Shape;142;p22"/>
          <p:cNvSpPr txBox="1">
            <a:spLocks noGrp="1"/>
          </p:cNvSpPr>
          <p:nvPr>
            <p:ph type="title"/>
          </p:nvPr>
        </p:nvSpPr>
        <p:spPr>
          <a:xfrm>
            <a:off x="24466" y="2651422"/>
            <a:ext cx="3610487" cy="858400"/>
          </a:xfrm>
          <a:prstGeom prst="rect">
            <a:avLst/>
          </a:prstGeom>
          <a:noFill/>
          <a:ln>
            <a:noFill/>
          </a:ln>
        </p:spPr>
        <p:txBody>
          <a:bodyPr spcFirstLastPara="1" wrap="square" lIns="90877" tIns="45423" rIns="90877" bIns="45423" anchor="ctr" anchorCtr="0">
            <a:noAutofit/>
          </a:bodyPr>
          <a:lstStyle/>
          <a:p>
            <a:pPr algn="r"/>
            <a:r>
              <a:rPr lang="es-CO" sz="9600" b="1" dirty="0">
                <a:latin typeface="Work Sans"/>
                <a:ea typeface="Work Sans"/>
                <a:cs typeface="Work Sans"/>
                <a:sym typeface="Work Sans"/>
              </a:rPr>
              <a:t>04.</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2340964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1968840" y="1989284"/>
            <a:ext cx="8421335" cy="2534407"/>
          </a:xfrm>
          <a:prstGeom prst="rect">
            <a:avLst/>
          </a:prstGeom>
          <a:noFill/>
          <a:ln>
            <a:noFill/>
          </a:ln>
        </p:spPr>
        <p:txBody>
          <a:bodyPr spcFirstLastPara="1" wrap="square" lIns="90877" tIns="45423" rIns="90877" bIns="45423" anchor="ctr" anchorCtr="0">
            <a:noAutofit/>
          </a:bodyPr>
          <a:lstStyle/>
          <a:p>
            <a:pPr algn="ctr" fontAlgn="b"/>
            <a:r>
              <a:rPr lang="es-CO" sz="6000" b="1" dirty="0">
                <a:solidFill>
                  <a:schemeClr val="tx1"/>
                </a:solidFill>
                <a:latin typeface="Calibri" panose="020F0502020204030204" pitchFamily="34" charset="0"/>
                <a:cs typeface="Calibri" panose="020F0502020204030204" pitchFamily="34" charset="0"/>
                <a:sym typeface="Arial"/>
              </a:rPr>
              <a:t>Ministerio de Minas y Energía </a:t>
            </a:r>
          </a:p>
        </p:txBody>
      </p:sp>
    </p:spTree>
    <p:extLst>
      <p:ext uri="{BB962C8B-B14F-4D97-AF65-F5344CB8AC3E}">
        <p14:creationId xmlns:p14="http://schemas.microsoft.com/office/powerpoint/2010/main" val="299095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1ra. Dimensión: Talento Humano</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84" name="CuadroTexto 83"/>
          <p:cNvSpPr txBox="1"/>
          <p:nvPr/>
        </p:nvSpPr>
        <p:spPr>
          <a:xfrm>
            <a:off x="6843860" y="1584209"/>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85" name="Rectángulo 84"/>
          <p:cNvSpPr/>
          <p:nvPr/>
        </p:nvSpPr>
        <p:spPr>
          <a:xfrm>
            <a:off x="10912940" y="1506983"/>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400" b="1" dirty="0">
                <a:solidFill>
                  <a:schemeClr val="tx1"/>
                </a:solidFill>
                <a:latin typeface="Arial Black" panose="020B0A04020102020204" pitchFamily="34" charset="0"/>
              </a:rPr>
              <a:t>78</a:t>
            </a:r>
            <a:r>
              <a:rPr kumimoji="0" lang="es-ES_tradnl" sz="24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86" name="Conector recto 85"/>
          <p:cNvCxnSpPr/>
          <p:nvPr/>
        </p:nvCxnSpPr>
        <p:spPr>
          <a:xfrm>
            <a:off x="6549134" y="2030766"/>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88" name="Rectángulo 87">
            <a:hlinkClick r:id="rId3" action="ppaction://hlinksldjump"/>
          </p:cNvPr>
          <p:cNvSpPr/>
          <p:nvPr/>
        </p:nvSpPr>
        <p:spPr>
          <a:xfrm>
            <a:off x="2094146" y="877474"/>
            <a:ext cx="3374306" cy="373502"/>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89" name="Rectángulo 88">
            <a:hlinkClick r:id="rId4" action="ppaction://hlinksldjump"/>
          </p:cNvPr>
          <p:cNvSpPr/>
          <p:nvPr/>
        </p:nvSpPr>
        <p:spPr>
          <a:xfrm>
            <a:off x="5443388" y="877474"/>
            <a:ext cx="3374306"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90" name="Rectángulo 89">
            <a:hlinkClick r:id="rId5" action="ppaction://hlinksldjump"/>
          </p:cNvPr>
          <p:cNvSpPr/>
          <p:nvPr/>
        </p:nvSpPr>
        <p:spPr>
          <a:xfrm>
            <a:off x="8817694" y="873858"/>
            <a:ext cx="3374306"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grpSp>
        <p:nvGrpSpPr>
          <p:cNvPr id="91" name="Grupo 90">
            <a:extLst>
              <a:ext uri="{FF2B5EF4-FFF2-40B4-BE49-F238E27FC236}">
                <a16:creationId xmlns:a16="http://schemas.microsoft.com/office/drawing/2014/main" xmlns="" id="{43877C05-537C-4679-941B-A3FF64D11C43}"/>
              </a:ext>
            </a:extLst>
          </p:cNvPr>
          <p:cNvGrpSpPr/>
          <p:nvPr/>
        </p:nvGrpSpPr>
        <p:grpSpPr>
          <a:xfrm>
            <a:off x="3431456" y="3334469"/>
            <a:ext cx="7676184" cy="2166183"/>
            <a:chOff x="1125159" y="3401911"/>
            <a:chExt cx="7246348" cy="2166183"/>
          </a:xfrm>
        </p:grpSpPr>
        <p:sp>
          <p:nvSpPr>
            <p:cNvPr id="92" name="Franja diagonal 91">
              <a:extLst>
                <a:ext uri="{FF2B5EF4-FFF2-40B4-BE49-F238E27FC236}">
                  <a16:creationId xmlns:a16="http://schemas.microsoft.com/office/drawing/2014/main" xmlns="" id="{D4317F70-71C2-4BBF-A28A-3409E4E44EFA}"/>
                </a:ext>
              </a:extLst>
            </p:cNvPr>
            <p:cNvSpPr/>
            <p:nvPr/>
          </p:nvSpPr>
          <p:spPr>
            <a:xfrm rot="2689365">
              <a:off x="1125159" y="3410383"/>
              <a:ext cx="2068963" cy="2117553"/>
            </a:xfrm>
            <a:prstGeom prst="diagStripe">
              <a:avLst>
                <a:gd name="adj" fmla="val 39808"/>
              </a:avLst>
            </a:prstGeom>
            <a:solidFill>
              <a:srgbClr val="16A9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3" name="Franja diagonal 92">
              <a:extLst>
                <a:ext uri="{FF2B5EF4-FFF2-40B4-BE49-F238E27FC236}">
                  <a16:creationId xmlns:a16="http://schemas.microsoft.com/office/drawing/2014/main" xmlns="" id="{E28310EF-8C91-4B6C-BE4A-D45D43AC0946}"/>
                </a:ext>
              </a:extLst>
            </p:cNvPr>
            <p:cNvSpPr/>
            <p:nvPr/>
          </p:nvSpPr>
          <p:spPr>
            <a:xfrm rot="18910635" flipV="1">
              <a:off x="3788793" y="3414255"/>
              <a:ext cx="2026233" cy="2153839"/>
            </a:xfrm>
            <a:prstGeom prst="diagStripe">
              <a:avLst>
                <a:gd name="adj" fmla="val 44736"/>
              </a:avLst>
            </a:prstGeom>
            <a:solidFill>
              <a:srgbClr val="F6AA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4" name="Franja diagonal 93">
              <a:extLst>
                <a:ext uri="{FF2B5EF4-FFF2-40B4-BE49-F238E27FC236}">
                  <a16:creationId xmlns:a16="http://schemas.microsoft.com/office/drawing/2014/main" xmlns="" id="{03AFF29D-594A-46B9-8B5E-F019059E5352}"/>
                </a:ext>
              </a:extLst>
            </p:cNvPr>
            <p:cNvSpPr/>
            <p:nvPr/>
          </p:nvSpPr>
          <p:spPr>
            <a:xfrm rot="2689365">
              <a:off x="6369498" y="3401911"/>
              <a:ext cx="2002009" cy="2163919"/>
            </a:xfrm>
            <a:prstGeom prst="diagStripe">
              <a:avLst>
                <a:gd name="adj" fmla="val 44770"/>
              </a:avLst>
            </a:prstGeom>
            <a:solidFill>
              <a:srgbClr val="C139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95" name="Rectangle 18">
            <a:extLst>
              <a:ext uri="{FF2B5EF4-FFF2-40B4-BE49-F238E27FC236}">
                <a16:creationId xmlns:a16="http://schemas.microsoft.com/office/drawing/2014/main" xmlns="" id="{FBEC014F-D21F-4DAF-BC33-D568236F6D4C}"/>
              </a:ext>
            </a:extLst>
          </p:cNvPr>
          <p:cNvSpPr/>
          <p:nvPr/>
        </p:nvSpPr>
        <p:spPr>
          <a:xfrm>
            <a:off x="3143964" y="4549191"/>
            <a:ext cx="2727123" cy="1887696"/>
          </a:xfrm>
          <a:prstGeom prst="rect">
            <a:avLst/>
          </a:prstGeom>
        </p:spPr>
        <p:txBody>
          <a:bodyPr wrap="square">
            <a:spAutoFit/>
          </a:bodyPr>
          <a:lstStyle/>
          <a:p>
            <a:pPr algn="just">
              <a:lnSpc>
                <a:spcPts val="2000"/>
              </a:lnSpc>
              <a:spcBef>
                <a:spcPts val="600"/>
              </a:spcBef>
            </a:pPr>
            <a:r>
              <a:rPr lang="es-ES" sz="1400" dirty="0">
                <a:solidFill>
                  <a:prstClr val="black">
                    <a:lumMod val="85000"/>
                    <a:lumOff val="15000"/>
                  </a:prstClr>
                </a:solidFill>
                <a:latin typeface="Arial Narrow" panose="020B0606020202030204" pitchFamily="34" charset="0"/>
                <a:ea typeface="Lato" charset="0"/>
                <a:cs typeface="Lato" charset="0"/>
              </a:rPr>
              <a:t>Existencia de alto conocimiento normativo y del entorno relacionado con la gestión del Talento Humano, se han implementado múltiples actividades y estrategias para el fortalecimiento en lo relacionado con la ruta del crecimiento.</a:t>
            </a:r>
            <a:endParaRPr lang="en-US" sz="1400" dirty="0">
              <a:solidFill>
                <a:prstClr val="black">
                  <a:lumMod val="85000"/>
                  <a:lumOff val="15000"/>
                </a:prstClr>
              </a:solidFill>
              <a:latin typeface="Arial Narrow" panose="020B0606020202030204" pitchFamily="34" charset="0"/>
              <a:ea typeface="Lato" charset="0"/>
              <a:cs typeface="Lato" charset="0"/>
            </a:endParaRPr>
          </a:p>
        </p:txBody>
      </p:sp>
      <p:sp>
        <p:nvSpPr>
          <p:cNvPr id="96" name="Rectangle 18">
            <a:extLst>
              <a:ext uri="{FF2B5EF4-FFF2-40B4-BE49-F238E27FC236}">
                <a16:creationId xmlns:a16="http://schemas.microsoft.com/office/drawing/2014/main" xmlns="" id="{5E651B21-39F4-4422-8A21-8677D934F64B}"/>
              </a:ext>
            </a:extLst>
          </p:cNvPr>
          <p:cNvSpPr/>
          <p:nvPr/>
        </p:nvSpPr>
        <p:spPr>
          <a:xfrm>
            <a:off x="6071779" y="2518861"/>
            <a:ext cx="2619663" cy="1631216"/>
          </a:xfrm>
          <a:prstGeom prst="rect">
            <a:avLst/>
          </a:prstGeom>
        </p:spPr>
        <p:txBody>
          <a:bodyPr wrap="square">
            <a:spAutoFit/>
          </a:bodyPr>
          <a:lstStyle/>
          <a:p>
            <a:pPr algn="just">
              <a:lnSpc>
                <a:spcPts val="2000"/>
              </a:lnSpc>
              <a:spcBef>
                <a:spcPts val="600"/>
              </a:spcBef>
            </a:pPr>
            <a:r>
              <a:rPr lang="es-ES" sz="1400" dirty="0">
                <a:solidFill>
                  <a:prstClr val="black">
                    <a:lumMod val="95000"/>
                    <a:lumOff val="5000"/>
                  </a:prstClr>
                </a:solidFill>
                <a:latin typeface="Arial Narrow" panose="020B0606020202030204" pitchFamily="34" charset="0"/>
                <a:ea typeface="Lato" charset="0"/>
                <a:cs typeface="Lato" charset="0"/>
              </a:rPr>
              <a:t>Disponibilidad limitada de recursos humanos, económicos y tecnológicos acordes a las necesidades y servicios que ofrecen las Entidades, para abordar la totalidad de brechas identificadas para el modelo</a:t>
            </a:r>
            <a:endParaRPr lang="en-US" sz="1400" dirty="0">
              <a:solidFill>
                <a:prstClr val="black">
                  <a:lumMod val="85000"/>
                  <a:lumOff val="15000"/>
                </a:prstClr>
              </a:solidFill>
              <a:latin typeface="Arial Narrow" panose="020B0606020202030204" pitchFamily="34" charset="0"/>
              <a:ea typeface="Lato" charset="0"/>
              <a:cs typeface="Lato" charset="0"/>
            </a:endParaRPr>
          </a:p>
        </p:txBody>
      </p:sp>
      <p:sp>
        <p:nvSpPr>
          <p:cNvPr id="97" name="Rectangle 18">
            <a:extLst>
              <a:ext uri="{FF2B5EF4-FFF2-40B4-BE49-F238E27FC236}">
                <a16:creationId xmlns:a16="http://schemas.microsoft.com/office/drawing/2014/main" xmlns="" id="{62339C07-B976-48DC-B1CB-5E2B24AA3724}"/>
              </a:ext>
            </a:extLst>
          </p:cNvPr>
          <p:cNvSpPr/>
          <p:nvPr/>
        </p:nvSpPr>
        <p:spPr>
          <a:xfrm>
            <a:off x="8835705" y="4720495"/>
            <a:ext cx="2492482" cy="1094146"/>
          </a:xfrm>
          <a:prstGeom prst="rect">
            <a:avLst/>
          </a:prstGeom>
        </p:spPr>
        <p:txBody>
          <a:bodyPr wrap="square">
            <a:spAutoFit/>
          </a:bodyPr>
          <a:lstStyle/>
          <a:p>
            <a:pPr algn="just">
              <a:lnSpc>
                <a:spcPts val="2000"/>
              </a:lnSpc>
              <a:spcBef>
                <a:spcPts val="600"/>
              </a:spcBef>
            </a:pPr>
            <a:r>
              <a:rPr lang="es-ES" sz="1400" dirty="0">
                <a:solidFill>
                  <a:prstClr val="black">
                    <a:lumMod val="95000"/>
                    <a:lumOff val="5000"/>
                  </a:prstClr>
                </a:solidFill>
                <a:latin typeface="Arial Narrow" panose="020B0606020202030204" pitchFamily="34" charset="0"/>
                <a:ea typeface="Lato" charset="0"/>
                <a:cs typeface="Lato" charset="0"/>
              </a:rPr>
              <a:t>Generar estrategias que permitan integrar la información para la toma de decisiones, el diseño de estrategias y las mejores prácticas.</a:t>
            </a:r>
          </a:p>
        </p:txBody>
      </p:sp>
      <p:sp>
        <p:nvSpPr>
          <p:cNvPr id="98" name="Rectangle 18">
            <a:extLst>
              <a:ext uri="{FF2B5EF4-FFF2-40B4-BE49-F238E27FC236}">
                <a16:creationId xmlns:a16="http://schemas.microsoft.com/office/drawing/2014/main" xmlns="" id="{E469AEDB-E0F4-47FB-94E7-B6045BE7725F}"/>
              </a:ext>
            </a:extLst>
          </p:cNvPr>
          <p:cNvSpPr/>
          <p:nvPr/>
        </p:nvSpPr>
        <p:spPr>
          <a:xfrm>
            <a:off x="3367631" y="3782505"/>
            <a:ext cx="2492482" cy="368242"/>
          </a:xfrm>
          <a:prstGeom prst="rect">
            <a:avLst/>
          </a:prstGeom>
        </p:spPr>
        <p:txBody>
          <a:bodyPr wrap="square">
            <a:spAutoFit/>
          </a:bodyPr>
          <a:lstStyle/>
          <a:p>
            <a:pPr algn="ctr">
              <a:lnSpc>
                <a:spcPts val="2000"/>
              </a:lnSpc>
              <a:spcBef>
                <a:spcPts val="600"/>
              </a:spcBef>
            </a:pPr>
            <a:r>
              <a:rPr lang="en-US" sz="2800" dirty="0" err="1">
                <a:solidFill>
                  <a:prstClr val="white"/>
                </a:solidFill>
                <a:latin typeface="Roboto" panose="02000000000000000000"/>
                <a:ea typeface="Lato" charset="0"/>
                <a:cs typeface="Lato" charset="0"/>
              </a:rPr>
              <a:t>Logro</a:t>
            </a:r>
            <a:endParaRPr lang="en-US" sz="2800" dirty="0">
              <a:solidFill>
                <a:prstClr val="white"/>
              </a:solidFill>
              <a:latin typeface="Roboto" panose="02000000000000000000"/>
              <a:ea typeface="Lato" charset="0"/>
              <a:cs typeface="Lato" charset="0"/>
            </a:endParaRPr>
          </a:p>
        </p:txBody>
      </p:sp>
      <p:sp>
        <p:nvSpPr>
          <p:cNvPr id="99" name="Rectangle 18">
            <a:extLst>
              <a:ext uri="{FF2B5EF4-FFF2-40B4-BE49-F238E27FC236}">
                <a16:creationId xmlns:a16="http://schemas.microsoft.com/office/drawing/2014/main" xmlns="" id="{BD56A445-9D7C-476A-9EBA-27737F757768}"/>
              </a:ext>
            </a:extLst>
          </p:cNvPr>
          <p:cNvSpPr/>
          <p:nvPr/>
        </p:nvSpPr>
        <p:spPr>
          <a:xfrm>
            <a:off x="6135370" y="4515284"/>
            <a:ext cx="2492482" cy="368242"/>
          </a:xfrm>
          <a:prstGeom prst="rect">
            <a:avLst/>
          </a:prstGeom>
        </p:spPr>
        <p:txBody>
          <a:bodyPr wrap="square">
            <a:spAutoFit/>
          </a:bodyPr>
          <a:lstStyle/>
          <a:p>
            <a:pPr algn="ctr">
              <a:lnSpc>
                <a:spcPts val="2000"/>
              </a:lnSpc>
              <a:spcBef>
                <a:spcPts val="600"/>
              </a:spcBef>
            </a:pPr>
            <a:r>
              <a:rPr lang="en-US" sz="2800" dirty="0">
                <a:solidFill>
                  <a:prstClr val="white"/>
                </a:solidFill>
                <a:latin typeface="Roboto" panose="02000000000000000000"/>
                <a:ea typeface="Lato" charset="0"/>
                <a:cs typeface="Lato" charset="0"/>
              </a:rPr>
              <a:t>Obstáculo</a:t>
            </a:r>
            <a:endParaRPr lang="en-US" sz="1600" dirty="0">
              <a:solidFill>
                <a:prstClr val="white"/>
              </a:solidFill>
              <a:latin typeface="Roboto" panose="02000000000000000000"/>
              <a:ea typeface="Lato" charset="0"/>
              <a:cs typeface="Lato" charset="0"/>
            </a:endParaRPr>
          </a:p>
        </p:txBody>
      </p:sp>
      <p:sp>
        <p:nvSpPr>
          <p:cNvPr id="100" name="Rectangle 18">
            <a:extLst>
              <a:ext uri="{FF2B5EF4-FFF2-40B4-BE49-F238E27FC236}">
                <a16:creationId xmlns:a16="http://schemas.microsoft.com/office/drawing/2014/main" xmlns="" id="{78FCB99D-9B6A-44C2-A685-25BFAD2A2AB9}"/>
              </a:ext>
            </a:extLst>
          </p:cNvPr>
          <p:cNvSpPr/>
          <p:nvPr/>
        </p:nvSpPr>
        <p:spPr>
          <a:xfrm>
            <a:off x="8791077" y="3949729"/>
            <a:ext cx="2492482" cy="368242"/>
          </a:xfrm>
          <a:prstGeom prst="rect">
            <a:avLst/>
          </a:prstGeom>
        </p:spPr>
        <p:txBody>
          <a:bodyPr wrap="square">
            <a:spAutoFit/>
          </a:bodyPr>
          <a:lstStyle/>
          <a:p>
            <a:pPr algn="ctr">
              <a:lnSpc>
                <a:spcPts val="2000"/>
              </a:lnSpc>
              <a:spcBef>
                <a:spcPts val="600"/>
              </a:spcBef>
            </a:pPr>
            <a:r>
              <a:rPr lang="en-US" sz="2800" dirty="0" err="1">
                <a:solidFill>
                  <a:prstClr val="white"/>
                </a:solidFill>
                <a:latin typeface="Roboto" panose="02000000000000000000"/>
                <a:ea typeface="Lato" charset="0"/>
                <a:cs typeface="Lato" charset="0"/>
              </a:rPr>
              <a:t>Reto</a:t>
            </a:r>
            <a:endParaRPr lang="en-US" dirty="0">
              <a:solidFill>
                <a:prstClr val="white"/>
              </a:solidFill>
              <a:latin typeface="Roboto" panose="02000000000000000000"/>
              <a:ea typeface="Lato" charset="0"/>
              <a:cs typeface="Lato" charset="0"/>
            </a:endParaRPr>
          </a:p>
        </p:txBody>
      </p:sp>
      <p:grpSp>
        <p:nvGrpSpPr>
          <p:cNvPr id="101" name="Grupo 100">
            <a:extLst>
              <a:ext uri="{FF2B5EF4-FFF2-40B4-BE49-F238E27FC236}">
                <a16:creationId xmlns:a16="http://schemas.microsoft.com/office/drawing/2014/main" xmlns="" id="{BB84A3B4-E1C9-40B1-8DB8-6656AA3201EC}"/>
              </a:ext>
            </a:extLst>
          </p:cNvPr>
          <p:cNvGrpSpPr/>
          <p:nvPr/>
        </p:nvGrpSpPr>
        <p:grpSpPr>
          <a:xfrm>
            <a:off x="3858099" y="2333771"/>
            <a:ext cx="1402290" cy="1330246"/>
            <a:chOff x="1742196" y="3162618"/>
            <a:chExt cx="900000" cy="900000"/>
          </a:xfrm>
        </p:grpSpPr>
        <p:sp>
          <p:nvSpPr>
            <p:cNvPr id="102" name="Oval 54">
              <a:extLst>
                <a:ext uri="{FF2B5EF4-FFF2-40B4-BE49-F238E27FC236}">
                  <a16:creationId xmlns:a16="http://schemas.microsoft.com/office/drawing/2014/main" xmlns="" id="{DF6BBF43-F0A4-4E1D-9765-7CBD316F1CD5}"/>
                </a:ext>
              </a:extLst>
            </p:cNvPr>
            <p:cNvSpPr/>
            <p:nvPr/>
          </p:nvSpPr>
          <p:spPr>
            <a:xfrm>
              <a:off x="1742196" y="3162618"/>
              <a:ext cx="900000" cy="900000"/>
            </a:xfrm>
            <a:prstGeom prst="ellipse">
              <a:avLst/>
            </a:prstGeom>
            <a:solidFill>
              <a:sysClr val="window" lastClr="FFFFFF"/>
            </a:solidFill>
            <a:ln w="28575" cap="flat" cmpd="sng" algn="ctr">
              <a:solidFill>
                <a:sysClr val="window" lastClr="FFFFFF"/>
              </a:solidFill>
              <a:prstDash val="solid"/>
              <a:miter lim="800000"/>
            </a:ln>
            <a:effectLst/>
          </p:spPr>
          <p:txBody>
            <a:bodyPr lIns="91422" tIns="45711" rIns="91422" bIns="4571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900" b="0" i="0" u="none" strike="noStrike" kern="0" cap="none" spc="0" normalizeH="0" baseline="0" noProof="0" dirty="0">
                <a:ln>
                  <a:noFill/>
                </a:ln>
                <a:solidFill>
                  <a:prstClr val="white"/>
                </a:solidFill>
                <a:effectLst/>
                <a:uLnTx/>
                <a:uFillTx/>
                <a:latin typeface="Lato Light"/>
                <a:ea typeface="+mn-ea"/>
                <a:cs typeface="+mn-cs"/>
              </a:endParaRPr>
            </a:p>
          </p:txBody>
        </p:sp>
        <p:sp>
          <p:nvSpPr>
            <p:cNvPr id="103" name="Shape 3598">
              <a:extLst>
                <a:ext uri="{FF2B5EF4-FFF2-40B4-BE49-F238E27FC236}">
                  <a16:creationId xmlns:a16="http://schemas.microsoft.com/office/drawing/2014/main" xmlns="" id="{D79C8045-E51C-4BFC-BA58-550A46C85990}"/>
                </a:ext>
              </a:extLst>
            </p:cNvPr>
            <p:cNvSpPr/>
            <p:nvPr/>
          </p:nvSpPr>
          <p:spPr>
            <a:xfrm>
              <a:off x="1921561" y="3344895"/>
              <a:ext cx="541271" cy="53544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6A986"/>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104" name="Grupo 103">
            <a:extLst>
              <a:ext uri="{FF2B5EF4-FFF2-40B4-BE49-F238E27FC236}">
                <a16:creationId xmlns:a16="http://schemas.microsoft.com/office/drawing/2014/main" xmlns="" id="{D581171E-4CCF-47C3-B759-E6B4DF0A4883}"/>
              </a:ext>
            </a:extLst>
          </p:cNvPr>
          <p:cNvGrpSpPr/>
          <p:nvPr/>
        </p:nvGrpSpPr>
        <p:grpSpPr>
          <a:xfrm>
            <a:off x="6768364" y="4955956"/>
            <a:ext cx="1064752" cy="1115859"/>
            <a:chOff x="4323355" y="5429961"/>
            <a:chExt cx="900000" cy="900000"/>
          </a:xfrm>
        </p:grpSpPr>
        <p:sp>
          <p:nvSpPr>
            <p:cNvPr id="105" name="Oval 54">
              <a:extLst>
                <a:ext uri="{FF2B5EF4-FFF2-40B4-BE49-F238E27FC236}">
                  <a16:creationId xmlns:a16="http://schemas.microsoft.com/office/drawing/2014/main" xmlns="" id="{BD9BB183-A0D3-4E29-A5EB-5B179F65FE0F}"/>
                </a:ext>
              </a:extLst>
            </p:cNvPr>
            <p:cNvSpPr/>
            <p:nvPr/>
          </p:nvSpPr>
          <p:spPr>
            <a:xfrm>
              <a:off x="4323355" y="5429961"/>
              <a:ext cx="900000" cy="900000"/>
            </a:xfrm>
            <a:prstGeom prst="ellipse">
              <a:avLst/>
            </a:prstGeom>
            <a:solidFill>
              <a:sysClr val="window" lastClr="FFFFFF"/>
            </a:solidFill>
            <a:ln w="28575" cap="flat" cmpd="sng" algn="ctr">
              <a:solidFill>
                <a:sysClr val="window" lastClr="FFFFFF"/>
              </a:solidFill>
              <a:prstDash val="solid"/>
              <a:miter lim="800000"/>
            </a:ln>
            <a:effectLst/>
          </p:spPr>
          <p:txBody>
            <a:bodyPr lIns="91422" tIns="45711" rIns="91422" bIns="4571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900" b="0" i="0" u="none" strike="noStrike" kern="0" cap="none" spc="0" normalizeH="0" baseline="0" noProof="0" dirty="0">
                <a:ln>
                  <a:noFill/>
                </a:ln>
                <a:solidFill>
                  <a:prstClr val="white"/>
                </a:solidFill>
                <a:effectLst/>
                <a:uLnTx/>
                <a:uFillTx/>
                <a:latin typeface="Lato Light"/>
                <a:ea typeface="+mn-ea"/>
                <a:cs typeface="+mn-cs"/>
              </a:endParaRPr>
            </a:p>
          </p:txBody>
        </p:sp>
        <p:sp>
          <p:nvSpPr>
            <p:cNvPr id="106" name="Shape 3657">
              <a:extLst>
                <a:ext uri="{FF2B5EF4-FFF2-40B4-BE49-F238E27FC236}">
                  <a16:creationId xmlns:a16="http://schemas.microsoft.com/office/drawing/2014/main" xmlns="" id="{17FF1E65-BC8B-45DE-899E-14C9AC959435}"/>
                </a:ext>
              </a:extLst>
            </p:cNvPr>
            <p:cNvSpPr/>
            <p:nvPr/>
          </p:nvSpPr>
          <p:spPr>
            <a:xfrm>
              <a:off x="4513522" y="5637997"/>
              <a:ext cx="491722" cy="530786"/>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F6AA30"/>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107" name="Grupo 106">
            <a:extLst>
              <a:ext uri="{FF2B5EF4-FFF2-40B4-BE49-F238E27FC236}">
                <a16:creationId xmlns:a16="http://schemas.microsoft.com/office/drawing/2014/main" xmlns="" id="{74ACF637-8DFC-41E0-8B11-70BF845FCE90}"/>
              </a:ext>
            </a:extLst>
          </p:cNvPr>
          <p:cNvGrpSpPr/>
          <p:nvPr/>
        </p:nvGrpSpPr>
        <p:grpSpPr>
          <a:xfrm>
            <a:off x="9484633" y="2836889"/>
            <a:ext cx="1125250" cy="945616"/>
            <a:chOff x="6944301" y="3162618"/>
            <a:chExt cx="900000" cy="900000"/>
          </a:xfrm>
        </p:grpSpPr>
        <p:sp>
          <p:nvSpPr>
            <p:cNvPr id="108" name="Oval 54">
              <a:extLst>
                <a:ext uri="{FF2B5EF4-FFF2-40B4-BE49-F238E27FC236}">
                  <a16:creationId xmlns:a16="http://schemas.microsoft.com/office/drawing/2014/main" xmlns="" id="{39EAD7F1-30E6-4FCF-90DD-A7CE4211B929}"/>
                </a:ext>
              </a:extLst>
            </p:cNvPr>
            <p:cNvSpPr/>
            <p:nvPr/>
          </p:nvSpPr>
          <p:spPr>
            <a:xfrm>
              <a:off x="6944301" y="3162618"/>
              <a:ext cx="900000" cy="900000"/>
            </a:xfrm>
            <a:prstGeom prst="ellipse">
              <a:avLst/>
            </a:prstGeom>
            <a:solidFill>
              <a:sysClr val="window" lastClr="FFFFFF"/>
            </a:solidFill>
            <a:ln w="28575" cap="flat" cmpd="sng" algn="ctr">
              <a:solidFill>
                <a:sysClr val="window" lastClr="FFFFFF"/>
              </a:solidFill>
              <a:prstDash val="solid"/>
              <a:miter lim="800000"/>
            </a:ln>
            <a:effectLst/>
          </p:spPr>
          <p:txBody>
            <a:bodyPr lIns="91422" tIns="45711" rIns="91422" bIns="4571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900" b="0" i="0" u="none" strike="noStrike" kern="0" cap="none" spc="0" normalizeH="0" baseline="0" noProof="0" dirty="0">
                <a:ln>
                  <a:noFill/>
                </a:ln>
                <a:solidFill>
                  <a:prstClr val="white"/>
                </a:solidFill>
                <a:effectLst/>
                <a:uLnTx/>
                <a:uFillTx/>
                <a:latin typeface="Lato Light"/>
                <a:ea typeface="+mn-ea"/>
                <a:cs typeface="+mn-cs"/>
              </a:endParaRPr>
            </a:p>
          </p:txBody>
        </p:sp>
        <p:sp>
          <p:nvSpPr>
            <p:cNvPr id="109" name="Shape 3660">
              <a:extLst>
                <a:ext uri="{FF2B5EF4-FFF2-40B4-BE49-F238E27FC236}">
                  <a16:creationId xmlns:a16="http://schemas.microsoft.com/office/drawing/2014/main" xmlns="" id="{14B9960C-CEB9-4FAE-A273-4326C1C57912}"/>
                </a:ext>
              </a:extLst>
            </p:cNvPr>
            <p:cNvSpPr/>
            <p:nvPr/>
          </p:nvSpPr>
          <p:spPr>
            <a:xfrm>
              <a:off x="7117793" y="3361827"/>
              <a:ext cx="539885" cy="46823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rgbClr val="C1392B"/>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40" name="Rectángulo 39">
            <a:hlinkClick r:id="rId3" action="ppaction://hlinksldjump"/>
          </p:cNvPr>
          <p:cNvSpPr/>
          <p:nvPr/>
        </p:nvSpPr>
        <p:spPr>
          <a:xfrm>
            <a:off x="1" y="2074716"/>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D1. Talento Humano</a:t>
            </a:r>
          </a:p>
        </p:txBody>
      </p:sp>
      <p:sp>
        <p:nvSpPr>
          <p:cNvPr id="41" name="Rectángulo 40">
            <a:hlinkClick r:id="rId6"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9" name="Rectángulo 48">
            <a:hlinkClick r:id="rId7"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50" name="Rectángulo 49">
            <a:hlinkClick r:id="rId8"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51" name="Rectángulo 50">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52" name="Rectángulo 51">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53" name="Rectángulo 52">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54" name="Rectángulo 53">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2022479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4"/>
          <p:cNvSpPr txBox="1"/>
          <p:nvPr/>
        </p:nvSpPr>
        <p:spPr>
          <a:xfrm>
            <a:off x="542704" y="228413"/>
            <a:ext cx="5605863" cy="1107997"/>
          </a:xfrm>
          <a:prstGeom prst="rect">
            <a:avLst/>
          </a:prstGeom>
          <a:noFill/>
        </p:spPr>
        <p:txBody>
          <a:bodyPr wrap="square" lIns="121216" tIns="60608" rIns="121216" bIns="60608"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9125">
              <a:buClr>
                <a:srgbClr val="000000"/>
              </a:buClr>
              <a:buFont typeface="Arial"/>
              <a:buNone/>
            </a:pPr>
            <a:r>
              <a:rPr lang="es-CO" sz="3200" kern="0" dirty="0">
                <a:latin typeface="Arial Black" pitchFamily="34" charset="0"/>
                <a:sym typeface="Arial"/>
              </a:rPr>
              <a:t>Índices de desempeño por dimensiones</a:t>
            </a:r>
          </a:p>
        </p:txBody>
      </p:sp>
      <p:grpSp>
        <p:nvGrpSpPr>
          <p:cNvPr id="3" name="20 Grupo"/>
          <p:cNvGrpSpPr/>
          <p:nvPr/>
        </p:nvGrpSpPr>
        <p:grpSpPr>
          <a:xfrm>
            <a:off x="501810" y="1498743"/>
            <a:ext cx="4997671" cy="4465160"/>
            <a:chOff x="2254510" y="992559"/>
            <a:chExt cx="3638958" cy="3384000"/>
          </a:xfrm>
        </p:grpSpPr>
        <p:pic>
          <p:nvPicPr>
            <p:cNvPr id="4" name="Imagen 4"/>
            <p:cNvPicPr>
              <a:picLocks noChangeAspect="1"/>
            </p:cNvPicPr>
            <p:nvPr/>
          </p:nvPicPr>
          <p:blipFill>
            <a:blip r:embed="rId2"/>
            <a:stretch>
              <a:fillRect/>
            </a:stretch>
          </p:blipFill>
          <p:spPr>
            <a:xfrm>
              <a:off x="2254510" y="992559"/>
              <a:ext cx="3638958" cy="3384000"/>
            </a:xfrm>
            <a:prstGeom prst="rect">
              <a:avLst/>
            </a:prstGeom>
          </p:spPr>
        </p:pic>
        <p:sp>
          <p:nvSpPr>
            <p:cNvPr id="5" name="7 Recortar y redondear rectángulo de esquina sencilla"/>
            <p:cNvSpPr/>
            <p:nvPr/>
          </p:nvSpPr>
          <p:spPr>
            <a:xfrm rot="1267224">
              <a:off x="4305234" y="1406571"/>
              <a:ext cx="649887" cy="206723"/>
            </a:xfrm>
            <a:prstGeom prst="snipRoundRect">
              <a:avLst/>
            </a:prstGeom>
            <a:solidFill>
              <a:srgbClr val="4EA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b="1" kern="0" dirty="0">
                  <a:solidFill>
                    <a:srgbClr val="F6F6F6"/>
                  </a:solidFill>
                </a:rPr>
                <a:t>79,6</a:t>
              </a:r>
            </a:p>
          </p:txBody>
        </p:sp>
        <p:sp>
          <p:nvSpPr>
            <p:cNvPr id="6" name="11 Recortar y redondear rectángulo de esquina sencilla"/>
            <p:cNvSpPr/>
            <p:nvPr/>
          </p:nvSpPr>
          <p:spPr>
            <a:xfrm rot="4427204">
              <a:off x="5002319" y="2288207"/>
              <a:ext cx="556612" cy="187862"/>
            </a:xfrm>
            <a:prstGeom prst="snipRoundRect">
              <a:avLst/>
            </a:prstGeom>
            <a:solidFill>
              <a:srgbClr val="8B3B63"/>
            </a:solidFill>
            <a:ln>
              <a:solidFill>
                <a:srgbClr val="8B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sz="1600" b="1" kern="0" dirty="0">
                  <a:solidFill>
                    <a:srgbClr val="FFFFFF"/>
                  </a:solidFill>
                </a:rPr>
                <a:t>84,3</a:t>
              </a:r>
              <a:endParaRPr lang="es-CO" b="1" kern="0" dirty="0">
                <a:solidFill>
                  <a:srgbClr val="FFFFFF"/>
                </a:solidFill>
              </a:endParaRPr>
            </a:p>
          </p:txBody>
        </p:sp>
        <p:sp>
          <p:nvSpPr>
            <p:cNvPr id="7" name="12 Recortar y redondear rectángulo de esquina sencilla"/>
            <p:cNvSpPr/>
            <p:nvPr/>
          </p:nvSpPr>
          <p:spPr>
            <a:xfrm rot="18560482">
              <a:off x="4786970" y="3355616"/>
              <a:ext cx="660394" cy="218542"/>
            </a:xfrm>
            <a:prstGeom prst="snipRoundRect">
              <a:avLst/>
            </a:prstGeom>
            <a:solidFill>
              <a:srgbClr val="02A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b="1" kern="0" dirty="0">
                  <a:solidFill>
                    <a:srgbClr val="FFFFFF"/>
                  </a:solidFill>
                </a:rPr>
                <a:t>80,1</a:t>
              </a:r>
            </a:p>
          </p:txBody>
        </p:sp>
        <p:sp>
          <p:nvSpPr>
            <p:cNvPr id="8" name="14 Recortar y redondear rectángulo de esquina sencilla"/>
            <p:cNvSpPr/>
            <p:nvPr/>
          </p:nvSpPr>
          <p:spPr>
            <a:xfrm>
              <a:off x="3858165" y="3818965"/>
              <a:ext cx="556612" cy="216100"/>
            </a:xfrm>
            <a:prstGeom prst="snipRoundRect">
              <a:avLst/>
            </a:prstGeom>
            <a:solidFill>
              <a:srgbClr val="EF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sz="1600" b="1" kern="0" dirty="0">
                  <a:solidFill>
                    <a:srgbClr val="FFFFFF"/>
                  </a:solidFill>
                </a:rPr>
                <a:t>69,7</a:t>
              </a:r>
            </a:p>
          </p:txBody>
        </p:sp>
        <p:sp>
          <p:nvSpPr>
            <p:cNvPr id="9" name="15 Recortar y redondear rectángulo de esquina sencilla"/>
            <p:cNvSpPr/>
            <p:nvPr/>
          </p:nvSpPr>
          <p:spPr>
            <a:xfrm rot="2986908">
              <a:off x="2937725" y="3322814"/>
              <a:ext cx="556612" cy="284146"/>
            </a:xfrm>
            <a:prstGeom prst="snipRoundRect">
              <a:avLst/>
            </a:prstGeom>
            <a:solidFill>
              <a:srgbClr val="CA5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sz="1600" b="1" kern="0" dirty="0">
                  <a:solidFill>
                    <a:srgbClr val="FFFFFF"/>
                  </a:solidFill>
                </a:rPr>
                <a:t>79,3</a:t>
              </a:r>
            </a:p>
          </p:txBody>
        </p:sp>
        <p:sp>
          <p:nvSpPr>
            <p:cNvPr id="10" name="16 Recortar y redondear rectángulo de esquina sencilla"/>
            <p:cNvSpPr/>
            <p:nvPr/>
          </p:nvSpPr>
          <p:spPr>
            <a:xfrm rot="16799465">
              <a:off x="2673217" y="2388269"/>
              <a:ext cx="556612" cy="166084"/>
            </a:xfrm>
            <a:prstGeom prst="snipRoundRect">
              <a:avLst/>
            </a:prstGeom>
            <a:solidFill>
              <a:srgbClr val="1B5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b="1" kern="0" dirty="0">
                  <a:solidFill>
                    <a:srgbClr val="FFFFFF"/>
                  </a:solidFill>
                </a:rPr>
                <a:t>70,0</a:t>
              </a:r>
            </a:p>
          </p:txBody>
        </p:sp>
        <p:sp>
          <p:nvSpPr>
            <p:cNvPr id="11" name="17 Recortar y redondear rectángulo de esquina sencilla"/>
            <p:cNvSpPr/>
            <p:nvPr/>
          </p:nvSpPr>
          <p:spPr>
            <a:xfrm rot="19831871">
              <a:off x="3323342" y="1426973"/>
              <a:ext cx="556612" cy="201993"/>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sz="1600" b="1" kern="0" dirty="0">
                  <a:solidFill>
                    <a:srgbClr val="EF7B26"/>
                  </a:solidFill>
                </a:rPr>
                <a:t>81,1</a:t>
              </a:r>
            </a:p>
          </p:txBody>
        </p:sp>
        <p:sp>
          <p:nvSpPr>
            <p:cNvPr id="12" name="18 Trapecio"/>
            <p:cNvSpPr/>
            <p:nvPr/>
          </p:nvSpPr>
          <p:spPr>
            <a:xfrm>
              <a:off x="3524164" y="2271402"/>
              <a:ext cx="1281601" cy="572651"/>
            </a:xfrm>
            <a:prstGeom prst="trapezoid">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09125"/>
              <a:r>
                <a:rPr lang="es-CO" sz="2800" b="1" kern="0" dirty="0">
                  <a:solidFill>
                    <a:srgbClr val="FFFFFF"/>
                  </a:solidFill>
                </a:rPr>
                <a:t>79,1</a:t>
              </a:r>
            </a:p>
          </p:txBody>
        </p:sp>
      </p:grpSp>
      <p:sp>
        <p:nvSpPr>
          <p:cNvPr id="13" name="CuadroTexto 69"/>
          <p:cNvSpPr txBox="1"/>
          <p:nvPr/>
        </p:nvSpPr>
        <p:spPr>
          <a:xfrm>
            <a:off x="260588" y="6555027"/>
            <a:ext cx="4578112" cy="184666"/>
          </a:xfrm>
          <a:prstGeom prst="rect">
            <a:avLst/>
          </a:prstGeom>
          <a:noFill/>
        </p:spPr>
        <p:txBody>
          <a:bodyPr wrap="square" lIns="60608" tIns="30304" rIns="60608" bIns="30304" rtlCol="0">
            <a:spAutoFit/>
          </a:bodyPr>
          <a:lstStyle/>
          <a:p>
            <a:pPr defTabSz="909101"/>
            <a:r>
              <a:rPr lang="es-CO" sz="800" b="1" i="1" dirty="0">
                <a:solidFill>
                  <a:srgbClr val="632B00"/>
                </a:solidFill>
                <a:latin typeface="Work Sans Light" panose="020B0604020202020204" charset="0"/>
                <a:cs typeface="Arial"/>
                <a:sym typeface="Arial"/>
              </a:rPr>
              <a:t>Fuente: Función Pública,  Reporte de Resultados de Desempeño Institucional MIPG 2018</a:t>
            </a:r>
          </a:p>
        </p:txBody>
      </p:sp>
      <p:sp>
        <p:nvSpPr>
          <p:cNvPr id="14" name="CuadroTexto 33"/>
          <p:cNvSpPr txBox="1"/>
          <p:nvPr/>
        </p:nvSpPr>
        <p:spPr>
          <a:xfrm>
            <a:off x="6826471" y="167467"/>
            <a:ext cx="4512196" cy="1338443"/>
          </a:xfrm>
          <a:prstGeom prst="rect">
            <a:avLst/>
          </a:prstGeom>
          <a:noFill/>
        </p:spPr>
        <p:txBody>
          <a:bodyPr wrap="square" lIns="90912" tIns="45456" rIns="90912" bIns="45456" rtlCol="0">
            <a:spAutoFit/>
          </a:bodyPr>
          <a:lstStyle>
            <a:defPPr marR="0" lvl="0" algn="l" rtl="0">
              <a:lnSpc>
                <a:spcPct val="100000"/>
              </a:lnSpc>
              <a:spcBef>
                <a:spcPts val="0"/>
              </a:spcBef>
              <a:spcAft>
                <a:spcPts val="0"/>
              </a:spcAft>
              <a:defRPr/>
            </a:defPPr>
            <a:lvl1pPr algn="ctr">
              <a:defRPr sz="2800" b="1">
                <a:solidFill>
                  <a:srgbClr val="0066CD"/>
                </a:solidFill>
                <a:latin typeface="Work Sans Light"/>
                <a:ea typeface="Work Sans Light"/>
                <a:cs typeface="Work Sans Light"/>
              </a:defRPr>
            </a:lvl1pPr>
          </a:lstStyle>
          <a:p>
            <a:pPr defTabSz="908828"/>
            <a:r>
              <a:rPr lang="es-CO" sz="2700" dirty="0">
                <a:latin typeface="Arial Black" pitchFamily="34" charset="0"/>
              </a:rPr>
              <a:t>Proyección Mejora</a:t>
            </a:r>
          </a:p>
          <a:p>
            <a:pPr defTabSz="908828"/>
            <a:r>
              <a:rPr lang="es-CO" sz="2700" dirty="0">
                <a:latin typeface="Arial Black" pitchFamily="34" charset="0"/>
              </a:rPr>
              <a:t>Índice de Desempeño Institucional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980" y="1692023"/>
            <a:ext cx="5768261" cy="462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162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8068" y="2049070"/>
            <a:ext cx="8423933" cy="2534407"/>
          </a:xfrm>
          <a:prstGeom prst="rect">
            <a:avLst/>
          </a:prstGeom>
          <a:noFill/>
          <a:ln>
            <a:noFill/>
          </a:ln>
        </p:spPr>
        <p:txBody>
          <a:bodyPr spcFirstLastPara="1" wrap="square" lIns="91401" tIns="45684" rIns="91401" bIns="45684" anchor="ctr" anchorCtr="0">
            <a:noAutofit/>
          </a:bodyPr>
          <a:lstStyle/>
          <a:p>
            <a:pPr marL="186202"/>
            <a:r>
              <a:rPr lang="es-CO" sz="5900" dirty="0">
                <a:latin typeface="Arial" panose="020B0604020202020204" pitchFamily="34" charset="0"/>
                <a:cs typeface="Arial" panose="020B0604020202020204" pitchFamily="34" charset="0"/>
              </a:rPr>
              <a:t>Algunas recomendaciones mejorar la gestión y el desempeño institucional</a:t>
            </a:r>
            <a:endParaRPr lang="es-CO" i="1" dirty="0"/>
          </a:p>
        </p:txBody>
      </p:sp>
      <p:sp>
        <p:nvSpPr>
          <p:cNvPr id="142" name="Google Shape;142;p22"/>
          <p:cNvSpPr txBox="1">
            <a:spLocks noGrp="1"/>
          </p:cNvSpPr>
          <p:nvPr>
            <p:ph type="title"/>
          </p:nvPr>
        </p:nvSpPr>
        <p:spPr>
          <a:xfrm>
            <a:off x="22549" y="2651437"/>
            <a:ext cx="3611600" cy="858400"/>
          </a:xfrm>
          <a:prstGeom prst="rect">
            <a:avLst/>
          </a:prstGeom>
          <a:noFill/>
          <a:ln>
            <a:noFill/>
          </a:ln>
        </p:spPr>
        <p:txBody>
          <a:bodyPr spcFirstLastPara="1" wrap="square" lIns="91401" tIns="45684" rIns="91401" bIns="45684" anchor="ctr" anchorCtr="0">
            <a:noAutofit/>
          </a:bodyPr>
          <a:lstStyle/>
          <a:p>
            <a:pPr algn="r"/>
            <a:r>
              <a:rPr lang="es-CO" sz="9600" b="1" dirty="0">
                <a:latin typeface="Work Sans"/>
                <a:ea typeface="Work Sans"/>
                <a:cs typeface="Work Sans"/>
                <a:sym typeface="Work Sans"/>
              </a:rPr>
              <a:t>05.</a:t>
            </a:r>
            <a:endParaRPr sz="9600" b="1" dirty="0">
              <a:latin typeface="Work Sans"/>
              <a:ea typeface="Work Sans"/>
              <a:cs typeface="Work Sans"/>
              <a:sym typeface="Work Sans"/>
            </a:endParaRPr>
          </a:p>
        </p:txBody>
      </p:sp>
    </p:spTree>
    <p:extLst>
      <p:ext uri="{BB962C8B-B14F-4D97-AF65-F5344CB8AC3E}">
        <p14:creationId xmlns:p14="http://schemas.microsoft.com/office/powerpoint/2010/main" val="2051772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pic>
        <p:nvPicPr>
          <p:cNvPr id="73"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23" y="631109"/>
            <a:ext cx="11335656" cy="1114091"/>
          </a:xfrm>
          <a:prstGeom prst="rect">
            <a:avLst/>
          </a:prstGeom>
        </p:spPr>
      </p:pic>
      <p:cxnSp>
        <p:nvCxnSpPr>
          <p:cNvPr id="83" name="28 Conector recto"/>
          <p:cNvCxnSpPr/>
          <p:nvPr/>
        </p:nvCxnSpPr>
        <p:spPr>
          <a:xfrm flipH="1">
            <a:off x="4175787" y="2078529"/>
            <a:ext cx="3168" cy="4229902"/>
          </a:xfrm>
          <a:prstGeom prst="line">
            <a:avLst/>
          </a:prstGeom>
          <a:ln>
            <a:solidFill>
              <a:srgbClr val="FF66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32 Conector recto"/>
          <p:cNvCxnSpPr/>
          <p:nvPr/>
        </p:nvCxnSpPr>
        <p:spPr>
          <a:xfrm flipH="1">
            <a:off x="8016216" y="2106635"/>
            <a:ext cx="445" cy="4201796"/>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1 Rectángulo"/>
          <p:cNvSpPr/>
          <p:nvPr/>
        </p:nvSpPr>
        <p:spPr>
          <a:xfrm>
            <a:off x="431333" y="1893321"/>
            <a:ext cx="3576475" cy="4901299"/>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r>
              <a:rPr lang="es-CO" sz="1500" dirty="0">
                <a:solidFill>
                  <a:srgbClr val="073763"/>
                </a:solidFill>
                <a:latin typeface="Work Sans"/>
              </a:rPr>
              <a:t>Fortalecer las herramientas de la gestión documental en </a:t>
            </a:r>
            <a:r>
              <a:rPr lang="es-CO" sz="1500" dirty="0">
                <a:solidFill>
                  <a:srgbClr val="2A54A7">
                    <a:lumMod val="50000"/>
                  </a:srgbClr>
                </a:solidFill>
                <a:latin typeface="Work Sans"/>
              </a:rPr>
              <a:t>temas tales como: la actualización de las Tablas de Retención Documental (TRD) y reflejar la estructura organizacional vigente.</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Light" panose="020B0604020202020204" charset="0"/>
              </a:rPr>
              <a:t>Implementar criterios diferenciales que contemplen un enfoque a grupos étnicos.</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Light" panose="020B0604020202020204" charset="0"/>
              </a:rPr>
              <a:t>Fortalecer el plan de mejoramiento continuo de seguridad de la información.</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Light" panose="020B0604020202020204" charset="0"/>
              </a:rPr>
              <a:t>Implementar canales de comunicación, tales como líneas de denuncia que permiten la comunicación anónima o confidencial, como complemento a los canales normales.</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Definir actividades de monitoreo de la gestión del riesgo, plan anticorrupción y atención al ciudadano.</a:t>
            </a:r>
            <a:r>
              <a:rPr lang="es-CO" sz="1500" dirty="0">
                <a:solidFill>
                  <a:srgbClr val="073763"/>
                </a:solidFill>
                <a:latin typeface="Work Sans"/>
              </a:rPr>
              <a:t>.</a:t>
            </a:r>
          </a:p>
          <a:p>
            <a:pPr marL="304000" indent="-304000" algn="just" defTabSz="665010">
              <a:lnSpc>
                <a:spcPct val="90000"/>
              </a:lnSpc>
              <a:spcBef>
                <a:spcPct val="0"/>
              </a:spcBef>
              <a:buFont typeface="+mj-lt"/>
              <a:buAutoNum type="arabicPeriod"/>
            </a:pPr>
            <a:endParaRPr lang="es-CO" sz="1500" dirty="0">
              <a:solidFill>
                <a:srgbClr val="2A54A7">
                  <a:lumMod val="50000"/>
                </a:srgbClr>
              </a:solidFill>
              <a:latin typeface="Work Sans Light" panose="020B0604020202020204" charset="0"/>
            </a:endParaRPr>
          </a:p>
        </p:txBody>
      </p:sp>
      <p:sp>
        <p:nvSpPr>
          <p:cNvPr id="13" name="CuadroTexto 33"/>
          <p:cNvSpPr txBox="1"/>
          <p:nvPr/>
        </p:nvSpPr>
        <p:spPr>
          <a:xfrm>
            <a:off x="506954" y="805749"/>
            <a:ext cx="3449015" cy="707668"/>
          </a:xfrm>
          <a:prstGeom prst="rect">
            <a:avLst/>
          </a:prstGeom>
          <a:noFill/>
        </p:spPr>
        <p:txBody>
          <a:bodyPr wrap="square" lIns="91200" tIns="45600" rIns="91200" bIns="45600" rtlCol="0">
            <a:spAutoFit/>
          </a:bodyPr>
          <a:lstStyle/>
          <a:p>
            <a:pPr algn="ctr" defTabSz="456000" hangingPunct="0">
              <a:spcBef>
                <a:spcPct val="50000"/>
              </a:spcBef>
              <a:defRPr/>
            </a:pPr>
            <a:r>
              <a:rPr kumimoji="1" lang="es-ES" sz="2000" b="1" dirty="0">
                <a:solidFill>
                  <a:prstClr val="white"/>
                </a:solidFill>
                <a:latin typeface="Work Sans Light" panose="020B0604020202020204" charset="0"/>
                <a:cs typeface="Calibri" pitchFamily="34" charset="0"/>
              </a:rPr>
              <a:t>Ministerio de Minas y Energía.</a:t>
            </a:r>
          </a:p>
        </p:txBody>
      </p:sp>
      <p:sp>
        <p:nvSpPr>
          <p:cNvPr id="14" name="CuadroTexto 33"/>
          <p:cNvSpPr txBox="1"/>
          <p:nvPr/>
        </p:nvSpPr>
        <p:spPr>
          <a:xfrm>
            <a:off x="4409756" y="805749"/>
            <a:ext cx="3449015" cy="707668"/>
          </a:xfrm>
          <a:prstGeom prst="rect">
            <a:avLst/>
          </a:prstGeom>
          <a:noFill/>
        </p:spPr>
        <p:txBody>
          <a:bodyPr wrap="square" lIns="91200" tIns="45600" rIns="91200" bIns="45600" rtlCol="0">
            <a:spAutoFit/>
          </a:bodyPr>
          <a:lstStyle/>
          <a:p>
            <a:pPr algn="ctr" defTabSz="456000" hangingPunct="0">
              <a:spcBef>
                <a:spcPct val="50000"/>
              </a:spcBef>
              <a:defRPr/>
            </a:pPr>
            <a:r>
              <a:rPr kumimoji="1" lang="es-ES" sz="2000" b="1" dirty="0">
                <a:solidFill>
                  <a:prstClr val="white"/>
                </a:solidFill>
                <a:latin typeface="Work Sans Light" panose="020B0604020202020204" charset="0"/>
                <a:cs typeface="Calibri" pitchFamily="34" charset="0"/>
              </a:rPr>
              <a:t>Agencia Nacional de Minería.</a:t>
            </a:r>
          </a:p>
        </p:txBody>
      </p:sp>
      <p:sp>
        <p:nvSpPr>
          <p:cNvPr id="15" name="CuadroTexto 33"/>
          <p:cNvSpPr txBox="1"/>
          <p:nvPr/>
        </p:nvSpPr>
        <p:spPr>
          <a:xfrm>
            <a:off x="8236262" y="610329"/>
            <a:ext cx="3449015" cy="1384567"/>
          </a:xfrm>
          <a:prstGeom prst="rect">
            <a:avLst/>
          </a:prstGeom>
          <a:noFill/>
        </p:spPr>
        <p:txBody>
          <a:bodyPr wrap="square" lIns="91200" tIns="45600" rIns="91200" bIns="45600" rtlCol="0">
            <a:spAutoFit/>
          </a:bodyPr>
          <a:lstStyle/>
          <a:p>
            <a:pPr algn="ctr" defTabSz="1216010" fontAlgn="b"/>
            <a:r>
              <a:rPr lang="es-CO" sz="1600" b="1" dirty="0">
                <a:solidFill>
                  <a:srgbClr val="FFFFFF"/>
                </a:solidFill>
                <a:latin typeface="Work Sans Light" panose="020B0604020202020204" charset="0"/>
              </a:rPr>
              <a:t>Agencia </a:t>
            </a:r>
          </a:p>
          <a:p>
            <a:pPr algn="ctr" defTabSz="1216010" fontAlgn="b"/>
            <a:r>
              <a:rPr lang="es-CO" sz="1600" b="1" dirty="0">
                <a:solidFill>
                  <a:srgbClr val="FFFFFF"/>
                </a:solidFill>
                <a:latin typeface="Work Sans Light" panose="020B0604020202020204" charset="0"/>
              </a:rPr>
              <a:t>Nacional de Minería</a:t>
            </a:r>
          </a:p>
          <a:p>
            <a:pPr algn="ctr" defTabSz="1216010" fontAlgn="b"/>
            <a:r>
              <a:rPr lang="es-CO" sz="1600" b="1" dirty="0">
                <a:solidFill>
                  <a:srgbClr val="FFFFFF"/>
                </a:solidFill>
                <a:latin typeface="Work Sans Light" panose="020B0604020202020204" charset="0"/>
              </a:rPr>
              <a:t>Unidad de Planeación Minero Energética.</a:t>
            </a:r>
          </a:p>
          <a:p>
            <a:pPr algn="ctr" defTabSz="456000" hangingPunct="0">
              <a:spcBef>
                <a:spcPct val="50000"/>
              </a:spcBef>
              <a:defRPr/>
            </a:pPr>
            <a:r>
              <a:rPr kumimoji="1" lang="es-ES" sz="1200" b="1" dirty="0">
                <a:solidFill>
                  <a:srgbClr val="FFFFFF"/>
                </a:solidFill>
                <a:latin typeface="Work Sans Light" panose="020B0604020202020204" charset="0"/>
                <a:cs typeface="Calibri" pitchFamily="34" charset="0"/>
              </a:rPr>
              <a:t>.</a:t>
            </a:r>
          </a:p>
        </p:txBody>
      </p:sp>
      <p:sp>
        <p:nvSpPr>
          <p:cNvPr id="16" name="1 Rectángulo"/>
          <p:cNvSpPr/>
          <p:nvPr/>
        </p:nvSpPr>
        <p:spPr>
          <a:xfrm>
            <a:off x="4265849" y="1989296"/>
            <a:ext cx="3576475" cy="4485800"/>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r>
              <a:rPr lang="es-CO" sz="1500" dirty="0">
                <a:solidFill>
                  <a:srgbClr val="002060"/>
                </a:solidFill>
              </a:rPr>
              <a:t>Implementar canales de denuncia y seguimiento frente a situaciones disciplinarias y de conflictos de interés,</a:t>
            </a:r>
          </a:p>
          <a:p>
            <a:pPr marL="304000" indent="-304000" algn="just" defTabSz="665010">
              <a:lnSpc>
                <a:spcPct val="90000"/>
              </a:lnSpc>
              <a:spcBef>
                <a:spcPct val="0"/>
              </a:spcBef>
              <a:buFont typeface="+mj-lt"/>
              <a:buAutoNum type="arabicPeriod"/>
            </a:pPr>
            <a:r>
              <a:rPr lang="es-CO" sz="1500" dirty="0">
                <a:solidFill>
                  <a:srgbClr val="002060"/>
                </a:solidFill>
              </a:rPr>
              <a:t>Definir un plan de ejecución presupuestal que permita el 100% de esta durante el año fiscal vigente.</a:t>
            </a:r>
          </a:p>
          <a:p>
            <a:pPr marL="304000" indent="-304000" algn="just" defTabSz="665010">
              <a:lnSpc>
                <a:spcPct val="90000"/>
              </a:lnSpc>
              <a:spcBef>
                <a:spcPct val="0"/>
              </a:spcBef>
              <a:buFont typeface="+mj-lt"/>
              <a:buAutoNum type="arabicPeriod"/>
            </a:pPr>
            <a:r>
              <a:rPr lang="es-CO" sz="1500" dirty="0">
                <a:solidFill>
                  <a:srgbClr val="073763"/>
                </a:solidFill>
              </a:rPr>
              <a:t>Implementar aspectos evidencian el compromiso de la alta dirección con la integridad y valores del servicio público.</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Light" panose="020B0604020202020204" charset="0"/>
              </a:rPr>
              <a:t>Monitorear los factores que intervienen en la gestión del riesgo por parte de la Alta Dirección y el Comité Institucional.</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Formular estrategias de que permitan implementar y alinear la política de Servicio al Ciudadano con el Plan Sectorial. </a:t>
            </a:r>
            <a:endParaRPr lang="es-CO" sz="1500" dirty="0">
              <a:solidFill>
                <a:srgbClr val="2A54A7">
                  <a:lumMod val="50000"/>
                </a:srgbClr>
              </a:solidFill>
              <a:latin typeface="Work Sans Light" panose="020B0604020202020204" charset="0"/>
            </a:endParaRPr>
          </a:p>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p:txBody>
      </p:sp>
      <p:sp>
        <p:nvSpPr>
          <p:cNvPr id="17" name="1 Rectángulo"/>
          <p:cNvSpPr/>
          <p:nvPr/>
        </p:nvSpPr>
        <p:spPr>
          <a:xfrm>
            <a:off x="8142261" y="2080527"/>
            <a:ext cx="3576475" cy="5109049"/>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Definir indicadores que permitan verificar el cumplimiento de su ejecución presupuestal versus las metas misionales</a:t>
            </a:r>
          </a:p>
          <a:p>
            <a:pPr marL="304000" indent="-304000" algn="just" defTabSz="665010">
              <a:lnSpc>
                <a:spcPct val="90000"/>
              </a:lnSpc>
              <a:spcBef>
                <a:spcPct val="0"/>
              </a:spcBef>
              <a:buFont typeface="+mj-lt"/>
              <a:buAutoNum type="arabicPeriod"/>
            </a:pPr>
            <a:r>
              <a:rPr lang="es-CO" sz="1500" dirty="0">
                <a:solidFill>
                  <a:srgbClr val="073763"/>
                </a:solidFill>
                <a:latin typeface="Work Sans"/>
              </a:rPr>
              <a:t>Fortalecer la gestión documental en </a:t>
            </a:r>
            <a:r>
              <a:rPr lang="es-CO" sz="1500" dirty="0">
                <a:solidFill>
                  <a:srgbClr val="2A54A7">
                    <a:lumMod val="50000"/>
                  </a:srgbClr>
                </a:solidFill>
                <a:latin typeface="Work Sans"/>
              </a:rPr>
              <a:t>temas tales como: la implementación de las Tablas de Retención Documental (TRD).</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Evaluar el cumplimiento de los valores y principios del servicio público (código de integridad) en los comités o consejos internos.</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Fortalecer el monitoreo de la gestión del riesgo (estratégicos y de corrupción, entre otros) al interior de la entidad en las diferentes instancias.</a:t>
            </a:r>
          </a:p>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Definir indicadores que permitan verificar el cumplimiento de su ejecución presupuestal versus las metas misionales.</a:t>
            </a:r>
          </a:p>
          <a:p>
            <a:pPr algn="just" defTabSz="665010">
              <a:lnSpc>
                <a:spcPct val="90000"/>
              </a:lnSpc>
              <a:spcBef>
                <a:spcPct val="0"/>
              </a:spcBef>
            </a:pPr>
            <a:endParaRPr lang="es-CO" sz="1500" dirty="0">
              <a:solidFill>
                <a:srgbClr val="2A54A7">
                  <a:lumMod val="50000"/>
                </a:srgbClr>
              </a:solidFill>
              <a:latin typeface="Work Sans"/>
            </a:endParaRPr>
          </a:p>
          <a:p>
            <a:pPr marL="304000" indent="-304000" algn="just" defTabSz="665010">
              <a:lnSpc>
                <a:spcPct val="90000"/>
              </a:lnSpc>
              <a:spcBef>
                <a:spcPct val="0"/>
              </a:spcBef>
              <a:buFont typeface="+mj-lt"/>
              <a:buAutoNum type="arabicPeriod"/>
            </a:pPr>
            <a:endParaRPr lang="es-CO" sz="1500" dirty="0">
              <a:solidFill>
                <a:srgbClr val="2A54A7">
                  <a:lumMod val="50000"/>
                </a:srgbClr>
              </a:solidFill>
              <a:latin typeface="Work Sans Light" panose="020B0604020202020204" charset="0"/>
            </a:endParaRPr>
          </a:p>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p:txBody>
      </p:sp>
    </p:spTree>
    <p:extLst>
      <p:ext uri="{BB962C8B-B14F-4D97-AF65-F5344CB8AC3E}">
        <p14:creationId xmlns:p14="http://schemas.microsoft.com/office/powerpoint/2010/main" val="4183469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pic>
        <p:nvPicPr>
          <p:cNvPr id="73"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21" y="417423"/>
            <a:ext cx="11335656" cy="1114091"/>
          </a:xfrm>
          <a:prstGeom prst="rect">
            <a:avLst/>
          </a:prstGeom>
        </p:spPr>
      </p:pic>
      <p:cxnSp>
        <p:nvCxnSpPr>
          <p:cNvPr id="83" name="28 Conector recto"/>
          <p:cNvCxnSpPr/>
          <p:nvPr/>
        </p:nvCxnSpPr>
        <p:spPr>
          <a:xfrm>
            <a:off x="4178955" y="1531556"/>
            <a:ext cx="0" cy="4490519"/>
          </a:xfrm>
          <a:prstGeom prst="line">
            <a:avLst/>
          </a:prstGeom>
          <a:ln>
            <a:solidFill>
              <a:srgbClr val="FF66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32 Conector recto"/>
          <p:cNvCxnSpPr/>
          <p:nvPr/>
        </p:nvCxnSpPr>
        <p:spPr>
          <a:xfrm>
            <a:off x="8016659" y="1559662"/>
            <a:ext cx="0" cy="4490519"/>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CuadroTexto 33"/>
          <p:cNvSpPr txBox="1"/>
          <p:nvPr/>
        </p:nvSpPr>
        <p:spPr>
          <a:xfrm>
            <a:off x="652062" y="620633"/>
            <a:ext cx="3449015" cy="707668"/>
          </a:xfrm>
          <a:prstGeom prst="rect">
            <a:avLst/>
          </a:prstGeom>
          <a:noFill/>
        </p:spPr>
        <p:txBody>
          <a:bodyPr wrap="square" lIns="91200" tIns="45600" rIns="91200" bIns="45600" rtlCol="0">
            <a:spAutoFit/>
          </a:bodyPr>
          <a:lstStyle/>
          <a:p>
            <a:pPr algn="ctr" defTabSz="456000" hangingPunct="0">
              <a:spcBef>
                <a:spcPct val="50000"/>
              </a:spcBef>
              <a:defRPr/>
            </a:pPr>
            <a:r>
              <a:rPr kumimoji="1" lang="es-ES" sz="2000" b="1" dirty="0">
                <a:solidFill>
                  <a:prstClr val="white"/>
                </a:solidFill>
                <a:latin typeface="Work Sans Light" panose="020B0604020202020204" charset="0"/>
                <a:cs typeface="Calibri" pitchFamily="34" charset="0"/>
              </a:rPr>
              <a:t>Agencia Nacional de Hidrocarburos.</a:t>
            </a:r>
          </a:p>
        </p:txBody>
      </p:sp>
      <p:sp>
        <p:nvSpPr>
          <p:cNvPr id="13" name="CuadroTexto 33"/>
          <p:cNvSpPr txBox="1"/>
          <p:nvPr/>
        </p:nvSpPr>
        <p:spPr>
          <a:xfrm>
            <a:off x="4240372" y="417441"/>
            <a:ext cx="3787783" cy="1076885"/>
          </a:xfrm>
          <a:prstGeom prst="rect">
            <a:avLst/>
          </a:prstGeom>
          <a:noFill/>
        </p:spPr>
        <p:txBody>
          <a:bodyPr wrap="square" lIns="91200" tIns="45600" rIns="91200" bIns="45600" rtlCol="0">
            <a:spAutoFit/>
          </a:bodyPr>
          <a:lstStyle/>
          <a:p>
            <a:pPr algn="ctr" defTabSz="456000" hangingPunct="0">
              <a:spcBef>
                <a:spcPct val="50000"/>
              </a:spcBef>
              <a:defRPr/>
            </a:pPr>
            <a:r>
              <a:rPr lang="es-CO" sz="1600" b="1" dirty="0">
                <a:solidFill>
                  <a:srgbClr val="FFFFFF"/>
                </a:solidFill>
                <a:latin typeface="Work Sans Light" panose="020B0604020202020204" charset="0"/>
              </a:rPr>
              <a:t>Instituto de Planificación y Promoción de Soluciones Energéticas para las zonas no interconectadas </a:t>
            </a:r>
            <a:r>
              <a:rPr kumimoji="1" lang="es-ES" sz="1600" b="1" dirty="0">
                <a:solidFill>
                  <a:srgbClr val="FFFFFF"/>
                </a:solidFill>
                <a:latin typeface="Work Sans Light" panose="020B0604020202020204" charset="0"/>
                <a:cs typeface="Calibri" pitchFamily="34" charset="0"/>
              </a:rPr>
              <a:t>.</a:t>
            </a:r>
          </a:p>
        </p:txBody>
      </p:sp>
      <p:sp>
        <p:nvSpPr>
          <p:cNvPr id="14" name="CuadroTexto 33"/>
          <p:cNvSpPr txBox="1"/>
          <p:nvPr/>
        </p:nvSpPr>
        <p:spPr>
          <a:xfrm>
            <a:off x="8227975" y="417422"/>
            <a:ext cx="3449015" cy="969479"/>
          </a:xfrm>
          <a:prstGeom prst="rect">
            <a:avLst/>
          </a:prstGeom>
          <a:noFill/>
        </p:spPr>
        <p:txBody>
          <a:bodyPr wrap="square" lIns="91200" tIns="45600" rIns="91200" bIns="45600" rtlCol="0">
            <a:spAutoFit/>
          </a:bodyPr>
          <a:lstStyle/>
          <a:p>
            <a:pPr algn="ctr" defTabSz="1216010" fontAlgn="b"/>
            <a:r>
              <a:rPr lang="es-CO" sz="1900" b="1" dirty="0">
                <a:solidFill>
                  <a:srgbClr val="FFFFFF"/>
                </a:solidFill>
                <a:latin typeface="Work Sans Light" panose="020B0604020202020204" charset="0"/>
              </a:rPr>
              <a:t>Comisión de Regulación de Energía, Gas y Combustibles.</a:t>
            </a:r>
          </a:p>
        </p:txBody>
      </p:sp>
      <p:sp>
        <p:nvSpPr>
          <p:cNvPr id="15" name="14 Rectángulo"/>
          <p:cNvSpPr/>
          <p:nvPr/>
        </p:nvSpPr>
        <p:spPr>
          <a:xfrm>
            <a:off x="501813" y="1559647"/>
            <a:ext cx="3576475" cy="5524546"/>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Light" panose="020B0604020202020204" charset="0"/>
              </a:rPr>
              <a:t>Gestionar el cumplimiento de los valores y principios del servicio público de la Política de  integridad al interior de la entidad. </a:t>
            </a:r>
          </a:p>
          <a:p>
            <a:pPr marL="304000" indent="-304000" algn="just" defTabSz="665010">
              <a:lnSpc>
                <a:spcPct val="90000"/>
              </a:lnSpc>
              <a:spcBef>
                <a:spcPct val="0"/>
              </a:spcBef>
              <a:buFont typeface="+mj-lt"/>
              <a:buAutoNum type="arabicPeriod"/>
            </a:pPr>
            <a:r>
              <a:rPr lang="es-CO" sz="1500" dirty="0">
                <a:solidFill>
                  <a:srgbClr val="002060"/>
                </a:solidFill>
              </a:rPr>
              <a:t>Implementar </a:t>
            </a:r>
            <a:r>
              <a:rPr lang="es-CO" sz="1500" dirty="0">
                <a:solidFill>
                  <a:srgbClr val="002060"/>
                </a:solidFill>
                <a:latin typeface="Work Sans Light" panose="020B0604020202020204" charset="0"/>
              </a:rPr>
              <a:t>estrategias</a:t>
            </a:r>
            <a:r>
              <a:rPr lang="es-CO" sz="1500" dirty="0">
                <a:solidFill>
                  <a:srgbClr val="002060"/>
                </a:solidFill>
              </a:rPr>
              <a:t> para la identificación y declaración de </a:t>
            </a:r>
            <a:r>
              <a:rPr lang="es-CO" sz="1500" dirty="0">
                <a:solidFill>
                  <a:srgbClr val="002060"/>
                </a:solidFill>
                <a:latin typeface="Work Sans Light" panose="020B0604020202020204" charset="0"/>
              </a:rPr>
              <a:t>conflictos</a:t>
            </a:r>
            <a:r>
              <a:rPr lang="es-CO" sz="1500" dirty="0">
                <a:solidFill>
                  <a:srgbClr val="002060"/>
                </a:solidFill>
              </a:rPr>
              <a:t> </a:t>
            </a:r>
            <a:r>
              <a:rPr lang="es-CO" sz="1500" dirty="0">
                <a:solidFill>
                  <a:srgbClr val="002060"/>
                </a:solidFill>
                <a:latin typeface="Work Sans Light" panose="020B0604020202020204" charset="0"/>
              </a:rPr>
              <a:t>de interés</a:t>
            </a:r>
            <a:r>
              <a:rPr lang="es-CO" sz="1500" dirty="0">
                <a:solidFill>
                  <a:srgbClr val="002060"/>
                </a:solidFill>
              </a:rPr>
              <a:t>. </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Fortalecer la estrategia de comunicación que permita dar a conocer aspectos claves que afectan el funcionamiento del control interno para los grupos de valor.</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Evaluar el cumplimiento de los valores y principios del servicio público (código de integridad) en los comités o consejos internos.</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Implementar la preservación digital a largo plazo de documentos digitales y/o electrónicos de archivo en la entidad.</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Diseñar políticas que orienten la defensa técnica de los intereses de la entidad.</a:t>
            </a:r>
            <a:endParaRPr lang="es-CO" sz="1500" dirty="0">
              <a:solidFill>
                <a:srgbClr val="2A54A7">
                  <a:lumMod val="50000"/>
                </a:srgbClr>
              </a:solidFill>
              <a:latin typeface="Work Sans Light" panose="020B0604020202020204" charset="0"/>
            </a:endParaRPr>
          </a:p>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p:txBody>
      </p:sp>
      <p:sp>
        <p:nvSpPr>
          <p:cNvPr id="16" name="1 Rectángulo"/>
          <p:cNvSpPr/>
          <p:nvPr/>
        </p:nvSpPr>
        <p:spPr>
          <a:xfrm>
            <a:off x="4240361" y="1797324"/>
            <a:ext cx="3576475" cy="4291902"/>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r>
              <a:rPr lang="es-CO" sz="1500" dirty="0">
                <a:solidFill>
                  <a:srgbClr val="002060"/>
                </a:solidFill>
              </a:rPr>
              <a:t>Definir un plan de ejecución presupuestal que permita el 100% de esta durante el año fiscal vigente.</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Diseñar políticas que orienten la defensa técnica de los intereses de la entidad.</a:t>
            </a:r>
          </a:p>
          <a:p>
            <a:pPr marL="304000" indent="-304000" algn="just" defTabSz="665010">
              <a:lnSpc>
                <a:spcPct val="90000"/>
              </a:lnSpc>
              <a:spcBef>
                <a:spcPct val="0"/>
              </a:spcBef>
              <a:buFont typeface="+mj-lt"/>
              <a:buAutoNum type="arabicPeriod"/>
            </a:pPr>
            <a:r>
              <a:rPr lang="es-CO" sz="1500" dirty="0">
                <a:solidFill>
                  <a:srgbClr val="073763"/>
                </a:solidFill>
                <a:latin typeface="Work Sans"/>
              </a:rPr>
              <a:t>Fortalecer la gestión documental en </a:t>
            </a:r>
            <a:r>
              <a:rPr lang="es-CO" sz="1500" dirty="0">
                <a:solidFill>
                  <a:srgbClr val="2A54A7">
                    <a:lumMod val="50000"/>
                  </a:srgbClr>
                </a:solidFill>
                <a:latin typeface="Work Sans"/>
              </a:rPr>
              <a:t>temas tales como: la implementación de las Tablas de Retención Documental (TRD).</a:t>
            </a:r>
            <a:endParaRPr lang="es-CO" sz="1500" dirty="0">
              <a:solidFill>
                <a:srgbClr val="2A54A7">
                  <a:lumMod val="50000"/>
                </a:srgbClr>
              </a:solidFill>
              <a:latin typeface="Work Sans Light" panose="020B0604020202020204" charset="0"/>
            </a:endParaRPr>
          </a:p>
          <a:p>
            <a:pPr marL="304000" indent="-304000" algn="just" defTabSz="665010">
              <a:lnSpc>
                <a:spcPct val="90000"/>
              </a:lnSpc>
              <a:spcBef>
                <a:spcPct val="0"/>
              </a:spcBef>
              <a:buFont typeface="+mj-lt"/>
              <a:buAutoNum type="arabicPeriod"/>
            </a:pPr>
            <a:r>
              <a:rPr lang="es-CO" sz="1500" dirty="0">
                <a:solidFill>
                  <a:srgbClr val="073763"/>
                </a:solidFill>
              </a:rPr>
              <a:t>Mejorar sus procesos y procedimientos a través de un análisis de costo-beneficio. </a:t>
            </a:r>
          </a:p>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Establecer responsables de la ejecución de las actividades dentro del plan estratégico de la entidad.</a:t>
            </a:r>
          </a:p>
          <a:p>
            <a:pPr algn="just" defTabSz="665010">
              <a:lnSpc>
                <a:spcPct val="90000"/>
              </a:lnSpc>
              <a:spcBef>
                <a:spcPct val="0"/>
              </a:spcBef>
            </a:pPr>
            <a:endParaRPr lang="es-CO" sz="1600" dirty="0">
              <a:solidFill>
                <a:srgbClr val="073763"/>
              </a:solidFill>
            </a:endParaRPr>
          </a:p>
          <a:p>
            <a:pPr marL="304000" indent="-304000" algn="just" defTabSz="665010">
              <a:lnSpc>
                <a:spcPct val="90000"/>
              </a:lnSpc>
              <a:spcBef>
                <a:spcPct val="0"/>
              </a:spcBef>
              <a:buFont typeface="+mj-lt"/>
              <a:buAutoNum type="arabicPeriod"/>
            </a:pPr>
            <a:endParaRPr lang="es-CO" sz="1500" dirty="0">
              <a:solidFill>
                <a:srgbClr val="2A54A7">
                  <a:lumMod val="50000"/>
                </a:srgbClr>
              </a:solidFill>
              <a:latin typeface="Work Sans"/>
            </a:endParaRPr>
          </a:p>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p:txBody>
      </p:sp>
      <p:sp>
        <p:nvSpPr>
          <p:cNvPr id="17" name="1 Rectángulo"/>
          <p:cNvSpPr/>
          <p:nvPr/>
        </p:nvSpPr>
        <p:spPr>
          <a:xfrm>
            <a:off x="8164225" y="1828359"/>
            <a:ext cx="3576475" cy="4485800"/>
          </a:xfrm>
          <a:prstGeom prst="rect">
            <a:avLst/>
          </a:prstGeom>
        </p:spPr>
        <p:txBody>
          <a:bodyPr wrap="square" lIns="121600" tIns="60800" rIns="121600" bIns="60800">
            <a:spAutoFit/>
          </a:bodyPr>
          <a:lstStyle/>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Diseñar controles a los riesgos para un adecuado cumplimiento al diseño de estos por parte de los lideres de procesos y proyectos dentro de la entidad.</a:t>
            </a:r>
          </a:p>
          <a:p>
            <a:pPr marL="304000" indent="-304000" algn="just" defTabSz="665010">
              <a:lnSpc>
                <a:spcPct val="90000"/>
              </a:lnSpc>
              <a:spcBef>
                <a:spcPct val="0"/>
              </a:spcBef>
              <a:buFont typeface="+mj-lt"/>
              <a:buAutoNum type="arabicPeriod"/>
            </a:pPr>
            <a:r>
              <a:rPr lang="es-CO" sz="1500" dirty="0">
                <a:solidFill>
                  <a:srgbClr val="2A54A7">
                    <a:lumMod val="50000"/>
                  </a:srgbClr>
                </a:solidFill>
                <a:latin typeface="Work Sans"/>
              </a:rPr>
              <a:t>Gestionar los riesgos efectuando en la entidad un control contra la materialización de estos.</a:t>
            </a:r>
          </a:p>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Definir indicadores que permitan verificar el cumplimiento de su ejecución presupuestal versus las metas misionales.</a:t>
            </a:r>
          </a:p>
          <a:p>
            <a:pPr marL="304000" indent="-304000" algn="just" defTabSz="665010">
              <a:lnSpc>
                <a:spcPct val="90000"/>
              </a:lnSpc>
              <a:spcBef>
                <a:spcPct val="0"/>
              </a:spcBef>
              <a:buFont typeface="+mj-lt"/>
              <a:buAutoNum type="arabicPeriod"/>
            </a:pPr>
            <a:r>
              <a:rPr lang="es-CO" sz="1500" dirty="0">
                <a:solidFill>
                  <a:srgbClr val="073763"/>
                </a:solidFill>
                <a:latin typeface="Work Sans Light" panose="020B0604020202020204" charset="0"/>
              </a:rPr>
              <a:t>Establecer responsables de la ejecución de las actividades dentro del plan estratégico de la entidad.</a:t>
            </a:r>
          </a:p>
          <a:p>
            <a:pPr marL="304000" indent="-304000" algn="just" defTabSz="665010">
              <a:lnSpc>
                <a:spcPct val="90000"/>
              </a:lnSpc>
              <a:spcBef>
                <a:spcPct val="0"/>
              </a:spcBef>
              <a:buFont typeface="+mj-lt"/>
              <a:buAutoNum type="arabicPeriod"/>
            </a:pPr>
            <a:r>
              <a:rPr lang="es-CO" sz="1500" dirty="0">
                <a:solidFill>
                  <a:srgbClr val="073763"/>
                </a:solidFill>
                <a:latin typeface="Work Sans"/>
              </a:rPr>
              <a:t>Fortalecer el </a:t>
            </a:r>
            <a:r>
              <a:rPr lang="es-CO" sz="1500" dirty="0">
                <a:solidFill>
                  <a:srgbClr val="2A54A7">
                    <a:lumMod val="50000"/>
                  </a:srgbClr>
                </a:solidFill>
                <a:latin typeface="Work Sans"/>
              </a:rPr>
              <a:t>monitoreo de la gestión del riesgo </a:t>
            </a:r>
            <a:r>
              <a:rPr lang="es-CO" sz="1500" dirty="0">
                <a:solidFill>
                  <a:srgbClr val="073763"/>
                </a:solidFill>
                <a:latin typeface="Work Sans"/>
              </a:rPr>
              <a:t>al interior de la entidad en instancias tales como la afectación en el cumplimento del objetivo de la entidad.</a:t>
            </a:r>
          </a:p>
          <a:p>
            <a:pPr marL="304000" indent="-304000" algn="just" defTabSz="665010">
              <a:lnSpc>
                <a:spcPct val="90000"/>
              </a:lnSpc>
              <a:spcBef>
                <a:spcPct val="0"/>
              </a:spcBef>
              <a:buFont typeface="+mj-lt"/>
              <a:buAutoNum type="arabicPeriod"/>
            </a:pPr>
            <a:endParaRPr lang="es-CO" sz="1500" dirty="0">
              <a:solidFill>
                <a:srgbClr val="073763"/>
              </a:solidFill>
              <a:latin typeface="Work Sans Light" panose="020B0604020202020204" charset="0"/>
            </a:endParaRPr>
          </a:p>
        </p:txBody>
      </p:sp>
    </p:spTree>
    <p:extLst>
      <p:ext uri="{BB962C8B-B14F-4D97-AF65-F5344CB8AC3E}">
        <p14:creationId xmlns:p14="http://schemas.microsoft.com/office/powerpoint/2010/main" val="4020810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23" name="Rectángulo 22">
            <a:hlinkClick r:id="rId3" action="ppaction://hlinksldjump"/>
          </p:cNvPr>
          <p:cNvSpPr/>
          <p:nvPr/>
        </p:nvSpPr>
        <p:spPr>
          <a:xfrm>
            <a:off x="1" y="3360368"/>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Alineación</a:t>
            </a:r>
          </a:p>
        </p:txBody>
      </p:sp>
      <p:sp>
        <p:nvSpPr>
          <p:cNvPr id="32" name="Rectángulo 31">
            <a:hlinkClick r:id="rId4" action="ppaction://hlinksldjump"/>
          </p:cNvPr>
          <p:cNvSpPr/>
          <p:nvPr/>
        </p:nvSpPr>
        <p:spPr>
          <a:xfrm>
            <a:off x="1" y="394660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600" dirty="0">
                <a:solidFill>
                  <a:schemeClr val="bg1"/>
                </a:solidFill>
                <a:latin typeface="Arial Narrow" panose="020B0606020202030204" pitchFamily="34" charset="0"/>
              </a:rPr>
              <a:t>Participación sectorial</a:t>
            </a:r>
          </a:p>
        </p:txBody>
      </p:sp>
      <p:sp>
        <p:nvSpPr>
          <p:cNvPr id="38" name="Rectángulo 37">
            <a:hlinkClick r:id="rId5" action="ppaction://hlinksldjump"/>
          </p:cNvPr>
          <p:cNvSpPr/>
          <p:nvPr/>
        </p:nvSpPr>
        <p:spPr>
          <a:xfrm>
            <a:off x="1" y="277349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Plan</a:t>
            </a:r>
            <a:r>
              <a:rPr lang="es-CO" sz="1600" dirty="0">
                <a:solidFill>
                  <a:schemeClr val="tx1"/>
                </a:solidFill>
                <a:latin typeface="Arial Narrow" panose="020B0606020202030204" pitchFamily="34" charset="0"/>
              </a:rPr>
              <a:t> </a:t>
            </a:r>
            <a:r>
              <a:rPr lang="es-CO" sz="1600" dirty="0">
                <a:solidFill>
                  <a:schemeClr val="bg1"/>
                </a:solidFill>
                <a:latin typeface="Arial Narrow" panose="020B0606020202030204" pitchFamily="34" charset="0"/>
              </a:rPr>
              <a:t>Estratégico</a:t>
            </a:r>
            <a:r>
              <a:rPr lang="es-CO" sz="1600" dirty="0">
                <a:solidFill>
                  <a:schemeClr val="tx1"/>
                </a:solidFill>
                <a:latin typeface="Arial Narrow" panose="020B0606020202030204" pitchFamily="34" charset="0"/>
              </a:rPr>
              <a:t> </a:t>
            </a:r>
            <a:r>
              <a:rPr lang="es-CO" sz="1600" dirty="0">
                <a:solidFill>
                  <a:schemeClr val="bg1"/>
                </a:solidFill>
                <a:latin typeface="Arial Narrow" panose="020B0606020202030204" pitchFamily="34" charset="0"/>
              </a:rPr>
              <a:t>Sectorial</a:t>
            </a:r>
          </a:p>
        </p:txBody>
      </p:sp>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1140563"/>
            <a:ext cx="10058400" cy="5657850"/>
          </a:xfrm>
          <a:prstGeom prst="rect">
            <a:avLst/>
          </a:prstGeom>
        </p:spPr>
      </p:pic>
      <p:pic>
        <p:nvPicPr>
          <p:cNvPr id="22" name="Imagen 21"/>
          <p:cNvPicPr>
            <a:picLocks noChangeAspect="1"/>
          </p:cNvPicPr>
          <p:nvPr/>
        </p:nvPicPr>
        <p:blipFill>
          <a:blip r:embed="rId7"/>
          <a:stretch>
            <a:fillRect/>
          </a:stretch>
        </p:blipFill>
        <p:spPr>
          <a:xfrm>
            <a:off x="3863787" y="1270806"/>
            <a:ext cx="7161905" cy="104762"/>
          </a:xfrm>
          <a:prstGeom prst="rect">
            <a:avLst/>
          </a:prstGeom>
        </p:spPr>
      </p:pic>
      <p:sp>
        <p:nvSpPr>
          <p:cNvPr id="2" name="Rectángulo 1"/>
          <p:cNvSpPr/>
          <p:nvPr/>
        </p:nvSpPr>
        <p:spPr>
          <a:xfrm>
            <a:off x="4807525" y="475419"/>
            <a:ext cx="5680607" cy="461665"/>
          </a:xfrm>
          <a:prstGeom prst="rect">
            <a:avLst/>
          </a:prstGeom>
        </p:spPr>
        <p:txBody>
          <a:bodyPr wrap="square">
            <a:spAutoFit/>
          </a:bodyPr>
          <a:lstStyle/>
          <a:p>
            <a:r>
              <a:rPr lang="es-CO" sz="2400" b="1" dirty="0">
                <a:latin typeface="Arial" panose="020B0604020202020204" pitchFamily="34" charset="0"/>
                <a:cs typeface="Arial" panose="020B0604020202020204" pitchFamily="34" charset="0"/>
              </a:rPr>
              <a:t>4. Presentación del PES 2019 - 2022</a:t>
            </a:r>
          </a:p>
        </p:txBody>
      </p:sp>
    </p:spTree>
    <p:extLst>
      <p:ext uri="{BB962C8B-B14F-4D97-AF65-F5344CB8AC3E}">
        <p14:creationId xmlns:p14="http://schemas.microsoft.com/office/powerpoint/2010/main" val="827074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96" y="480448"/>
            <a:ext cx="10058400" cy="6106372"/>
          </a:xfrm>
          <a:prstGeom prst="rect">
            <a:avLst/>
          </a:prstGeom>
        </p:spPr>
      </p:pic>
      <p:sp>
        <p:nvSpPr>
          <p:cNvPr id="11" name="Rectángulo 10">
            <a:hlinkClick r:id="rId4" action="ppaction://hlinksldjump"/>
          </p:cNvPr>
          <p:cNvSpPr/>
          <p:nvPr/>
        </p:nvSpPr>
        <p:spPr>
          <a:xfrm>
            <a:off x="1" y="3360368"/>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Alineación</a:t>
            </a:r>
          </a:p>
        </p:txBody>
      </p:sp>
      <p:sp>
        <p:nvSpPr>
          <p:cNvPr id="12" name="Rectángulo 11">
            <a:hlinkClick r:id="rId5" action="ppaction://hlinksldjump"/>
          </p:cNvPr>
          <p:cNvSpPr/>
          <p:nvPr/>
        </p:nvSpPr>
        <p:spPr>
          <a:xfrm>
            <a:off x="1" y="394660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600" dirty="0">
                <a:solidFill>
                  <a:schemeClr val="bg1"/>
                </a:solidFill>
                <a:latin typeface="Arial Narrow" panose="020B0606020202030204" pitchFamily="34" charset="0"/>
              </a:rPr>
              <a:t>Participación sectorial</a:t>
            </a:r>
          </a:p>
        </p:txBody>
      </p:sp>
      <p:sp>
        <p:nvSpPr>
          <p:cNvPr id="13" name="Rectángulo 12">
            <a:hlinkClick r:id="rId6" action="ppaction://hlinksldjump"/>
          </p:cNvPr>
          <p:cNvSpPr/>
          <p:nvPr/>
        </p:nvSpPr>
        <p:spPr>
          <a:xfrm>
            <a:off x="1" y="277349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Plan Estratégico Sectorial</a:t>
            </a:r>
          </a:p>
        </p:txBody>
      </p:sp>
    </p:spTree>
    <p:extLst>
      <p:ext uri="{BB962C8B-B14F-4D97-AF65-F5344CB8AC3E}">
        <p14:creationId xmlns:p14="http://schemas.microsoft.com/office/powerpoint/2010/main" val="471863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sp>
        <p:nvSpPr>
          <p:cNvPr id="9" name="Rectángulo 8">
            <a:hlinkClick r:id="rId3" action="ppaction://hlinksldjump"/>
          </p:cNvPr>
          <p:cNvSpPr/>
          <p:nvPr/>
        </p:nvSpPr>
        <p:spPr>
          <a:xfrm>
            <a:off x="1" y="3360368"/>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Alineación</a:t>
            </a:r>
          </a:p>
        </p:txBody>
      </p:sp>
      <p:sp>
        <p:nvSpPr>
          <p:cNvPr id="11" name="Rectángulo 10">
            <a:hlinkClick r:id="rId4" action="ppaction://hlinksldjump"/>
          </p:cNvPr>
          <p:cNvSpPr/>
          <p:nvPr/>
        </p:nvSpPr>
        <p:spPr>
          <a:xfrm>
            <a:off x="1" y="394660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600" dirty="0">
                <a:solidFill>
                  <a:schemeClr val="bg1"/>
                </a:solidFill>
                <a:latin typeface="Arial Narrow" panose="020B0606020202030204" pitchFamily="34" charset="0"/>
              </a:rPr>
              <a:t>Participación sectorial</a:t>
            </a:r>
          </a:p>
        </p:txBody>
      </p:sp>
      <p:sp>
        <p:nvSpPr>
          <p:cNvPr id="12" name="Rectángulo 11">
            <a:hlinkClick r:id="rId5" action="ppaction://hlinksldjump"/>
          </p:cNvPr>
          <p:cNvSpPr/>
          <p:nvPr/>
        </p:nvSpPr>
        <p:spPr>
          <a:xfrm>
            <a:off x="1" y="2773490"/>
            <a:ext cx="2103121" cy="38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Narrow" panose="020B0606020202030204" pitchFamily="34" charset="0"/>
              </a:rPr>
              <a:t>Plan Estratégico Sectorial</a:t>
            </a: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2096" y="337067"/>
            <a:ext cx="9997632" cy="6183865"/>
          </a:xfrm>
          <a:prstGeom prst="rect">
            <a:avLst/>
          </a:prstGeom>
        </p:spPr>
      </p:pic>
      <p:sp>
        <p:nvSpPr>
          <p:cNvPr id="3" name="CuadroTexto 2">
            <a:extLst>
              <a:ext uri="{FF2B5EF4-FFF2-40B4-BE49-F238E27FC236}">
                <a16:creationId xmlns:a16="http://schemas.microsoft.com/office/drawing/2014/main" xmlns="" id="{D67736FC-6172-49F3-AD28-3F86D1A40F23}"/>
              </a:ext>
            </a:extLst>
          </p:cNvPr>
          <p:cNvSpPr txBox="1"/>
          <p:nvPr/>
        </p:nvSpPr>
        <p:spPr>
          <a:xfrm>
            <a:off x="7765367" y="5219113"/>
            <a:ext cx="295422" cy="461665"/>
          </a:xfrm>
          <a:prstGeom prst="rect">
            <a:avLst/>
          </a:prstGeom>
          <a:solidFill>
            <a:schemeClr val="bg1"/>
          </a:solidFill>
        </p:spPr>
        <p:txBody>
          <a:bodyPr wrap="square" rtlCol="0">
            <a:spAutoFit/>
          </a:bodyPr>
          <a:lstStyle/>
          <a:p>
            <a:r>
              <a:rPr lang="es-CO" sz="2400" dirty="0">
                <a:solidFill>
                  <a:schemeClr val="accent1">
                    <a:lumMod val="50000"/>
                  </a:schemeClr>
                </a:solidFill>
              </a:rPr>
              <a:t>1</a:t>
            </a:r>
          </a:p>
        </p:txBody>
      </p:sp>
    </p:spTree>
    <p:extLst>
      <p:ext uri="{BB962C8B-B14F-4D97-AF65-F5344CB8AC3E}">
        <p14:creationId xmlns:p14="http://schemas.microsoft.com/office/powerpoint/2010/main" val="173462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10" name="CuadroTexto 9"/>
          <p:cNvSpPr txBox="1"/>
          <p:nvPr/>
        </p:nvSpPr>
        <p:spPr>
          <a:xfrm>
            <a:off x="2643016" y="3183673"/>
            <a:ext cx="8830994" cy="2000548"/>
          </a:xfrm>
          <a:prstGeom prst="rect">
            <a:avLst/>
          </a:prstGeom>
          <a:noFill/>
        </p:spPr>
        <p:txBody>
          <a:bodyPr wrap="square" rtlCol="0">
            <a:spAutoFit/>
          </a:bodyPr>
          <a:lstStyle/>
          <a:p>
            <a:pPr algn="r"/>
            <a:endParaRPr lang="es-ES_tradnl" sz="2400" b="1" dirty="0">
              <a:latin typeface="Arial" panose="020B0604020202020204" pitchFamily="34" charset="0"/>
              <a:cs typeface="Arial" panose="020B0604020202020204" pitchFamily="34" charset="0"/>
            </a:endParaRPr>
          </a:p>
          <a:p>
            <a:pPr algn="r"/>
            <a:r>
              <a:rPr lang="es-ES_tradnl" sz="2800" b="1" dirty="0">
                <a:latin typeface="Arial" panose="020B0604020202020204" pitchFamily="34" charset="0"/>
                <a:cs typeface="Arial" panose="020B0604020202020204" pitchFamily="34" charset="0"/>
              </a:rPr>
              <a:t>5. Varios</a:t>
            </a:r>
            <a:endParaRPr lang="es-ES_tradnl" sz="2400" b="1" dirty="0">
              <a:solidFill>
                <a:srgbClr val="3366CC"/>
              </a:solidFill>
              <a:latin typeface="Arial" panose="020B0604020202020204" pitchFamily="34" charset="0"/>
              <a:cs typeface="Arial" panose="020B0604020202020204" pitchFamily="34" charset="0"/>
            </a:endParaRPr>
          </a:p>
          <a:p>
            <a:pPr algn="r"/>
            <a:endParaRPr lang="es-ES_tradnl" sz="2400" b="1" dirty="0">
              <a:solidFill>
                <a:srgbClr val="3366CC"/>
              </a:solidFill>
              <a:latin typeface="Arial" panose="020B0604020202020204" pitchFamily="34" charset="0"/>
              <a:cs typeface="Arial" panose="020B0604020202020204" pitchFamily="34" charset="0"/>
            </a:endParaRPr>
          </a:p>
          <a:p>
            <a:pPr algn="r"/>
            <a:r>
              <a:rPr lang="es-MX" sz="2400" b="1" dirty="0">
                <a:solidFill>
                  <a:srgbClr val="3366CC"/>
                </a:solidFill>
                <a:latin typeface="Arial" panose="020B0604020202020204" pitchFamily="34" charset="0"/>
                <a:cs typeface="Arial" panose="020B0604020202020204" pitchFamily="34" charset="0"/>
              </a:rPr>
              <a:t>PLAN SECTORIAL PARA LA ATENCIÓN DE LA POBLACIÓN EN SITUACIÓN DE DISCAPACIDAD </a:t>
            </a:r>
          </a:p>
        </p:txBody>
      </p:sp>
      <p:pic>
        <p:nvPicPr>
          <p:cNvPr id="1026" name="Picture 2" descr="Resultado de imagen para agencia nacional de hidrocarbu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63" y="6001174"/>
            <a:ext cx="1221266" cy="427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rvicio GeolÃ³gico Colombi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792" y="5920154"/>
            <a:ext cx="1324533" cy="53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misiÃ³n de regulaciÃ³n de energÃ­a y gas (cr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803" y="6001174"/>
            <a:ext cx="990051" cy="52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5849" y="6010034"/>
            <a:ext cx="1227073" cy="4877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Agencia Nacional de MinerÃ­a"/>
          <p:cNvPicPr>
            <a:picLocks noChangeAspect="1" noChangeArrowheads="1"/>
          </p:cNvPicPr>
          <p:nvPr/>
        </p:nvPicPr>
        <p:blipFill rotWithShape="1">
          <a:blip r:embed="rId7">
            <a:extLst>
              <a:ext uri="{28A0092B-C50C-407E-A947-70E740481C1C}">
                <a14:useLocalDpi xmlns:a14="http://schemas.microsoft.com/office/drawing/2010/main" val="0"/>
              </a:ext>
            </a:extLst>
          </a:blip>
          <a:srcRect l="3178" t="13800" b="9100"/>
          <a:stretch/>
        </p:blipFill>
        <p:spPr bwMode="auto">
          <a:xfrm>
            <a:off x="2626866" y="5932115"/>
            <a:ext cx="1627128" cy="5594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Instituto de PlanificaciÃ³n y PromociÃ³n de Soluciones EnergÃ©ticas para las Zonas No interconectad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207" y="5920154"/>
            <a:ext cx="1403748" cy="55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9"/>
          <a:stretch>
            <a:fillRect/>
          </a:stretch>
        </p:blipFill>
        <p:spPr>
          <a:xfrm>
            <a:off x="4312105" y="4070006"/>
            <a:ext cx="7161905" cy="104762"/>
          </a:xfrm>
          <a:prstGeom prst="rect">
            <a:avLst/>
          </a:prstGeom>
        </p:spPr>
      </p:pic>
    </p:spTree>
    <p:extLst>
      <p:ext uri="{BB962C8B-B14F-4D97-AF65-F5344CB8AC3E}">
        <p14:creationId xmlns:p14="http://schemas.microsoft.com/office/powerpoint/2010/main" val="4172394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222" y="914401"/>
            <a:ext cx="7627827" cy="472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Box 57">
            <a:extLst>
              <a:ext uri="{FF2B5EF4-FFF2-40B4-BE49-F238E27FC236}">
                <a16:creationId xmlns:a16="http://schemas.microsoft.com/office/drawing/2014/main" xmlns="" id="{F3F5DEDC-B44F-49EE-A183-1EDCF8FB8277}"/>
              </a:ext>
            </a:extLst>
          </p:cNvPr>
          <p:cNvSpPr txBox="1"/>
          <p:nvPr/>
        </p:nvSpPr>
        <p:spPr>
          <a:xfrm>
            <a:off x="2103122" y="2355926"/>
            <a:ext cx="235799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ko-KR" sz="1100" b="1" i="0" u="none" strike="noStrike" kern="0" cap="none" spc="0" normalizeH="0" baseline="0" noProof="0" dirty="0">
                <a:ln>
                  <a:noFill/>
                </a:ln>
                <a:solidFill>
                  <a:sysClr val="windowText" lastClr="000000">
                    <a:lumMod val="75000"/>
                    <a:lumOff val="25000"/>
                  </a:sysClr>
                </a:solidFill>
                <a:effectLst/>
                <a:uLnTx/>
                <a:uFillTx/>
                <a:latin typeface="Bahnschrift SemiLight" pitchFamily="34" charset="0"/>
                <a:cs typeface="Arial" pitchFamily="34" charset="0"/>
              </a:rPr>
              <a:t>PLAN SECTORIAL PARA LA ATENCIÓN DE LA POBLACIÓN EN SITUACIÓN DE DISCAPACIDAD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ko-KR" sz="1100" b="1" i="0" u="none" strike="noStrike" kern="0" cap="none" spc="0" normalizeH="0" baseline="0" noProof="0" dirty="0">
                <a:ln>
                  <a:noFill/>
                </a:ln>
                <a:solidFill>
                  <a:sysClr val="windowText" lastClr="000000">
                    <a:lumMod val="75000"/>
                    <a:lumOff val="25000"/>
                  </a:sysClr>
                </a:solidFill>
                <a:effectLst/>
                <a:uLnTx/>
                <a:uFillTx/>
                <a:latin typeface="Bahnschrift SemiLight" pitchFamily="34" charset="0"/>
                <a:cs typeface="Arial" pitchFamily="34" charset="0"/>
              </a:rPr>
              <a:t>2019 - 2022</a:t>
            </a:r>
            <a:endParaRPr kumimoji="0" lang="ko-KR" altLang="en-US" sz="1100" b="1" i="0" u="none" strike="noStrike" kern="0" cap="none" spc="0" normalizeH="0" baseline="0" noProof="0" dirty="0">
              <a:ln>
                <a:noFill/>
              </a:ln>
              <a:solidFill>
                <a:sysClr val="windowText" lastClr="000000">
                  <a:lumMod val="75000"/>
                  <a:lumOff val="25000"/>
                </a:sysClr>
              </a:solidFill>
              <a:effectLst/>
              <a:uLnTx/>
              <a:uFillTx/>
              <a:latin typeface="Bahnschrift SemiLight" pitchFamily="34" charset="0"/>
              <a:cs typeface="Arial" pitchFamily="34" charset="0"/>
            </a:endParaRPr>
          </a:p>
        </p:txBody>
      </p:sp>
      <p:pic>
        <p:nvPicPr>
          <p:cNvPr id="112" name="Google Shape;335;p39"/>
          <p:cNvPicPr preferRelativeResize="0"/>
          <p:nvPr/>
        </p:nvPicPr>
        <p:blipFill>
          <a:blip r:embed="rId4">
            <a:alphaModFix/>
          </a:blip>
          <a:stretch>
            <a:fillRect/>
          </a:stretch>
        </p:blipFill>
        <p:spPr>
          <a:xfrm>
            <a:off x="2419739" y="3264192"/>
            <a:ext cx="2041382" cy="1633654"/>
          </a:xfrm>
          <a:prstGeom prst="rect">
            <a:avLst/>
          </a:prstGeom>
          <a:noFill/>
          <a:ln>
            <a:noFill/>
          </a:ln>
        </p:spPr>
      </p:pic>
    </p:spTree>
    <p:extLst>
      <p:ext uri="{BB962C8B-B14F-4D97-AF65-F5344CB8AC3E}">
        <p14:creationId xmlns:p14="http://schemas.microsoft.com/office/powerpoint/2010/main" val="736935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3440430" cy="660115"/>
          </a:xfrm>
          <a:prstGeom prst="rect">
            <a:avLst/>
          </a:prstGeom>
        </p:spPr>
      </p:pic>
      <p:sp>
        <p:nvSpPr>
          <p:cNvPr id="39" name="Rectángulo 38"/>
          <p:cNvSpPr/>
          <p:nvPr/>
        </p:nvSpPr>
        <p:spPr>
          <a:xfrm>
            <a:off x="-8974" y="1567592"/>
            <a:ext cx="2103120" cy="4000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ctr"/>
            <a:r>
              <a:rPr lang="es-CO" sz="1300" dirty="0">
                <a:latin typeface="Arial Narrow" panose="020B0606020202030204" pitchFamily="34" charset="0"/>
              </a:rPr>
              <a:t>CONTENIDO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47" y="1366295"/>
            <a:ext cx="9937151" cy="457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9507" y="2807745"/>
            <a:ext cx="2922493" cy="21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03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1ra. Dimensión: Talento Humano</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62" name="CuadroTexto 61"/>
          <p:cNvSpPr txBox="1"/>
          <p:nvPr/>
        </p:nvSpPr>
        <p:spPr>
          <a:xfrm>
            <a:off x="6843860" y="1459833"/>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63" name="Rectángulo 62"/>
          <p:cNvSpPr/>
          <p:nvPr/>
        </p:nvSpPr>
        <p:spPr>
          <a:xfrm>
            <a:off x="10912940" y="1382607"/>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400" b="1" dirty="0">
                <a:solidFill>
                  <a:schemeClr val="tx1"/>
                </a:solidFill>
                <a:latin typeface="Arial Black" panose="020B0A04020102020204" pitchFamily="34" charset="0"/>
              </a:rPr>
              <a:t>78</a:t>
            </a:r>
            <a:r>
              <a:rPr kumimoji="0" lang="es-ES_tradnl" sz="24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64" name="Conector recto 63"/>
          <p:cNvCxnSpPr/>
          <p:nvPr/>
        </p:nvCxnSpPr>
        <p:spPr>
          <a:xfrm>
            <a:off x="6549134" y="1906390"/>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1" name="Rectángulo 40">
            <a:hlinkClick r:id="rId3" action="ppaction://hlinksldjump"/>
          </p:cNvPr>
          <p:cNvSpPr/>
          <p:nvPr/>
        </p:nvSpPr>
        <p:spPr>
          <a:xfrm>
            <a:off x="2094146" y="877474"/>
            <a:ext cx="3374306" cy="373502"/>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42" name="Rectángulo 41">
            <a:hlinkClick r:id="rId4" action="ppaction://hlinksldjump"/>
          </p:cNvPr>
          <p:cNvSpPr/>
          <p:nvPr/>
        </p:nvSpPr>
        <p:spPr>
          <a:xfrm>
            <a:off x="5443388" y="877474"/>
            <a:ext cx="337430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43" name="Rectángulo 42">
            <a:hlinkClick r:id="rId5" action="ppaction://hlinksldjump"/>
          </p:cNvPr>
          <p:cNvSpPr/>
          <p:nvPr/>
        </p:nvSpPr>
        <p:spPr>
          <a:xfrm>
            <a:off x="8817694" y="873858"/>
            <a:ext cx="3374306"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cxnSp>
        <p:nvCxnSpPr>
          <p:cNvPr id="65" name="Conector recto 64">
            <a:extLst>
              <a:ext uri="{FF2B5EF4-FFF2-40B4-BE49-F238E27FC236}">
                <a16:creationId xmlns:a16="http://schemas.microsoft.com/office/drawing/2014/main" xmlns="" id="{E56C2033-A8C4-475E-B139-A74F64524A07}"/>
              </a:ext>
            </a:extLst>
          </p:cNvPr>
          <p:cNvCxnSpPr>
            <a:cxnSpLocks/>
            <a:endCxn id="72" idx="4"/>
          </p:cNvCxnSpPr>
          <p:nvPr/>
        </p:nvCxnSpPr>
        <p:spPr>
          <a:xfrm>
            <a:off x="11258888" y="2695917"/>
            <a:ext cx="1" cy="2976994"/>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6" name="Grupo 65">
            <a:extLst>
              <a:ext uri="{FF2B5EF4-FFF2-40B4-BE49-F238E27FC236}">
                <a16:creationId xmlns:a16="http://schemas.microsoft.com/office/drawing/2014/main" xmlns="" id="{3D8C5141-BE7F-4A34-AB79-F5C04D53B93A}"/>
              </a:ext>
            </a:extLst>
          </p:cNvPr>
          <p:cNvGrpSpPr/>
          <p:nvPr/>
        </p:nvGrpSpPr>
        <p:grpSpPr>
          <a:xfrm>
            <a:off x="11017272" y="2503638"/>
            <a:ext cx="593679" cy="593679"/>
            <a:chOff x="8560037" y="4833731"/>
            <a:chExt cx="593679" cy="593679"/>
          </a:xfrm>
        </p:grpSpPr>
        <p:sp>
          <p:nvSpPr>
            <p:cNvPr id="67" name="Oval 14">
              <a:extLst>
                <a:ext uri="{FF2B5EF4-FFF2-40B4-BE49-F238E27FC236}">
                  <a16:creationId xmlns:a16="http://schemas.microsoft.com/office/drawing/2014/main" xmlns="" id="{F779E149-992E-4EA5-B6DA-22E25D0D734A}"/>
                </a:ext>
              </a:extLst>
            </p:cNvPr>
            <p:cNvSpPr/>
            <p:nvPr/>
          </p:nvSpPr>
          <p:spPr>
            <a:xfrm>
              <a:off x="8560037" y="4833731"/>
              <a:ext cx="593679" cy="593679"/>
            </a:xfrm>
            <a:prstGeom prst="ellipse">
              <a:avLst/>
            </a:prstGeom>
            <a:solidFill>
              <a:srgbClr val="F6A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68" name="Group 1">
              <a:extLst>
                <a:ext uri="{FF2B5EF4-FFF2-40B4-BE49-F238E27FC236}">
                  <a16:creationId xmlns:a16="http://schemas.microsoft.com/office/drawing/2014/main" xmlns="" id="{8D5D8D35-753D-472F-AF64-ECDE70F24A7F}"/>
                </a:ext>
              </a:extLst>
            </p:cNvPr>
            <p:cNvGrpSpPr>
              <a:grpSpLocks/>
            </p:cNvGrpSpPr>
            <p:nvPr/>
          </p:nvGrpSpPr>
          <p:grpSpPr bwMode="auto">
            <a:xfrm>
              <a:off x="8709240" y="4985149"/>
              <a:ext cx="295273" cy="290842"/>
              <a:chOff x="7197121" y="8332916"/>
              <a:chExt cx="553830" cy="543285"/>
            </a:xfrm>
            <a:solidFill>
              <a:schemeClr val="bg1"/>
            </a:solidFill>
          </p:grpSpPr>
          <p:sp>
            <p:nvSpPr>
              <p:cNvPr id="69" name="Freeform 8">
                <a:extLst>
                  <a:ext uri="{FF2B5EF4-FFF2-40B4-BE49-F238E27FC236}">
                    <a16:creationId xmlns:a16="http://schemas.microsoft.com/office/drawing/2014/main" xmlns="" id="{328FB012-D8EC-4E09-A3DF-EFE9A3E66EFF}"/>
                  </a:ext>
                </a:extLst>
              </p:cNvPr>
              <p:cNvSpPr>
                <a:spLocks noChangeArrowheads="1"/>
              </p:cNvSpPr>
              <p:nvPr/>
            </p:nvSpPr>
            <p:spPr bwMode="auto">
              <a:xfrm>
                <a:off x="7197121" y="8332916"/>
                <a:ext cx="553830" cy="54328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p>
            </p:txBody>
          </p:sp>
          <p:sp>
            <p:nvSpPr>
              <p:cNvPr id="70" name="Freeform 9">
                <a:extLst>
                  <a:ext uri="{FF2B5EF4-FFF2-40B4-BE49-F238E27FC236}">
                    <a16:creationId xmlns:a16="http://schemas.microsoft.com/office/drawing/2014/main" xmlns="" id="{9906A973-7CA7-4E9C-A812-9400688C77FF}"/>
                  </a:ext>
                </a:extLst>
              </p:cNvPr>
              <p:cNvSpPr>
                <a:spLocks noChangeArrowheads="1"/>
              </p:cNvSpPr>
              <p:nvPr/>
            </p:nvSpPr>
            <p:spPr bwMode="auto">
              <a:xfrm>
                <a:off x="7450784" y="8450839"/>
                <a:ext cx="126832" cy="261114"/>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p>
            </p:txBody>
          </p:sp>
        </p:grpSp>
      </p:grpSp>
      <p:grpSp>
        <p:nvGrpSpPr>
          <p:cNvPr id="71" name="Group 20">
            <a:extLst>
              <a:ext uri="{FF2B5EF4-FFF2-40B4-BE49-F238E27FC236}">
                <a16:creationId xmlns:a16="http://schemas.microsoft.com/office/drawing/2014/main" xmlns="" id="{0FBF3BD1-981F-47B5-AD15-03F92F886273}"/>
              </a:ext>
            </a:extLst>
          </p:cNvPr>
          <p:cNvGrpSpPr/>
          <p:nvPr/>
        </p:nvGrpSpPr>
        <p:grpSpPr>
          <a:xfrm>
            <a:off x="10962049" y="5079232"/>
            <a:ext cx="593679" cy="593679"/>
            <a:chOff x="2572979" y="2460587"/>
            <a:chExt cx="786047" cy="786047"/>
          </a:xfrm>
        </p:grpSpPr>
        <p:sp>
          <p:nvSpPr>
            <p:cNvPr id="72" name="Oval 12">
              <a:extLst>
                <a:ext uri="{FF2B5EF4-FFF2-40B4-BE49-F238E27FC236}">
                  <a16:creationId xmlns:a16="http://schemas.microsoft.com/office/drawing/2014/main" xmlns="" id="{5F198482-4959-4B3E-A552-2C765D9EE099}"/>
                </a:ext>
              </a:extLst>
            </p:cNvPr>
            <p:cNvSpPr/>
            <p:nvPr/>
          </p:nvSpPr>
          <p:spPr>
            <a:xfrm>
              <a:off x="2572979" y="2460587"/>
              <a:ext cx="786047" cy="786047"/>
            </a:xfrm>
            <a:prstGeom prst="ellipse">
              <a:avLst/>
            </a:prstGeom>
            <a:solidFill>
              <a:srgbClr val="C1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3" name="Freeform 96">
              <a:extLst>
                <a:ext uri="{FF2B5EF4-FFF2-40B4-BE49-F238E27FC236}">
                  <a16:creationId xmlns:a16="http://schemas.microsoft.com/office/drawing/2014/main" xmlns="" id="{E47F7A79-E4A5-4BA2-BDE1-42074EB1A3DE}"/>
                </a:ext>
              </a:extLst>
            </p:cNvPr>
            <p:cNvSpPr>
              <a:spLocks noChangeArrowheads="1"/>
            </p:cNvSpPr>
            <p:nvPr/>
          </p:nvSpPr>
          <p:spPr bwMode="auto">
            <a:xfrm>
              <a:off x="2747233" y="2642771"/>
              <a:ext cx="437538" cy="421678"/>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dirty="0"/>
            </a:p>
          </p:txBody>
        </p:sp>
      </p:grpSp>
      <p:grpSp>
        <p:nvGrpSpPr>
          <p:cNvPr id="74" name="Grupo 73">
            <a:extLst>
              <a:ext uri="{FF2B5EF4-FFF2-40B4-BE49-F238E27FC236}">
                <a16:creationId xmlns:a16="http://schemas.microsoft.com/office/drawing/2014/main" xmlns="" id="{D7D839C9-4EF9-46E1-A988-F85DE71B7695}"/>
              </a:ext>
            </a:extLst>
          </p:cNvPr>
          <p:cNvGrpSpPr/>
          <p:nvPr/>
        </p:nvGrpSpPr>
        <p:grpSpPr>
          <a:xfrm>
            <a:off x="11004875" y="3819127"/>
            <a:ext cx="593679" cy="593679"/>
            <a:chOff x="3153133" y="4762121"/>
            <a:chExt cx="593679" cy="593679"/>
          </a:xfrm>
        </p:grpSpPr>
        <p:sp>
          <p:nvSpPr>
            <p:cNvPr id="75" name="Oval 16">
              <a:extLst>
                <a:ext uri="{FF2B5EF4-FFF2-40B4-BE49-F238E27FC236}">
                  <a16:creationId xmlns:a16="http://schemas.microsoft.com/office/drawing/2014/main" xmlns="" id="{CCD27B63-698A-4A37-A377-9E8FB9CBA1F2}"/>
                </a:ext>
              </a:extLst>
            </p:cNvPr>
            <p:cNvSpPr/>
            <p:nvPr/>
          </p:nvSpPr>
          <p:spPr>
            <a:xfrm>
              <a:off x="3153133" y="4762121"/>
              <a:ext cx="593679" cy="593679"/>
            </a:xfrm>
            <a:prstGeom prst="ellipse">
              <a:avLst/>
            </a:prstGeom>
            <a:solidFill>
              <a:srgbClr val="16A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6" name="Freeform 123">
              <a:extLst>
                <a:ext uri="{FF2B5EF4-FFF2-40B4-BE49-F238E27FC236}">
                  <a16:creationId xmlns:a16="http://schemas.microsoft.com/office/drawing/2014/main" xmlns="" id="{EA436F6B-B5EA-47E8-976D-5BA4BE73AD2B}"/>
                </a:ext>
              </a:extLst>
            </p:cNvPr>
            <p:cNvSpPr>
              <a:spLocks noChangeArrowheads="1"/>
            </p:cNvSpPr>
            <p:nvPr/>
          </p:nvSpPr>
          <p:spPr bwMode="auto">
            <a:xfrm>
              <a:off x="3305716" y="4911285"/>
              <a:ext cx="288512" cy="29535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1867" tIns="60934" rIns="121867" bIns="60934" anchor="ctr"/>
            <a:lstStyle/>
            <a:p>
              <a:pPr>
                <a:defRPr/>
              </a:pPr>
              <a:endParaRPr lang="en-US" sz="2400" dirty="0"/>
            </a:p>
          </p:txBody>
        </p:sp>
      </p:grpSp>
      <p:graphicFrame>
        <p:nvGraphicFramePr>
          <p:cNvPr id="77" name="Tabla 76">
            <a:extLst>
              <a:ext uri="{FF2B5EF4-FFF2-40B4-BE49-F238E27FC236}">
                <a16:creationId xmlns:a16="http://schemas.microsoft.com/office/drawing/2014/main" xmlns="" id="{C66D759D-0441-457A-93A2-CD9CBE53BAF1}"/>
              </a:ext>
            </a:extLst>
          </p:cNvPr>
          <p:cNvGraphicFramePr>
            <a:graphicFrameLocks noGrp="1"/>
          </p:cNvGraphicFramePr>
          <p:nvPr>
            <p:extLst>
              <p:ext uri="{D42A27DB-BD31-4B8C-83A1-F6EECF244321}">
                <p14:modId xmlns:p14="http://schemas.microsoft.com/office/powerpoint/2010/main" val="273183892"/>
              </p:ext>
            </p:extLst>
          </p:nvPr>
        </p:nvGraphicFramePr>
        <p:xfrm>
          <a:off x="7292048" y="2211036"/>
          <a:ext cx="3436173" cy="3592552"/>
        </p:xfrm>
        <a:graphic>
          <a:graphicData uri="http://schemas.openxmlformats.org/drawingml/2006/table">
            <a:tbl>
              <a:tblPr>
                <a:tableStyleId>{5C22544A-7EE6-4342-B048-85BDC9FD1C3A}</a:tableStyleId>
              </a:tblPr>
              <a:tblGrid>
                <a:gridCol w="3436173">
                  <a:extLst>
                    <a:ext uri="{9D8B030D-6E8A-4147-A177-3AD203B41FA5}">
                      <a16:colId xmlns:a16="http://schemas.microsoft.com/office/drawing/2014/main" xmlns="" val="3874803038"/>
                    </a:ext>
                  </a:extLst>
                </a:gridCol>
              </a:tblGrid>
              <a:tr h="1288102">
                <a:tc>
                  <a:txBody>
                    <a:bodyPr/>
                    <a:lstStyle/>
                    <a:p>
                      <a:pPr algn="just" fontAlgn="ctr"/>
                      <a:r>
                        <a:rPr lang="es-ES" sz="1400" u="none" strike="noStrike" dirty="0">
                          <a:solidFill>
                            <a:srgbClr val="FF9900"/>
                          </a:solidFill>
                          <a:effectLst/>
                          <a:latin typeface="Arial Narrow" panose="020B0606020202030204" pitchFamily="34" charset="0"/>
                          <a:cs typeface="Arial" panose="020B0604020202020204" pitchFamily="34" charset="0"/>
                        </a:rPr>
                        <a:t>Todas las entidades han avanzado en la implementación de la Política de integridad a través de un plan, estrategia o actividades, de acuerdo a sus recursos disponibles.</a:t>
                      </a:r>
                      <a:endParaRPr lang="es-ES" sz="1400" b="0" i="0" u="none" strike="noStrike" dirty="0">
                        <a:solidFill>
                          <a:srgbClr val="FF99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91847776"/>
                  </a:ext>
                </a:extLst>
              </a:tr>
              <a:tr h="988310">
                <a:tc>
                  <a:txBody>
                    <a:bodyPr/>
                    <a:lstStyle/>
                    <a:p>
                      <a:pPr algn="just" fontAlgn="ctr"/>
                      <a:r>
                        <a:rPr lang="es-ES" sz="1400" u="none" strike="noStrike" dirty="0">
                          <a:effectLst/>
                          <a:latin typeface="Arial Narrow" panose="020B0606020202030204" pitchFamily="34" charset="0"/>
                          <a:cs typeface="Arial" panose="020B0604020202020204" pitchFamily="34" charset="0"/>
                        </a:rPr>
                        <a:t>*</a:t>
                      </a:r>
                      <a:r>
                        <a:rPr lang="es-ES" sz="1400" u="none" strike="noStrike" dirty="0">
                          <a:solidFill>
                            <a:srgbClr val="008000"/>
                          </a:solidFill>
                          <a:effectLst/>
                          <a:latin typeface="Arial Narrow" panose="020B0606020202030204" pitchFamily="34" charset="0"/>
                          <a:cs typeface="Arial" panose="020B0604020202020204" pitchFamily="34" charset="0"/>
                        </a:rPr>
                        <a:t>Baja asignación de recursos humanos y económicos para ejecutar actividades.</a:t>
                      </a:r>
                      <a:br>
                        <a:rPr lang="es-ES" sz="1400" u="none" strike="noStrike" dirty="0">
                          <a:solidFill>
                            <a:srgbClr val="008000"/>
                          </a:solidFill>
                          <a:effectLst/>
                          <a:latin typeface="Arial Narrow" panose="020B0606020202030204" pitchFamily="34" charset="0"/>
                          <a:cs typeface="Arial" panose="020B0604020202020204" pitchFamily="34" charset="0"/>
                        </a:rPr>
                      </a:br>
                      <a:r>
                        <a:rPr lang="es-ES" sz="1400" u="none" strike="noStrike" dirty="0">
                          <a:solidFill>
                            <a:srgbClr val="008000"/>
                          </a:solidFill>
                          <a:effectLst/>
                          <a:latin typeface="Arial Narrow" panose="020B0606020202030204" pitchFamily="34" charset="0"/>
                          <a:cs typeface="Arial" panose="020B0604020202020204" pitchFamily="34" charset="0"/>
                        </a:rPr>
                        <a:t>*Baja participación de los servidores en las actividades propuestas.</a:t>
                      </a:r>
                      <a:endParaRPr lang="es-ES" sz="1400" b="0" i="0" u="none" strike="noStrike" dirty="0">
                        <a:solidFill>
                          <a:srgbClr val="0080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1928553878"/>
                  </a:ext>
                </a:extLst>
              </a:tr>
              <a:tr h="1316140">
                <a:tc>
                  <a:txBody>
                    <a:bodyPr/>
                    <a:lstStyle/>
                    <a:p>
                      <a:pPr algn="just" fontAlgn="ctr"/>
                      <a:r>
                        <a:rPr lang="es-ES" sz="1400" u="none" strike="noStrike" dirty="0">
                          <a:solidFill>
                            <a:srgbClr val="C00000"/>
                          </a:solidFill>
                          <a:effectLst/>
                          <a:latin typeface="Arial Narrow" panose="020B0606020202030204" pitchFamily="34" charset="0"/>
                          <a:cs typeface="Arial" panose="020B0604020202020204" pitchFamily="34" charset="0"/>
                        </a:rPr>
                        <a:t>Plantear estrategias innovadoras para la divulgación y apropiación del código de integridad, tanto presenciales como virtuales,</a:t>
                      </a:r>
                      <a:r>
                        <a:rPr lang="es-ES" sz="1400" u="none" strike="noStrike" baseline="0" dirty="0">
                          <a:solidFill>
                            <a:srgbClr val="C00000"/>
                          </a:solidFill>
                          <a:effectLst/>
                          <a:latin typeface="Arial Narrow" panose="020B0606020202030204" pitchFamily="34" charset="0"/>
                          <a:cs typeface="Arial" panose="020B0604020202020204" pitchFamily="34" charset="0"/>
                        </a:rPr>
                        <a:t> en especial a nivel directivo.</a:t>
                      </a:r>
                      <a:endParaRPr lang="es-ES" sz="1400" b="0" i="0" u="none" strike="noStrike" dirty="0">
                        <a:solidFill>
                          <a:srgbClr val="C000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2063826596"/>
                  </a:ext>
                </a:extLst>
              </a:tr>
            </a:tbl>
          </a:graphicData>
        </a:graphic>
      </p:graphicFrame>
      <p:graphicFrame>
        <p:nvGraphicFramePr>
          <p:cNvPr id="78" name="Tabla 77">
            <a:extLst>
              <a:ext uri="{FF2B5EF4-FFF2-40B4-BE49-F238E27FC236}">
                <a16:creationId xmlns:a16="http://schemas.microsoft.com/office/drawing/2014/main" xmlns="" id="{E444382A-A604-4556-BA11-71453F6AD0D8}"/>
              </a:ext>
            </a:extLst>
          </p:cNvPr>
          <p:cNvGraphicFramePr>
            <a:graphicFrameLocks noGrp="1"/>
          </p:cNvGraphicFramePr>
          <p:nvPr>
            <p:extLst>
              <p:ext uri="{D42A27DB-BD31-4B8C-83A1-F6EECF244321}">
                <p14:modId xmlns:p14="http://schemas.microsoft.com/office/powerpoint/2010/main" val="3627312605"/>
              </p:ext>
            </p:extLst>
          </p:nvPr>
        </p:nvGraphicFramePr>
        <p:xfrm>
          <a:off x="3486955" y="2135020"/>
          <a:ext cx="3413538" cy="3620590"/>
        </p:xfrm>
        <a:graphic>
          <a:graphicData uri="http://schemas.openxmlformats.org/drawingml/2006/table">
            <a:tbl>
              <a:tblPr>
                <a:tableStyleId>{5C22544A-7EE6-4342-B048-85BDC9FD1C3A}</a:tableStyleId>
              </a:tblPr>
              <a:tblGrid>
                <a:gridCol w="3413538">
                  <a:extLst>
                    <a:ext uri="{9D8B030D-6E8A-4147-A177-3AD203B41FA5}">
                      <a16:colId xmlns:a16="http://schemas.microsoft.com/office/drawing/2014/main" xmlns="" val="1364717583"/>
                    </a:ext>
                  </a:extLst>
                </a:gridCol>
              </a:tblGrid>
              <a:tr h="1316140">
                <a:tc>
                  <a:txBody>
                    <a:bodyPr/>
                    <a:lstStyle/>
                    <a:p>
                      <a:pPr algn="just" fontAlgn="ctr"/>
                      <a:r>
                        <a:rPr lang="es-ES" sz="1400" u="none" strike="noStrike" dirty="0">
                          <a:solidFill>
                            <a:srgbClr val="FF9900"/>
                          </a:solidFill>
                          <a:effectLst/>
                          <a:latin typeface="Arial Narrow" panose="020B0606020202030204" pitchFamily="34" charset="0"/>
                          <a:cs typeface="Arial" panose="020B0604020202020204" pitchFamily="34" charset="0"/>
                        </a:rPr>
                        <a:t>Se ejecutan los planes y programas de ley</a:t>
                      </a:r>
                      <a:r>
                        <a:rPr lang="es-ES" sz="1400" u="none" strike="noStrike" baseline="0" dirty="0">
                          <a:solidFill>
                            <a:srgbClr val="FF9900"/>
                          </a:solidFill>
                          <a:effectLst/>
                          <a:latin typeface="Arial Narrow" panose="020B0606020202030204" pitchFamily="34" charset="0"/>
                          <a:cs typeface="Arial" panose="020B0604020202020204" pitchFamily="34" charset="0"/>
                        </a:rPr>
                        <a:t> y</a:t>
                      </a:r>
                      <a:r>
                        <a:rPr lang="es-ES" sz="1400" u="none" strike="noStrike" dirty="0">
                          <a:solidFill>
                            <a:srgbClr val="FF9900"/>
                          </a:solidFill>
                          <a:effectLst/>
                          <a:latin typeface="Arial Narrow" panose="020B0606020202030204" pitchFamily="34" charset="0"/>
                          <a:cs typeface="Arial" panose="020B0604020202020204" pitchFamily="34" charset="0"/>
                        </a:rPr>
                        <a:t> se les da sostenibilidad en el tiempo a las acciones ejecutadas.</a:t>
                      </a:r>
                      <a:endParaRPr lang="es-ES" sz="1400" b="0" i="0" u="none" strike="noStrike" dirty="0">
                        <a:solidFill>
                          <a:srgbClr val="FF99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490701190"/>
                  </a:ext>
                </a:extLst>
              </a:tr>
              <a:tr h="988310">
                <a:tc>
                  <a:txBody>
                    <a:bodyPr/>
                    <a:lstStyle/>
                    <a:p>
                      <a:pPr algn="just" fontAlgn="ctr"/>
                      <a:r>
                        <a:rPr lang="es-ES" sz="1400" u="none" strike="noStrike" dirty="0">
                          <a:solidFill>
                            <a:srgbClr val="008000"/>
                          </a:solidFill>
                          <a:effectLst/>
                          <a:latin typeface="Arial Narrow" panose="020B0606020202030204" pitchFamily="34" charset="0"/>
                          <a:cs typeface="Arial" panose="020B0604020202020204" pitchFamily="34" charset="0"/>
                        </a:rPr>
                        <a:t>Falta de herramientas tecnológicas  que apoyen el desarrollo de las actividades de la política,</a:t>
                      </a:r>
                      <a:r>
                        <a:rPr lang="es-ES" sz="1400" u="none" strike="noStrike" baseline="0" dirty="0">
                          <a:solidFill>
                            <a:srgbClr val="008000"/>
                          </a:solidFill>
                          <a:effectLst/>
                          <a:latin typeface="Arial Narrow" panose="020B0606020202030204" pitchFamily="34" charset="0"/>
                          <a:cs typeface="Arial" panose="020B0604020202020204" pitchFamily="34" charset="0"/>
                        </a:rPr>
                        <a:t> </a:t>
                      </a:r>
                      <a:r>
                        <a:rPr lang="es-ES" sz="1400" u="none" strike="noStrike" dirty="0">
                          <a:solidFill>
                            <a:srgbClr val="008000"/>
                          </a:solidFill>
                          <a:effectLst/>
                          <a:latin typeface="Arial Narrow" panose="020B0606020202030204" pitchFamily="34" charset="0"/>
                          <a:cs typeface="Arial" panose="020B0604020202020204" pitchFamily="34" charset="0"/>
                        </a:rPr>
                        <a:t>como medio para  lograr un adecuado nivel de automatización, de medición y seguimiento.</a:t>
                      </a:r>
                      <a:endParaRPr lang="es-ES" sz="1400" b="0" i="0" u="none" strike="noStrike" dirty="0">
                        <a:solidFill>
                          <a:srgbClr val="0080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844759637"/>
                  </a:ext>
                </a:extLst>
              </a:tr>
              <a:tr h="1316140">
                <a:tc>
                  <a:txBody>
                    <a:bodyPr/>
                    <a:lstStyle/>
                    <a:p>
                      <a:pPr algn="just" fontAlgn="ctr"/>
                      <a:endParaRPr lang="es-ES" sz="1400" u="none" strike="noStrike" dirty="0">
                        <a:solidFill>
                          <a:srgbClr val="C00000"/>
                        </a:solidFill>
                        <a:effectLst/>
                        <a:latin typeface="Arial Narrow" panose="020B0606020202030204" pitchFamily="34" charset="0"/>
                        <a:cs typeface="Arial" panose="020B0604020202020204" pitchFamily="34" charset="0"/>
                      </a:endParaRPr>
                    </a:p>
                    <a:p>
                      <a:pPr algn="just" fontAlgn="ctr"/>
                      <a:r>
                        <a:rPr lang="es-ES" sz="1400" u="none" strike="noStrike" dirty="0">
                          <a:solidFill>
                            <a:srgbClr val="C00000"/>
                          </a:solidFill>
                          <a:effectLst/>
                          <a:latin typeface="Arial Narrow" panose="020B0606020202030204" pitchFamily="34" charset="0"/>
                          <a:cs typeface="Arial" panose="020B0604020202020204" pitchFamily="34" charset="0"/>
                        </a:rPr>
                        <a:t>*Contar con herramientas tecnológicas e  incorporar prácticas organizacionales innovadoras</a:t>
                      </a:r>
                      <a:br>
                        <a:rPr lang="es-ES" sz="1400" u="none" strike="noStrike" dirty="0">
                          <a:solidFill>
                            <a:srgbClr val="C00000"/>
                          </a:solidFill>
                          <a:effectLst/>
                          <a:latin typeface="Arial Narrow" panose="020B0606020202030204" pitchFamily="34" charset="0"/>
                          <a:cs typeface="Arial" panose="020B0604020202020204" pitchFamily="34" charset="0"/>
                        </a:rPr>
                      </a:br>
                      <a:r>
                        <a:rPr lang="es-ES" sz="1400" u="none" strike="noStrike" dirty="0">
                          <a:solidFill>
                            <a:srgbClr val="C00000"/>
                          </a:solidFill>
                          <a:effectLst/>
                          <a:latin typeface="Arial Narrow" panose="020B0606020202030204" pitchFamily="34" charset="0"/>
                          <a:cs typeface="Arial" panose="020B0604020202020204" pitchFamily="34" charset="0"/>
                        </a:rPr>
                        <a:t>*Fortalecer los programas de inducción y reinducción, ampliando su cobertura a todos los servidores.</a:t>
                      </a:r>
                      <a:endParaRPr lang="es-ES" sz="1400" b="0" i="0" u="none" strike="noStrike" dirty="0">
                        <a:solidFill>
                          <a:srgbClr val="C00000"/>
                        </a:solidFill>
                        <a:effectLst/>
                        <a:latin typeface="Arial Narrow" panose="020B0606020202030204" pitchFamily="34" charset="0"/>
                        <a:cs typeface="Arial" panose="020B0604020202020204" pitchFamily="34" charset="0"/>
                      </a:endParaRPr>
                    </a:p>
                  </a:txBody>
                  <a:tcPr marL="5794" marR="5794" marT="5794" marB="0" anchor="ctr">
                    <a:noFill/>
                  </a:tcPr>
                </a:tc>
                <a:extLst>
                  <a:ext uri="{0D108BD9-81ED-4DB2-BD59-A6C34878D82A}">
                    <a16:rowId xmlns:a16="http://schemas.microsoft.com/office/drawing/2014/main" xmlns="" val="1621039638"/>
                  </a:ext>
                </a:extLst>
              </a:tr>
            </a:tbl>
          </a:graphicData>
        </a:graphic>
      </p:graphicFrame>
      <p:cxnSp>
        <p:nvCxnSpPr>
          <p:cNvPr id="79" name="Conector recto 78">
            <a:extLst>
              <a:ext uri="{FF2B5EF4-FFF2-40B4-BE49-F238E27FC236}">
                <a16:creationId xmlns:a16="http://schemas.microsoft.com/office/drawing/2014/main" xmlns="" id="{84B80DED-3DBC-42BC-8E6B-24C52A0ED4DE}"/>
              </a:ext>
            </a:extLst>
          </p:cNvPr>
          <p:cNvCxnSpPr>
            <a:cxnSpLocks/>
            <a:endCxn id="86" idx="4"/>
          </p:cNvCxnSpPr>
          <p:nvPr/>
        </p:nvCxnSpPr>
        <p:spPr>
          <a:xfrm>
            <a:off x="2956486" y="2518393"/>
            <a:ext cx="1" cy="2976994"/>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0" name="Grupo 79">
            <a:extLst>
              <a:ext uri="{FF2B5EF4-FFF2-40B4-BE49-F238E27FC236}">
                <a16:creationId xmlns:a16="http://schemas.microsoft.com/office/drawing/2014/main" xmlns="" id="{DFA2C7E4-89B9-4848-BBD4-C4A4B2EA8C83}"/>
              </a:ext>
            </a:extLst>
          </p:cNvPr>
          <p:cNvGrpSpPr/>
          <p:nvPr/>
        </p:nvGrpSpPr>
        <p:grpSpPr>
          <a:xfrm>
            <a:off x="2714870" y="2326114"/>
            <a:ext cx="593679" cy="593679"/>
            <a:chOff x="8560037" y="4833731"/>
            <a:chExt cx="593679" cy="593679"/>
          </a:xfrm>
        </p:grpSpPr>
        <p:sp>
          <p:nvSpPr>
            <p:cNvPr id="81" name="Oval 14">
              <a:extLst>
                <a:ext uri="{FF2B5EF4-FFF2-40B4-BE49-F238E27FC236}">
                  <a16:creationId xmlns:a16="http://schemas.microsoft.com/office/drawing/2014/main" xmlns="" id="{C40F8A5F-2B36-4BB0-992C-66C7084571A1}"/>
                </a:ext>
              </a:extLst>
            </p:cNvPr>
            <p:cNvSpPr/>
            <p:nvPr/>
          </p:nvSpPr>
          <p:spPr>
            <a:xfrm>
              <a:off x="8560037" y="4833731"/>
              <a:ext cx="593679" cy="593679"/>
            </a:xfrm>
            <a:prstGeom prst="ellipse">
              <a:avLst/>
            </a:prstGeom>
            <a:solidFill>
              <a:srgbClr val="F6A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82" name="Group 1">
              <a:extLst>
                <a:ext uri="{FF2B5EF4-FFF2-40B4-BE49-F238E27FC236}">
                  <a16:creationId xmlns:a16="http://schemas.microsoft.com/office/drawing/2014/main" xmlns="" id="{EC230154-BCE2-4836-A291-C6F84327F146}"/>
                </a:ext>
              </a:extLst>
            </p:cNvPr>
            <p:cNvGrpSpPr>
              <a:grpSpLocks/>
            </p:cNvGrpSpPr>
            <p:nvPr/>
          </p:nvGrpSpPr>
          <p:grpSpPr bwMode="auto">
            <a:xfrm>
              <a:off x="8709240" y="4985149"/>
              <a:ext cx="295273" cy="290842"/>
              <a:chOff x="7197121" y="8332916"/>
              <a:chExt cx="553830" cy="543285"/>
            </a:xfrm>
            <a:solidFill>
              <a:schemeClr val="bg1"/>
            </a:solidFill>
          </p:grpSpPr>
          <p:sp>
            <p:nvSpPr>
              <p:cNvPr id="83" name="Freeform 8">
                <a:extLst>
                  <a:ext uri="{FF2B5EF4-FFF2-40B4-BE49-F238E27FC236}">
                    <a16:creationId xmlns:a16="http://schemas.microsoft.com/office/drawing/2014/main" xmlns="" id="{DEA691E0-7584-4661-8739-089D3E965230}"/>
                  </a:ext>
                </a:extLst>
              </p:cNvPr>
              <p:cNvSpPr>
                <a:spLocks noChangeArrowheads="1"/>
              </p:cNvSpPr>
              <p:nvPr/>
            </p:nvSpPr>
            <p:spPr bwMode="auto">
              <a:xfrm>
                <a:off x="7197121" y="8332916"/>
                <a:ext cx="553830" cy="54328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p>
            </p:txBody>
          </p:sp>
          <p:sp>
            <p:nvSpPr>
              <p:cNvPr id="84" name="Freeform 9">
                <a:extLst>
                  <a:ext uri="{FF2B5EF4-FFF2-40B4-BE49-F238E27FC236}">
                    <a16:creationId xmlns:a16="http://schemas.microsoft.com/office/drawing/2014/main" xmlns="" id="{AF11697D-E4BB-4F4F-B819-026B57E52525}"/>
                  </a:ext>
                </a:extLst>
              </p:cNvPr>
              <p:cNvSpPr>
                <a:spLocks noChangeArrowheads="1"/>
              </p:cNvSpPr>
              <p:nvPr/>
            </p:nvSpPr>
            <p:spPr bwMode="auto">
              <a:xfrm>
                <a:off x="7450784" y="8450839"/>
                <a:ext cx="126832" cy="261114"/>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p>
            </p:txBody>
          </p:sp>
        </p:grpSp>
      </p:grpSp>
      <p:grpSp>
        <p:nvGrpSpPr>
          <p:cNvPr id="85" name="Group 20">
            <a:extLst>
              <a:ext uri="{FF2B5EF4-FFF2-40B4-BE49-F238E27FC236}">
                <a16:creationId xmlns:a16="http://schemas.microsoft.com/office/drawing/2014/main" xmlns="" id="{4802A835-F6B1-42B6-8A32-8344B03DAADF}"/>
              </a:ext>
            </a:extLst>
          </p:cNvPr>
          <p:cNvGrpSpPr/>
          <p:nvPr/>
        </p:nvGrpSpPr>
        <p:grpSpPr>
          <a:xfrm>
            <a:off x="2659647" y="4901708"/>
            <a:ext cx="593679" cy="593679"/>
            <a:chOff x="2572979" y="2460587"/>
            <a:chExt cx="786047" cy="786047"/>
          </a:xfrm>
        </p:grpSpPr>
        <p:sp>
          <p:nvSpPr>
            <p:cNvPr id="86" name="Oval 12">
              <a:extLst>
                <a:ext uri="{FF2B5EF4-FFF2-40B4-BE49-F238E27FC236}">
                  <a16:creationId xmlns:a16="http://schemas.microsoft.com/office/drawing/2014/main" xmlns="" id="{2F316E09-2AF2-4DF6-B132-0F059C61D6AD}"/>
                </a:ext>
              </a:extLst>
            </p:cNvPr>
            <p:cNvSpPr/>
            <p:nvPr/>
          </p:nvSpPr>
          <p:spPr>
            <a:xfrm>
              <a:off x="2572979" y="2460587"/>
              <a:ext cx="786047" cy="786047"/>
            </a:xfrm>
            <a:prstGeom prst="ellipse">
              <a:avLst/>
            </a:prstGeom>
            <a:solidFill>
              <a:srgbClr val="C1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7" name="Freeform 96">
              <a:extLst>
                <a:ext uri="{FF2B5EF4-FFF2-40B4-BE49-F238E27FC236}">
                  <a16:creationId xmlns:a16="http://schemas.microsoft.com/office/drawing/2014/main" xmlns="" id="{BFDC3A69-3123-4FC7-8E74-A954D8532634}"/>
                </a:ext>
              </a:extLst>
            </p:cNvPr>
            <p:cNvSpPr>
              <a:spLocks noChangeArrowheads="1"/>
            </p:cNvSpPr>
            <p:nvPr/>
          </p:nvSpPr>
          <p:spPr bwMode="auto">
            <a:xfrm>
              <a:off x="2747233" y="2642771"/>
              <a:ext cx="437538" cy="421678"/>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dirty="0"/>
            </a:p>
          </p:txBody>
        </p:sp>
      </p:grpSp>
      <p:grpSp>
        <p:nvGrpSpPr>
          <p:cNvPr id="88" name="Grupo 87">
            <a:extLst>
              <a:ext uri="{FF2B5EF4-FFF2-40B4-BE49-F238E27FC236}">
                <a16:creationId xmlns:a16="http://schemas.microsoft.com/office/drawing/2014/main" xmlns="" id="{6C465335-CCFA-46C5-8F63-8AE642EFBE4B}"/>
              </a:ext>
            </a:extLst>
          </p:cNvPr>
          <p:cNvGrpSpPr/>
          <p:nvPr/>
        </p:nvGrpSpPr>
        <p:grpSpPr>
          <a:xfrm>
            <a:off x="2702473" y="3641603"/>
            <a:ext cx="593679" cy="593679"/>
            <a:chOff x="3153133" y="4762121"/>
            <a:chExt cx="593679" cy="593679"/>
          </a:xfrm>
        </p:grpSpPr>
        <p:sp>
          <p:nvSpPr>
            <p:cNvPr id="89" name="Oval 16">
              <a:extLst>
                <a:ext uri="{FF2B5EF4-FFF2-40B4-BE49-F238E27FC236}">
                  <a16:creationId xmlns:a16="http://schemas.microsoft.com/office/drawing/2014/main" xmlns="" id="{9AEF62EE-7C4C-493C-82E7-643EF747B383}"/>
                </a:ext>
              </a:extLst>
            </p:cNvPr>
            <p:cNvSpPr/>
            <p:nvPr/>
          </p:nvSpPr>
          <p:spPr>
            <a:xfrm>
              <a:off x="3153133" y="4762121"/>
              <a:ext cx="593679" cy="593679"/>
            </a:xfrm>
            <a:prstGeom prst="ellipse">
              <a:avLst/>
            </a:prstGeom>
            <a:solidFill>
              <a:srgbClr val="16A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0" name="Freeform 123">
              <a:extLst>
                <a:ext uri="{FF2B5EF4-FFF2-40B4-BE49-F238E27FC236}">
                  <a16:creationId xmlns:a16="http://schemas.microsoft.com/office/drawing/2014/main" xmlns="" id="{01AE465F-4804-4E81-8F58-68018B3C78E4}"/>
                </a:ext>
              </a:extLst>
            </p:cNvPr>
            <p:cNvSpPr>
              <a:spLocks noChangeArrowheads="1"/>
            </p:cNvSpPr>
            <p:nvPr/>
          </p:nvSpPr>
          <p:spPr bwMode="auto">
            <a:xfrm>
              <a:off x="3305716" y="4911285"/>
              <a:ext cx="288512" cy="29535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1867" tIns="60934" rIns="121867" bIns="60934" anchor="ctr"/>
            <a:lstStyle/>
            <a:p>
              <a:pPr>
                <a:defRPr/>
              </a:pPr>
              <a:endParaRPr lang="en-US" sz="2400" dirty="0"/>
            </a:p>
          </p:txBody>
        </p:sp>
      </p:grpSp>
      <p:sp>
        <p:nvSpPr>
          <p:cNvPr id="91" name="CuadroTexto 90">
            <a:extLst>
              <a:ext uri="{FF2B5EF4-FFF2-40B4-BE49-F238E27FC236}">
                <a16:creationId xmlns:a16="http://schemas.microsoft.com/office/drawing/2014/main" xmlns="" id="{406E42C2-32CF-40A9-BA73-2B0F3857FCC0}"/>
              </a:ext>
            </a:extLst>
          </p:cNvPr>
          <p:cNvSpPr txBox="1"/>
          <p:nvPr/>
        </p:nvSpPr>
        <p:spPr>
          <a:xfrm>
            <a:off x="10983802" y="2446823"/>
            <a:ext cx="593679" cy="369332"/>
          </a:xfrm>
          <a:prstGeom prst="rect">
            <a:avLst/>
          </a:prstGeom>
          <a:noFill/>
        </p:spPr>
        <p:txBody>
          <a:bodyPr wrap="square" rtlCol="0">
            <a:prstTxWarp prst="textArchUp">
              <a:avLst/>
            </a:prstTxWarp>
            <a:spAutoFit/>
          </a:bodyPr>
          <a:lstStyle/>
          <a:p>
            <a:r>
              <a:rPr lang="es-CO" b="1" dirty="0">
                <a:ln>
                  <a:solidFill>
                    <a:schemeClr val="tx1"/>
                  </a:solidFill>
                </a:ln>
                <a:solidFill>
                  <a:schemeClr val="bg1">
                    <a:lumMod val="50000"/>
                  </a:schemeClr>
                </a:solidFill>
                <a:latin typeface="Arial Black" panose="020B0A04020102020204" pitchFamily="34" charset="0"/>
              </a:rPr>
              <a:t>LOGROS</a:t>
            </a:r>
          </a:p>
        </p:txBody>
      </p:sp>
      <p:sp>
        <p:nvSpPr>
          <p:cNvPr id="92" name="CuadroTexto 91">
            <a:extLst>
              <a:ext uri="{FF2B5EF4-FFF2-40B4-BE49-F238E27FC236}">
                <a16:creationId xmlns:a16="http://schemas.microsoft.com/office/drawing/2014/main" xmlns="" id="{E69782A1-3C74-4000-9B2F-A2698CCC953B}"/>
              </a:ext>
            </a:extLst>
          </p:cNvPr>
          <p:cNvSpPr txBox="1"/>
          <p:nvPr/>
        </p:nvSpPr>
        <p:spPr>
          <a:xfrm>
            <a:off x="2702472" y="2272436"/>
            <a:ext cx="593679" cy="369332"/>
          </a:xfrm>
          <a:prstGeom prst="rect">
            <a:avLst/>
          </a:prstGeom>
          <a:noFill/>
        </p:spPr>
        <p:txBody>
          <a:bodyPr wrap="square" rtlCol="0">
            <a:prstTxWarp prst="textArchUp">
              <a:avLst/>
            </a:prstTxWarp>
            <a:spAutoFit/>
          </a:bodyPr>
          <a:lstStyle/>
          <a:p>
            <a:r>
              <a:rPr lang="es-CO" b="1" dirty="0">
                <a:ln>
                  <a:solidFill>
                    <a:schemeClr val="tx1"/>
                  </a:solidFill>
                </a:ln>
                <a:solidFill>
                  <a:schemeClr val="bg1">
                    <a:lumMod val="50000"/>
                  </a:schemeClr>
                </a:solidFill>
                <a:latin typeface="Arial Black" panose="020B0A04020102020204" pitchFamily="34" charset="0"/>
              </a:rPr>
              <a:t>LOGROS</a:t>
            </a:r>
          </a:p>
        </p:txBody>
      </p:sp>
      <p:sp>
        <p:nvSpPr>
          <p:cNvPr id="93" name="CuadroTexto 92">
            <a:extLst>
              <a:ext uri="{FF2B5EF4-FFF2-40B4-BE49-F238E27FC236}">
                <a16:creationId xmlns:a16="http://schemas.microsoft.com/office/drawing/2014/main" xmlns="" id="{98B3577C-1A41-4C64-94CA-9B9855EA37EF}"/>
              </a:ext>
            </a:extLst>
          </p:cNvPr>
          <p:cNvSpPr txBox="1"/>
          <p:nvPr/>
        </p:nvSpPr>
        <p:spPr>
          <a:xfrm>
            <a:off x="2657355" y="4791904"/>
            <a:ext cx="593679" cy="369332"/>
          </a:xfrm>
          <a:prstGeom prst="rect">
            <a:avLst/>
          </a:prstGeom>
          <a:noFill/>
        </p:spPr>
        <p:txBody>
          <a:bodyPr wrap="square" rtlCol="0">
            <a:prstTxWarp prst="textArchUp">
              <a:avLst/>
            </a:prstTxWarp>
            <a:spAutoFit/>
          </a:bodyPr>
          <a:lstStyle/>
          <a:p>
            <a:r>
              <a:rPr lang="es-CO" b="1" dirty="0">
                <a:ln>
                  <a:solidFill>
                    <a:schemeClr val="tx1"/>
                  </a:solidFill>
                </a:ln>
                <a:solidFill>
                  <a:schemeClr val="bg1">
                    <a:lumMod val="50000"/>
                  </a:schemeClr>
                </a:solidFill>
                <a:latin typeface="Arial Black" panose="020B0A04020102020204" pitchFamily="34" charset="0"/>
              </a:rPr>
              <a:t>RETOS</a:t>
            </a:r>
          </a:p>
        </p:txBody>
      </p:sp>
      <p:sp>
        <p:nvSpPr>
          <p:cNvPr id="94" name="CuadroTexto 93">
            <a:extLst>
              <a:ext uri="{FF2B5EF4-FFF2-40B4-BE49-F238E27FC236}">
                <a16:creationId xmlns:a16="http://schemas.microsoft.com/office/drawing/2014/main" xmlns="" id="{5C6EBE88-2887-4E45-BBE6-5C07E19FE34A}"/>
              </a:ext>
            </a:extLst>
          </p:cNvPr>
          <p:cNvSpPr txBox="1"/>
          <p:nvPr/>
        </p:nvSpPr>
        <p:spPr>
          <a:xfrm>
            <a:off x="10977201" y="5004211"/>
            <a:ext cx="593679" cy="369332"/>
          </a:xfrm>
          <a:prstGeom prst="rect">
            <a:avLst/>
          </a:prstGeom>
          <a:noFill/>
        </p:spPr>
        <p:txBody>
          <a:bodyPr wrap="square" rtlCol="0">
            <a:prstTxWarp prst="textArchUp">
              <a:avLst/>
            </a:prstTxWarp>
            <a:spAutoFit/>
          </a:bodyPr>
          <a:lstStyle/>
          <a:p>
            <a:r>
              <a:rPr lang="es-CO" b="1" dirty="0">
                <a:ln>
                  <a:solidFill>
                    <a:schemeClr val="tx1"/>
                  </a:solidFill>
                </a:ln>
                <a:solidFill>
                  <a:schemeClr val="bg1">
                    <a:lumMod val="50000"/>
                  </a:schemeClr>
                </a:solidFill>
                <a:latin typeface="Arial Black" panose="020B0A04020102020204" pitchFamily="34" charset="0"/>
              </a:rPr>
              <a:t>RETOS</a:t>
            </a:r>
          </a:p>
        </p:txBody>
      </p:sp>
      <p:sp>
        <p:nvSpPr>
          <p:cNvPr id="95" name="CuadroTexto 94">
            <a:extLst>
              <a:ext uri="{FF2B5EF4-FFF2-40B4-BE49-F238E27FC236}">
                <a16:creationId xmlns:a16="http://schemas.microsoft.com/office/drawing/2014/main" xmlns="" id="{D0FEB16D-C97C-4A3D-AEB3-A927E898F069}"/>
              </a:ext>
            </a:extLst>
          </p:cNvPr>
          <p:cNvSpPr txBox="1"/>
          <p:nvPr/>
        </p:nvSpPr>
        <p:spPr>
          <a:xfrm>
            <a:off x="10896390" y="3753846"/>
            <a:ext cx="835442" cy="531218"/>
          </a:xfrm>
          <a:prstGeom prst="rect">
            <a:avLst/>
          </a:prstGeom>
          <a:noFill/>
          <a:ln>
            <a:solidFill>
              <a:schemeClr val="bg1"/>
            </a:solidFill>
          </a:ln>
        </p:spPr>
        <p:txBody>
          <a:bodyPr wrap="square" rtlCol="0">
            <a:prstTxWarp prst="textArchUp">
              <a:avLst/>
            </a:prstTxWarp>
            <a:spAutoFit/>
          </a:bodyPr>
          <a:lstStyle/>
          <a:p>
            <a:r>
              <a:rPr lang="es-CO" sz="2100" b="1" dirty="0">
                <a:ln>
                  <a:solidFill>
                    <a:schemeClr val="tx1"/>
                  </a:solidFill>
                </a:ln>
                <a:solidFill>
                  <a:schemeClr val="bg1">
                    <a:lumMod val="50000"/>
                  </a:schemeClr>
                </a:solidFill>
                <a:latin typeface="Arial Black" panose="020B0A04020102020204" pitchFamily="34" charset="0"/>
              </a:rPr>
              <a:t>OBSTACULOS</a:t>
            </a:r>
          </a:p>
        </p:txBody>
      </p:sp>
      <p:sp>
        <p:nvSpPr>
          <p:cNvPr id="96" name="CuadroTexto 95">
            <a:extLst>
              <a:ext uri="{FF2B5EF4-FFF2-40B4-BE49-F238E27FC236}">
                <a16:creationId xmlns:a16="http://schemas.microsoft.com/office/drawing/2014/main" xmlns="" id="{D2D088FF-EE54-43F2-90EE-92335C250D6D}"/>
              </a:ext>
            </a:extLst>
          </p:cNvPr>
          <p:cNvSpPr txBox="1"/>
          <p:nvPr/>
        </p:nvSpPr>
        <p:spPr>
          <a:xfrm>
            <a:off x="2548674" y="3546982"/>
            <a:ext cx="835442" cy="531218"/>
          </a:xfrm>
          <a:prstGeom prst="rect">
            <a:avLst/>
          </a:prstGeom>
          <a:noFill/>
          <a:ln>
            <a:solidFill>
              <a:schemeClr val="bg1"/>
            </a:solidFill>
          </a:ln>
        </p:spPr>
        <p:txBody>
          <a:bodyPr wrap="square" rtlCol="0">
            <a:prstTxWarp prst="textArchUp">
              <a:avLst/>
            </a:prstTxWarp>
            <a:spAutoFit/>
          </a:bodyPr>
          <a:lstStyle/>
          <a:p>
            <a:r>
              <a:rPr lang="es-CO" sz="2100" b="1" dirty="0">
                <a:ln>
                  <a:solidFill>
                    <a:schemeClr val="tx1"/>
                  </a:solidFill>
                </a:ln>
                <a:solidFill>
                  <a:schemeClr val="bg1">
                    <a:lumMod val="50000"/>
                  </a:schemeClr>
                </a:solidFill>
                <a:latin typeface="Arial Black" panose="020B0A04020102020204" pitchFamily="34" charset="0"/>
              </a:rPr>
              <a:t>OBSTACULOS</a:t>
            </a:r>
          </a:p>
        </p:txBody>
      </p:sp>
      <p:sp>
        <p:nvSpPr>
          <p:cNvPr id="97" name="CuadroTexto 96">
            <a:extLst>
              <a:ext uri="{FF2B5EF4-FFF2-40B4-BE49-F238E27FC236}">
                <a16:creationId xmlns:a16="http://schemas.microsoft.com/office/drawing/2014/main" xmlns="" id="{98ED3857-CFB8-4DD6-A110-9E3C079A6777}"/>
              </a:ext>
            </a:extLst>
          </p:cNvPr>
          <p:cNvSpPr txBox="1"/>
          <p:nvPr/>
        </p:nvSpPr>
        <p:spPr>
          <a:xfrm>
            <a:off x="3431456" y="5984239"/>
            <a:ext cx="3202808" cy="646331"/>
          </a:xfrm>
          <a:prstGeom prst="rect">
            <a:avLst/>
          </a:prstGeom>
          <a:noFill/>
        </p:spPr>
        <p:txBody>
          <a:bodyPr wrap="square" rtlCol="0">
            <a:spAutoFit/>
          </a:bodyPr>
          <a:lstStyle/>
          <a:p>
            <a:pPr algn="ctr"/>
            <a:r>
              <a:rPr lang="es-CO" dirty="0">
                <a:solidFill>
                  <a:schemeClr val="bg2">
                    <a:lumMod val="50000"/>
                  </a:schemeClr>
                </a:solidFill>
                <a:latin typeface="Arial Black" panose="020B0A04020102020204" pitchFamily="34" charset="0"/>
              </a:rPr>
              <a:t>POLÍTICA DE GESTIÓN ESTRATÉGICA</a:t>
            </a:r>
          </a:p>
        </p:txBody>
      </p:sp>
      <p:sp>
        <p:nvSpPr>
          <p:cNvPr id="98" name="CuadroTexto 97">
            <a:extLst>
              <a:ext uri="{FF2B5EF4-FFF2-40B4-BE49-F238E27FC236}">
                <a16:creationId xmlns:a16="http://schemas.microsoft.com/office/drawing/2014/main" xmlns="" id="{DC5E2CDA-27BD-487C-A94A-4BAC9A6F38AC}"/>
              </a:ext>
            </a:extLst>
          </p:cNvPr>
          <p:cNvSpPr txBox="1"/>
          <p:nvPr/>
        </p:nvSpPr>
        <p:spPr>
          <a:xfrm>
            <a:off x="7962598" y="5992087"/>
            <a:ext cx="2778486" cy="646331"/>
          </a:xfrm>
          <a:prstGeom prst="rect">
            <a:avLst/>
          </a:prstGeom>
          <a:noFill/>
        </p:spPr>
        <p:txBody>
          <a:bodyPr wrap="square" rtlCol="0">
            <a:spAutoFit/>
          </a:bodyPr>
          <a:lstStyle/>
          <a:p>
            <a:pPr algn="ctr"/>
            <a:r>
              <a:rPr lang="es-CO" dirty="0">
                <a:solidFill>
                  <a:schemeClr val="bg2">
                    <a:lumMod val="50000"/>
                  </a:schemeClr>
                </a:solidFill>
                <a:latin typeface="Arial Black" panose="020B0A04020102020204" pitchFamily="34" charset="0"/>
              </a:rPr>
              <a:t>POLÍTICA DE INTEGRIDAD</a:t>
            </a:r>
          </a:p>
        </p:txBody>
      </p:sp>
      <p:sp>
        <p:nvSpPr>
          <p:cNvPr id="55" name="Rectángulo 54">
            <a:hlinkClick r:id="rId3" action="ppaction://hlinksldjump"/>
          </p:cNvPr>
          <p:cNvSpPr/>
          <p:nvPr/>
        </p:nvSpPr>
        <p:spPr>
          <a:xfrm>
            <a:off x="1" y="2074716"/>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D1. Talento Humano</a:t>
            </a:r>
          </a:p>
        </p:txBody>
      </p:sp>
      <p:sp>
        <p:nvSpPr>
          <p:cNvPr id="56" name="Rectángulo 55">
            <a:hlinkClick r:id="rId6" action="ppaction://hlinksldjump"/>
          </p:cNvPr>
          <p:cNvSpPr/>
          <p:nvPr/>
        </p:nvSpPr>
        <p:spPr>
          <a:xfrm>
            <a:off x="1" y="2660948"/>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57" name="Rectángulo 56">
            <a:hlinkClick r:id="rId7"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58" name="Rectángulo 57">
            <a:hlinkClick r:id="rId8"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59" name="Rectángulo 58">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60" name="Rectángulo 59">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61" name="Rectángulo 60">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99" name="Rectángulo 98">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60604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52408" y="0"/>
            <a:ext cx="1735810"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ángulo 7"/>
          <p:cNvSpPr/>
          <p:nvPr/>
        </p:nvSpPr>
        <p:spPr>
          <a:xfrm>
            <a:off x="2588218" y="-5276"/>
            <a:ext cx="9603782" cy="6858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0" y="480448"/>
            <a:ext cx="4200304" cy="805912"/>
          </a:xfrm>
          <a:prstGeom prst="rect">
            <a:avLst/>
          </a:prstGeom>
        </p:spPr>
      </p:pic>
      <p:sp>
        <p:nvSpPr>
          <p:cNvPr id="10" name="CuadroTexto 9"/>
          <p:cNvSpPr txBox="1"/>
          <p:nvPr/>
        </p:nvSpPr>
        <p:spPr>
          <a:xfrm>
            <a:off x="3161842" y="4635160"/>
            <a:ext cx="8152482" cy="523220"/>
          </a:xfrm>
          <a:prstGeom prst="rect">
            <a:avLst/>
          </a:prstGeom>
          <a:noFill/>
        </p:spPr>
        <p:txBody>
          <a:bodyPr wrap="square" rtlCol="0">
            <a:spAutoFit/>
          </a:bodyPr>
          <a:lstStyle/>
          <a:p>
            <a:pPr algn="r"/>
            <a:r>
              <a:rPr lang="es-ES_tradnl" sz="2800" b="1" dirty="0">
                <a:solidFill>
                  <a:schemeClr val="bg1"/>
                </a:solidFill>
                <a:latin typeface="Arial" panose="020B0604020202020204" pitchFamily="34" charset="0"/>
                <a:cs typeface="Arial" panose="020B0604020202020204" pitchFamily="34" charset="0"/>
              </a:rPr>
              <a:t>Gracias por su atención y participación</a:t>
            </a:r>
            <a:endParaRPr lang="es-ES_tradnl" sz="3200" b="1"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5724109" y="5370510"/>
            <a:ext cx="5468816" cy="369332"/>
          </a:xfrm>
          <a:prstGeom prst="rect">
            <a:avLst/>
          </a:prstGeom>
          <a:noFill/>
        </p:spPr>
        <p:txBody>
          <a:bodyPr wrap="square" rtlCol="0">
            <a:spAutoFit/>
          </a:bodyPr>
          <a:lstStyle/>
          <a:p>
            <a:pPr algn="r"/>
            <a:r>
              <a:rPr lang="es-CO" dirty="0">
                <a:solidFill>
                  <a:schemeClr val="bg1"/>
                </a:solidFill>
                <a:latin typeface="Arial" panose="020B0604020202020204" pitchFamily="34" charset="0"/>
                <a:cs typeface="Arial" panose="020B0604020202020204" pitchFamily="34" charset="0"/>
              </a:rPr>
              <a:t>Bogotá, noviembre 29 de 2019</a:t>
            </a:r>
          </a:p>
        </p:txBody>
      </p:sp>
    </p:spTree>
    <p:extLst>
      <p:ext uri="{BB962C8B-B14F-4D97-AF65-F5344CB8AC3E}">
        <p14:creationId xmlns:p14="http://schemas.microsoft.com/office/powerpoint/2010/main" val="128383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5 Gráfico"/>
          <p:cNvGraphicFramePr>
            <a:graphicFrameLocks/>
          </p:cNvGraphicFramePr>
          <p:nvPr>
            <p:extLst>
              <p:ext uri="{D42A27DB-BD31-4B8C-83A1-F6EECF244321}">
                <p14:modId xmlns:p14="http://schemas.microsoft.com/office/powerpoint/2010/main" val="1813190697"/>
              </p:ext>
            </p:extLst>
          </p:nvPr>
        </p:nvGraphicFramePr>
        <p:xfrm>
          <a:off x="2606040" y="2247824"/>
          <a:ext cx="9189719" cy="400191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3">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2da. Dimensión: Direccionamiento Estratégico y Planeación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37" name="CuadroTexto 36"/>
          <p:cNvSpPr txBox="1"/>
          <p:nvPr/>
        </p:nvSpPr>
        <p:spPr>
          <a:xfrm>
            <a:off x="6740990" y="1497726"/>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38" name="Rectángulo 37"/>
          <p:cNvSpPr/>
          <p:nvPr/>
        </p:nvSpPr>
        <p:spPr>
          <a:xfrm>
            <a:off x="10810070" y="1384893"/>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83</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39" name="Conector recto 38"/>
          <p:cNvCxnSpPr/>
          <p:nvPr/>
        </p:nvCxnSpPr>
        <p:spPr>
          <a:xfrm>
            <a:off x="6446264" y="1908676"/>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2275896" y="6381243"/>
            <a:ext cx="5615958" cy="25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bg1">
                    <a:lumMod val="50000"/>
                  </a:schemeClr>
                </a:solidFill>
                <a:latin typeface="Arial Narrow" panose="020B0606020202030204" pitchFamily="34" charset="0"/>
              </a:rPr>
              <a:t>Fuente: Matriz de reporte de información Tercer trimestre 2019</a:t>
            </a:r>
          </a:p>
        </p:txBody>
      </p:sp>
      <p:sp>
        <p:nvSpPr>
          <p:cNvPr id="47" name="Rectángulo 46"/>
          <p:cNvSpPr/>
          <p:nvPr/>
        </p:nvSpPr>
        <p:spPr>
          <a:xfrm>
            <a:off x="10500818" y="2126577"/>
            <a:ext cx="1094586" cy="39112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
        <p:nvSpPr>
          <p:cNvPr id="48" name="Rectángulo 47">
            <a:hlinkClick r:id="rId4" action="ppaction://hlinksldjump"/>
          </p:cNvPr>
          <p:cNvSpPr/>
          <p:nvPr/>
        </p:nvSpPr>
        <p:spPr>
          <a:xfrm>
            <a:off x="2094146" y="877474"/>
            <a:ext cx="3374306" cy="373502"/>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49" name="Rectángulo 48">
            <a:hlinkClick r:id="rId5" action="ppaction://hlinksldjump"/>
          </p:cNvPr>
          <p:cNvSpPr/>
          <p:nvPr/>
        </p:nvSpPr>
        <p:spPr>
          <a:xfrm>
            <a:off x="5443388" y="877474"/>
            <a:ext cx="337430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50" name="Rectángulo 49">
            <a:hlinkClick r:id="rId6" action="ppaction://hlinksldjump"/>
          </p:cNvPr>
          <p:cNvSpPr/>
          <p:nvPr/>
        </p:nvSpPr>
        <p:spPr>
          <a:xfrm>
            <a:off x="8817694" y="873858"/>
            <a:ext cx="3374306"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24" name="Rectángulo 23">
            <a:hlinkClick r:id="rId7"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26" name="Rectángulo 25">
            <a:hlinkClick r:id="rId4" action="ppaction://hlinksldjump"/>
          </p:cNvPr>
          <p:cNvSpPr/>
          <p:nvPr/>
        </p:nvSpPr>
        <p:spPr>
          <a:xfrm>
            <a:off x="1" y="2660948"/>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40" name="Rectángulo 39">
            <a:hlinkClick r:id="rId8"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41" name="Rectángulo 40">
            <a:hlinkClick r:id="rId9"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42" name="Rectángulo 41">
            <a:hlinkClick r:id="rId10"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43" name="Rectángulo 42">
            <a:hlinkClick r:id="rId11"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44" name="Rectángulo 43">
            <a:hlinkClick r:id="rId12"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51" name="Rectángulo 50">
            <a:hlinkClick r:id="rId13"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9191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2da. Dimensión: Direccionamiento Estratégico y Planeación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54" name="CuadroTexto 53"/>
          <p:cNvSpPr txBox="1"/>
          <p:nvPr/>
        </p:nvSpPr>
        <p:spPr>
          <a:xfrm>
            <a:off x="6740990" y="1445970"/>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55" name="Rectángulo 54"/>
          <p:cNvSpPr/>
          <p:nvPr/>
        </p:nvSpPr>
        <p:spPr>
          <a:xfrm>
            <a:off x="10810070" y="1368744"/>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83</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56" name="Conector recto 55"/>
          <p:cNvCxnSpPr/>
          <p:nvPr/>
        </p:nvCxnSpPr>
        <p:spPr>
          <a:xfrm>
            <a:off x="6446264" y="1892527"/>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63" name="Rectángulo 62">
            <a:hlinkClick r:id="rId3" action="ppaction://hlinksldjump"/>
          </p:cNvPr>
          <p:cNvSpPr/>
          <p:nvPr/>
        </p:nvSpPr>
        <p:spPr>
          <a:xfrm>
            <a:off x="2094146" y="877474"/>
            <a:ext cx="3374306" cy="373502"/>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64" name="Rectángulo 63">
            <a:hlinkClick r:id="rId4" action="ppaction://hlinksldjump"/>
          </p:cNvPr>
          <p:cNvSpPr/>
          <p:nvPr/>
        </p:nvSpPr>
        <p:spPr>
          <a:xfrm>
            <a:off x="5443388" y="877474"/>
            <a:ext cx="3374306" cy="374214"/>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65" name="Rectángulo 64">
            <a:hlinkClick r:id="rId5" action="ppaction://hlinksldjump"/>
          </p:cNvPr>
          <p:cNvSpPr/>
          <p:nvPr/>
        </p:nvSpPr>
        <p:spPr>
          <a:xfrm>
            <a:off x="8817694" y="873858"/>
            <a:ext cx="3374306" cy="377118"/>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sp>
        <p:nvSpPr>
          <p:cNvPr id="66" name="Oval 54">
            <a:extLst>
              <a:ext uri="{FF2B5EF4-FFF2-40B4-BE49-F238E27FC236}">
                <a16:creationId xmlns:a16="http://schemas.microsoft.com/office/drawing/2014/main" xmlns="" id="{A8522F82-1908-49FC-9E05-374CFF823534}"/>
              </a:ext>
            </a:extLst>
          </p:cNvPr>
          <p:cNvSpPr/>
          <p:nvPr/>
        </p:nvSpPr>
        <p:spPr>
          <a:xfrm>
            <a:off x="5835103" y="2202265"/>
            <a:ext cx="2520000" cy="2520000"/>
          </a:xfrm>
          <a:prstGeom prst="ellipse">
            <a:avLst/>
          </a:prstGeom>
          <a:noFill/>
          <a:ln w="28575" cap="flat" cmpd="sng" algn="ctr">
            <a:solidFill>
              <a:sysClr val="window" lastClr="FFFFFF">
                <a:lumMod val="85000"/>
              </a:sysClr>
            </a:solidFill>
            <a:prstDash val="solid"/>
            <a:miter lim="800000"/>
          </a:ln>
          <a:effectLst/>
        </p:spPr>
        <p:txBody>
          <a:bodyPr lIns="91422" tIns="45711" rIns="91422" bIns="4571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900" b="0" i="0" u="none" strike="noStrike" kern="0" cap="none" spc="0" normalizeH="0" baseline="0" noProof="0" dirty="0">
              <a:ln>
                <a:noFill/>
              </a:ln>
              <a:solidFill>
                <a:prstClr val="white"/>
              </a:solidFill>
              <a:effectLst/>
              <a:uLnTx/>
              <a:uFillTx/>
              <a:latin typeface="Lato Light"/>
              <a:ea typeface="+mn-ea"/>
              <a:cs typeface="+mn-cs"/>
            </a:endParaRPr>
          </a:p>
        </p:txBody>
      </p:sp>
      <p:sp>
        <p:nvSpPr>
          <p:cNvPr id="67" name="Triángulo isósceles 66">
            <a:extLst>
              <a:ext uri="{FF2B5EF4-FFF2-40B4-BE49-F238E27FC236}">
                <a16:creationId xmlns:a16="http://schemas.microsoft.com/office/drawing/2014/main" xmlns="" id="{0DB7C382-4BB0-4D51-9392-1BCF6FDDF0B6}"/>
              </a:ext>
            </a:extLst>
          </p:cNvPr>
          <p:cNvSpPr/>
          <p:nvPr/>
        </p:nvSpPr>
        <p:spPr>
          <a:xfrm rot="5400000">
            <a:off x="7001636" y="2133669"/>
            <a:ext cx="216000" cy="144000"/>
          </a:xfrm>
          <a:prstGeom prst="triangl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Triángulo isósceles 67">
            <a:extLst>
              <a:ext uri="{FF2B5EF4-FFF2-40B4-BE49-F238E27FC236}">
                <a16:creationId xmlns:a16="http://schemas.microsoft.com/office/drawing/2014/main" xmlns="" id="{16F01417-EE07-4FD7-AEF1-241D7BE91462}"/>
              </a:ext>
            </a:extLst>
          </p:cNvPr>
          <p:cNvSpPr/>
          <p:nvPr/>
        </p:nvSpPr>
        <p:spPr>
          <a:xfrm rot="13152042">
            <a:off x="7970765" y="4172414"/>
            <a:ext cx="216000" cy="144000"/>
          </a:xfrm>
          <a:prstGeom prst="triangl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riángulo isósceles 68">
            <a:extLst>
              <a:ext uri="{FF2B5EF4-FFF2-40B4-BE49-F238E27FC236}">
                <a16:creationId xmlns:a16="http://schemas.microsoft.com/office/drawing/2014/main" xmlns="" id="{211FB28E-DAD4-4537-85C0-1C7A45AE79BC}"/>
              </a:ext>
            </a:extLst>
          </p:cNvPr>
          <p:cNvSpPr/>
          <p:nvPr/>
        </p:nvSpPr>
        <p:spPr>
          <a:xfrm rot="19449780">
            <a:off x="5969032" y="4127927"/>
            <a:ext cx="216000" cy="144000"/>
          </a:xfrm>
          <a:prstGeom prst="triangl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0" name="Group 70">
            <a:extLst>
              <a:ext uri="{FF2B5EF4-FFF2-40B4-BE49-F238E27FC236}">
                <a16:creationId xmlns:a16="http://schemas.microsoft.com/office/drawing/2014/main" xmlns="" id="{6256940C-29FB-461C-B2CF-BDC11955B926}"/>
              </a:ext>
            </a:extLst>
          </p:cNvPr>
          <p:cNvGrpSpPr>
            <a:grpSpLocks/>
          </p:cNvGrpSpPr>
          <p:nvPr/>
        </p:nvGrpSpPr>
        <p:grpSpPr bwMode="auto">
          <a:xfrm>
            <a:off x="4971779" y="2331034"/>
            <a:ext cx="2190750" cy="2112963"/>
            <a:chOff x="1915834" y="2301293"/>
            <a:chExt cx="2190483" cy="2112804"/>
          </a:xfrm>
        </p:grpSpPr>
        <p:sp>
          <p:nvSpPr>
            <p:cNvPr id="71" name="Freeform 53">
              <a:extLst>
                <a:ext uri="{FF2B5EF4-FFF2-40B4-BE49-F238E27FC236}">
                  <a16:creationId xmlns:a16="http://schemas.microsoft.com/office/drawing/2014/main" xmlns="" id="{4C1A32A0-A76C-4A57-A91C-5D40DD581D13}"/>
                </a:ext>
              </a:extLst>
            </p:cNvPr>
            <p:cNvSpPr/>
            <p:nvPr/>
          </p:nvSpPr>
          <p:spPr>
            <a:xfrm rot="561175">
              <a:off x="2968219" y="2742585"/>
              <a:ext cx="1138098" cy="167151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23">
              <a:extLst>
                <a:ext uri="{FF2B5EF4-FFF2-40B4-BE49-F238E27FC236}">
                  <a16:creationId xmlns:a16="http://schemas.microsoft.com/office/drawing/2014/main" xmlns="" id="{000E1C34-A37D-406C-880A-FABD5928F900}"/>
                </a:ext>
              </a:extLst>
            </p:cNvPr>
            <p:cNvGrpSpPr>
              <a:grpSpLocks/>
            </p:cNvGrpSpPr>
            <p:nvPr/>
          </p:nvGrpSpPr>
          <p:grpSpPr bwMode="auto">
            <a:xfrm rot="2810961">
              <a:off x="1810401" y="2406726"/>
              <a:ext cx="1581489" cy="1370624"/>
              <a:chOff x="1370013" y="2060575"/>
              <a:chExt cx="2381250" cy="2063750"/>
            </a:xfrm>
          </p:grpSpPr>
          <p:sp>
            <p:nvSpPr>
              <p:cNvPr id="73" name="Freeform 6">
                <a:extLst>
                  <a:ext uri="{FF2B5EF4-FFF2-40B4-BE49-F238E27FC236}">
                    <a16:creationId xmlns:a16="http://schemas.microsoft.com/office/drawing/2014/main" xmlns="" id="{7B7CB80D-CB0C-4617-BCB1-579D0AF5ACDD}"/>
                  </a:ext>
                </a:extLst>
              </p:cNvPr>
              <p:cNvSpPr>
                <a:spLocks/>
              </p:cNvSpPr>
              <p:nvPr/>
            </p:nvSpPr>
            <p:spPr bwMode="auto">
              <a:xfrm>
                <a:off x="1524000" y="2232025"/>
                <a:ext cx="2073275" cy="1892300"/>
              </a:xfrm>
              <a:custGeom>
                <a:avLst/>
                <a:gdLst>
                  <a:gd name="T0" fmla="*/ 2147483646 w 1306"/>
                  <a:gd name="T1" fmla="*/ 0 h 1192"/>
                  <a:gd name="T2" fmla="*/ 2147483646 w 1306"/>
                  <a:gd name="T3" fmla="*/ 2147483646 h 1192"/>
                  <a:gd name="T4" fmla="*/ 322580000 w 1306"/>
                  <a:gd name="T5" fmla="*/ 2147483646 h 1192"/>
                  <a:gd name="T6" fmla="*/ 0 w 1306"/>
                  <a:gd name="T7" fmla="*/ 90725625 h 1192"/>
                  <a:gd name="T8" fmla="*/ 2147483646 w 1306"/>
                  <a:gd name="T9" fmla="*/ 0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6" h="1192">
                    <a:moveTo>
                      <a:pt x="1306" y="0"/>
                    </a:moveTo>
                    <a:lnTo>
                      <a:pt x="1180" y="1192"/>
                    </a:lnTo>
                    <a:lnTo>
                      <a:pt x="128" y="1192"/>
                    </a:lnTo>
                    <a:lnTo>
                      <a:pt x="0" y="36"/>
                    </a:lnTo>
                    <a:lnTo>
                      <a:pt x="1306" y="0"/>
                    </a:lnTo>
                    <a:close/>
                  </a:path>
                </a:pathLst>
              </a:custGeom>
              <a:solidFill>
                <a:srgbClr val="16A98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
            <p:nvSpPr>
              <p:cNvPr id="74" name="Freeform 7">
                <a:extLst>
                  <a:ext uri="{FF2B5EF4-FFF2-40B4-BE49-F238E27FC236}">
                    <a16:creationId xmlns:a16="http://schemas.microsoft.com/office/drawing/2014/main" xmlns="" id="{36DB04C2-C486-4897-A859-9D04C33819FF}"/>
                  </a:ext>
                </a:extLst>
              </p:cNvPr>
              <p:cNvSpPr>
                <a:spLocks/>
              </p:cNvSpPr>
              <p:nvPr/>
            </p:nvSpPr>
            <p:spPr bwMode="auto">
              <a:xfrm>
                <a:off x="1413241" y="2211718"/>
                <a:ext cx="2280175" cy="1140035"/>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E7E6E6">
                  <a:lumMod val="75000"/>
                </a:srgb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5" name="Freeform 8">
                <a:extLst>
                  <a:ext uri="{FF2B5EF4-FFF2-40B4-BE49-F238E27FC236}">
                    <a16:creationId xmlns:a16="http://schemas.microsoft.com/office/drawing/2014/main" xmlns="" id="{8723CD34-6431-4DE4-9FEE-FE3E3BAB52D8}"/>
                  </a:ext>
                </a:extLst>
              </p:cNvPr>
              <p:cNvSpPr>
                <a:spLocks/>
              </p:cNvSpPr>
              <p:nvPr/>
            </p:nvSpPr>
            <p:spPr bwMode="auto">
              <a:xfrm>
                <a:off x="2096562" y="3148363"/>
                <a:ext cx="915416" cy="267681"/>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ysClr val="window" lastClr="FFFFFF">
                  <a:lumMod val="95000"/>
                </a:sys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6" name="Freeform 10">
                <a:extLst>
                  <a:ext uri="{FF2B5EF4-FFF2-40B4-BE49-F238E27FC236}">
                    <a16:creationId xmlns:a16="http://schemas.microsoft.com/office/drawing/2014/main" xmlns="" id="{D8F03DFC-E313-4916-BD37-3777DE9ED6D7}"/>
                  </a:ext>
                </a:extLst>
              </p:cNvPr>
              <p:cNvSpPr>
                <a:spLocks/>
              </p:cNvSpPr>
              <p:nvPr/>
            </p:nvSpPr>
            <p:spPr bwMode="auto">
              <a:xfrm>
                <a:off x="1366379" y="2109855"/>
                <a:ext cx="155357" cy="191201"/>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6A98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7" name="Freeform 11">
                <a:extLst>
                  <a:ext uri="{FF2B5EF4-FFF2-40B4-BE49-F238E27FC236}">
                    <a16:creationId xmlns:a16="http://schemas.microsoft.com/office/drawing/2014/main" xmlns="" id="{F4EA4332-82B6-468A-98F9-A9E47B533F56}"/>
                  </a:ext>
                </a:extLst>
              </p:cNvPr>
              <p:cNvSpPr>
                <a:spLocks/>
              </p:cNvSpPr>
              <p:nvPr/>
            </p:nvSpPr>
            <p:spPr bwMode="auto">
              <a:xfrm>
                <a:off x="3590009" y="2110767"/>
                <a:ext cx="155359" cy="191201"/>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6A98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8" name="Freeform 9">
                <a:extLst>
                  <a:ext uri="{FF2B5EF4-FFF2-40B4-BE49-F238E27FC236}">
                    <a16:creationId xmlns:a16="http://schemas.microsoft.com/office/drawing/2014/main" xmlns="" id="{EBC03018-B8D8-4C62-B580-F7B71A492470}"/>
                  </a:ext>
                </a:extLst>
              </p:cNvPr>
              <p:cNvSpPr>
                <a:spLocks/>
              </p:cNvSpPr>
              <p:nvPr/>
            </p:nvSpPr>
            <p:spPr bwMode="auto">
              <a:xfrm>
                <a:off x="1466025" y="2062530"/>
                <a:ext cx="2175010" cy="298752"/>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F6AA3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grpSp>
        <p:nvGrpSpPr>
          <p:cNvPr id="79" name="Group 71">
            <a:extLst>
              <a:ext uri="{FF2B5EF4-FFF2-40B4-BE49-F238E27FC236}">
                <a16:creationId xmlns:a16="http://schemas.microsoft.com/office/drawing/2014/main" xmlns="" id="{6F55B52B-6E9B-411B-BF48-B49CB92F86EE}"/>
              </a:ext>
            </a:extLst>
          </p:cNvPr>
          <p:cNvGrpSpPr>
            <a:grpSpLocks/>
          </p:cNvGrpSpPr>
          <p:nvPr/>
        </p:nvGrpSpPr>
        <p:grpSpPr bwMode="auto">
          <a:xfrm flipH="1">
            <a:off x="7016479" y="2331034"/>
            <a:ext cx="2190750" cy="2112963"/>
            <a:chOff x="1915834" y="2301293"/>
            <a:chExt cx="2190483" cy="2112804"/>
          </a:xfrm>
        </p:grpSpPr>
        <p:sp>
          <p:nvSpPr>
            <p:cNvPr id="80" name="Freeform 72">
              <a:extLst>
                <a:ext uri="{FF2B5EF4-FFF2-40B4-BE49-F238E27FC236}">
                  <a16:creationId xmlns:a16="http://schemas.microsoft.com/office/drawing/2014/main" xmlns="" id="{37A6E9A6-E654-4E5B-84ED-9AAFABC464DA}"/>
                </a:ext>
              </a:extLst>
            </p:cNvPr>
            <p:cNvSpPr/>
            <p:nvPr/>
          </p:nvSpPr>
          <p:spPr>
            <a:xfrm rot="561175">
              <a:off x="2968218" y="2742585"/>
              <a:ext cx="1138099" cy="167151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23">
              <a:extLst>
                <a:ext uri="{FF2B5EF4-FFF2-40B4-BE49-F238E27FC236}">
                  <a16:creationId xmlns:a16="http://schemas.microsoft.com/office/drawing/2014/main" xmlns="" id="{DD55B7A2-EA94-42C6-B496-E8F447B69517}"/>
                </a:ext>
              </a:extLst>
            </p:cNvPr>
            <p:cNvGrpSpPr>
              <a:grpSpLocks/>
            </p:cNvGrpSpPr>
            <p:nvPr/>
          </p:nvGrpSpPr>
          <p:grpSpPr bwMode="auto">
            <a:xfrm rot="2810961">
              <a:off x="1810401" y="2406726"/>
              <a:ext cx="1581489" cy="1370624"/>
              <a:chOff x="1370013" y="2060575"/>
              <a:chExt cx="2381250" cy="2063750"/>
            </a:xfrm>
          </p:grpSpPr>
          <p:sp>
            <p:nvSpPr>
              <p:cNvPr id="82" name="Freeform 6">
                <a:extLst>
                  <a:ext uri="{FF2B5EF4-FFF2-40B4-BE49-F238E27FC236}">
                    <a16:creationId xmlns:a16="http://schemas.microsoft.com/office/drawing/2014/main" xmlns="" id="{62FA0D6A-398F-40C8-B902-765F6C90DB12}"/>
                  </a:ext>
                </a:extLst>
              </p:cNvPr>
              <p:cNvSpPr>
                <a:spLocks/>
              </p:cNvSpPr>
              <p:nvPr/>
            </p:nvSpPr>
            <p:spPr bwMode="auto">
              <a:xfrm>
                <a:off x="1520926" y="2231078"/>
                <a:ext cx="2069845" cy="1885718"/>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2C3F5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 name="Freeform 7">
                <a:extLst>
                  <a:ext uri="{FF2B5EF4-FFF2-40B4-BE49-F238E27FC236}">
                    <a16:creationId xmlns:a16="http://schemas.microsoft.com/office/drawing/2014/main" xmlns="" id="{1B22A179-DFAA-4461-80EE-1F0EC39E0AFD}"/>
                  </a:ext>
                </a:extLst>
              </p:cNvPr>
              <p:cNvSpPr>
                <a:spLocks/>
              </p:cNvSpPr>
              <p:nvPr/>
            </p:nvSpPr>
            <p:spPr bwMode="auto">
              <a:xfrm>
                <a:off x="1408396" y="2204577"/>
                <a:ext cx="2282566" cy="1137644"/>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E7E6E6">
                  <a:lumMod val="75000"/>
                </a:srgb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4" name="Freeform 8">
                <a:extLst>
                  <a:ext uri="{FF2B5EF4-FFF2-40B4-BE49-F238E27FC236}">
                    <a16:creationId xmlns:a16="http://schemas.microsoft.com/office/drawing/2014/main" xmlns="" id="{A3FEF8D3-5A12-4BF0-8011-4CE906FA160D}"/>
                  </a:ext>
                </a:extLst>
              </p:cNvPr>
              <p:cNvSpPr>
                <a:spLocks/>
              </p:cNvSpPr>
              <p:nvPr/>
            </p:nvSpPr>
            <p:spPr bwMode="auto">
              <a:xfrm>
                <a:off x="2089806" y="3148581"/>
                <a:ext cx="915416" cy="267681"/>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ysClr val="window" lastClr="FFFFFF">
                  <a:lumMod val="95000"/>
                </a:sys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5" name="Freeform 10">
                <a:extLst>
                  <a:ext uri="{FF2B5EF4-FFF2-40B4-BE49-F238E27FC236}">
                    <a16:creationId xmlns:a16="http://schemas.microsoft.com/office/drawing/2014/main" xmlns="" id="{A69D1716-8AA1-43B7-AEA3-82B8EB1F136F}"/>
                  </a:ext>
                </a:extLst>
              </p:cNvPr>
              <p:cNvSpPr>
                <a:spLocks/>
              </p:cNvSpPr>
              <p:nvPr/>
            </p:nvSpPr>
            <p:spPr bwMode="auto">
              <a:xfrm>
                <a:off x="1361257" y="2108329"/>
                <a:ext cx="155357" cy="191201"/>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2C3F5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6" name="Freeform 11">
                <a:extLst>
                  <a:ext uri="{FF2B5EF4-FFF2-40B4-BE49-F238E27FC236}">
                    <a16:creationId xmlns:a16="http://schemas.microsoft.com/office/drawing/2014/main" xmlns="" id="{BD20B608-629C-4BD4-A1B2-5D1E25A71B0D}"/>
                  </a:ext>
                </a:extLst>
              </p:cNvPr>
              <p:cNvSpPr>
                <a:spLocks/>
              </p:cNvSpPr>
              <p:nvPr/>
            </p:nvSpPr>
            <p:spPr bwMode="auto">
              <a:xfrm>
                <a:off x="3581509" y="2109352"/>
                <a:ext cx="155357" cy="191201"/>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2C3F5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7" name="Freeform 9">
                <a:extLst>
                  <a:ext uri="{FF2B5EF4-FFF2-40B4-BE49-F238E27FC236}">
                    <a16:creationId xmlns:a16="http://schemas.microsoft.com/office/drawing/2014/main" xmlns="" id="{85866A46-19FA-4C93-B32F-915126392434}"/>
                  </a:ext>
                </a:extLst>
              </p:cNvPr>
              <p:cNvSpPr>
                <a:spLocks/>
              </p:cNvSpPr>
              <p:nvPr/>
            </p:nvSpPr>
            <p:spPr bwMode="auto">
              <a:xfrm>
                <a:off x="1470929" y="2057298"/>
                <a:ext cx="2175010" cy="298752"/>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F6AA3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grpSp>
        <p:nvGrpSpPr>
          <p:cNvPr id="88" name="Group 23">
            <a:extLst>
              <a:ext uri="{FF2B5EF4-FFF2-40B4-BE49-F238E27FC236}">
                <a16:creationId xmlns:a16="http://schemas.microsoft.com/office/drawing/2014/main" xmlns="" id="{777FF6CA-FA0E-45BB-B3D7-535F94609AEA}"/>
              </a:ext>
            </a:extLst>
          </p:cNvPr>
          <p:cNvGrpSpPr>
            <a:grpSpLocks/>
          </p:cNvGrpSpPr>
          <p:nvPr/>
        </p:nvGrpSpPr>
        <p:grpSpPr bwMode="auto">
          <a:xfrm>
            <a:off x="6313217" y="3632784"/>
            <a:ext cx="1582737" cy="1370013"/>
            <a:chOff x="1370013" y="2060575"/>
            <a:chExt cx="2381250" cy="2063750"/>
          </a:xfrm>
        </p:grpSpPr>
        <p:sp>
          <p:nvSpPr>
            <p:cNvPr id="89" name="Freeform 6">
              <a:extLst>
                <a:ext uri="{FF2B5EF4-FFF2-40B4-BE49-F238E27FC236}">
                  <a16:creationId xmlns:a16="http://schemas.microsoft.com/office/drawing/2014/main" xmlns="" id="{FAAE1517-611F-49AC-A8F3-0B1D772DA72B}"/>
                </a:ext>
              </a:extLst>
            </p:cNvPr>
            <p:cNvSpPr>
              <a:spLocks/>
            </p:cNvSpPr>
            <p:nvPr/>
          </p:nvSpPr>
          <p:spPr bwMode="auto">
            <a:xfrm>
              <a:off x="1524000" y="2232025"/>
              <a:ext cx="2073275" cy="1892300"/>
            </a:xfrm>
            <a:custGeom>
              <a:avLst/>
              <a:gdLst>
                <a:gd name="T0" fmla="*/ 2147483646 w 1306"/>
                <a:gd name="T1" fmla="*/ 0 h 1192"/>
                <a:gd name="T2" fmla="*/ 2147483646 w 1306"/>
                <a:gd name="T3" fmla="*/ 2147483646 h 1192"/>
                <a:gd name="T4" fmla="*/ 322580000 w 1306"/>
                <a:gd name="T5" fmla="*/ 2147483646 h 1192"/>
                <a:gd name="T6" fmla="*/ 0 w 1306"/>
                <a:gd name="T7" fmla="*/ 90725625 h 1192"/>
                <a:gd name="T8" fmla="*/ 2147483646 w 1306"/>
                <a:gd name="T9" fmla="*/ 0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6" h="1192">
                  <a:moveTo>
                    <a:pt x="1306" y="0"/>
                  </a:moveTo>
                  <a:lnTo>
                    <a:pt x="1180" y="1192"/>
                  </a:lnTo>
                  <a:lnTo>
                    <a:pt x="128" y="1192"/>
                  </a:lnTo>
                  <a:lnTo>
                    <a:pt x="0" y="36"/>
                  </a:lnTo>
                  <a:lnTo>
                    <a:pt x="1306" y="0"/>
                  </a:lnTo>
                  <a:close/>
                </a:path>
              </a:pathLst>
            </a:custGeom>
            <a:solidFill>
              <a:srgbClr val="C1392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
          <p:nvSpPr>
            <p:cNvPr id="90" name="Freeform 7">
              <a:extLst>
                <a:ext uri="{FF2B5EF4-FFF2-40B4-BE49-F238E27FC236}">
                  <a16:creationId xmlns:a16="http://schemas.microsoft.com/office/drawing/2014/main" xmlns="" id="{345083F0-51B8-4CA5-9F79-E482A708AD87}"/>
                </a:ext>
              </a:extLst>
            </p:cNvPr>
            <p:cNvSpPr>
              <a:spLocks/>
            </p:cNvSpPr>
            <p:nvPr/>
          </p:nvSpPr>
          <p:spPr bwMode="auto">
            <a:xfrm>
              <a:off x="1417781" y="2211232"/>
              <a:ext cx="2283326" cy="1140681"/>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E7E6E6">
                <a:lumMod val="75000"/>
              </a:srgb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1" name="Freeform 8">
              <a:extLst>
                <a:ext uri="{FF2B5EF4-FFF2-40B4-BE49-F238E27FC236}">
                  <a16:creationId xmlns:a16="http://schemas.microsoft.com/office/drawing/2014/main" xmlns="" id="{B0062DF1-E5D3-47E7-806A-477629B1A50E}"/>
                </a:ext>
              </a:extLst>
            </p:cNvPr>
            <p:cNvSpPr>
              <a:spLocks/>
            </p:cNvSpPr>
            <p:nvPr/>
          </p:nvSpPr>
          <p:spPr bwMode="auto">
            <a:xfrm>
              <a:off x="2100868" y="3155821"/>
              <a:ext cx="917152" cy="267833"/>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ysClr val="window" lastClr="FFFFFF">
                <a:lumMod val="95000"/>
              </a:sys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2" name="Freeform 10">
              <a:extLst>
                <a:ext uri="{FF2B5EF4-FFF2-40B4-BE49-F238E27FC236}">
                  <a16:creationId xmlns:a16="http://schemas.microsoft.com/office/drawing/2014/main" xmlns="" id="{708A725C-667E-4CEE-BA6C-1754603EC2FA}"/>
                </a:ext>
              </a:extLst>
            </p:cNvPr>
            <p:cNvSpPr>
              <a:spLocks/>
            </p:cNvSpPr>
            <p:nvPr/>
          </p:nvSpPr>
          <p:spPr bwMode="auto">
            <a:xfrm>
              <a:off x="1370013" y="2115577"/>
              <a:ext cx="155246" cy="191309"/>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C1392B"/>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3" name="Freeform 11">
              <a:extLst>
                <a:ext uri="{FF2B5EF4-FFF2-40B4-BE49-F238E27FC236}">
                  <a16:creationId xmlns:a16="http://schemas.microsoft.com/office/drawing/2014/main" xmlns="" id="{D72B1E01-5F9D-472D-8E11-C5C86CFF978E}"/>
                </a:ext>
              </a:extLst>
            </p:cNvPr>
            <p:cNvSpPr>
              <a:spLocks/>
            </p:cNvSpPr>
            <p:nvPr/>
          </p:nvSpPr>
          <p:spPr bwMode="auto">
            <a:xfrm>
              <a:off x="3596017" y="2115577"/>
              <a:ext cx="155246" cy="191309"/>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C1392B"/>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Freeform 9">
              <a:extLst>
                <a:ext uri="{FF2B5EF4-FFF2-40B4-BE49-F238E27FC236}">
                  <a16:creationId xmlns:a16="http://schemas.microsoft.com/office/drawing/2014/main" xmlns="" id="{324EC1B0-B9C9-4E67-B0A8-89E65959A67D}"/>
                </a:ext>
              </a:extLst>
            </p:cNvPr>
            <p:cNvSpPr>
              <a:spLocks/>
            </p:cNvSpPr>
            <p:nvPr/>
          </p:nvSpPr>
          <p:spPr bwMode="auto">
            <a:xfrm>
              <a:off x="1472714" y="2060575"/>
              <a:ext cx="2175848" cy="298922"/>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F6AA3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95" name="Text Placeholder 23">
            <a:extLst>
              <a:ext uri="{FF2B5EF4-FFF2-40B4-BE49-F238E27FC236}">
                <a16:creationId xmlns:a16="http://schemas.microsoft.com/office/drawing/2014/main" xmlns="" id="{BFBA8112-8CC3-4CF1-B6DA-F316D98F6067}"/>
              </a:ext>
            </a:extLst>
          </p:cNvPr>
          <p:cNvSpPr txBox="1">
            <a:spLocks/>
          </p:cNvSpPr>
          <p:nvPr/>
        </p:nvSpPr>
        <p:spPr>
          <a:xfrm>
            <a:off x="2421312" y="3851436"/>
            <a:ext cx="2703886" cy="182015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400" dirty="0">
                <a:solidFill>
                  <a:prstClr val="black">
                    <a:lumMod val="85000"/>
                    <a:lumOff val="15000"/>
                  </a:prstClr>
                </a:solidFill>
                <a:latin typeface="Arial Narrow" panose="020B0606020202030204" pitchFamily="34" charset="0"/>
                <a:ea typeface="Lato" charset="0"/>
                <a:cs typeface="Lato" charset="0"/>
              </a:rPr>
              <a:t>La programación presupuestal esta acorde a los lineamientos de la alta dirección, MHCP y DNP, y se están desarrollando iniciativas para manejarla de manera automatizada, tomando en cuenta los resultados de los diferentes ejercicios de direccionamiento estratégico, que darán línea a las acciones a desarrollar en el presente cuatrienio.</a:t>
            </a:r>
            <a:endParaRPr lang="en-US" sz="1400" dirty="0">
              <a:solidFill>
                <a:prstClr val="black">
                  <a:lumMod val="85000"/>
                  <a:lumOff val="15000"/>
                </a:prstClr>
              </a:solidFill>
              <a:latin typeface="Arial Narrow" panose="020B0606020202030204" pitchFamily="34" charset="0"/>
              <a:ea typeface="Lato" charset="0"/>
              <a:cs typeface="Lato" charset="0"/>
            </a:endParaRPr>
          </a:p>
        </p:txBody>
      </p:sp>
      <p:sp>
        <p:nvSpPr>
          <p:cNvPr id="96" name="Text Placeholder 23">
            <a:extLst>
              <a:ext uri="{FF2B5EF4-FFF2-40B4-BE49-F238E27FC236}">
                <a16:creationId xmlns:a16="http://schemas.microsoft.com/office/drawing/2014/main" xmlns="" id="{DE284B44-6A01-4926-A72B-9E6D1CA06422}"/>
              </a:ext>
            </a:extLst>
          </p:cNvPr>
          <p:cNvSpPr txBox="1">
            <a:spLocks/>
          </p:cNvSpPr>
          <p:nvPr/>
        </p:nvSpPr>
        <p:spPr>
          <a:xfrm>
            <a:off x="5751492" y="5531816"/>
            <a:ext cx="2868362" cy="108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400" dirty="0">
                <a:solidFill>
                  <a:prstClr val="black">
                    <a:lumMod val="85000"/>
                    <a:lumOff val="15000"/>
                  </a:prstClr>
                </a:solidFill>
                <a:latin typeface="Arial Narrow" panose="020B0606020202030204" pitchFamily="34" charset="0"/>
                <a:ea typeface="Lato" charset="0"/>
                <a:cs typeface="Lato" charset="0"/>
              </a:rPr>
              <a:t>Lograr integración sectorial  de los sistemas de información con el fin de tener información  unificada, coherente y a tiempo.</a:t>
            </a:r>
            <a:endParaRPr lang="en-US" sz="1400" dirty="0">
              <a:solidFill>
                <a:prstClr val="black">
                  <a:lumMod val="85000"/>
                  <a:lumOff val="15000"/>
                </a:prstClr>
              </a:solidFill>
              <a:latin typeface="Arial Narrow" panose="020B0606020202030204" pitchFamily="34" charset="0"/>
              <a:ea typeface="Lato" charset="0"/>
              <a:cs typeface="Lato" charset="0"/>
            </a:endParaRPr>
          </a:p>
        </p:txBody>
      </p:sp>
      <p:sp>
        <p:nvSpPr>
          <p:cNvPr id="97" name="Text Placeholder 23">
            <a:extLst>
              <a:ext uri="{FF2B5EF4-FFF2-40B4-BE49-F238E27FC236}">
                <a16:creationId xmlns:a16="http://schemas.microsoft.com/office/drawing/2014/main" xmlns="" id="{F8F1AE66-A2BE-4925-8B98-96DFE3C189D1}"/>
              </a:ext>
            </a:extLst>
          </p:cNvPr>
          <p:cNvSpPr txBox="1">
            <a:spLocks/>
          </p:cNvSpPr>
          <p:nvPr/>
        </p:nvSpPr>
        <p:spPr>
          <a:xfrm>
            <a:off x="5924541" y="5236898"/>
            <a:ext cx="2412000" cy="37413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2000"/>
              </a:lnSpc>
              <a:spcBef>
                <a:spcPts val="600"/>
              </a:spcBef>
              <a:buFont typeface="Arial"/>
              <a:buNone/>
            </a:pPr>
            <a:r>
              <a:rPr lang="en-US" sz="1800" b="1" spc="300" dirty="0">
                <a:solidFill>
                  <a:prstClr val="black">
                    <a:lumMod val="85000"/>
                    <a:lumOff val="15000"/>
                  </a:prstClr>
                </a:solidFill>
                <a:latin typeface="Roboto" panose="02000000000000000000"/>
                <a:ea typeface="Lato" charset="0"/>
                <a:cs typeface="Lato" charset="0"/>
              </a:rPr>
              <a:t>RETOS</a:t>
            </a:r>
          </a:p>
        </p:txBody>
      </p:sp>
      <p:sp>
        <p:nvSpPr>
          <p:cNvPr id="98" name="Text Placeholder 23">
            <a:extLst>
              <a:ext uri="{FF2B5EF4-FFF2-40B4-BE49-F238E27FC236}">
                <a16:creationId xmlns:a16="http://schemas.microsoft.com/office/drawing/2014/main" xmlns="" id="{F4AD105C-361F-4837-AA87-A91570CAF3B6}"/>
              </a:ext>
            </a:extLst>
          </p:cNvPr>
          <p:cNvSpPr txBox="1">
            <a:spLocks/>
          </p:cNvSpPr>
          <p:nvPr/>
        </p:nvSpPr>
        <p:spPr>
          <a:xfrm>
            <a:off x="9253229" y="3746600"/>
            <a:ext cx="2743368" cy="1635727"/>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400" dirty="0">
                <a:solidFill>
                  <a:prstClr val="black">
                    <a:lumMod val="85000"/>
                    <a:lumOff val="15000"/>
                  </a:prstClr>
                </a:solidFill>
                <a:latin typeface="Arial Narrow" panose="020B0606020202030204" pitchFamily="34" charset="0"/>
                <a:ea typeface="Lato" charset="0"/>
                <a:cs typeface="Lato" charset="0"/>
              </a:rPr>
              <a:t>*Falta de articulación y divulgación del MIPG, dificultando la apropiación y la alineación con las metas estratégicas.</a:t>
            </a:r>
          </a:p>
          <a:p>
            <a:pPr marL="0" indent="0" algn="just">
              <a:lnSpc>
                <a:spcPct val="100000"/>
              </a:lnSpc>
              <a:spcBef>
                <a:spcPts val="1200"/>
              </a:spcBef>
              <a:buNone/>
            </a:pPr>
            <a:r>
              <a:rPr lang="es-ES" sz="1400" dirty="0">
                <a:solidFill>
                  <a:prstClr val="black">
                    <a:lumMod val="85000"/>
                    <a:lumOff val="15000"/>
                  </a:prstClr>
                </a:solidFill>
                <a:latin typeface="Arial Narrow" panose="020B0606020202030204" pitchFamily="34" charset="0"/>
                <a:ea typeface="Lato" charset="0"/>
                <a:cs typeface="Lato" charset="0"/>
              </a:rPr>
              <a:t>*Desconocimiento, lentitud y retazos en los procesos precontractuales y contractuales, dificultando la planeación y ocasionando baja ejecución presupuestal.</a:t>
            </a:r>
            <a:endParaRPr lang="en-US" sz="1400" dirty="0">
              <a:solidFill>
                <a:prstClr val="black">
                  <a:lumMod val="85000"/>
                  <a:lumOff val="15000"/>
                </a:prstClr>
              </a:solidFill>
              <a:latin typeface="Roboto" panose="02000000000000000000"/>
              <a:ea typeface="Lato" charset="0"/>
              <a:cs typeface="Lato" charset="0"/>
            </a:endParaRPr>
          </a:p>
        </p:txBody>
      </p:sp>
      <p:sp>
        <p:nvSpPr>
          <p:cNvPr id="99" name="Text Placeholder 23">
            <a:extLst>
              <a:ext uri="{FF2B5EF4-FFF2-40B4-BE49-F238E27FC236}">
                <a16:creationId xmlns:a16="http://schemas.microsoft.com/office/drawing/2014/main" xmlns="" id="{AE0D6481-31FB-4232-AD13-2A8AF04B5081}"/>
              </a:ext>
            </a:extLst>
          </p:cNvPr>
          <p:cNvSpPr txBox="1">
            <a:spLocks/>
          </p:cNvSpPr>
          <p:nvPr/>
        </p:nvSpPr>
        <p:spPr>
          <a:xfrm>
            <a:off x="9452210" y="3200902"/>
            <a:ext cx="2412000" cy="37413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2000"/>
              </a:lnSpc>
              <a:spcBef>
                <a:spcPts val="600"/>
              </a:spcBef>
              <a:buFont typeface="Arial"/>
              <a:buNone/>
            </a:pPr>
            <a:r>
              <a:rPr lang="en-US" sz="1800" b="1" spc="300" dirty="0">
                <a:solidFill>
                  <a:prstClr val="black">
                    <a:lumMod val="85000"/>
                    <a:lumOff val="15000"/>
                  </a:prstClr>
                </a:solidFill>
                <a:latin typeface="Roboto" panose="02000000000000000000"/>
                <a:ea typeface="Lato" charset="0"/>
                <a:cs typeface="Lato" charset="0"/>
              </a:rPr>
              <a:t>OBSTACULOS</a:t>
            </a:r>
          </a:p>
        </p:txBody>
      </p:sp>
      <p:sp>
        <p:nvSpPr>
          <p:cNvPr id="100" name="Text Placeholder 23">
            <a:extLst>
              <a:ext uri="{FF2B5EF4-FFF2-40B4-BE49-F238E27FC236}">
                <a16:creationId xmlns:a16="http://schemas.microsoft.com/office/drawing/2014/main" xmlns="" id="{42D39689-1BC3-4DF6-A009-2B74491F4A0C}"/>
              </a:ext>
            </a:extLst>
          </p:cNvPr>
          <p:cNvSpPr txBox="1">
            <a:spLocks/>
          </p:cNvSpPr>
          <p:nvPr/>
        </p:nvSpPr>
        <p:spPr>
          <a:xfrm>
            <a:off x="2511459" y="3206509"/>
            <a:ext cx="2412000" cy="37413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2000"/>
              </a:lnSpc>
              <a:spcBef>
                <a:spcPts val="600"/>
              </a:spcBef>
              <a:buFont typeface="Arial"/>
              <a:buNone/>
            </a:pPr>
            <a:r>
              <a:rPr lang="en-US" sz="1800" b="1" spc="300" dirty="0">
                <a:solidFill>
                  <a:prstClr val="black">
                    <a:lumMod val="85000"/>
                    <a:lumOff val="15000"/>
                  </a:prstClr>
                </a:solidFill>
                <a:latin typeface="Roboto" panose="02000000000000000000"/>
                <a:ea typeface="Lato" charset="0"/>
                <a:cs typeface="Lato" charset="0"/>
              </a:rPr>
              <a:t>LOGROS</a:t>
            </a:r>
          </a:p>
        </p:txBody>
      </p:sp>
      <p:sp>
        <p:nvSpPr>
          <p:cNvPr id="57" name="Rectángulo 56">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58" name="Rectángulo 57">
            <a:hlinkClick r:id="rId3" action="ppaction://hlinksldjump"/>
          </p:cNvPr>
          <p:cNvSpPr/>
          <p:nvPr/>
        </p:nvSpPr>
        <p:spPr>
          <a:xfrm>
            <a:off x="1" y="2660948"/>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59" name="Rectángulo 58">
            <a:hlinkClick r:id="rId7"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60" name="Rectángulo 59">
            <a:hlinkClick r:id="rId8"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61" name="Rectángulo 60">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62" name="Rectángulo 61">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101" name="Rectángulo 100">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102" name="Rectángulo 101">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3321897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p:cNvSpPr/>
          <p:nvPr/>
        </p:nvSpPr>
        <p:spPr>
          <a:xfrm>
            <a:off x="0" y="0"/>
            <a:ext cx="2103122" cy="6858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ángulo redondeado 16"/>
          <p:cNvSpPr/>
          <p:nvPr/>
        </p:nvSpPr>
        <p:spPr>
          <a:xfrm>
            <a:off x="-8974" y="1567592"/>
            <a:ext cx="210312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CONTENIDO</a:t>
            </a:r>
          </a:p>
        </p:txBody>
      </p:sp>
      <p:sp>
        <p:nvSpPr>
          <p:cNvPr id="28" name="Rectángulo 27"/>
          <p:cNvSpPr/>
          <p:nvPr/>
        </p:nvSpPr>
        <p:spPr>
          <a:xfrm>
            <a:off x="2103122" y="0"/>
            <a:ext cx="10088878" cy="87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1849" t="10714" r="3390" b="7352"/>
          <a:stretch/>
        </p:blipFill>
        <p:spPr>
          <a:xfrm>
            <a:off x="-8974" y="117012"/>
            <a:ext cx="3440430" cy="660115"/>
          </a:xfrm>
          <a:prstGeom prst="rect">
            <a:avLst/>
          </a:prstGeom>
        </p:spPr>
      </p:pic>
      <p:sp>
        <p:nvSpPr>
          <p:cNvPr id="29" name="Título 1"/>
          <p:cNvSpPr txBox="1">
            <a:spLocks/>
          </p:cNvSpPr>
          <p:nvPr/>
        </p:nvSpPr>
        <p:spPr>
          <a:xfrm>
            <a:off x="3242292" y="230432"/>
            <a:ext cx="8755397" cy="4916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solidFill>
                  <a:srgbClr val="009280"/>
                </a:solidFill>
                <a:latin typeface="Arial" panose="020B0604020202020204" pitchFamily="34" charset="0"/>
                <a:cs typeface="Arial" panose="020B0604020202020204" pitchFamily="34" charset="0"/>
              </a:rPr>
              <a:t>2da. Dimensión: Direccionamiento Estratégico y Planeación</a:t>
            </a:r>
          </a:p>
          <a:p>
            <a:r>
              <a:rPr lang="es-ES" sz="1800" b="1" dirty="0">
                <a:solidFill>
                  <a:srgbClr val="009280"/>
                </a:solidFill>
                <a:latin typeface="Arial" panose="020B0604020202020204" pitchFamily="34" charset="0"/>
                <a:cs typeface="Arial" panose="020B0604020202020204" pitchFamily="34" charset="0"/>
              </a:rPr>
              <a:t>Resultados del Sector Minero Energético</a:t>
            </a:r>
            <a:endParaRPr lang="es-ES_tradnl" sz="1800" b="1" dirty="0">
              <a:solidFill>
                <a:srgbClr val="009280"/>
              </a:solidFill>
              <a:latin typeface="Arial" panose="020B0604020202020204" pitchFamily="34" charset="0"/>
              <a:cs typeface="Arial" panose="020B0604020202020204" pitchFamily="34" charset="0"/>
            </a:endParaRPr>
          </a:p>
        </p:txBody>
      </p:sp>
      <p:sp>
        <p:nvSpPr>
          <p:cNvPr id="38" name="CuadroTexto 37"/>
          <p:cNvSpPr txBox="1"/>
          <p:nvPr/>
        </p:nvSpPr>
        <p:spPr>
          <a:xfrm>
            <a:off x="6740990" y="1338969"/>
            <a:ext cx="4240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Avance Promedio de la Dimensión:</a:t>
            </a:r>
          </a:p>
        </p:txBody>
      </p:sp>
      <p:sp>
        <p:nvSpPr>
          <p:cNvPr id="39" name="Rectángulo 38"/>
          <p:cNvSpPr/>
          <p:nvPr/>
        </p:nvSpPr>
        <p:spPr>
          <a:xfrm>
            <a:off x="10810070" y="1261743"/>
            <a:ext cx="1099990" cy="5237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chemeClr val="tx1"/>
                </a:solidFill>
                <a:latin typeface="Arial Black" panose="020B0A04020102020204" pitchFamily="34" charset="0"/>
              </a:rPr>
              <a:t>83</a:t>
            </a:r>
            <a:r>
              <a:rPr kumimoji="0" lang="es-ES_tradnl" sz="2800" b="1" i="0" u="none" strike="noStrike" kern="1200" cap="none" spc="0" normalizeH="0" baseline="0" noProof="0" dirty="0">
                <a:ln>
                  <a:noFill/>
                </a:ln>
                <a:solidFill>
                  <a:schemeClr val="tx1"/>
                </a:solidFill>
                <a:effectLst/>
                <a:uLnTx/>
                <a:uFillTx/>
                <a:latin typeface="Arial Black" panose="020B0A04020102020204" pitchFamily="34" charset="0"/>
              </a:rPr>
              <a:t>%</a:t>
            </a:r>
          </a:p>
        </p:txBody>
      </p:sp>
      <p:cxnSp>
        <p:nvCxnSpPr>
          <p:cNvPr id="40" name="Conector recto 39"/>
          <p:cNvCxnSpPr/>
          <p:nvPr/>
        </p:nvCxnSpPr>
        <p:spPr>
          <a:xfrm>
            <a:off x="6446264" y="1785526"/>
            <a:ext cx="5349496"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48" name="Rectángulo 47">
            <a:hlinkClick r:id="rId3" action="ppaction://hlinksldjump"/>
          </p:cNvPr>
          <p:cNvSpPr/>
          <p:nvPr/>
        </p:nvSpPr>
        <p:spPr>
          <a:xfrm>
            <a:off x="2094146" y="877474"/>
            <a:ext cx="3374306" cy="373502"/>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Resultados</a:t>
            </a:r>
          </a:p>
        </p:txBody>
      </p:sp>
      <p:sp>
        <p:nvSpPr>
          <p:cNvPr id="49" name="Rectángulo 48">
            <a:hlinkClick r:id="rId4" action="ppaction://hlinksldjump"/>
          </p:cNvPr>
          <p:cNvSpPr/>
          <p:nvPr/>
        </p:nvSpPr>
        <p:spPr>
          <a:xfrm>
            <a:off x="5443388" y="877474"/>
            <a:ext cx="3374306" cy="374214"/>
          </a:xfrm>
          <a:prstGeom prst="rect">
            <a:avLst/>
          </a:prstGeom>
          <a:solidFill>
            <a:srgbClr val="00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Dimensión</a:t>
            </a:r>
          </a:p>
        </p:txBody>
      </p:sp>
      <p:sp>
        <p:nvSpPr>
          <p:cNvPr id="50" name="Rectángulo 49">
            <a:hlinkClick r:id="rId5" action="ppaction://hlinksldjump"/>
          </p:cNvPr>
          <p:cNvSpPr/>
          <p:nvPr/>
        </p:nvSpPr>
        <p:spPr>
          <a:xfrm>
            <a:off x="8817694" y="873858"/>
            <a:ext cx="3374306" cy="377118"/>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dirty="0">
                <a:latin typeface="Arial Narrow" panose="020B0606020202030204" pitchFamily="34" charset="0"/>
              </a:rPr>
              <a:t>Políticas</a:t>
            </a:r>
          </a:p>
        </p:txBody>
      </p:sp>
      <p:grpSp>
        <p:nvGrpSpPr>
          <p:cNvPr id="51" name="Grupo 50">
            <a:extLst>
              <a:ext uri="{FF2B5EF4-FFF2-40B4-BE49-F238E27FC236}">
                <a16:creationId xmlns:a16="http://schemas.microsoft.com/office/drawing/2014/main" xmlns="" id="{A98045A7-6180-4C69-A08E-38A7C27014CE}"/>
              </a:ext>
            </a:extLst>
          </p:cNvPr>
          <p:cNvGrpSpPr/>
          <p:nvPr/>
        </p:nvGrpSpPr>
        <p:grpSpPr>
          <a:xfrm>
            <a:off x="10585780" y="1897144"/>
            <a:ext cx="1530350" cy="4790121"/>
            <a:chOff x="10383880" y="1419629"/>
            <a:chExt cx="1530350" cy="4790121"/>
          </a:xfrm>
        </p:grpSpPr>
        <p:sp>
          <p:nvSpPr>
            <p:cNvPr id="52" name="Freeform 8">
              <a:extLst>
                <a:ext uri="{FF2B5EF4-FFF2-40B4-BE49-F238E27FC236}">
                  <a16:creationId xmlns:a16="http://schemas.microsoft.com/office/drawing/2014/main" xmlns="" id="{62798BF7-08BD-4F52-BE06-408A1E22D4B8}"/>
                </a:ext>
              </a:extLst>
            </p:cNvPr>
            <p:cNvSpPr>
              <a:spLocks/>
            </p:cNvSpPr>
            <p:nvPr/>
          </p:nvSpPr>
          <p:spPr bwMode="auto">
            <a:xfrm>
              <a:off x="10383880" y="1419629"/>
              <a:ext cx="1489075" cy="1235075"/>
            </a:xfrm>
            <a:custGeom>
              <a:avLst/>
              <a:gdLst>
                <a:gd name="T0" fmla="*/ 579 w 579"/>
                <a:gd name="T1" fmla="*/ 480 h 480"/>
                <a:gd name="T2" fmla="*/ 0 w 579"/>
                <a:gd name="T3" fmla="*/ 480 h 480"/>
                <a:gd name="T4" fmla="*/ 0 w 579"/>
                <a:gd name="T5" fmla="*/ 0 h 480"/>
                <a:gd name="T6" fmla="*/ 579 w 579"/>
                <a:gd name="T7" fmla="*/ 480 h 480"/>
              </a:gdLst>
              <a:ahLst/>
              <a:cxnLst>
                <a:cxn ang="0">
                  <a:pos x="T0" y="T1"/>
                </a:cxn>
                <a:cxn ang="0">
                  <a:pos x="T2" y="T3"/>
                </a:cxn>
                <a:cxn ang="0">
                  <a:pos x="T4" y="T5"/>
                </a:cxn>
                <a:cxn ang="0">
                  <a:pos x="T6" y="T7"/>
                </a:cxn>
              </a:cxnLst>
              <a:rect l="0" t="0" r="r" b="b"/>
              <a:pathLst>
                <a:path w="579" h="480">
                  <a:moveTo>
                    <a:pt x="579" y="480"/>
                  </a:moveTo>
                  <a:cubicBezTo>
                    <a:pt x="0" y="480"/>
                    <a:pt x="0" y="480"/>
                    <a:pt x="0" y="480"/>
                  </a:cubicBezTo>
                  <a:cubicBezTo>
                    <a:pt x="0" y="0"/>
                    <a:pt x="0" y="0"/>
                    <a:pt x="0" y="0"/>
                  </a:cubicBezTo>
                  <a:cubicBezTo>
                    <a:pt x="283" y="12"/>
                    <a:pt x="517" y="213"/>
                    <a:pt x="579" y="480"/>
                  </a:cubicBezTo>
                  <a:close/>
                </a:path>
              </a:pathLst>
            </a:custGeom>
            <a:solidFill>
              <a:srgbClr val="F6AA30"/>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3" name="Grupo 52">
              <a:extLst>
                <a:ext uri="{FF2B5EF4-FFF2-40B4-BE49-F238E27FC236}">
                  <a16:creationId xmlns:a16="http://schemas.microsoft.com/office/drawing/2014/main" xmlns="" id="{BD1274B3-D16F-44E3-B7CE-843E90B72FE5}"/>
                </a:ext>
              </a:extLst>
            </p:cNvPr>
            <p:cNvGrpSpPr/>
            <p:nvPr/>
          </p:nvGrpSpPr>
          <p:grpSpPr>
            <a:xfrm>
              <a:off x="10383880" y="4393650"/>
              <a:ext cx="977820" cy="1816100"/>
              <a:chOff x="10344105" y="4055716"/>
              <a:chExt cx="977820" cy="1816100"/>
            </a:xfrm>
          </p:grpSpPr>
          <p:sp>
            <p:nvSpPr>
              <p:cNvPr id="55" name="Freeform 9">
                <a:extLst>
                  <a:ext uri="{FF2B5EF4-FFF2-40B4-BE49-F238E27FC236}">
                    <a16:creationId xmlns:a16="http://schemas.microsoft.com/office/drawing/2014/main" xmlns="" id="{FA609BD0-AF14-46D7-A858-555C9B0EA615}"/>
                  </a:ext>
                </a:extLst>
              </p:cNvPr>
              <p:cNvSpPr>
                <a:spLocks/>
              </p:cNvSpPr>
              <p:nvPr/>
            </p:nvSpPr>
            <p:spPr bwMode="auto">
              <a:xfrm>
                <a:off x="10367838" y="4055716"/>
                <a:ext cx="954087" cy="1230313"/>
              </a:xfrm>
              <a:custGeom>
                <a:avLst/>
                <a:gdLst>
                  <a:gd name="T0" fmla="*/ 0 w 371"/>
                  <a:gd name="T1" fmla="*/ 0 h 478"/>
                  <a:gd name="T2" fmla="*/ 371 w 371"/>
                  <a:gd name="T3" fmla="*/ 0 h 478"/>
                  <a:gd name="T4" fmla="*/ 254 w 371"/>
                  <a:gd name="T5" fmla="*/ 343 h 478"/>
                  <a:gd name="T6" fmla="*/ 254 w 371"/>
                  <a:gd name="T7" fmla="*/ 429 h 478"/>
                  <a:gd name="T8" fmla="*/ 206 w 371"/>
                  <a:gd name="T9" fmla="*/ 478 h 478"/>
                  <a:gd name="T10" fmla="*/ 0 w 371"/>
                  <a:gd name="T11" fmla="*/ 478 h 478"/>
                  <a:gd name="T12" fmla="*/ 0 w 371"/>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1" h="478">
                    <a:moveTo>
                      <a:pt x="0" y="0"/>
                    </a:moveTo>
                    <a:cubicBezTo>
                      <a:pt x="371" y="0"/>
                      <a:pt x="371" y="0"/>
                      <a:pt x="371" y="0"/>
                    </a:cubicBezTo>
                    <a:cubicBezTo>
                      <a:pt x="296" y="98"/>
                      <a:pt x="254" y="218"/>
                      <a:pt x="254" y="343"/>
                    </a:cubicBezTo>
                    <a:cubicBezTo>
                      <a:pt x="254" y="429"/>
                      <a:pt x="254" y="429"/>
                      <a:pt x="254" y="429"/>
                    </a:cubicBezTo>
                    <a:cubicBezTo>
                      <a:pt x="254" y="456"/>
                      <a:pt x="233" y="478"/>
                      <a:pt x="206" y="478"/>
                    </a:cubicBezTo>
                    <a:cubicBezTo>
                      <a:pt x="0" y="478"/>
                      <a:pt x="0" y="478"/>
                      <a:pt x="0" y="478"/>
                    </a:cubicBezTo>
                    <a:lnTo>
                      <a:pt x="0" y="0"/>
                    </a:lnTo>
                    <a:close/>
                  </a:path>
                </a:pathLst>
              </a:custGeom>
              <a:solidFill>
                <a:srgbClr val="138F71"/>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Freeform 11">
                <a:extLst>
                  <a:ext uri="{FF2B5EF4-FFF2-40B4-BE49-F238E27FC236}">
                    <a16:creationId xmlns:a16="http://schemas.microsoft.com/office/drawing/2014/main" xmlns="" id="{2691D9A4-F735-4BE7-8E09-23CDD0C49E0A}"/>
                  </a:ext>
                </a:extLst>
              </p:cNvPr>
              <p:cNvSpPr>
                <a:spLocks/>
              </p:cNvSpPr>
              <p:nvPr/>
            </p:nvSpPr>
            <p:spPr bwMode="auto">
              <a:xfrm>
                <a:off x="10344105" y="5360641"/>
                <a:ext cx="684000" cy="219075"/>
              </a:xfrm>
              <a:custGeom>
                <a:avLst/>
                <a:gdLst>
                  <a:gd name="T0" fmla="*/ 43 w 564"/>
                  <a:gd name="T1" fmla="*/ 85 h 85"/>
                  <a:gd name="T2" fmla="*/ 521 w 564"/>
                  <a:gd name="T3" fmla="*/ 85 h 85"/>
                  <a:gd name="T4" fmla="*/ 564 w 564"/>
                  <a:gd name="T5" fmla="*/ 42 h 85"/>
                  <a:gd name="T6" fmla="*/ 521 w 564"/>
                  <a:gd name="T7" fmla="*/ 0 h 85"/>
                  <a:gd name="T8" fmla="*/ 43 w 564"/>
                  <a:gd name="T9" fmla="*/ 0 h 85"/>
                  <a:gd name="T10" fmla="*/ 0 w 564"/>
                  <a:gd name="T11" fmla="*/ 42 h 85"/>
                  <a:gd name="T12" fmla="*/ 43 w 564"/>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43" y="85"/>
                    </a:moveTo>
                    <a:cubicBezTo>
                      <a:pt x="521" y="85"/>
                      <a:pt x="521" y="85"/>
                      <a:pt x="521" y="85"/>
                    </a:cubicBezTo>
                    <a:cubicBezTo>
                      <a:pt x="545" y="85"/>
                      <a:pt x="564" y="66"/>
                      <a:pt x="564" y="42"/>
                    </a:cubicBezTo>
                    <a:cubicBezTo>
                      <a:pt x="564" y="19"/>
                      <a:pt x="545" y="0"/>
                      <a:pt x="521" y="0"/>
                    </a:cubicBezTo>
                    <a:cubicBezTo>
                      <a:pt x="43" y="0"/>
                      <a:pt x="43" y="0"/>
                      <a:pt x="43" y="0"/>
                    </a:cubicBezTo>
                    <a:cubicBezTo>
                      <a:pt x="19" y="0"/>
                      <a:pt x="0" y="19"/>
                      <a:pt x="0" y="42"/>
                    </a:cubicBezTo>
                    <a:cubicBezTo>
                      <a:pt x="0" y="66"/>
                      <a:pt x="19" y="85"/>
                      <a:pt x="43" y="85"/>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3" name="Freeform 12">
                <a:extLst>
                  <a:ext uri="{FF2B5EF4-FFF2-40B4-BE49-F238E27FC236}">
                    <a16:creationId xmlns:a16="http://schemas.microsoft.com/office/drawing/2014/main" xmlns="" id="{E46D6F1D-A1D7-4601-A943-3CB5CDB7D97C}"/>
                  </a:ext>
                </a:extLst>
              </p:cNvPr>
              <p:cNvSpPr>
                <a:spLocks/>
              </p:cNvSpPr>
              <p:nvPr/>
            </p:nvSpPr>
            <p:spPr bwMode="auto">
              <a:xfrm>
                <a:off x="10344105" y="5654328"/>
                <a:ext cx="684000" cy="217488"/>
              </a:xfrm>
              <a:custGeom>
                <a:avLst/>
                <a:gdLst>
                  <a:gd name="T0" fmla="*/ 521 w 564"/>
                  <a:gd name="T1" fmla="*/ 0 h 85"/>
                  <a:gd name="T2" fmla="*/ 43 w 564"/>
                  <a:gd name="T3" fmla="*/ 0 h 85"/>
                  <a:gd name="T4" fmla="*/ 0 w 564"/>
                  <a:gd name="T5" fmla="*/ 43 h 85"/>
                  <a:gd name="T6" fmla="*/ 43 w 564"/>
                  <a:gd name="T7" fmla="*/ 85 h 85"/>
                  <a:gd name="T8" fmla="*/ 521 w 564"/>
                  <a:gd name="T9" fmla="*/ 85 h 85"/>
                  <a:gd name="T10" fmla="*/ 564 w 564"/>
                  <a:gd name="T11" fmla="*/ 43 h 85"/>
                  <a:gd name="T12" fmla="*/ 521 w 56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521" y="0"/>
                    </a:moveTo>
                    <a:cubicBezTo>
                      <a:pt x="43" y="0"/>
                      <a:pt x="43" y="0"/>
                      <a:pt x="43" y="0"/>
                    </a:cubicBezTo>
                    <a:cubicBezTo>
                      <a:pt x="19" y="0"/>
                      <a:pt x="0" y="19"/>
                      <a:pt x="0" y="43"/>
                    </a:cubicBezTo>
                    <a:cubicBezTo>
                      <a:pt x="0" y="66"/>
                      <a:pt x="19" y="85"/>
                      <a:pt x="43" y="85"/>
                    </a:cubicBezTo>
                    <a:cubicBezTo>
                      <a:pt x="521" y="85"/>
                      <a:pt x="521" y="85"/>
                      <a:pt x="521" y="85"/>
                    </a:cubicBezTo>
                    <a:cubicBezTo>
                      <a:pt x="545" y="85"/>
                      <a:pt x="564" y="66"/>
                      <a:pt x="564" y="43"/>
                    </a:cubicBezTo>
                    <a:cubicBezTo>
                      <a:pt x="564" y="19"/>
                      <a:pt x="545" y="0"/>
                      <a:pt x="521" y="0"/>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54" name="Freeform 10">
              <a:extLst>
                <a:ext uri="{FF2B5EF4-FFF2-40B4-BE49-F238E27FC236}">
                  <a16:creationId xmlns:a16="http://schemas.microsoft.com/office/drawing/2014/main" xmlns="" id="{6B9926B2-285A-4A8C-B13B-32A6BC6699BD}"/>
                </a:ext>
              </a:extLst>
            </p:cNvPr>
            <p:cNvSpPr>
              <a:spLocks/>
            </p:cNvSpPr>
            <p:nvPr/>
          </p:nvSpPr>
          <p:spPr bwMode="auto">
            <a:xfrm>
              <a:off x="10383880" y="2873027"/>
              <a:ext cx="1530350" cy="1349375"/>
            </a:xfrm>
            <a:custGeom>
              <a:avLst/>
              <a:gdLst>
                <a:gd name="T0" fmla="*/ 595 w 595"/>
                <a:gd name="T1" fmla="*/ 88 h 524"/>
                <a:gd name="T2" fmla="*/ 419 w 595"/>
                <a:gd name="T3" fmla="*/ 522 h 524"/>
                <a:gd name="T4" fmla="*/ 417 w 595"/>
                <a:gd name="T5" fmla="*/ 524 h 524"/>
                <a:gd name="T6" fmla="*/ 0 w 595"/>
                <a:gd name="T7" fmla="*/ 524 h 524"/>
                <a:gd name="T8" fmla="*/ 0 w 595"/>
                <a:gd name="T9" fmla="*/ 0 h 524"/>
                <a:gd name="T10" fmla="*/ 589 w 595"/>
                <a:gd name="T11" fmla="*/ 0 h 524"/>
                <a:gd name="T12" fmla="*/ 595 w 595"/>
                <a:gd name="T13" fmla="*/ 88 h 524"/>
              </a:gdLst>
              <a:ahLst/>
              <a:cxnLst>
                <a:cxn ang="0">
                  <a:pos x="T0" y="T1"/>
                </a:cxn>
                <a:cxn ang="0">
                  <a:pos x="T2" y="T3"/>
                </a:cxn>
                <a:cxn ang="0">
                  <a:pos x="T4" y="T5"/>
                </a:cxn>
                <a:cxn ang="0">
                  <a:pos x="T6" y="T7"/>
                </a:cxn>
                <a:cxn ang="0">
                  <a:pos x="T8" y="T9"/>
                </a:cxn>
                <a:cxn ang="0">
                  <a:pos x="T10" y="T11"/>
                </a:cxn>
                <a:cxn ang="0">
                  <a:pos x="T12" y="T13"/>
                </a:cxn>
              </a:cxnLst>
              <a:rect l="0" t="0" r="r" b="b"/>
              <a:pathLst>
                <a:path w="595" h="524">
                  <a:moveTo>
                    <a:pt x="595" y="88"/>
                  </a:moveTo>
                  <a:cubicBezTo>
                    <a:pt x="595" y="257"/>
                    <a:pt x="528" y="410"/>
                    <a:pt x="419" y="522"/>
                  </a:cubicBezTo>
                  <a:cubicBezTo>
                    <a:pt x="418" y="523"/>
                    <a:pt x="417" y="523"/>
                    <a:pt x="417" y="524"/>
                  </a:cubicBezTo>
                  <a:cubicBezTo>
                    <a:pt x="0" y="524"/>
                    <a:pt x="0" y="524"/>
                    <a:pt x="0" y="524"/>
                  </a:cubicBezTo>
                  <a:cubicBezTo>
                    <a:pt x="0" y="0"/>
                    <a:pt x="0" y="0"/>
                    <a:pt x="0" y="0"/>
                  </a:cubicBezTo>
                  <a:cubicBezTo>
                    <a:pt x="589" y="0"/>
                    <a:pt x="589" y="0"/>
                    <a:pt x="589" y="0"/>
                  </a:cubicBezTo>
                  <a:cubicBezTo>
                    <a:pt x="593" y="29"/>
                    <a:pt x="595" y="58"/>
                    <a:pt x="595" y="88"/>
                  </a:cubicBezTo>
                  <a:close/>
                </a:path>
              </a:pathLst>
            </a:custGeom>
            <a:solidFill>
              <a:srgbClr val="2C3F50"/>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76" name="Grupo 75">
            <a:extLst>
              <a:ext uri="{FF2B5EF4-FFF2-40B4-BE49-F238E27FC236}">
                <a16:creationId xmlns:a16="http://schemas.microsoft.com/office/drawing/2014/main" xmlns="" id="{3A4DEDC5-9DE7-4B3C-BDEB-9019C5D2AE6B}"/>
              </a:ext>
            </a:extLst>
          </p:cNvPr>
          <p:cNvGrpSpPr/>
          <p:nvPr/>
        </p:nvGrpSpPr>
        <p:grpSpPr>
          <a:xfrm>
            <a:off x="2134615" y="1923778"/>
            <a:ext cx="1533525" cy="4795491"/>
            <a:chOff x="389399" y="1419629"/>
            <a:chExt cx="1533525" cy="4795491"/>
          </a:xfrm>
        </p:grpSpPr>
        <p:sp>
          <p:nvSpPr>
            <p:cNvPr id="77" name="Freeform 5">
              <a:extLst>
                <a:ext uri="{FF2B5EF4-FFF2-40B4-BE49-F238E27FC236}">
                  <a16:creationId xmlns:a16="http://schemas.microsoft.com/office/drawing/2014/main" xmlns="" id="{21349225-6329-4C2B-AC0F-8C6F5AB7BA88}"/>
                </a:ext>
              </a:extLst>
            </p:cNvPr>
            <p:cNvSpPr>
              <a:spLocks/>
            </p:cNvSpPr>
            <p:nvPr/>
          </p:nvSpPr>
          <p:spPr bwMode="auto">
            <a:xfrm>
              <a:off x="433849" y="1419629"/>
              <a:ext cx="1489075" cy="1235075"/>
            </a:xfrm>
            <a:custGeom>
              <a:avLst/>
              <a:gdLst>
                <a:gd name="T0" fmla="*/ 579 w 579"/>
                <a:gd name="T1" fmla="*/ 0 h 480"/>
                <a:gd name="T2" fmla="*/ 579 w 579"/>
                <a:gd name="T3" fmla="*/ 480 h 480"/>
                <a:gd name="T4" fmla="*/ 0 w 579"/>
                <a:gd name="T5" fmla="*/ 480 h 480"/>
                <a:gd name="T6" fmla="*/ 579 w 579"/>
                <a:gd name="T7" fmla="*/ 0 h 480"/>
              </a:gdLst>
              <a:ahLst/>
              <a:cxnLst>
                <a:cxn ang="0">
                  <a:pos x="T0" y="T1"/>
                </a:cxn>
                <a:cxn ang="0">
                  <a:pos x="T2" y="T3"/>
                </a:cxn>
                <a:cxn ang="0">
                  <a:pos x="T4" y="T5"/>
                </a:cxn>
                <a:cxn ang="0">
                  <a:pos x="T6" y="T7"/>
                </a:cxn>
              </a:cxnLst>
              <a:rect l="0" t="0" r="r" b="b"/>
              <a:pathLst>
                <a:path w="579" h="480">
                  <a:moveTo>
                    <a:pt x="579" y="0"/>
                  </a:moveTo>
                  <a:cubicBezTo>
                    <a:pt x="579" y="480"/>
                    <a:pt x="579" y="480"/>
                    <a:pt x="579" y="480"/>
                  </a:cubicBezTo>
                  <a:cubicBezTo>
                    <a:pt x="0" y="480"/>
                    <a:pt x="0" y="480"/>
                    <a:pt x="0" y="480"/>
                  </a:cubicBezTo>
                  <a:cubicBezTo>
                    <a:pt x="63" y="215"/>
                    <a:pt x="298" y="13"/>
                    <a:pt x="579" y="0"/>
                  </a:cubicBezTo>
                  <a:close/>
                </a:path>
              </a:pathLst>
            </a:custGeom>
            <a:solidFill>
              <a:srgbClr val="138F71"/>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8" name="Freeform 6">
              <a:extLst>
                <a:ext uri="{FF2B5EF4-FFF2-40B4-BE49-F238E27FC236}">
                  <a16:creationId xmlns:a16="http://schemas.microsoft.com/office/drawing/2014/main" xmlns="" id="{6B459087-3C8B-42BD-9789-EA0FDDCC6193}"/>
                </a:ext>
              </a:extLst>
            </p:cNvPr>
            <p:cNvSpPr>
              <a:spLocks/>
            </p:cNvSpPr>
            <p:nvPr/>
          </p:nvSpPr>
          <p:spPr bwMode="auto">
            <a:xfrm>
              <a:off x="389399" y="2849489"/>
              <a:ext cx="1533525" cy="1349375"/>
            </a:xfrm>
            <a:custGeom>
              <a:avLst/>
              <a:gdLst>
                <a:gd name="T0" fmla="*/ 596 w 596"/>
                <a:gd name="T1" fmla="*/ 0 h 524"/>
                <a:gd name="T2" fmla="*/ 596 w 596"/>
                <a:gd name="T3" fmla="*/ 524 h 524"/>
                <a:gd name="T4" fmla="*/ 179 w 596"/>
                <a:gd name="T5" fmla="*/ 524 h 524"/>
                <a:gd name="T6" fmla="*/ 179 w 596"/>
                <a:gd name="T7" fmla="*/ 524 h 524"/>
                <a:gd name="T8" fmla="*/ 1 w 596"/>
                <a:gd name="T9" fmla="*/ 99 h 524"/>
                <a:gd name="T10" fmla="*/ 7 w 596"/>
                <a:gd name="T11" fmla="*/ 0 h 524"/>
                <a:gd name="T12" fmla="*/ 596 w 596"/>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596" h="524">
                  <a:moveTo>
                    <a:pt x="596" y="0"/>
                  </a:moveTo>
                  <a:cubicBezTo>
                    <a:pt x="596" y="524"/>
                    <a:pt x="596" y="524"/>
                    <a:pt x="596" y="524"/>
                  </a:cubicBezTo>
                  <a:cubicBezTo>
                    <a:pt x="179" y="524"/>
                    <a:pt x="179" y="524"/>
                    <a:pt x="179" y="524"/>
                  </a:cubicBezTo>
                  <a:cubicBezTo>
                    <a:pt x="179" y="524"/>
                    <a:pt x="179" y="524"/>
                    <a:pt x="179" y="524"/>
                  </a:cubicBezTo>
                  <a:cubicBezTo>
                    <a:pt x="71" y="414"/>
                    <a:pt x="4" y="264"/>
                    <a:pt x="1" y="99"/>
                  </a:cubicBezTo>
                  <a:cubicBezTo>
                    <a:pt x="0" y="66"/>
                    <a:pt x="3" y="32"/>
                    <a:pt x="7" y="0"/>
                  </a:cubicBezTo>
                  <a:lnTo>
                    <a:pt x="596" y="0"/>
                  </a:lnTo>
                  <a:close/>
                </a:path>
              </a:pathLst>
            </a:custGeom>
            <a:solidFill>
              <a:srgbClr val="A03024"/>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Freeform 7">
              <a:extLst>
                <a:ext uri="{FF2B5EF4-FFF2-40B4-BE49-F238E27FC236}">
                  <a16:creationId xmlns:a16="http://schemas.microsoft.com/office/drawing/2014/main" xmlns="" id="{102ED2D9-E8B3-4D39-BAAC-DA0FA955515C}"/>
                </a:ext>
              </a:extLst>
            </p:cNvPr>
            <p:cNvSpPr>
              <a:spLocks/>
            </p:cNvSpPr>
            <p:nvPr/>
          </p:nvSpPr>
          <p:spPr bwMode="auto">
            <a:xfrm>
              <a:off x="938340" y="4393650"/>
              <a:ext cx="952500" cy="1230313"/>
            </a:xfrm>
            <a:custGeom>
              <a:avLst/>
              <a:gdLst>
                <a:gd name="T0" fmla="*/ 0 w 370"/>
                <a:gd name="T1" fmla="*/ 0 h 478"/>
                <a:gd name="T2" fmla="*/ 370 w 370"/>
                <a:gd name="T3" fmla="*/ 0 h 478"/>
                <a:gd name="T4" fmla="*/ 370 w 370"/>
                <a:gd name="T5" fmla="*/ 478 h 478"/>
                <a:gd name="T6" fmla="*/ 164 w 370"/>
                <a:gd name="T7" fmla="*/ 478 h 478"/>
                <a:gd name="T8" fmla="*/ 116 w 370"/>
                <a:gd name="T9" fmla="*/ 429 h 478"/>
                <a:gd name="T10" fmla="*/ 116 w 370"/>
                <a:gd name="T11" fmla="*/ 339 h 478"/>
                <a:gd name="T12" fmla="*/ 0 w 370"/>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0" h="478">
                  <a:moveTo>
                    <a:pt x="0" y="0"/>
                  </a:moveTo>
                  <a:cubicBezTo>
                    <a:pt x="370" y="0"/>
                    <a:pt x="370" y="0"/>
                    <a:pt x="370" y="0"/>
                  </a:cubicBezTo>
                  <a:cubicBezTo>
                    <a:pt x="370" y="478"/>
                    <a:pt x="370" y="478"/>
                    <a:pt x="370" y="478"/>
                  </a:cubicBezTo>
                  <a:cubicBezTo>
                    <a:pt x="164" y="478"/>
                    <a:pt x="164" y="478"/>
                    <a:pt x="164" y="478"/>
                  </a:cubicBezTo>
                  <a:cubicBezTo>
                    <a:pt x="137" y="478"/>
                    <a:pt x="116" y="456"/>
                    <a:pt x="116" y="429"/>
                  </a:cubicBezTo>
                  <a:cubicBezTo>
                    <a:pt x="116" y="339"/>
                    <a:pt x="116" y="339"/>
                    <a:pt x="116" y="339"/>
                  </a:cubicBezTo>
                  <a:cubicBezTo>
                    <a:pt x="116" y="216"/>
                    <a:pt x="74" y="97"/>
                    <a:pt x="0" y="0"/>
                  </a:cubicBezTo>
                  <a:close/>
                </a:path>
              </a:pathLst>
            </a:custGeom>
            <a:solidFill>
              <a:srgbClr val="F6AA30"/>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Freeform 11">
              <a:extLst>
                <a:ext uri="{FF2B5EF4-FFF2-40B4-BE49-F238E27FC236}">
                  <a16:creationId xmlns:a16="http://schemas.microsoft.com/office/drawing/2014/main" xmlns="" id="{9623377A-5C24-43F6-90B7-A90649F261E3}"/>
                </a:ext>
              </a:extLst>
            </p:cNvPr>
            <p:cNvSpPr>
              <a:spLocks/>
            </p:cNvSpPr>
            <p:nvPr/>
          </p:nvSpPr>
          <p:spPr bwMode="auto">
            <a:xfrm>
              <a:off x="1238924" y="5703945"/>
              <a:ext cx="684000" cy="219075"/>
            </a:xfrm>
            <a:custGeom>
              <a:avLst/>
              <a:gdLst>
                <a:gd name="T0" fmla="*/ 43 w 564"/>
                <a:gd name="T1" fmla="*/ 85 h 85"/>
                <a:gd name="T2" fmla="*/ 521 w 564"/>
                <a:gd name="T3" fmla="*/ 85 h 85"/>
                <a:gd name="T4" fmla="*/ 564 w 564"/>
                <a:gd name="T5" fmla="*/ 42 h 85"/>
                <a:gd name="T6" fmla="*/ 521 w 564"/>
                <a:gd name="T7" fmla="*/ 0 h 85"/>
                <a:gd name="T8" fmla="*/ 43 w 564"/>
                <a:gd name="T9" fmla="*/ 0 h 85"/>
                <a:gd name="T10" fmla="*/ 0 w 564"/>
                <a:gd name="T11" fmla="*/ 42 h 85"/>
                <a:gd name="T12" fmla="*/ 43 w 564"/>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43" y="85"/>
                  </a:moveTo>
                  <a:cubicBezTo>
                    <a:pt x="521" y="85"/>
                    <a:pt x="521" y="85"/>
                    <a:pt x="521" y="85"/>
                  </a:cubicBezTo>
                  <a:cubicBezTo>
                    <a:pt x="545" y="85"/>
                    <a:pt x="564" y="66"/>
                    <a:pt x="564" y="42"/>
                  </a:cubicBezTo>
                  <a:cubicBezTo>
                    <a:pt x="564" y="19"/>
                    <a:pt x="545" y="0"/>
                    <a:pt x="521" y="0"/>
                  </a:cubicBezTo>
                  <a:cubicBezTo>
                    <a:pt x="43" y="0"/>
                    <a:pt x="43" y="0"/>
                    <a:pt x="43" y="0"/>
                  </a:cubicBezTo>
                  <a:cubicBezTo>
                    <a:pt x="19" y="0"/>
                    <a:pt x="0" y="19"/>
                    <a:pt x="0" y="42"/>
                  </a:cubicBezTo>
                  <a:cubicBezTo>
                    <a:pt x="0" y="66"/>
                    <a:pt x="19" y="85"/>
                    <a:pt x="43" y="85"/>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1" name="Freeform 12">
              <a:extLst>
                <a:ext uri="{FF2B5EF4-FFF2-40B4-BE49-F238E27FC236}">
                  <a16:creationId xmlns:a16="http://schemas.microsoft.com/office/drawing/2014/main" xmlns="" id="{64DE0226-72C2-42B4-8948-54AFA818C327}"/>
                </a:ext>
              </a:extLst>
            </p:cNvPr>
            <p:cNvSpPr>
              <a:spLocks/>
            </p:cNvSpPr>
            <p:nvPr/>
          </p:nvSpPr>
          <p:spPr bwMode="auto">
            <a:xfrm>
              <a:off x="1238924" y="5997632"/>
              <a:ext cx="684000" cy="217488"/>
            </a:xfrm>
            <a:custGeom>
              <a:avLst/>
              <a:gdLst>
                <a:gd name="T0" fmla="*/ 521 w 564"/>
                <a:gd name="T1" fmla="*/ 0 h 85"/>
                <a:gd name="T2" fmla="*/ 43 w 564"/>
                <a:gd name="T3" fmla="*/ 0 h 85"/>
                <a:gd name="T4" fmla="*/ 0 w 564"/>
                <a:gd name="T5" fmla="*/ 43 h 85"/>
                <a:gd name="T6" fmla="*/ 43 w 564"/>
                <a:gd name="T7" fmla="*/ 85 h 85"/>
                <a:gd name="T8" fmla="*/ 521 w 564"/>
                <a:gd name="T9" fmla="*/ 85 h 85"/>
                <a:gd name="T10" fmla="*/ 564 w 564"/>
                <a:gd name="T11" fmla="*/ 43 h 85"/>
                <a:gd name="T12" fmla="*/ 521 w 56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521" y="0"/>
                  </a:moveTo>
                  <a:cubicBezTo>
                    <a:pt x="43" y="0"/>
                    <a:pt x="43" y="0"/>
                    <a:pt x="43" y="0"/>
                  </a:cubicBezTo>
                  <a:cubicBezTo>
                    <a:pt x="19" y="0"/>
                    <a:pt x="0" y="19"/>
                    <a:pt x="0" y="43"/>
                  </a:cubicBezTo>
                  <a:cubicBezTo>
                    <a:pt x="0" y="66"/>
                    <a:pt x="19" y="85"/>
                    <a:pt x="43" y="85"/>
                  </a:cubicBezTo>
                  <a:cubicBezTo>
                    <a:pt x="521" y="85"/>
                    <a:pt x="521" y="85"/>
                    <a:pt x="521" y="85"/>
                  </a:cubicBezTo>
                  <a:cubicBezTo>
                    <a:pt x="545" y="85"/>
                    <a:pt x="564" y="66"/>
                    <a:pt x="564" y="43"/>
                  </a:cubicBezTo>
                  <a:cubicBezTo>
                    <a:pt x="564" y="19"/>
                    <a:pt x="545" y="0"/>
                    <a:pt x="521" y="0"/>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83" name="Text Placeholder 23">
            <a:extLst>
              <a:ext uri="{FF2B5EF4-FFF2-40B4-BE49-F238E27FC236}">
                <a16:creationId xmlns:a16="http://schemas.microsoft.com/office/drawing/2014/main" xmlns="" id="{D0A9F94F-A44C-488C-81B0-6588AED2B1D4}"/>
              </a:ext>
            </a:extLst>
          </p:cNvPr>
          <p:cNvSpPr txBox="1">
            <a:spLocks/>
          </p:cNvSpPr>
          <p:nvPr/>
        </p:nvSpPr>
        <p:spPr>
          <a:xfrm>
            <a:off x="3848613" y="2193347"/>
            <a:ext cx="2952000"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El sector a realizado ejercicios de Direccionamiento Estratégico, para el cuatrienio, en los cuales se encuentra avanzando en la construcción del Modelo de  Política Institucional</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sp>
        <p:nvSpPr>
          <p:cNvPr id="84" name="Text Placeholder 23">
            <a:extLst>
              <a:ext uri="{FF2B5EF4-FFF2-40B4-BE49-F238E27FC236}">
                <a16:creationId xmlns:a16="http://schemas.microsoft.com/office/drawing/2014/main" xmlns="" id="{4EA469A8-6DDC-4785-940D-5F475CEC74AD}"/>
              </a:ext>
            </a:extLst>
          </p:cNvPr>
          <p:cNvSpPr txBox="1">
            <a:spLocks/>
          </p:cNvSpPr>
          <p:nvPr/>
        </p:nvSpPr>
        <p:spPr>
          <a:xfrm>
            <a:off x="3848613" y="3573691"/>
            <a:ext cx="2952000"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*Apropiación y falta de divulgación en la implementación del modelo de manera integral.</a:t>
            </a:r>
          </a:p>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*Falta de alineación de los procesos con los resultados estratégicos </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sp>
        <p:nvSpPr>
          <p:cNvPr id="85" name="Text Placeholder 23">
            <a:extLst>
              <a:ext uri="{FF2B5EF4-FFF2-40B4-BE49-F238E27FC236}">
                <a16:creationId xmlns:a16="http://schemas.microsoft.com/office/drawing/2014/main" xmlns="" id="{5740DB75-D611-41C9-90B8-E5410CC23D9E}"/>
              </a:ext>
            </a:extLst>
          </p:cNvPr>
          <p:cNvSpPr txBox="1">
            <a:spLocks/>
          </p:cNvSpPr>
          <p:nvPr/>
        </p:nvSpPr>
        <p:spPr>
          <a:xfrm>
            <a:off x="3788990" y="5126131"/>
            <a:ext cx="2952000"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*Culminar con la recolección de información necesaria para la Implementación del Modelo.</a:t>
            </a:r>
          </a:p>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*Reinvención en la coordinación de los procesos y los objetivos institucional. </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cxnSp>
        <p:nvCxnSpPr>
          <p:cNvPr id="86" name="Conector recto 85">
            <a:extLst>
              <a:ext uri="{FF2B5EF4-FFF2-40B4-BE49-F238E27FC236}">
                <a16:creationId xmlns:a16="http://schemas.microsoft.com/office/drawing/2014/main" xmlns="" id="{6C0A92DA-5D26-4E27-9529-AAE535674FBF}"/>
              </a:ext>
            </a:extLst>
          </p:cNvPr>
          <p:cNvCxnSpPr/>
          <p:nvPr/>
        </p:nvCxnSpPr>
        <p:spPr>
          <a:xfrm rot="16200000">
            <a:off x="5304325" y="1591032"/>
            <a:ext cx="0" cy="3348000"/>
          </a:xfrm>
          <a:prstGeom prst="line">
            <a:avLst/>
          </a:prstGeom>
          <a:noFill/>
          <a:ln w="12700" cap="flat" cmpd="sng" algn="ctr">
            <a:solidFill>
              <a:sysClr val="window" lastClr="FFFFFF">
                <a:lumMod val="75000"/>
              </a:sysClr>
            </a:solidFill>
            <a:prstDash val="solid"/>
            <a:miter lim="800000"/>
          </a:ln>
          <a:effectLst/>
        </p:spPr>
      </p:cxnSp>
      <p:cxnSp>
        <p:nvCxnSpPr>
          <p:cNvPr id="87" name="Conector recto 86">
            <a:extLst>
              <a:ext uri="{FF2B5EF4-FFF2-40B4-BE49-F238E27FC236}">
                <a16:creationId xmlns:a16="http://schemas.microsoft.com/office/drawing/2014/main" xmlns="" id="{11472691-9E15-4617-B737-DBFBF7FE9832}"/>
              </a:ext>
            </a:extLst>
          </p:cNvPr>
          <p:cNvCxnSpPr/>
          <p:nvPr/>
        </p:nvCxnSpPr>
        <p:spPr>
          <a:xfrm rot="16200000">
            <a:off x="5323780" y="3104025"/>
            <a:ext cx="0" cy="3348000"/>
          </a:xfrm>
          <a:prstGeom prst="line">
            <a:avLst/>
          </a:prstGeom>
          <a:noFill/>
          <a:ln w="12700" cap="flat" cmpd="sng" algn="ctr">
            <a:solidFill>
              <a:sysClr val="window" lastClr="FFFFFF">
                <a:lumMod val="75000"/>
              </a:sysClr>
            </a:solidFill>
            <a:prstDash val="solid"/>
            <a:miter lim="800000"/>
          </a:ln>
          <a:effectLst/>
        </p:spPr>
      </p:cxnSp>
      <p:cxnSp>
        <p:nvCxnSpPr>
          <p:cNvPr id="88" name="Conector recto 87">
            <a:extLst>
              <a:ext uri="{FF2B5EF4-FFF2-40B4-BE49-F238E27FC236}">
                <a16:creationId xmlns:a16="http://schemas.microsoft.com/office/drawing/2014/main" xmlns="" id="{3CAE8FBB-4FD6-409A-90DE-DDC28B234246}"/>
              </a:ext>
            </a:extLst>
          </p:cNvPr>
          <p:cNvCxnSpPr/>
          <p:nvPr/>
        </p:nvCxnSpPr>
        <p:spPr>
          <a:xfrm>
            <a:off x="3681919" y="6280323"/>
            <a:ext cx="3348000" cy="0"/>
          </a:xfrm>
          <a:prstGeom prst="line">
            <a:avLst/>
          </a:prstGeom>
          <a:noFill/>
          <a:ln w="12700" cap="flat" cmpd="sng" algn="ctr">
            <a:solidFill>
              <a:sysClr val="window" lastClr="FFFFFF">
                <a:lumMod val="75000"/>
              </a:sysClr>
            </a:solidFill>
            <a:prstDash val="solid"/>
            <a:miter lim="800000"/>
          </a:ln>
          <a:effectLst/>
        </p:spPr>
      </p:cxnSp>
      <p:sp>
        <p:nvSpPr>
          <p:cNvPr id="89" name="Text Placeholder 23">
            <a:extLst>
              <a:ext uri="{FF2B5EF4-FFF2-40B4-BE49-F238E27FC236}">
                <a16:creationId xmlns:a16="http://schemas.microsoft.com/office/drawing/2014/main" xmlns="" id="{49A4030F-E1E8-41A8-98DC-8D90A57B3C52}"/>
              </a:ext>
            </a:extLst>
          </p:cNvPr>
          <p:cNvSpPr txBox="1">
            <a:spLocks/>
          </p:cNvSpPr>
          <p:nvPr/>
        </p:nvSpPr>
        <p:spPr>
          <a:xfrm>
            <a:off x="7295745" y="2148601"/>
            <a:ext cx="3102948"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*La automatización de procesos y procedimientos, permitieron una mejor articulación.</a:t>
            </a:r>
          </a:p>
          <a:p>
            <a:pPr marL="0" indent="0" algn="just">
              <a:lnSpc>
                <a:spcPct val="100000"/>
              </a:lnSpc>
              <a:spcBef>
                <a:spcPts val="0"/>
              </a:spcBef>
              <a:buNone/>
            </a:pPr>
            <a:r>
              <a:rPr lang="es-ES" sz="1300" dirty="0">
                <a:solidFill>
                  <a:prstClr val="black">
                    <a:lumMod val="85000"/>
                    <a:lumOff val="15000"/>
                  </a:prstClr>
                </a:solidFill>
                <a:latin typeface="Arial Narrow" panose="020B0606020202030204" pitchFamily="34" charset="0"/>
                <a:ea typeface="Lato" charset="0"/>
                <a:cs typeface="Lato" charset="0"/>
              </a:rPr>
              <a:t>*Se destaca la iniciativa de las entidades para sistematizar la ejecución presupuestal y su seguimiento</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sp>
        <p:nvSpPr>
          <p:cNvPr id="90" name="Text Placeholder 23">
            <a:extLst>
              <a:ext uri="{FF2B5EF4-FFF2-40B4-BE49-F238E27FC236}">
                <a16:creationId xmlns:a16="http://schemas.microsoft.com/office/drawing/2014/main" xmlns="" id="{8FB53BB5-236D-4ABF-A174-D12F52CA50FA}"/>
              </a:ext>
            </a:extLst>
          </p:cNvPr>
          <p:cNvSpPr txBox="1">
            <a:spLocks/>
          </p:cNvSpPr>
          <p:nvPr/>
        </p:nvSpPr>
        <p:spPr>
          <a:xfrm>
            <a:off x="7295745" y="3543298"/>
            <a:ext cx="3082462"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*Lentitud y retraso en los procesos precontractual y contractual que han ocasionado una baja ejecución presupuestal.</a:t>
            </a:r>
          </a:p>
          <a:p>
            <a:pPr marL="0" indent="0" algn="just">
              <a:lnSpc>
                <a:spcPct val="100000"/>
              </a:lnSpc>
              <a:spcBef>
                <a:spcPts val="0"/>
              </a:spcBef>
              <a:buNone/>
            </a:pPr>
            <a:r>
              <a:rPr lang="es-ES" sz="1300" dirty="0">
                <a:solidFill>
                  <a:prstClr val="black">
                    <a:lumMod val="85000"/>
                    <a:lumOff val="15000"/>
                  </a:prstClr>
                </a:solidFill>
                <a:latin typeface="Arial Narrow" panose="020B0606020202030204" pitchFamily="34" charset="0"/>
                <a:ea typeface="Lato" charset="0"/>
                <a:cs typeface="Lato" charset="0"/>
              </a:rPr>
              <a:t> *Desconocimiento en los procesos contractuales y una deficiente planeación de los recursos</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sp>
        <p:nvSpPr>
          <p:cNvPr id="91" name="Text Placeholder 23">
            <a:extLst>
              <a:ext uri="{FF2B5EF4-FFF2-40B4-BE49-F238E27FC236}">
                <a16:creationId xmlns:a16="http://schemas.microsoft.com/office/drawing/2014/main" xmlns="" id="{D2DC9AE3-C945-4061-A92F-64721F7508E9}"/>
              </a:ext>
            </a:extLst>
          </p:cNvPr>
          <p:cNvSpPr txBox="1">
            <a:spLocks/>
          </p:cNvSpPr>
          <p:nvPr/>
        </p:nvSpPr>
        <p:spPr>
          <a:xfrm>
            <a:off x="7296231" y="5126131"/>
            <a:ext cx="3130048" cy="90000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spcBef>
                <a:spcPts val="1200"/>
              </a:spcBef>
              <a:buNone/>
            </a:pPr>
            <a:r>
              <a:rPr lang="es-ES" sz="1300" dirty="0">
                <a:solidFill>
                  <a:prstClr val="black">
                    <a:lumMod val="85000"/>
                    <a:lumOff val="15000"/>
                  </a:prstClr>
                </a:solidFill>
                <a:latin typeface="Arial Narrow" panose="020B0606020202030204" pitchFamily="34" charset="0"/>
                <a:ea typeface="Lato" charset="0"/>
                <a:cs typeface="Lato" charset="0"/>
              </a:rPr>
              <a:t>*Mejorar procesos,  tiempos y comunicaciones con las entidades y áreas internas para hacer mas ágil, eficiente y oportuna la gestión presupuestal.</a:t>
            </a:r>
          </a:p>
          <a:p>
            <a:pPr marL="0" indent="0" algn="just">
              <a:lnSpc>
                <a:spcPct val="100000"/>
              </a:lnSpc>
              <a:spcBef>
                <a:spcPts val="0"/>
              </a:spcBef>
              <a:buNone/>
            </a:pPr>
            <a:r>
              <a:rPr lang="es-ES" sz="1300" dirty="0">
                <a:solidFill>
                  <a:prstClr val="black">
                    <a:lumMod val="85000"/>
                    <a:lumOff val="15000"/>
                  </a:prstClr>
                </a:solidFill>
                <a:latin typeface="Arial Narrow" panose="020B0606020202030204" pitchFamily="34" charset="0"/>
                <a:ea typeface="Lato" charset="0"/>
                <a:cs typeface="Lato" charset="0"/>
              </a:rPr>
              <a:t>*Buscar integración de los sistemas de cada entidad que permita la articulación de los procesos de la ejecución presupuestal y su seguimiento</a:t>
            </a:r>
            <a:endParaRPr lang="en-US" sz="1300" dirty="0">
              <a:solidFill>
                <a:prstClr val="black">
                  <a:lumMod val="85000"/>
                  <a:lumOff val="15000"/>
                </a:prstClr>
              </a:solidFill>
              <a:latin typeface="Arial Narrow" panose="020B0606020202030204" pitchFamily="34" charset="0"/>
              <a:ea typeface="Lato" charset="0"/>
              <a:cs typeface="Lato" charset="0"/>
            </a:endParaRPr>
          </a:p>
        </p:txBody>
      </p:sp>
      <p:cxnSp>
        <p:nvCxnSpPr>
          <p:cNvPr id="92" name="Conector recto 91">
            <a:extLst>
              <a:ext uri="{FF2B5EF4-FFF2-40B4-BE49-F238E27FC236}">
                <a16:creationId xmlns:a16="http://schemas.microsoft.com/office/drawing/2014/main" xmlns="" id="{45023810-F45F-4829-9059-5A0BA7E20303}"/>
              </a:ext>
            </a:extLst>
          </p:cNvPr>
          <p:cNvCxnSpPr/>
          <p:nvPr/>
        </p:nvCxnSpPr>
        <p:spPr>
          <a:xfrm>
            <a:off x="6840049" y="3264173"/>
            <a:ext cx="3664798" cy="859"/>
          </a:xfrm>
          <a:prstGeom prst="line">
            <a:avLst/>
          </a:prstGeom>
          <a:noFill/>
          <a:ln w="12700" cap="flat" cmpd="sng" algn="ctr">
            <a:solidFill>
              <a:sysClr val="window" lastClr="FFFFFF">
                <a:lumMod val="75000"/>
              </a:sysClr>
            </a:solidFill>
            <a:prstDash val="solid"/>
            <a:miter lim="800000"/>
          </a:ln>
          <a:effectLst/>
        </p:spPr>
      </p:cxnSp>
      <p:cxnSp>
        <p:nvCxnSpPr>
          <p:cNvPr id="93" name="Conector recto 92">
            <a:extLst>
              <a:ext uri="{FF2B5EF4-FFF2-40B4-BE49-F238E27FC236}">
                <a16:creationId xmlns:a16="http://schemas.microsoft.com/office/drawing/2014/main" xmlns="" id="{689BEACF-280D-4BAB-8B69-A1A301F300CF}"/>
              </a:ext>
            </a:extLst>
          </p:cNvPr>
          <p:cNvCxnSpPr/>
          <p:nvPr/>
        </p:nvCxnSpPr>
        <p:spPr>
          <a:xfrm>
            <a:off x="6869232" y="4777168"/>
            <a:ext cx="3635615" cy="23860"/>
          </a:xfrm>
          <a:prstGeom prst="line">
            <a:avLst/>
          </a:prstGeom>
          <a:noFill/>
          <a:ln w="12700" cap="flat" cmpd="sng" algn="ctr">
            <a:solidFill>
              <a:sysClr val="window" lastClr="FFFFFF">
                <a:lumMod val="75000"/>
              </a:sysClr>
            </a:solidFill>
            <a:prstDash val="solid"/>
            <a:miter lim="800000"/>
          </a:ln>
          <a:effectLst/>
        </p:spPr>
      </p:cxnSp>
      <p:cxnSp>
        <p:nvCxnSpPr>
          <p:cNvPr id="94" name="Conector recto 93">
            <a:extLst>
              <a:ext uri="{FF2B5EF4-FFF2-40B4-BE49-F238E27FC236}">
                <a16:creationId xmlns:a16="http://schemas.microsoft.com/office/drawing/2014/main" xmlns="" id="{592715D9-3593-4797-A906-4BD14FCFEC3B}"/>
              </a:ext>
            </a:extLst>
          </p:cNvPr>
          <p:cNvCxnSpPr/>
          <p:nvPr/>
        </p:nvCxnSpPr>
        <p:spPr>
          <a:xfrm>
            <a:off x="6911099" y="6279467"/>
            <a:ext cx="3593748" cy="1762"/>
          </a:xfrm>
          <a:prstGeom prst="line">
            <a:avLst/>
          </a:prstGeom>
          <a:noFill/>
          <a:ln w="12700" cap="flat" cmpd="sng" algn="ctr">
            <a:solidFill>
              <a:sysClr val="window" lastClr="FFFFFF">
                <a:lumMod val="75000"/>
              </a:sysClr>
            </a:solidFill>
            <a:prstDash val="solid"/>
            <a:miter lim="800000"/>
          </a:ln>
          <a:effectLst/>
        </p:spPr>
      </p:cxnSp>
      <p:sp>
        <p:nvSpPr>
          <p:cNvPr id="95" name="CuadroTexto 94">
            <a:extLst>
              <a:ext uri="{FF2B5EF4-FFF2-40B4-BE49-F238E27FC236}">
                <a16:creationId xmlns:a16="http://schemas.microsoft.com/office/drawing/2014/main" xmlns="" id="{75776069-DC4D-45E1-8C84-36702502D4C4}"/>
              </a:ext>
            </a:extLst>
          </p:cNvPr>
          <p:cNvSpPr txBox="1"/>
          <p:nvPr/>
        </p:nvSpPr>
        <p:spPr>
          <a:xfrm>
            <a:off x="2537688" y="2551281"/>
            <a:ext cx="943365" cy="369332"/>
          </a:xfrm>
          <a:prstGeom prst="rect">
            <a:avLst/>
          </a:prstGeom>
          <a:noFill/>
        </p:spPr>
        <p:txBody>
          <a:bodyPr wrap="square" rtlCol="0">
            <a:spAutoFit/>
          </a:bodyPr>
          <a:lstStyle/>
          <a:p>
            <a:r>
              <a:rPr lang="es-CO" dirty="0">
                <a:solidFill>
                  <a:schemeClr val="bg1"/>
                </a:solidFill>
                <a:latin typeface="Arial Black" panose="020B0A04020102020204" pitchFamily="34" charset="0"/>
              </a:rPr>
              <a:t>Logro</a:t>
            </a:r>
          </a:p>
        </p:txBody>
      </p:sp>
      <p:sp>
        <p:nvSpPr>
          <p:cNvPr id="96" name="CuadroTexto 95">
            <a:extLst>
              <a:ext uri="{FF2B5EF4-FFF2-40B4-BE49-F238E27FC236}">
                <a16:creationId xmlns:a16="http://schemas.microsoft.com/office/drawing/2014/main" xmlns="" id="{A71D27AE-2561-466C-A521-EC7FD74AFA72}"/>
              </a:ext>
            </a:extLst>
          </p:cNvPr>
          <p:cNvSpPr txBox="1"/>
          <p:nvPr/>
        </p:nvSpPr>
        <p:spPr>
          <a:xfrm>
            <a:off x="10798097" y="2551389"/>
            <a:ext cx="943365" cy="369332"/>
          </a:xfrm>
          <a:prstGeom prst="rect">
            <a:avLst/>
          </a:prstGeom>
          <a:noFill/>
        </p:spPr>
        <p:txBody>
          <a:bodyPr wrap="square" rtlCol="0">
            <a:spAutoFit/>
          </a:bodyPr>
          <a:lstStyle/>
          <a:p>
            <a:r>
              <a:rPr lang="es-CO" dirty="0">
                <a:solidFill>
                  <a:schemeClr val="bg1"/>
                </a:solidFill>
                <a:latin typeface="Arial Black" panose="020B0A04020102020204" pitchFamily="34" charset="0"/>
              </a:rPr>
              <a:t>Logro</a:t>
            </a:r>
          </a:p>
        </p:txBody>
      </p:sp>
      <p:sp>
        <p:nvSpPr>
          <p:cNvPr id="97" name="CuadroTexto 96">
            <a:extLst>
              <a:ext uri="{FF2B5EF4-FFF2-40B4-BE49-F238E27FC236}">
                <a16:creationId xmlns:a16="http://schemas.microsoft.com/office/drawing/2014/main" xmlns="" id="{662A4417-415F-4E60-8C69-C1F6D1F27D20}"/>
              </a:ext>
            </a:extLst>
          </p:cNvPr>
          <p:cNvSpPr txBox="1"/>
          <p:nvPr/>
        </p:nvSpPr>
        <p:spPr>
          <a:xfrm>
            <a:off x="10798097" y="3955010"/>
            <a:ext cx="943365" cy="369332"/>
          </a:xfrm>
          <a:prstGeom prst="rect">
            <a:avLst/>
          </a:prstGeom>
          <a:noFill/>
        </p:spPr>
        <p:txBody>
          <a:bodyPr wrap="square" rtlCol="0">
            <a:spAutoFit/>
          </a:bodyPr>
          <a:lstStyle/>
          <a:p>
            <a:r>
              <a:rPr lang="es-CO" dirty="0">
                <a:solidFill>
                  <a:schemeClr val="bg1"/>
                </a:solidFill>
                <a:latin typeface="Arial Black" panose="020B0A04020102020204" pitchFamily="34" charset="0"/>
              </a:rPr>
              <a:t>Reto</a:t>
            </a:r>
          </a:p>
        </p:txBody>
      </p:sp>
      <p:sp>
        <p:nvSpPr>
          <p:cNvPr id="98" name="CuadroTexto 97">
            <a:extLst>
              <a:ext uri="{FF2B5EF4-FFF2-40B4-BE49-F238E27FC236}">
                <a16:creationId xmlns:a16="http://schemas.microsoft.com/office/drawing/2014/main" xmlns="" id="{10325054-D556-4B30-904A-72CF94A3A91D}"/>
              </a:ext>
            </a:extLst>
          </p:cNvPr>
          <p:cNvSpPr txBox="1"/>
          <p:nvPr/>
        </p:nvSpPr>
        <p:spPr>
          <a:xfrm>
            <a:off x="2544912" y="3919668"/>
            <a:ext cx="943365" cy="369332"/>
          </a:xfrm>
          <a:prstGeom prst="rect">
            <a:avLst/>
          </a:prstGeom>
          <a:noFill/>
        </p:spPr>
        <p:txBody>
          <a:bodyPr wrap="square" rtlCol="0">
            <a:spAutoFit/>
          </a:bodyPr>
          <a:lstStyle/>
          <a:p>
            <a:r>
              <a:rPr lang="es-CO" dirty="0">
                <a:solidFill>
                  <a:schemeClr val="bg1"/>
                </a:solidFill>
                <a:latin typeface="Arial Black" panose="020B0A04020102020204" pitchFamily="34" charset="0"/>
              </a:rPr>
              <a:t>Reto</a:t>
            </a:r>
          </a:p>
        </p:txBody>
      </p:sp>
      <p:sp>
        <p:nvSpPr>
          <p:cNvPr id="99" name="CuadroTexto 98">
            <a:extLst>
              <a:ext uri="{FF2B5EF4-FFF2-40B4-BE49-F238E27FC236}">
                <a16:creationId xmlns:a16="http://schemas.microsoft.com/office/drawing/2014/main" xmlns="" id="{2A703FD9-C5D6-479B-AA90-43ECC1F38169}"/>
              </a:ext>
            </a:extLst>
          </p:cNvPr>
          <p:cNvSpPr txBox="1"/>
          <p:nvPr/>
        </p:nvSpPr>
        <p:spPr>
          <a:xfrm>
            <a:off x="2683556" y="5440055"/>
            <a:ext cx="1073197" cy="253916"/>
          </a:xfrm>
          <a:prstGeom prst="rect">
            <a:avLst/>
          </a:prstGeom>
          <a:noFill/>
        </p:spPr>
        <p:txBody>
          <a:bodyPr wrap="square" rtlCol="0">
            <a:spAutoFit/>
          </a:bodyPr>
          <a:lstStyle/>
          <a:p>
            <a:r>
              <a:rPr lang="es-CO" sz="1050" dirty="0">
                <a:solidFill>
                  <a:schemeClr val="bg2">
                    <a:lumMod val="25000"/>
                  </a:schemeClr>
                </a:solidFill>
                <a:latin typeface="Arial Black" panose="020B0A04020102020204" pitchFamily="34" charset="0"/>
              </a:rPr>
              <a:t>Obstáculo</a:t>
            </a:r>
          </a:p>
        </p:txBody>
      </p:sp>
      <p:sp>
        <p:nvSpPr>
          <p:cNvPr id="100" name="CuadroTexto 99">
            <a:extLst>
              <a:ext uri="{FF2B5EF4-FFF2-40B4-BE49-F238E27FC236}">
                <a16:creationId xmlns:a16="http://schemas.microsoft.com/office/drawing/2014/main" xmlns="" id="{A98226CE-ACFB-4857-A56B-1F81B18F7C36}"/>
              </a:ext>
            </a:extLst>
          </p:cNvPr>
          <p:cNvSpPr txBox="1"/>
          <p:nvPr/>
        </p:nvSpPr>
        <p:spPr>
          <a:xfrm>
            <a:off x="10585780" y="5403758"/>
            <a:ext cx="977820" cy="253916"/>
          </a:xfrm>
          <a:prstGeom prst="rect">
            <a:avLst/>
          </a:prstGeom>
          <a:noFill/>
        </p:spPr>
        <p:txBody>
          <a:bodyPr wrap="square" rtlCol="0">
            <a:spAutoFit/>
          </a:bodyPr>
          <a:lstStyle/>
          <a:p>
            <a:r>
              <a:rPr lang="es-CO" sz="1050" dirty="0">
                <a:solidFill>
                  <a:schemeClr val="bg2">
                    <a:lumMod val="25000"/>
                  </a:schemeClr>
                </a:solidFill>
                <a:latin typeface="Arial Black" panose="020B0A04020102020204" pitchFamily="34" charset="0"/>
              </a:rPr>
              <a:t>Obstáculo</a:t>
            </a:r>
          </a:p>
        </p:txBody>
      </p:sp>
      <p:sp>
        <p:nvSpPr>
          <p:cNvPr id="56" name="Rectángulo 55">
            <a:hlinkClick r:id="rId6" action="ppaction://hlinksldjump"/>
          </p:cNvPr>
          <p:cNvSpPr/>
          <p:nvPr/>
        </p:nvSpPr>
        <p:spPr>
          <a:xfrm>
            <a:off x="1" y="2074716"/>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D1. Talento Humano</a:t>
            </a:r>
          </a:p>
        </p:txBody>
      </p:sp>
      <p:sp>
        <p:nvSpPr>
          <p:cNvPr id="57" name="Rectángulo 56">
            <a:hlinkClick r:id="rId3" action="ppaction://hlinksldjump"/>
          </p:cNvPr>
          <p:cNvSpPr/>
          <p:nvPr/>
        </p:nvSpPr>
        <p:spPr>
          <a:xfrm>
            <a:off x="1" y="2660948"/>
            <a:ext cx="2103121" cy="514350"/>
          </a:xfrm>
          <a:prstGeom prst="rect">
            <a:avLst/>
          </a:prstGeom>
          <a:gradFill flip="none" rotWithShape="1">
            <a:gsLst>
              <a:gs pos="0">
                <a:srgbClr val="3366CC">
                  <a:shade val="30000"/>
                  <a:satMod val="115000"/>
                </a:srgbClr>
              </a:gs>
              <a:gs pos="50000">
                <a:srgbClr val="3366CC">
                  <a:shade val="67500"/>
                  <a:satMod val="115000"/>
                </a:srgbClr>
              </a:gs>
              <a:gs pos="100000">
                <a:srgbClr val="3366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D2.  Direccionamiento Estratégico y Planeación</a:t>
            </a:r>
          </a:p>
        </p:txBody>
      </p:sp>
      <p:sp>
        <p:nvSpPr>
          <p:cNvPr id="58" name="Rectángulo 57">
            <a:hlinkClick r:id="rId7" action="ppaction://hlinksldjump"/>
          </p:cNvPr>
          <p:cNvSpPr/>
          <p:nvPr/>
        </p:nvSpPr>
        <p:spPr>
          <a:xfrm>
            <a:off x="-8972" y="3247180"/>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D3.  Gestión con Valores </a:t>
            </a:r>
          </a:p>
          <a:p>
            <a:pPr marL="263525" indent="-263525"/>
            <a:r>
              <a:rPr lang="es-CO" sz="1300" dirty="0">
                <a:latin typeface="Arial Narrow" panose="020B0606020202030204" pitchFamily="34" charset="0"/>
              </a:rPr>
              <a:t>para Resultados</a:t>
            </a:r>
          </a:p>
        </p:txBody>
      </p:sp>
      <p:sp>
        <p:nvSpPr>
          <p:cNvPr id="59" name="Rectángulo 58">
            <a:hlinkClick r:id="rId8" action="ppaction://hlinksldjump"/>
          </p:cNvPr>
          <p:cNvSpPr/>
          <p:nvPr/>
        </p:nvSpPr>
        <p:spPr>
          <a:xfrm>
            <a:off x="-8973" y="3839103"/>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D4. Evaluación de Resultados</a:t>
            </a:r>
          </a:p>
        </p:txBody>
      </p:sp>
      <p:sp>
        <p:nvSpPr>
          <p:cNvPr id="60" name="Rectángulo 59">
            <a:hlinkClick r:id="rId9" action="ppaction://hlinksldjump"/>
          </p:cNvPr>
          <p:cNvSpPr/>
          <p:nvPr/>
        </p:nvSpPr>
        <p:spPr>
          <a:xfrm>
            <a:off x="1" y="4414589"/>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D5. Información y Comunicación</a:t>
            </a:r>
          </a:p>
        </p:txBody>
      </p:sp>
      <p:sp>
        <p:nvSpPr>
          <p:cNvPr id="61" name="Rectángulo 60">
            <a:hlinkClick r:id="rId10" action="ppaction://hlinksldjump"/>
          </p:cNvPr>
          <p:cNvSpPr/>
          <p:nvPr/>
        </p:nvSpPr>
        <p:spPr>
          <a:xfrm>
            <a:off x="-8974" y="5003282"/>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D6. Gestión del Conocimiento </a:t>
            </a:r>
          </a:p>
          <a:p>
            <a:pPr marL="263525"/>
            <a:r>
              <a:rPr lang="es-CO" sz="1300" dirty="0">
                <a:latin typeface="Arial Narrow" panose="020B0606020202030204" pitchFamily="34" charset="0"/>
              </a:rPr>
              <a:t>y la Innovación</a:t>
            </a:r>
          </a:p>
        </p:txBody>
      </p:sp>
      <p:sp>
        <p:nvSpPr>
          <p:cNvPr id="62" name="Rectángulo 61">
            <a:hlinkClick r:id="rId11" action="ppaction://hlinksldjump"/>
          </p:cNvPr>
          <p:cNvSpPr/>
          <p:nvPr/>
        </p:nvSpPr>
        <p:spPr>
          <a:xfrm>
            <a:off x="1" y="556988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es-CO" sz="1300" dirty="0">
                <a:latin typeface="Arial Narrow" panose="020B0606020202030204" pitchFamily="34" charset="0"/>
              </a:rPr>
              <a:t>D7. Control Interno</a:t>
            </a:r>
          </a:p>
        </p:txBody>
      </p:sp>
      <p:sp>
        <p:nvSpPr>
          <p:cNvPr id="63" name="Rectángulo 62">
            <a:hlinkClick r:id="rId12" action="ppaction://hlinksldjump"/>
          </p:cNvPr>
          <p:cNvSpPr/>
          <p:nvPr/>
        </p:nvSpPr>
        <p:spPr>
          <a:xfrm>
            <a:off x="7239" y="6010194"/>
            <a:ext cx="210312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00" dirty="0">
                <a:latin typeface="Arial Narrow" panose="020B0606020202030204" pitchFamily="34" charset="0"/>
              </a:rPr>
              <a:t>Resultado consolidado</a:t>
            </a:r>
          </a:p>
        </p:txBody>
      </p:sp>
    </p:spTree>
    <p:extLst>
      <p:ext uri="{BB962C8B-B14F-4D97-AF65-F5344CB8AC3E}">
        <p14:creationId xmlns:p14="http://schemas.microsoft.com/office/powerpoint/2010/main" val="1308804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4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7241</TotalTime>
  <Words>5112</Words>
  <Application>Microsoft Office PowerPoint</Application>
  <PresentationFormat>Panorámica</PresentationFormat>
  <Paragraphs>890</Paragraphs>
  <Slides>60</Slides>
  <Notes>12</Notes>
  <HiddenSlides>14</HiddenSlides>
  <MMClips>0</MMClips>
  <ScaleCrop>false</ScaleCrop>
  <HeadingPairs>
    <vt:vector size="6" baseType="variant">
      <vt:variant>
        <vt:lpstr>Fuentes usadas</vt:lpstr>
      </vt:variant>
      <vt:variant>
        <vt:i4>17</vt:i4>
      </vt:variant>
      <vt:variant>
        <vt:lpstr>Tema</vt:lpstr>
      </vt:variant>
      <vt:variant>
        <vt:i4>12</vt:i4>
      </vt:variant>
      <vt:variant>
        <vt:lpstr>Títulos de diapositiva</vt:lpstr>
      </vt:variant>
      <vt:variant>
        <vt:i4>60</vt:i4>
      </vt:variant>
    </vt:vector>
  </HeadingPairs>
  <TitlesOfParts>
    <vt:vector size="89" baseType="lpstr">
      <vt:lpstr>맑은 고딕</vt:lpstr>
      <vt:lpstr>Arial</vt:lpstr>
      <vt:lpstr>Arial Black</vt:lpstr>
      <vt:lpstr>Arial Narrow</vt:lpstr>
      <vt:lpstr>Bahnschrift SemiLight</vt:lpstr>
      <vt:lpstr>Bookman Old Style</vt:lpstr>
      <vt:lpstr>Calibri</vt:lpstr>
      <vt:lpstr>Calibri Light</vt:lpstr>
      <vt:lpstr>Lato</vt:lpstr>
      <vt:lpstr>Lato Light</vt:lpstr>
      <vt:lpstr>Roboto</vt:lpstr>
      <vt:lpstr>Times New Roman</vt:lpstr>
      <vt:lpstr>Webdings</vt:lpstr>
      <vt:lpstr>Wingdings</vt:lpstr>
      <vt:lpstr>Work Sans</vt:lpstr>
      <vt:lpstr>Work Sans Light</vt:lpstr>
      <vt:lpstr>Work Sans SemiBold</vt:lpstr>
      <vt:lpstr>Tema de Office</vt:lpstr>
      <vt:lpstr>3_Presidencia de Colomba</vt:lpstr>
      <vt:lpstr>2_Presidencia de Colomba</vt:lpstr>
      <vt:lpstr>10_Presidencia de Colomba</vt:lpstr>
      <vt:lpstr>1_Tema de Office</vt:lpstr>
      <vt:lpstr>2_Tema de Office</vt:lpstr>
      <vt:lpstr>6_Presidencia de Colomba</vt:lpstr>
      <vt:lpstr>4_Presidencia de Colomba</vt:lpstr>
      <vt:lpstr>1_Presidencia de Colomba</vt:lpstr>
      <vt:lpstr>14_Presidencia de Colomba</vt:lpstr>
      <vt:lpstr>13_Presidencia de Colomba</vt:lpstr>
      <vt:lpstr>8_Presidencia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Introducción Estrategia</vt:lpstr>
      <vt:lpstr>Presentación de PowerPoint</vt:lpstr>
      <vt:lpstr>Presentación de PowerPoint</vt:lpstr>
      <vt:lpstr>Presentación de PowerPoint</vt:lpstr>
      <vt:lpstr>Presentación de PowerPoint</vt:lpstr>
      <vt:lpstr>Contextualización  del MIPG</vt:lpstr>
      <vt:lpstr>Presentación de PowerPoint</vt:lpstr>
      <vt:lpstr>Presentación de PowerPoint</vt:lpstr>
      <vt:lpstr>Presentación de PowerPoint</vt:lpstr>
      <vt:lpstr>Dimensiones 2 y 4</vt:lpstr>
      <vt:lpstr>Presentación de PowerPoint</vt:lpstr>
      <vt:lpstr>Presentación de PowerPoint</vt:lpstr>
      <vt:lpstr>Resultados FURAG Sector Minas y Energía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Proyección Mejora Índice de Desempeño Institucional</vt:lpstr>
      <vt:lpstr>Ministerio de Minas y Energía </vt:lpstr>
      <vt:lpstr>Presentación de PowerPoint</vt:lpstr>
      <vt:lpstr>Algunas recomendaciones mejorar la gestión y el desempeño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DIANA CAMILA RAMIREZ GUEVARA</cp:lastModifiedBy>
  <cp:revision>336</cp:revision>
  <cp:lastPrinted>2019-04-10T14:25:35Z</cp:lastPrinted>
  <dcterms:created xsi:type="dcterms:W3CDTF">2019-02-18T15:50:50Z</dcterms:created>
  <dcterms:modified xsi:type="dcterms:W3CDTF">2019-12-02T14:19:13Z</dcterms:modified>
</cp:coreProperties>
</file>